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 id="2147483900" r:id="rId2"/>
  </p:sldMasterIdLst>
  <p:notesMasterIdLst>
    <p:notesMasterId r:id="rId24"/>
  </p:notesMasterIdLst>
  <p:sldIdLst>
    <p:sldId id="1659" r:id="rId3"/>
    <p:sldId id="1689" r:id="rId4"/>
    <p:sldId id="1823" r:id="rId5"/>
    <p:sldId id="1825" r:id="rId6"/>
    <p:sldId id="1791" r:id="rId7"/>
    <p:sldId id="1846" r:id="rId8"/>
    <p:sldId id="1841" r:id="rId9"/>
    <p:sldId id="1845" r:id="rId10"/>
    <p:sldId id="1792" r:id="rId11"/>
    <p:sldId id="1793" r:id="rId12"/>
    <p:sldId id="1848" r:id="rId13"/>
    <p:sldId id="1856" r:id="rId14"/>
    <p:sldId id="1857" r:id="rId15"/>
    <p:sldId id="1858" r:id="rId16"/>
    <p:sldId id="1859" r:id="rId17"/>
    <p:sldId id="1860" r:id="rId18"/>
    <p:sldId id="1861" r:id="rId19"/>
    <p:sldId id="1862" r:id="rId20"/>
    <p:sldId id="1863" r:id="rId21"/>
    <p:sldId id="1864" r:id="rId22"/>
    <p:sldId id="186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3E5"/>
    <a:srgbClr val="FFEBD5"/>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4342" autoAdjust="0"/>
    <p:restoredTop sz="86410" autoAdjust="0"/>
  </p:normalViewPr>
  <p:slideViewPr>
    <p:cSldViewPr>
      <p:cViewPr varScale="1">
        <p:scale>
          <a:sx n="97" d="100"/>
          <a:sy n="97" d="100"/>
        </p:scale>
        <p:origin x="-1293" y="-7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3" d="100"/>
          <a:sy n="83" d="100"/>
        </p:scale>
        <p:origin x="-3241"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68478F-85AB-4F2F-9836-360E2A3B8D3A}" type="datetimeFigureOut">
              <a:rPr lang="en-US" smtClean="0"/>
              <a:pPr/>
              <a:t>8/31/2020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9C13DB-1E66-41C6-A5A3-6652159ABCB2}"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C13DB-1E66-41C6-A5A3-6652159ABCB2}"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fld id="{B95D3D6E-8991-4AB1-90D8-646C5491EC66}" type="slidenum">
              <a:rPr lang="en-US"/>
              <a:pPr/>
              <a:t>2</a:t>
            </a:fld>
            <a:endParaRPr lang="en-US" dirty="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p:spPr>
        <p:txBody>
          <a:bodyPr/>
          <a:lstStyle/>
          <a:p>
            <a:fld id="{BAA5E74F-2ED1-4584-A0B3-7FB6ABC9AD9D}" type="slidenum">
              <a:rPr lang="en-US"/>
              <a:pPr/>
              <a:t>5</a:t>
            </a:fld>
            <a:endParaRPr lang="en-US" dirty="0"/>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fld id="{B95D3D6E-8991-4AB1-90D8-646C5491EC66}" type="slidenum">
              <a:rPr lang="en-US"/>
              <a:pPr/>
              <a:t>6</a:t>
            </a:fld>
            <a:endParaRPr lang="en-US" dirty="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fld id="{B95D3D6E-8991-4AB1-90D8-646C5491EC66}" type="slidenum">
              <a:rPr lang="en-US"/>
              <a:pPr/>
              <a:t>7</a:t>
            </a:fld>
            <a:endParaRPr lang="en-US" dirty="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fld id="{B95D3D6E-8991-4AB1-90D8-646C5491EC66}" type="slidenum">
              <a:rPr lang="en-US"/>
              <a:pPr/>
              <a:t>8</a:t>
            </a:fld>
            <a:endParaRPr lang="en-US" dirty="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fld id="{B95D3D6E-8991-4AB1-90D8-646C5491EC66}" type="slidenum">
              <a:rPr lang="en-US"/>
              <a:pPr/>
              <a:t>9</a:t>
            </a:fld>
            <a:endParaRPr lang="en-US" dirty="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fld id="{B95D3D6E-8991-4AB1-90D8-646C5491EC66}" type="slidenum">
              <a:rPr lang="en-US"/>
              <a:pPr/>
              <a:t>10</a:t>
            </a:fld>
            <a:endParaRPr lang="en-US" dirty="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fld id="{B95D3D6E-8991-4AB1-90D8-646C5491EC66}" type="slidenum">
              <a:rPr lang="en-US"/>
              <a:pPr/>
              <a:t>11</a:t>
            </a:fld>
            <a:endParaRPr lang="en-US" dirty="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0804793A-1E92-424A-BFA1-CF8C55CC78BE}" type="datetimeFigureOut">
              <a:rPr lang="en-US" smtClean="0"/>
              <a:pPr/>
              <a:t>8/31/2020</a:t>
            </a:fld>
            <a:endParaRPr lang="en-US" dirty="0"/>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C6247203-1E23-499F-9395-80E876021AF9}" type="slidenum">
              <a:rPr lang="en-US" smtClean="0"/>
              <a:pPr/>
              <a:t>‹#›</a:t>
            </a:fld>
            <a:endParaRPr lang="en-US" dirty="0"/>
          </a:p>
        </p:txBody>
      </p:sp>
    </p:spTree>
  </p:cSld>
  <p:clrMapOvr>
    <a:masterClrMapping/>
  </p:clrMapOvr>
  <p:transition>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04793A-1E92-424A-BFA1-CF8C55CC78BE}" type="datetimeFigureOut">
              <a:rPr lang="en-US" smtClean="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247203-1E23-499F-9395-80E876021AF9}" type="slidenum">
              <a:rPr lang="en-US" smtClean="0"/>
              <a:pPr/>
              <a:t>‹#›</a:t>
            </a:fld>
            <a:endParaRPr lang="en-US" dirty="0"/>
          </a:p>
        </p:txBody>
      </p:sp>
    </p:spTree>
  </p:cSld>
  <p:clrMapOvr>
    <a:masterClrMapping/>
  </p:clrMapOvr>
  <p:transition>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04793A-1E92-424A-BFA1-CF8C55CC78BE}" type="datetimeFigureOut">
              <a:rPr lang="en-US" smtClean="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247203-1E23-499F-9395-80E876021AF9}" type="slidenum">
              <a:rPr lang="en-US" smtClean="0"/>
              <a:pPr/>
              <a:t>‹#›</a:t>
            </a:fld>
            <a:endParaRPr lang="en-US" dirty="0"/>
          </a:p>
        </p:txBody>
      </p:sp>
    </p:spTree>
  </p:cSld>
  <p:clrMapOvr>
    <a:masterClrMapping/>
  </p:clrMapOvr>
  <p:transition>
    <p:wipe dir="r"/>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0804793A-1E92-424A-BFA1-CF8C55CC78BE}" type="datetimeFigureOut">
              <a:rPr lang="en-US" smtClean="0">
                <a:solidFill>
                  <a:srgbClr val="F0A22E">
                    <a:shade val="75000"/>
                  </a:srgbClr>
                </a:solidFill>
              </a:rPr>
              <a:pPr/>
              <a:t>8/31/2020</a:t>
            </a:fld>
            <a:endParaRPr lang="en-US" dirty="0">
              <a:solidFill>
                <a:srgbClr val="F0A22E">
                  <a:shade val="75000"/>
                </a:srgbClr>
              </a:solidFill>
            </a:endParaRPr>
          </a:p>
        </p:txBody>
      </p:sp>
      <p:sp>
        <p:nvSpPr>
          <p:cNvPr id="2" name="Footer Placeholder 1"/>
          <p:cNvSpPr>
            <a:spLocks noGrp="1"/>
          </p:cNvSpPr>
          <p:nvPr>
            <p:ph type="ftr" sz="quarter" idx="11"/>
          </p:nvPr>
        </p:nvSpPr>
        <p:spPr/>
        <p:txBody>
          <a:bodyPr/>
          <a:lstStyle/>
          <a:p>
            <a:endParaRPr lang="en-US" dirty="0">
              <a:solidFill>
                <a:srgbClr val="F0A22E">
                  <a:shade val="75000"/>
                </a:srgbClr>
              </a:solidFill>
            </a:endParaRPr>
          </a:p>
        </p:txBody>
      </p:sp>
      <p:sp>
        <p:nvSpPr>
          <p:cNvPr id="15" name="Slide Number Placeholder 14"/>
          <p:cNvSpPr>
            <a:spLocks noGrp="1"/>
          </p:cNvSpPr>
          <p:nvPr>
            <p:ph type="sldNum" sz="quarter" idx="12"/>
          </p:nvPr>
        </p:nvSpPr>
        <p:spPr>
          <a:xfrm>
            <a:off x="8229600" y="6473952"/>
            <a:ext cx="758952" cy="246888"/>
          </a:xfrm>
        </p:spPr>
        <p:txBody>
          <a:bodyPr/>
          <a:lstStyle/>
          <a:p>
            <a:fld id="{C6247203-1E23-499F-9395-80E876021AF9}" type="slidenum">
              <a:rPr lang="en-US" smtClean="0">
                <a:solidFill>
                  <a:srgbClr val="F0A22E">
                    <a:shade val="75000"/>
                  </a:srgbClr>
                </a:solidFill>
              </a:rPr>
              <a:pPr/>
              <a:t>‹#›</a:t>
            </a:fld>
            <a:endParaRPr lang="en-US" dirty="0">
              <a:solidFill>
                <a:srgbClr val="F0A22E">
                  <a:shade val="75000"/>
                </a:srgbClr>
              </a:solidFill>
            </a:endParaRPr>
          </a:p>
        </p:txBody>
      </p:sp>
    </p:spTree>
  </p:cSld>
  <p:clrMapOvr>
    <a:masterClrMapping/>
  </p:clrMapOvr>
  <p:transition>
    <p:wipe dir="r"/>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804793A-1E92-424A-BFA1-CF8C55CC78BE}" type="datetimeFigureOut">
              <a:rPr lang="en-US" smtClean="0">
                <a:solidFill>
                  <a:srgbClr val="F0A22E">
                    <a:shade val="75000"/>
                  </a:srgbClr>
                </a:solidFill>
              </a:rPr>
              <a:pPr/>
              <a:t>8/31/2020</a:t>
            </a:fld>
            <a:endParaRPr lang="en-US" dirty="0">
              <a:solidFill>
                <a:srgbClr val="F0A22E">
                  <a:shade val="75000"/>
                </a:srgbClr>
              </a:solidFill>
            </a:endParaRPr>
          </a:p>
        </p:txBody>
      </p:sp>
      <p:sp>
        <p:nvSpPr>
          <p:cNvPr id="19" name="Footer Placeholder 18"/>
          <p:cNvSpPr>
            <a:spLocks noGrp="1"/>
          </p:cNvSpPr>
          <p:nvPr>
            <p:ph type="ftr" sz="quarter" idx="11"/>
          </p:nvPr>
        </p:nvSpPr>
        <p:spPr>
          <a:xfrm>
            <a:off x="3581400" y="76200"/>
            <a:ext cx="2895600" cy="288925"/>
          </a:xfrm>
        </p:spPr>
        <p:txBody>
          <a:bodyPr/>
          <a:lstStyle/>
          <a:p>
            <a:endParaRPr lang="en-US" dirty="0">
              <a:solidFill>
                <a:srgbClr val="F0A22E">
                  <a:shade val="75000"/>
                </a:srgbClr>
              </a:solidFill>
            </a:endParaRPr>
          </a:p>
        </p:txBody>
      </p:sp>
      <p:sp>
        <p:nvSpPr>
          <p:cNvPr id="16" name="Slide Number Placeholder 15"/>
          <p:cNvSpPr>
            <a:spLocks noGrp="1"/>
          </p:cNvSpPr>
          <p:nvPr>
            <p:ph type="sldNum" sz="quarter" idx="12"/>
          </p:nvPr>
        </p:nvSpPr>
        <p:spPr>
          <a:xfrm>
            <a:off x="8229600" y="6473952"/>
            <a:ext cx="758952" cy="246888"/>
          </a:xfrm>
        </p:spPr>
        <p:txBody>
          <a:bodyPr/>
          <a:lstStyle/>
          <a:p>
            <a:fld id="{C6247203-1E23-499F-9395-80E876021AF9}" type="slidenum">
              <a:rPr lang="en-US" smtClean="0">
                <a:solidFill>
                  <a:srgbClr val="F0A22E">
                    <a:shade val="75000"/>
                  </a:srgbClr>
                </a:solidFill>
              </a:rPr>
              <a:pPr/>
              <a:t>‹#›</a:t>
            </a:fld>
            <a:endParaRPr lang="en-US" dirty="0">
              <a:solidFill>
                <a:srgbClr val="F0A22E">
                  <a:shade val="75000"/>
                </a:srgbClr>
              </a:solidFill>
            </a:endParaRPr>
          </a:p>
        </p:txBody>
      </p:sp>
    </p:spTree>
  </p:cSld>
  <p:clrMapOvr>
    <a:masterClrMapping/>
  </p:clrMapOvr>
  <p:transition>
    <p:wipe dir="r"/>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0804793A-1E92-424A-BFA1-CF8C55CC78BE}" type="datetimeFigureOut">
              <a:rPr lang="en-US" smtClean="0">
                <a:solidFill>
                  <a:srgbClr val="F0A22E">
                    <a:shade val="75000"/>
                  </a:srgbClr>
                </a:solidFill>
              </a:rPr>
              <a:pPr/>
              <a:t>8/31/2020</a:t>
            </a:fld>
            <a:endParaRPr lang="en-US" dirty="0">
              <a:solidFill>
                <a:srgbClr val="F0A22E">
                  <a:shade val="75000"/>
                </a:srgbClr>
              </a:solidFill>
            </a:endParaRPr>
          </a:p>
        </p:txBody>
      </p:sp>
      <p:sp>
        <p:nvSpPr>
          <p:cNvPr id="11" name="Footer Placeholder 10"/>
          <p:cNvSpPr>
            <a:spLocks noGrp="1"/>
          </p:cNvSpPr>
          <p:nvPr>
            <p:ph type="ftr" sz="quarter" idx="11"/>
          </p:nvPr>
        </p:nvSpPr>
        <p:spPr/>
        <p:txBody>
          <a:bodyPr/>
          <a:lstStyle/>
          <a:p>
            <a:endParaRPr lang="en-US" dirty="0">
              <a:solidFill>
                <a:srgbClr val="F0A22E">
                  <a:shade val="75000"/>
                </a:srgbClr>
              </a:solidFill>
            </a:endParaRPr>
          </a:p>
        </p:txBody>
      </p:sp>
      <p:sp>
        <p:nvSpPr>
          <p:cNvPr id="16" name="Slide Number Placeholder 15"/>
          <p:cNvSpPr>
            <a:spLocks noGrp="1"/>
          </p:cNvSpPr>
          <p:nvPr>
            <p:ph type="sldNum" sz="quarter" idx="12"/>
          </p:nvPr>
        </p:nvSpPr>
        <p:spPr/>
        <p:txBody>
          <a:bodyPr/>
          <a:lstStyle/>
          <a:p>
            <a:fld id="{C6247203-1E23-499F-9395-80E876021AF9}" type="slidenum">
              <a:rPr lang="en-US" smtClean="0">
                <a:solidFill>
                  <a:srgbClr val="F0A22E">
                    <a:shade val="75000"/>
                  </a:srgbClr>
                </a:solidFill>
              </a:rPr>
              <a:pPr/>
              <a:t>‹#›</a:t>
            </a:fld>
            <a:endParaRPr lang="en-US" dirty="0">
              <a:solidFill>
                <a:srgbClr val="F0A22E">
                  <a:shade val="75000"/>
                </a:srgbClr>
              </a:solidFill>
            </a:endParaRP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masterClrMapping/>
  </p:clrMapOvr>
  <p:transition>
    <p:wipe dir="r"/>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0804793A-1E92-424A-BFA1-CF8C55CC78BE}" type="datetimeFigureOut">
              <a:rPr lang="en-US" smtClean="0">
                <a:solidFill>
                  <a:srgbClr val="F0A22E">
                    <a:shade val="75000"/>
                  </a:srgbClr>
                </a:solidFill>
              </a:rPr>
              <a:pPr/>
              <a:t>8/31/2020</a:t>
            </a:fld>
            <a:endParaRPr lang="en-US" dirty="0">
              <a:solidFill>
                <a:srgbClr val="F0A22E">
                  <a:shade val="75000"/>
                </a:srgbClr>
              </a:solidFill>
            </a:endParaRPr>
          </a:p>
        </p:txBody>
      </p:sp>
      <p:sp>
        <p:nvSpPr>
          <p:cNvPr id="10" name="Footer Placeholder 9"/>
          <p:cNvSpPr>
            <a:spLocks noGrp="1"/>
          </p:cNvSpPr>
          <p:nvPr>
            <p:ph type="ftr" sz="quarter" idx="11"/>
          </p:nvPr>
        </p:nvSpPr>
        <p:spPr/>
        <p:txBody>
          <a:bodyPr/>
          <a:lstStyle/>
          <a:p>
            <a:endParaRPr lang="en-US" dirty="0">
              <a:solidFill>
                <a:srgbClr val="F0A22E">
                  <a:shade val="75000"/>
                </a:srgbClr>
              </a:solidFill>
            </a:endParaRPr>
          </a:p>
        </p:txBody>
      </p:sp>
      <p:sp>
        <p:nvSpPr>
          <p:cNvPr id="31" name="Slide Number Placeholder 30"/>
          <p:cNvSpPr>
            <a:spLocks noGrp="1"/>
          </p:cNvSpPr>
          <p:nvPr>
            <p:ph type="sldNum" sz="quarter" idx="12"/>
          </p:nvPr>
        </p:nvSpPr>
        <p:spPr/>
        <p:txBody>
          <a:bodyPr/>
          <a:lstStyle/>
          <a:p>
            <a:fld id="{C6247203-1E23-499F-9395-80E876021AF9}" type="slidenum">
              <a:rPr lang="en-US" smtClean="0">
                <a:solidFill>
                  <a:srgbClr val="F0A22E">
                    <a:shade val="75000"/>
                  </a:srgbClr>
                </a:solidFill>
              </a:rPr>
              <a:pPr/>
              <a:t>‹#›</a:t>
            </a:fld>
            <a:endParaRPr lang="en-US" dirty="0">
              <a:solidFill>
                <a:srgbClr val="F0A22E">
                  <a:shade val="75000"/>
                </a:srgbClr>
              </a:solidFill>
            </a:endParaRPr>
          </a:p>
        </p:txBody>
      </p:sp>
    </p:spTree>
  </p:cSld>
  <p:clrMapOvr>
    <a:masterClrMapping/>
  </p:clrMapOvr>
  <p:transition>
    <p:wipe dir="r"/>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0804793A-1E92-424A-BFA1-CF8C55CC78BE}" type="datetimeFigureOut">
              <a:rPr lang="en-US" smtClean="0">
                <a:solidFill>
                  <a:srgbClr val="F0A22E">
                    <a:shade val="75000"/>
                  </a:srgbClr>
                </a:solidFill>
              </a:rPr>
              <a:pPr/>
              <a:t>8/31/2020</a:t>
            </a:fld>
            <a:endParaRPr lang="en-US" dirty="0">
              <a:solidFill>
                <a:srgbClr val="F0A22E">
                  <a:shade val="75000"/>
                </a:srgbClr>
              </a:solidFill>
            </a:endParaRPr>
          </a:p>
        </p:txBody>
      </p:sp>
      <p:sp>
        <p:nvSpPr>
          <p:cNvPr id="6" name="Footer Placeholder 5"/>
          <p:cNvSpPr>
            <a:spLocks noGrp="1"/>
          </p:cNvSpPr>
          <p:nvPr>
            <p:ph type="ftr" sz="quarter" idx="11"/>
          </p:nvPr>
        </p:nvSpPr>
        <p:spPr/>
        <p:txBody>
          <a:bodyPr/>
          <a:lstStyle/>
          <a:p>
            <a:endParaRPr lang="en-US" dirty="0">
              <a:solidFill>
                <a:srgbClr val="F0A22E">
                  <a:shade val="75000"/>
                </a:srgbClr>
              </a:solidFill>
            </a:endParaRPr>
          </a:p>
        </p:txBody>
      </p:sp>
      <p:sp>
        <p:nvSpPr>
          <p:cNvPr id="7" name="Slide Number Placeholder 6"/>
          <p:cNvSpPr>
            <a:spLocks noGrp="1"/>
          </p:cNvSpPr>
          <p:nvPr>
            <p:ph type="sldNum" sz="quarter" idx="12"/>
          </p:nvPr>
        </p:nvSpPr>
        <p:spPr>
          <a:xfrm>
            <a:off x="8229600" y="6477000"/>
            <a:ext cx="762000" cy="246888"/>
          </a:xfrm>
        </p:spPr>
        <p:txBody>
          <a:bodyPr/>
          <a:lstStyle/>
          <a:p>
            <a:fld id="{C6247203-1E23-499F-9395-80E876021AF9}" type="slidenum">
              <a:rPr lang="en-US" smtClean="0">
                <a:solidFill>
                  <a:srgbClr val="F0A22E">
                    <a:shade val="75000"/>
                  </a:srgbClr>
                </a:solidFill>
              </a:rPr>
              <a:pPr/>
              <a:t>‹#›</a:t>
            </a:fld>
            <a:endParaRPr lang="en-US" dirty="0">
              <a:solidFill>
                <a:srgbClr val="F0A22E">
                  <a:shade val="75000"/>
                </a:srgbClr>
              </a:solidFill>
            </a:endParaRPr>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Tree>
  </p:cSld>
  <p:clrMapOvr>
    <a:masterClrMapping/>
  </p:clrMapOvr>
  <p:transition>
    <p:wipe dir="r"/>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804793A-1E92-424A-BFA1-CF8C55CC78BE}" type="datetimeFigureOut">
              <a:rPr lang="en-US" smtClean="0">
                <a:solidFill>
                  <a:srgbClr val="F0A22E">
                    <a:shade val="75000"/>
                  </a:srgbClr>
                </a:solidFill>
              </a:rPr>
              <a:pPr/>
              <a:t>8/31/2020</a:t>
            </a:fld>
            <a:endParaRPr lang="en-US" dirty="0">
              <a:solidFill>
                <a:srgbClr val="F0A22E">
                  <a:shade val="75000"/>
                </a:srgbClr>
              </a:solidFill>
            </a:endParaRPr>
          </a:p>
        </p:txBody>
      </p:sp>
      <p:sp>
        <p:nvSpPr>
          <p:cNvPr id="21" name="Footer Placeholder 20"/>
          <p:cNvSpPr>
            <a:spLocks noGrp="1"/>
          </p:cNvSpPr>
          <p:nvPr>
            <p:ph type="ftr" sz="quarter" idx="11"/>
          </p:nvPr>
        </p:nvSpPr>
        <p:spPr/>
        <p:txBody>
          <a:bodyPr/>
          <a:lstStyle/>
          <a:p>
            <a:endParaRPr lang="en-US" dirty="0">
              <a:solidFill>
                <a:srgbClr val="F0A22E">
                  <a:shade val="75000"/>
                </a:srgbClr>
              </a:solidFill>
            </a:endParaRPr>
          </a:p>
        </p:txBody>
      </p:sp>
      <p:sp>
        <p:nvSpPr>
          <p:cNvPr id="6" name="Slide Number Placeholder 5"/>
          <p:cNvSpPr>
            <a:spLocks noGrp="1"/>
          </p:cNvSpPr>
          <p:nvPr>
            <p:ph type="sldNum" sz="quarter" idx="12"/>
          </p:nvPr>
        </p:nvSpPr>
        <p:spPr/>
        <p:txBody>
          <a:bodyPr/>
          <a:lstStyle/>
          <a:p>
            <a:fld id="{C6247203-1E23-499F-9395-80E876021AF9}" type="slidenum">
              <a:rPr lang="en-US" smtClean="0">
                <a:solidFill>
                  <a:srgbClr val="F0A22E">
                    <a:shade val="75000"/>
                  </a:srgbClr>
                </a:solidFill>
              </a:rPr>
              <a:pPr/>
              <a:t>‹#›</a:t>
            </a:fld>
            <a:endParaRPr lang="en-US" dirty="0">
              <a:solidFill>
                <a:srgbClr val="F0A22E">
                  <a:shade val="75000"/>
                </a:srgbClr>
              </a:solidFill>
            </a:endParaRPr>
          </a:p>
        </p:txBody>
      </p:sp>
    </p:spTree>
  </p:cSld>
  <p:clrMapOvr>
    <a:masterClrMapping/>
  </p:clrMapOvr>
  <p:transition>
    <p:wipe dir="r"/>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804793A-1E92-424A-BFA1-CF8C55CC78BE}" type="datetimeFigureOut">
              <a:rPr lang="en-US" smtClean="0">
                <a:solidFill>
                  <a:srgbClr val="F0A22E">
                    <a:shade val="75000"/>
                  </a:srgbClr>
                </a:solidFill>
              </a:rPr>
              <a:pPr/>
              <a:t>8/31/2020</a:t>
            </a:fld>
            <a:endParaRPr lang="en-US" dirty="0">
              <a:solidFill>
                <a:srgbClr val="F0A22E">
                  <a:shade val="75000"/>
                </a:srgbClr>
              </a:solidFill>
            </a:endParaRPr>
          </a:p>
        </p:txBody>
      </p:sp>
      <p:sp>
        <p:nvSpPr>
          <p:cNvPr id="24" name="Footer Placeholder 23"/>
          <p:cNvSpPr>
            <a:spLocks noGrp="1"/>
          </p:cNvSpPr>
          <p:nvPr>
            <p:ph type="ftr" sz="quarter" idx="11"/>
          </p:nvPr>
        </p:nvSpPr>
        <p:spPr/>
        <p:txBody>
          <a:bodyPr/>
          <a:lstStyle/>
          <a:p>
            <a:endParaRPr lang="en-US" dirty="0">
              <a:solidFill>
                <a:srgbClr val="F0A22E">
                  <a:shade val="75000"/>
                </a:srgbClr>
              </a:solidFill>
            </a:endParaRPr>
          </a:p>
        </p:txBody>
      </p:sp>
      <p:sp>
        <p:nvSpPr>
          <p:cNvPr id="7" name="Slide Number Placeholder 6"/>
          <p:cNvSpPr>
            <a:spLocks noGrp="1"/>
          </p:cNvSpPr>
          <p:nvPr>
            <p:ph type="sldNum" sz="quarter" idx="12"/>
          </p:nvPr>
        </p:nvSpPr>
        <p:spPr/>
        <p:txBody>
          <a:bodyPr/>
          <a:lstStyle/>
          <a:p>
            <a:fld id="{C6247203-1E23-499F-9395-80E876021AF9}" type="slidenum">
              <a:rPr lang="en-US" smtClean="0">
                <a:solidFill>
                  <a:srgbClr val="F0A22E">
                    <a:shade val="75000"/>
                  </a:srgbClr>
                </a:solidFill>
              </a:rPr>
              <a:pPr/>
              <a:t>‹#›</a:t>
            </a:fld>
            <a:endParaRPr lang="en-US" dirty="0">
              <a:solidFill>
                <a:srgbClr val="F0A22E">
                  <a:shade val="75000"/>
                </a:srgbClr>
              </a:solidFill>
            </a:endParaRPr>
          </a:p>
        </p:txBody>
      </p:sp>
    </p:spTree>
  </p:cSld>
  <p:clrMapOvr>
    <a:masterClrMapping/>
  </p:clrMapOvr>
  <p:transition>
    <p:wipe dir="r"/>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804793A-1E92-424A-BFA1-CF8C55CC78BE}" type="datetimeFigureOut">
              <a:rPr lang="en-US" smtClean="0">
                <a:solidFill>
                  <a:srgbClr val="F0A22E">
                    <a:shade val="75000"/>
                  </a:srgbClr>
                </a:solidFill>
              </a:rPr>
              <a:pPr/>
              <a:t>8/31/2020</a:t>
            </a:fld>
            <a:endParaRPr lang="en-US" dirty="0">
              <a:solidFill>
                <a:srgbClr val="F0A22E">
                  <a:shade val="75000"/>
                </a:srgbClr>
              </a:solidFill>
            </a:endParaRPr>
          </a:p>
        </p:txBody>
      </p:sp>
      <p:sp>
        <p:nvSpPr>
          <p:cNvPr id="29" name="Footer Placeholder 28"/>
          <p:cNvSpPr>
            <a:spLocks noGrp="1"/>
          </p:cNvSpPr>
          <p:nvPr>
            <p:ph type="ftr" sz="quarter" idx="11"/>
          </p:nvPr>
        </p:nvSpPr>
        <p:spPr/>
        <p:txBody>
          <a:bodyPr/>
          <a:lstStyle/>
          <a:p>
            <a:endParaRPr lang="en-US" dirty="0">
              <a:solidFill>
                <a:srgbClr val="F0A22E">
                  <a:shade val="75000"/>
                </a:srgbClr>
              </a:solidFill>
            </a:endParaRPr>
          </a:p>
        </p:txBody>
      </p:sp>
      <p:sp>
        <p:nvSpPr>
          <p:cNvPr id="7" name="Slide Number Placeholder 6"/>
          <p:cNvSpPr>
            <a:spLocks noGrp="1"/>
          </p:cNvSpPr>
          <p:nvPr>
            <p:ph type="sldNum" sz="quarter" idx="12"/>
          </p:nvPr>
        </p:nvSpPr>
        <p:spPr/>
        <p:txBody>
          <a:bodyPr/>
          <a:lstStyle/>
          <a:p>
            <a:fld id="{C6247203-1E23-499F-9395-80E876021AF9}" type="slidenum">
              <a:rPr lang="en-US" smtClean="0">
                <a:solidFill>
                  <a:srgbClr val="F0A22E">
                    <a:shade val="75000"/>
                  </a:srgbClr>
                </a:solidFill>
              </a:rPr>
              <a:pPr/>
              <a:t>‹#›</a:t>
            </a:fld>
            <a:endParaRPr lang="en-US" dirty="0">
              <a:solidFill>
                <a:srgbClr val="F0A22E">
                  <a:shade val="75000"/>
                </a:srgbClr>
              </a:solidFill>
            </a:endParaRPr>
          </a:p>
        </p:txBody>
      </p:sp>
    </p:spTree>
  </p:cSld>
  <p:clrMapOvr>
    <a:masterClrMapping/>
  </p:clrMapOvr>
  <p:transition>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804793A-1E92-424A-BFA1-CF8C55CC78BE}" type="datetimeFigureOut">
              <a:rPr lang="en-US" smtClean="0"/>
              <a:pPr/>
              <a:t>8/31/2020</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C6247203-1E23-499F-9395-80E876021AF9}" type="slidenum">
              <a:rPr lang="en-US" smtClean="0"/>
              <a:pPr/>
              <a:t>‹#›</a:t>
            </a:fld>
            <a:endParaRPr lang="en-US" dirty="0"/>
          </a:p>
        </p:txBody>
      </p:sp>
    </p:spTree>
  </p:cSld>
  <p:clrMapOvr>
    <a:masterClrMapping/>
  </p:clrMapOvr>
  <p:transition>
    <p:wipe dir="r"/>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dirty="0" smtClean="0"/>
              <a:t>Click icon to add picture</a:t>
            </a:r>
            <a:endParaRPr kumimoji="0" lang="en-US" dirty="0"/>
          </a:p>
        </p:txBody>
      </p:sp>
      <p:sp>
        <p:nvSpPr>
          <p:cNvPr id="7" name="Date Placeholder 6"/>
          <p:cNvSpPr>
            <a:spLocks noGrp="1"/>
          </p:cNvSpPr>
          <p:nvPr>
            <p:ph type="dt" sz="half" idx="10"/>
          </p:nvPr>
        </p:nvSpPr>
        <p:spPr/>
        <p:txBody>
          <a:bodyPr/>
          <a:lstStyle/>
          <a:p>
            <a:fld id="{0804793A-1E92-424A-BFA1-CF8C55CC78BE}" type="datetimeFigureOut">
              <a:rPr lang="en-US" smtClean="0">
                <a:solidFill>
                  <a:srgbClr val="F0A22E">
                    <a:shade val="75000"/>
                  </a:srgbClr>
                </a:solidFill>
              </a:rPr>
              <a:pPr/>
              <a:t>8/31/2020</a:t>
            </a:fld>
            <a:endParaRPr lang="en-US" dirty="0">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dirty="0">
              <a:solidFill>
                <a:srgbClr val="F0A22E">
                  <a:shade val="75000"/>
                </a:srgbClr>
              </a:solidFill>
            </a:endParaRPr>
          </a:p>
        </p:txBody>
      </p:sp>
      <p:sp>
        <p:nvSpPr>
          <p:cNvPr id="31" name="Slide Number Placeholder 30"/>
          <p:cNvSpPr>
            <a:spLocks noGrp="1"/>
          </p:cNvSpPr>
          <p:nvPr>
            <p:ph type="sldNum" sz="quarter" idx="12"/>
          </p:nvPr>
        </p:nvSpPr>
        <p:spPr/>
        <p:txBody>
          <a:bodyPr/>
          <a:lstStyle/>
          <a:p>
            <a:fld id="{C6247203-1E23-499F-9395-80E876021AF9}" type="slidenum">
              <a:rPr lang="en-US" smtClean="0">
                <a:solidFill>
                  <a:srgbClr val="F0A22E">
                    <a:shade val="75000"/>
                  </a:srgbClr>
                </a:solidFill>
              </a:rPr>
              <a:pPr/>
              <a:t>‹#›</a:t>
            </a:fld>
            <a:endParaRPr lang="en-US" dirty="0">
              <a:solidFill>
                <a:srgbClr val="F0A22E">
                  <a:shade val="75000"/>
                </a:srgbClr>
              </a:solidFill>
            </a:endParaRPr>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transition>
    <p:wipe dir="r"/>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04793A-1E92-424A-BFA1-CF8C55CC78BE}" type="datetimeFigureOut">
              <a:rPr lang="en-US" smtClean="0">
                <a:solidFill>
                  <a:srgbClr val="F0A22E">
                    <a:shade val="75000"/>
                  </a:srgbClr>
                </a:solidFill>
              </a:rPr>
              <a:pPr/>
              <a:t>8/31/2020</a:t>
            </a:fld>
            <a:endParaRPr lang="en-US" dirty="0">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dirty="0">
              <a:solidFill>
                <a:srgbClr val="F0A22E">
                  <a:shade val="75000"/>
                </a:srgbClr>
              </a:solidFill>
            </a:endParaRPr>
          </a:p>
        </p:txBody>
      </p:sp>
      <p:sp>
        <p:nvSpPr>
          <p:cNvPr id="6" name="Slide Number Placeholder 5"/>
          <p:cNvSpPr>
            <a:spLocks noGrp="1"/>
          </p:cNvSpPr>
          <p:nvPr>
            <p:ph type="sldNum" sz="quarter" idx="12"/>
          </p:nvPr>
        </p:nvSpPr>
        <p:spPr/>
        <p:txBody>
          <a:bodyPr/>
          <a:lstStyle/>
          <a:p>
            <a:fld id="{C6247203-1E23-499F-9395-80E876021AF9}" type="slidenum">
              <a:rPr lang="en-US" smtClean="0">
                <a:solidFill>
                  <a:srgbClr val="F0A22E">
                    <a:shade val="75000"/>
                  </a:srgbClr>
                </a:solidFill>
              </a:rPr>
              <a:pPr/>
              <a:t>‹#›</a:t>
            </a:fld>
            <a:endParaRPr lang="en-US" dirty="0">
              <a:solidFill>
                <a:srgbClr val="F0A22E">
                  <a:shade val="75000"/>
                </a:srgbClr>
              </a:solidFill>
            </a:endParaRPr>
          </a:p>
        </p:txBody>
      </p:sp>
    </p:spTree>
  </p:cSld>
  <p:clrMapOvr>
    <a:masterClrMapping/>
  </p:clrMapOvr>
  <p:transition>
    <p:wipe dir="r"/>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04793A-1E92-424A-BFA1-CF8C55CC78BE}" type="datetimeFigureOut">
              <a:rPr lang="en-US" smtClean="0">
                <a:solidFill>
                  <a:srgbClr val="F0A22E">
                    <a:shade val="75000"/>
                  </a:srgbClr>
                </a:solidFill>
              </a:rPr>
              <a:pPr/>
              <a:t>8/31/2020</a:t>
            </a:fld>
            <a:endParaRPr lang="en-US" dirty="0">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dirty="0">
              <a:solidFill>
                <a:srgbClr val="F0A22E">
                  <a:shade val="75000"/>
                </a:srgbClr>
              </a:solidFill>
            </a:endParaRPr>
          </a:p>
        </p:txBody>
      </p:sp>
      <p:sp>
        <p:nvSpPr>
          <p:cNvPr id="6" name="Slide Number Placeholder 5"/>
          <p:cNvSpPr>
            <a:spLocks noGrp="1"/>
          </p:cNvSpPr>
          <p:nvPr>
            <p:ph type="sldNum" sz="quarter" idx="12"/>
          </p:nvPr>
        </p:nvSpPr>
        <p:spPr/>
        <p:txBody>
          <a:bodyPr/>
          <a:lstStyle/>
          <a:p>
            <a:fld id="{C6247203-1E23-499F-9395-80E876021AF9}" type="slidenum">
              <a:rPr lang="en-US" smtClean="0">
                <a:solidFill>
                  <a:srgbClr val="F0A22E">
                    <a:shade val="75000"/>
                  </a:srgbClr>
                </a:solidFill>
              </a:rPr>
              <a:pPr/>
              <a:t>‹#›</a:t>
            </a:fld>
            <a:endParaRPr lang="en-US" dirty="0">
              <a:solidFill>
                <a:srgbClr val="F0A22E">
                  <a:shade val="75000"/>
                </a:srgbClr>
              </a:solidFill>
            </a:endParaRPr>
          </a:p>
        </p:txBody>
      </p:sp>
    </p:spTree>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0804793A-1E92-424A-BFA1-CF8C55CC78BE}" type="datetimeFigureOut">
              <a:rPr lang="en-US" smtClean="0"/>
              <a:pPr/>
              <a:t>8/31/2020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C6247203-1E23-499F-9395-80E876021AF9}"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masterClrMapping/>
  </p:clrMapOvr>
  <p:transition>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0804793A-1E92-424A-BFA1-CF8C55CC78BE}" type="datetimeFigureOut">
              <a:rPr lang="en-US" smtClean="0"/>
              <a:pPr/>
              <a:t>8/31/2020</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C6247203-1E23-499F-9395-80E876021AF9}" type="slidenum">
              <a:rPr lang="en-US" smtClean="0"/>
              <a:pPr/>
              <a:t>‹#›</a:t>
            </a:fld>
            <a:endParaRPr lang="en-US" dirty="0"/>
          </a:p>
        </p:txBody>
      </p:sp>
    </p:spTree>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0804793A-1E92-424A-BFA1-CF8C55CC78BE}" type="datetimeFigureOut">
              <a:rPr lang="en-US" smtClean="0"/>
              <a:pPr/>
              <a:t>8/31/2020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C6247203-1E23-499F-9395-80E876021AF9}"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804793A-1E92-424A-BFA1-CF8C55CC78BE}" type="datetimeFigureOut">
              <a:rPr lang="en-US" smtClean="0"/>
              <a:pPr/>
              <a:t>8/31/2020</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247203-1E23-499F-9395-80E876021AF9}" type="slidenum">
              <a:rPr lang="en-US" smtClean="0"/>
              <a:pPr/>
              <a:t>‹#›</a:t>
            </a:fld>
            <a:endParaRPr lang="en-US" dirty="0"/>
          </a:p>
        </p:txBody>
      </p:sp>
    </p:spTree>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804793A-1E92-424A-BFA1-CF8C55CC78BE}" type="datetimeFigureOut">
              <a:rPr lang="en-US" smtClean="0"/>
              <a:pPr/>
              <a:t>8/31/2020</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6247203-1E23-499F-9395-80E876021AF9}" type="slidenum">
              <a:rPr lang="en-US" smtClean="0"/>
              <a:pPr/>
              <a:t>‹#›</a:t>
            </a:fld>
            <a:endParaRPr lang="en-US" dirty="0"/>
          </a:p>
        </p:txBody>
      </p:sp>
    </p:spTree>
  </p:cSld>
  <p:clrMapOvr>
    <a:masterClrMapping/>
  </p:clrMapOvr>
  <p:transition>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804793A-1E92-424A-BFA1-CF8C55CC78BE}" type="datetimeFigureOut">
              <a:rPr lang="en-US" smtClean="0"/>
              <a:pPr/>
              <a:t>8/31/2020</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6247203-1E23-499F-9395-80E876021AF9}" type="slidenum">
              <a:rPr lang="en-US" smtClean="0"/>
              <a:pPr/>
              <a:t>‹#›</a:t>
            </a:fld>
            <a:endParaRPr lang="en-US" dirty="0"/>
          </a:p>
        </p:txBody>
      </p:sp>
    </p:spTree>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dirty="0" smtClean="0"/>
              <a:t>Click icon to add picture</a:t>
            </a:r>
            <a:endParaRPr kumimoji="0" lang="en-US" dirty="0"/>
          </a:p>
        </p:txBody>
      </p:sp>
      <p:sp>
        <p:nvSpPr>
          <p:cNvPr id="7" name="Date Placeholder 6"/>
          <p:cNvSpPr>
            <a:spLocks noGrp="1"/>
          </p:cNvSpPr>
          <p:nvPr>
            <p:ph type="dt" sz="half" idx="10"/>
          </p:nvPr>
        </p:nvSpPr>
        <p:spPr/>
        <p:txBody>
          <a:bodyPr/>
          <a:lstStyle/>
          <a:p>
            <a:fld id="{0804793A-1E92-424A-BFA1-CF8C55CC78BE}" type="datetimeFigureOut">
              <a:rPr lang="en-US" smtClean="0"/>
              <a:pPr/>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C6247203-1E23-499F-9395-80E876021AF9}"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3E5">
                <a:alpha val="49804"/>
              </a:srgbClr>
            </a:gs>
            <a:gs pos="25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804793A-1E92-424A-BFA1-CF8C55CC78BE}" type="datetimeFigureOut">
              <a:rPr lang="en-US" smtClean="0"/>
              <a:pPr/>
              <a:t>8/31/2020</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6247203-1E23-499F-9395-80E876021AF9}"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ransition>
    <p:wipe dir="r"/>
  </p:transition>
  <p:timing>
    <p:tnLst>
      <p:par>
        <p:cTn id="1" dur="indefinite" restart="never" nodeType="tmRoot"/>
      </p:par>
    </p:tnLst>
  </p:timing>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3E5">
                <a:alpha val="49804"/>
              </a:srgbClr>
            </a:gs>
            <a:gs pos="25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804793A-1E92-424A-BFA1-CF8C55CC78BE}" type="datetimeFigureOut">
              <a:rPr lang="en-US" smtClean="0">
                <a:solidFill>
                  <a:srgbClr val="F0A22E">
                    <a:shade val="75000"/>
                  </a:srgbClr>
                </a:solidFill>
              </a:rPr>
              <a:pPr/>
              <a:t>8/31/2020</a:t>
            </a:fld>
            <a:endParaRPr lang="en-US" dirty="0">
              <a:solidFill>
                <a:srgbClr val="F0A22E">
                  <a:shade val="75000"/>
                </a:srgbClr>
              </a:solidFill>
            </a:endParaRP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solidFill>
                <a:srgbClr val="F0A22E">
                  <a:shade val="75000"/>
                </a:srgbClr>
              </a:solidFill>
            </a:endParaRPr>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6247203-1E23-499F-9395-80E876021AF9}" type="slidenum">
              <a:rPr lang="en-US" smtClean="0">
                <a:solidFill>
                  <a:srgbClr val="F0A22E">
                    <a:shade val="75000"/>
                  </a:srgbClr>
                </a:solidFill>
              </a:rPr>
              <a:pPr/>
              <a:t>‹#›</a:t>
            </a:fld>
            <a:endParaRPr lang="en-US" dirty="0">
              <a:solidFill>
                <a:srgbClr val="F0A22E">
                  <a:shade val="75000"/>
                </a:srgbClr>
              </a:solidFill>
            </a:endParaRP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ransition>
    <p:wipe dir="r"/>
  </p:transition>
  <p:timing>
    <p:tnLst>
      <p:par>
        <p:cTn id="1" dur="indefinite" restart="never" nodeType="tmRoot"/>
      </p:par>
    </p:tnLst>
  </p:timing>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5" descr="Cover page Hebrews - 2.jpg"/>
          <p:cNvPicPr>
            <a:picLocks noChangeAspect="1"/>
          </p:cNvPicPr>
          <p:nvPr/>
        </p:nvPicPr>
        <p:blipFill>
          <a:blip r:embed="rId3" cstate="print"/>
          <a:srcRect t="10185" b="8333"/>
          <a:stretch>
            <a:fillRect/>
          </a:stretch>
        </p:blipFill>
        <p:spPr>
          <a:xfrm>
            <a:off x="0" y="0"/>
            <a:ext cx="9144000" cy="6858000"/>
          </a:xfrm>
          <a:prstGeom prst="rect">
            <a:avLst/>
          </a:prstGeom>
        </p:spPr>
      </p:pic>
      <p:sp>
        <p:nvSpPr>
          <p:cNvPr id="11" name="Rectangle 10"/>
          <p:cNvSpPr/>
          <p:nvPr/>
        </p:nvSpPr>
        <p:spPr>
          <a:xfrm>
            <a:off x="0" y="0"/>
            <a:ext cx="9144000" cy="2277547"/>
          </a:xfrm>
          <a:prstGeom prst="rect">
            <a:avLst/>
          </a:prstGeom>
        </p:spPr>
        <p:txBody>
          <a:bodyPr wrap="square">
            <a:spAutoFit/>
          </a:bodyPr>
          <a:lstStyle/>
          <a:p>
            <a:pPr algn="ctr"/>
            <a:r>
              <a:rPr lang="en-US" sz="5400" b="1" dirty="0" smtClean="0">
                <a:ln w="12700">
                  <a:solidFill>
                    <a:srgbClr val="002060"/>
                  </a:solidFill>
                </a:ln>
                <a:solidFill>
                  <a:srgbClr val="C00000"/>
                </a:solidFill>
                <a:effectLst>
                  <a:outerShdw blurRad="63500" dist="63500" dir="2700000" algn="tl">
                    <a:srgbClr val="000000">
                      <a:alpha val="45000"/>
                    </a:srgbClr>
                  </a:outerShdw>
                </a:effectLst>
                <a:latin typeface="Britannic Bold" pitchFamily="34" charset="0"/>
              </a:rPr>
              <a:t> </a:t>
            </a:r>
            <a:r>
              <a:rPr lang="en-US" sz="4400" b="1" dirty="0" smtClean="0">
                <a:ln w="12700">
                  <a:solidFill>
                    <a:srgbClr val="002060"/>
                  </a:solidFill>
                </a:ln>
                <a:solidFill>
                  <a:srgbClr val="C00000"/>
                </a:solidFill>
                <a:effectLst>
                  <a:outerShdw blurRad="63500" dist="63500" dir="2700000" algn="tl">
                    <a:srgbClr val="000000">
                      <a:alpha val="45000"/>
                    </a:srgbClr>
                  </a:outerShdw>
                </a:effectLst>
                <a:latin typeface="Britannic Bold" pitchFamily="34" charset="0"/>
              </a:rPr>
              <a:t>Introduction</a:t>
            </a:r>
          </a:p>
          <a:p>
            <a:pPr algn="ctr"/>
            <a:r>
              <a:rPr lang="en-US" sz="4400" b="1" dirty="0" smtClean="0">
                <a:ln w="12700">
                  <a:solidFill>
                    <a:srgbClr val="002060"/>
                  </a:solidFill>
                </a:ln>
                <a:solidFill>
                  <a:srgbClr val="C00000"/>
                </a:solidFill>
                <a:effectLst>
                  <a:outerShdw blurRad="63500" dist="63500" dir="2700000" algn="tl">
                    <a:srgbClr val="000000">
                      <a:alpha val="45000"/>
                    </a:srgbClr>
                  </a:outerShdw>
                </a:effectLst>
                <a:latin typeface="Britannic Bold" pitchFamily="34" charset="0"/>
              </a:rPr>
              <a:t>and </a:t>
            </a:r>
          </a:p>
          <a:p>
            <a:pPr algn="ctr"/>
            <a:r>
              <a:rPr lang="en-US" sz="4400" b="1" dirty="0" smtClean="0">
                <a:ln w="12700">
                  <a:solidFill>
                    <a:srgbClr val="002060"/>
                  </a:solidFill>
                </a:ln>
                <a:solidFill>
                  <a:srgbClr val="C00000"/>
                </a:solidFill>
                <a:effectLst>
                  <a:outerShdw blurRad="63500" dist="63500" dir="2700000" algn="tl">
                    <a:srgbClr val="000000">
                      <a:alpha val="45000"/>
                    </a:srgbClr>
                  </a:outerShdw>
                </a:effectLst>
                <a:latin typeface="Britannic Bold" pitchFamily="34" charset="0"/>
              </a:rPr>
              <a:t>Overview</a:t>
            </a:r>
          </a:p>
        </p:txBody>
      </p:sp>
      <p:sp>
        <p:nvSpPr>
          <p:cNvPr id="10" name="Rectangle 9"/>
          <p:cNvSpPr/>
          <p:nvPr/>
        </p:nvSpPr>
        <p:spPr>
          <a:xfrm>
            <a:off x="0" y="4419600"/>
            <a:ext cx="9144000" cy="1692771"/>
          </a:xfrm>
          <a:prstGeom prst="rect">
            <a:avLst/>
          </a:prstGeom>
        </p:spPr>
        <p:txBody>
          <a:bodyPr wrap="square">
            <a:spAutoFit/>
          </a:bodyPr>
          <a:lstStyle/>
          <a:p>
            <a:pPr algn="ctr"/>
            <a:r>
              <a:rPr lang="en-US" sz="4800" b="1" dirty="0" smtClean="0">
                <a:ln w="12700">
                  <a:solidFill>
                    <a:srgbClr val="002060"/>
                  </a:solidFill>
                </a:ln>
                <a:solidFill>
                  <a:srgbClr val="FFC000"/>
                </a:solidFill>
                <a:effectLst>
                  <a:outerShdw blurRad="63500" dist="63500" dir="2700000" algn="tl">
                    <a:srgbClr val="000000">
                      <a:alpha val="45000"/>
                    </a:srgbClr>
                  </a:outerShdw>
                </a:effectLst>
                <a:latin typeface="Britannic Bold" pitchFamily="34" charset="0"/>
              </a:rPr>
              <a:t>Week  1</a:t>
            </a:r>
            <a:r>
              <a:rPr lang="en-US" sz="6000" b="1" dirty="0" smtClean="0">
                <a:ln w="12700">
                  <a:solidFill>
                    <a:srgbClr val="002060"/>
                  </a:solidFill>
                </a:ln>
                <a:solidFill>
                  <a:srgbClr val="FFC000"/>
                </a:solidFill>
                <a:effectLst>
                  <a:outerShdw blurRad="63500" dist="63500" dir="2700000" algn="tl">
                    <a:srgbClr val="000000">
                      <a:alpha val="45000"/>
                    </a:srgbClr>
                  </a:outerShdw>
                </a:effectLst>
                <a:latin typeface="Britannic Bold" pitchFamily="34" charset="0"/>
              </a:rPr>
              <a:t>  </a:t>
            </a:r>
          </a:p>
          <a:p>
            <a:pPr algn="ctr"/>
            <a:r>
              <a:rPr lang="en-US" sz="4000" b="1" dirty="0" smtClean="0">
                <a:ln w="12700">
                  <a:solidFill>
                    <a:srgbClr val="002060"/>
                  </a:solidFill>
                </a:ln>
                <a:solidFill>
                  <a:srgbClr val="FFC000"/>
                </a:solidFill>
                <a:effectLst>
                  <a:outerShdw blurRad="63500" dist="63500" dir="2700000" algn="tl">
                    <a:srgbClr val="000000">
                      <a:alpha val="45000"/>
                    </a:srgbClr>
                  </a:outerShdw>
                </a:effectLst>
                <a:latin typeface="Britannic Bold" pitchFamily="34" charset="0"/>
              </a:rPr>
              <a:t>2 September 2020</a:t>
            </a:r>
            <a:endParaRPr lang="en-US" sz="4000" b="1" dirty="0">
              <a:ln w="12700">
                <a:solidFill>
                  <a:srgbClr val="002060"/>
                </a:solidFill>
              </a:ln>
              <a:solidFill>
                <a:srgbClr val="FFC000"/>
              </a:solidFill>
              <a:effectLst>
                <a:outerShdw blurRad="63500" dist="63500" dir="2700000" algn="tl">
                  <a:srgbClr val="000000">
                    <a:alpha val="45000"/>
                  </a:srgbClr>
                </a:outerShdw>
              </a:effectLst>
              <a:latin typeface="Britannic Bold" pitchFamily="34"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10">
                                            <p:txEl>
                                              <p:pRg st="1" end="1"/>
                                            </p:txEl>
                                          </p:spTgt>
                                        </p:tgtEl>
                                        <p:attrNameLst>
                                          <p:attrName>style.visibility</p:attrName>
                                        </p:attrNameLst>
                                      </p:cBhvr>
                                      <p:to>
                                        <p:strVal val="visible"/>
                                      </p:to>
                                    </p:set>
                                    <p:animEffect transition="in" filter="wipe(up)">
                                      <p:cBhvr>
                                        <p:cTn id="10" dur="500"/>
                                        <p:tgtEl>
                                          <p:spTgt spid="10">
                                            <p:txEl>
                                              <p:pRg st="1" end="1"/>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Effect transition="in" filter="wipe(up)">
                                      <p:cBhvr>
                                        <p:cTn id="13" dur="500"/>
                                        <p:tgtEl>
                                          <p:spTgt spid="11">
                                            <p:txEl>
                                              <p:pRg st="0" end="0"/>
                                            </p:txEl>
                                          </p:spTgt>
                                        </p:tgtEl>
                                      </p:cBhvr>
                                    </p:animEffect>
                                  </p:childTnLst>
                                </p:cTn>
                              </p:par>
                              <p:par>
                                <p:cTn id="14" presetID="22" presetClass="entr" presetSubtype="1" fill="hold" nodeType="withEffect">
                                  <p:stCondLst>
                                    <p:cond delay="0"/>
                                  </p:stCondLst>
                                  <p:childTnLst>
                                    <p:set>
                                      <p:cBhvr>
                                        <p:cTn id="15" dur="1" fill="hold">
                                          <p:stCondLst>
                                            <p:cond delay="0"/>
                                          </p:stCondLst>
                                        </p:cTn>
                                        <p:tgtEl>
                                          <p:spTgt spid="11">
                                            <p:txEl>
                                              <p:pRg st="1" end="1"/>
                                            </p:txEl>
                                          </p:spTgt>
                                        </p:tgtEl>
                                        <p:attrNameLst>
                                          <p:attrName>style.visibility</p:attrName>
                                        </p:attrNameLst>
                                      </p:cBhvr>
                                      <p:to>
                                        <p:strVal val="visible"/>
                                      </p:to>
                                    </p:set>
                                    <p:animEffect transition="in" filter="wipe(up)">
                                      <p:cBhvr>
                                        <p:cTn id="16" dur="500"/>
                                        <p:tgtEl>
                                          <p:spTgt spid="11">
                                            <p:txEl>
                                              <p:pRg st="1" end="1"/>
                                            </p:txEl>
                                          </p:spTgt>
                                        </p:tgtEl>
                                      </p:cBhvr>
                                    </p:animEffect>
                                  </p:childTnLst>
                                </p:cTn>
                              </p:par>
                              <p:par>
                                <p:cTn id="17" presetID="22" presetClass="entr" presetSubtype="1" fill="hold" nodeType="with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Effect transition="in" filter="wipe(up)">
                                      <p:cBhvr>
                                        <p:cTn id="19" dur="500"/>
                                        <p:tgtEl>
                                          <p:spTgt spid="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p:cNvSpPr txBox="1">
            <a:spLocks noChangeArrowheads="1"/>
          </p:cNvSpPr>
          <p:nvPr/>
        </p:nvSpPr>
        <p:spPr bwMode="auto">
          <a:xfrm>
            <a:off x="6248400" y="5562600"/>
            <a:ext cx="2667000" cy="400110"/>
          </a:xfrm>
          <a:prstGeom prst="rect">
            <a:avLst/>
          </a:prstGeom>
          <a:noFill/>
          <a:ln w="9525">
            <a:noFill/>
            <a:miter lim="800000"/>
            <a:headEnd/>
            <a:tailEnd/>
          </a:ln>
        </p:spPr>
        <p:txBody>
          <a:bodyPr wrap="square">
            <a:spAutoFit/>
          </a:bodyPr>
          <a:lstStyle/>
          <a:p>
            <a:pPr algn="ctr" eaLnBrk="0" hangingPunct="0"/>
            <a:r>
              <a:rPr lang="en-US" sz="2000" b="1" dirty="0" smtClean="0">
                <a:effectLst>
                  <a:outerShdw blurRad="38100" dist="38100" dir="2700000" algn="tl">
                    <a:srgbClr val="000000">
                      <a:alpha val="43137"/>
                    </a:srgbClr>
                  </a:outerShdw>
                </a:effectLst>
                <a:latin typeface="+mj-lt"/>
                <a:cs typeface="Arial" pitchFamily="34" charset="0"/>
              </a:rPr>
              <a:t>Apostle Paul</a:t>
            </a:r>
            <a:endParaRPr lang="en-US" sz="2000" b="1" dirty="0">
              <a:effectLst>
                <a:outerShdw blurRad="38100" dist="38100" dir="2700000" algn="tl">
                  <a:srgbClr val="000000">
                    <a:alpha val="43137"/>
                  </a:srgbClr>
                </a:outerShdw>
              </a:effectLst>
              <a:latin typeface="+mj-lt"/>
              <a:cs typeface="Arial" pitchFamily="34" charset="0"/>
            </a:endParaRPr>
          </a:p>
        </p:txBody>
      </p:sp>
      <p:sp>
        <p:nvSpPr>
          <p:cNvPr id="9" name="Title 1"/>
          <p:cNvSpPr>
            <a:spLocks noGrp="1"/>
          </p:cNvSpPr>
          <p:nvPr>
            <p:ph type="title"/>
          </p:nvPr>
        </p:nvSpPr>
        <p:spPr>
          <a:xfrm>
            <a:off x="304800" y="152400"/>
            <a:ext cx="8534400" cy="914400"/>
          </a:xfrm>
        </p:spPr>
        <p:style>
          <a:lnRef idx="1">
            <a:schemeClr val="accent4"/>
          </a:lnRef>
          <a:fillRef idx="2">
            <a:schemeClr val="accent4"/>
          </a:fillRef>
          <a:effectRef idx="1">
            <a:schemeClr val="accent4"/>
          </a:effectRef>
          <a:fontRef idx="minor">
            <a:schemeClr val="dk1"/>
          </a:fontRef>
        </p:style>
        <p:txBody>
          <a:bodyPr/>
          <a:lstStyle/>
          <a:p>
            <a:r>
              <a:rPr lang="en-US" dirty="0" smtClean="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Britannic Bold" pitchFamily="34" charset="0"/>
              </a:rPr>
              <a:t>Hebrews</a:t>
            </a:r>
          </a:p>
        </p:txBody>
      </p:sp>
      <p:pic>
        <p:nvPicPr>
          <p:cNvPr id="11" name="Picture 3" descr="Scroll.png"/>
          <p:cNvPicPr>
            <a:picLocks noChangeAspect="1"/>
          </p:cNvPicPr>
          <p:nvPr/>
        </p:nvPicPr>
        <p:blipFill>
          <a:blip r:embed="rId3"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pic>
        <p:nvPicPr>
          <p:cNvPr id="12" name="Picture 11" descr="Picture-Paul-6.jpg"/>
          <p:cNvPicPr>
            <a:picLocks noChangeAspect="1"/>
          </p:cNvPicPr>
          <p:nvPr/>
        </p:nvPicPr>
        <p:blipFill>
          <a:blip r:embed="rId4" cstate="print"/>
          <a:stretch>
            <a:fillRect/>
          </a:stretch>
        </p:blipFill>
        <p:spPr>
          <a:xfrm>
            <a:off x="6195696" y="1295400"/>
            <a:ext cx="2691794" cy="4114800"/>
          </a:xfrm>
          <a:prstGeom prst="rect">
            <a:avLst/>
          </a:prstGeom>
          <a:ln>
            <a:noFill/>
          </a:ln>
          <a:effectLst>
            <a:outerShdw blurRad="190500" algn="tl" rotWithShape="0">
              <a:srgbClr val="000000">
                <a:alpha val="70000"/>
              </a:srgbClr>
            </a:outerShdw>
          </a:effectLst>
        </p:spPr>
      </p:pic>
      <p:sp>
        <p:nvSpPr>
          <p:cNvPr id="13" name="TextBox 12"/>
          <p:cNvSpPr txBox="1"/>
          <p:nvPr/>
        </p:nvSpPr>
        <p:spPr>
          <a:xfrm>
            <a:off x="304800" y="1295400"/>
            <a:ext cx="5791200" cy="4693593"/>
          </a:xfrm>
          <a:prstGeom prst="rect">
            <a:avLst/>
          </a:prstGeom>
          <a:noFill/>
          <a:effectLst/>
        </p:spPr>
        <p:txBody>
          <a:bodyPr wrap="square" rtlCol="0">
            <a:spAutoFit/>
          </a:bodyPr>
          <a:lstStyle/>
          <a:p>
            <a:pPr>
              <a:spcAft>
                <a:spcPts val="1800"/>
              </a:spcAft>
            </a:pPr>
            <a:r>
              <a:rPr lang="en-US" sz="2800" b="1" dirty="0" smtClean="0">
                <a:effectLst>
                  <a:outerShdw blurRad="38100" dist="38100" dir="2700000" algn="tl">
                    <a:srgbClr val="000000">
                      <a:alpha val="43137"/>
                    </a:srgbClr>
                  </a:outerShdw>
                </a:effectLst>
                <a:latin typeface="Cambria" pitchFamily="18" charset="0"/>
              </a:rPr>
              <a:t>Outline (Chapter):  </a:t>
            </a:r>
          </a:p>
          <a:p>
            <a:pPr marL="182880" indent="-182880">
              <a:spcAft>
                <a:spcPts val="1800"/>
              </a:spcAft>
              <a:buFont typeface="Arial" pitchFamily="34" charset="0"/>
              <a:buChar char="•"/>
            </a:pPr>
            <a:r>
              <a:rPr lang="en-US" sz="2800" b="1" dirty="0" smtClean="0">
                <a:effectLst>
                  <a:outerShdw blurRad="38100" dist="38100" dir="2700000" algn="tl">
                    <a:srgbClr val="000000">
                      <a:alpha val="43137"/>
                    </a:srgbClr>
                  </a:outerShdw>
                </a:effectLst>
                <a:latin typeface="Cambria" pitchFamily="18" charset="0"/>
              </a:rPr>
              <a:t>Jesus greater than Angels (1 – 2) </a:t>
            </a:r>
          </a:p>
          <a:p>
            <a:pPr marL="182880" indent="-182880">
              <a:spcAft>
                <a:spcPts val="1800"/>
              </a:spcAft>
              <a:buFont typeface="Arial" pitchFamily="34" charset="0"/>
              <a:buChar char="•"/>
            </a:pPr>
            <a:r>
              <a:rPr lang="en-US" sz="2800" b="1" dirty="0" smtClean="0">
                <a:effectLst>
                  <a:outerShdw blurRad="38100" dist="38100" dir="2700000" algn="tl">
                    <a:srgbClr val="000000">
                      <a:alpha val="43137"/>
                    </a:srgbClr>
                  </a:outerShdw>
                </a:effectLst>
                <a:latin typeface="Cambria" pitchFamily="18" charset="0"/>
              </a:rPr>
              <a:t>Jesus higher than Moses  (3 – 4)</a:t>
            </a:r>
          </a:p>
          <a:p>
            <a:pPr marL="182880" indent="-182880">
              <a:spcAft>
                <a:spcPts val="1800"/>
              </a:spcAft>
              <a:buFont typeface="Arial" pitchFamily="34" charset="0"/>
              <a:buChar char="•"/>
            </a:pPr>
            <a:r>
              <a:rPr lang="en-US" sz="2800" b="1" dirty="0" smtClean="0">
                <a:effectLst>
                  <a:outerShdw blurRad="38100" dist="38100" dir="2700000" algn="tl">
                    <a:srgbClr val="000000">
                      <a:alpha val="43137"/>
                    </a:srgbClr>
                  </a:outerShdw>
                </a:effectLst>
                <a:latin typeface="Cambria" pitchFamily="18" charset="0"/>
              </a:rPr>
              <a:t>Jesus superior to Aaron                  (5 – 10)  </a:t>
            </a:r>
          </a:p>
          <a:p>
            <a:pPr marL="182880" indent="-182880">
              <a:spcAft>
                <a:spcPts val="1800"/>
              </a:spcAft>
              <a:buFont typeface="Arial" pitchFamily="34" charset="0"/>
              <a:buChar char="•"/>
            </a:pPr>
            <a:r>
              <a:rPr lang="en-US" sz="2800" b="1" dirty="0" smtClean="0">
                <a:effectLst>
                  <a:outerShdw blurRad="38100" dist="38100" dir="2700000" algn="tl">
                    <a:srgbClr val="000000">
                      <a:alpha val="43137"/>
                    </a:srgbClr>
                  </a:outerShdw>
                </a:effectLst>
                <a:latin typeface="Cambria" pitchFamily="18" charset="0"/>
              </a:rPr>
              <a:t>Hall of Faith in Christ  (11) </a:t>
            </a:r>
          </a:p>
          <a:p>
            <a:pPr marL="182880" indent="-182880">
              <a:spcAft>
                <a:spcPts val="1800"/>
              </a:spcAft>
              <a:buFont typeface="Arial" pitchFamily="34" charset="0"/>
              <a:buChar char="•"/>
            </a:pPr>
            <a:r>
              <a:rPr lang="en-US" sz="2800" b="1" dirty="0" smtClean="0">
                <a:effectLst>
                  <a:outerShdw blurRad="38100" dist="38100" dir="2700000" algn="tl">
                    <a:srgbClr val="000000">
                      <a:alpha val="43137"/>
                    </a:srgbClr>
                  </a:outerShdw>
                </a:effectLst>
                <a:latin typeface="Cambria" pitchFamily="18" charset="0"/>
              </a:rPr>
              <a:t>Living faithfully for Christ               (12 – 13) </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p:cNvSpPr txBox="1">
            <a:spLocks noChangeArrowheads="1"/>
          </p:cNvSpPr>
          <p:nvPr/>
        </p:nvSpPr>
        <p:spPr bwMode="auto">
          <a:xfrm>
            <a:off x="6019800" y="5867400"/>
            <a:ext cx="2819400" cy="400110"/>
          </a:xfrm>
          <a:prstGeom prst="rect">
            <a:avLst/>
          </a:prstGeom>
          <a:noFill/>
          <a:ln w="9525">
            <a:noFill/>
            <a:miter lim="800000"/>
            <a:headEnd/>
            <a:tailEnd/>
          </a:ln>
        </p:spPr>
        <p:txBody>
          <a:bodyPr wrap="square">
            <a:spAutoFit/>
          </a:bodyPr>
          <a:lstStyle/>
          <a:p>
            <a:pPr algn="ctr" eaLnBrk="0" hangingPunct="0"/>
            <a:r>
              <a:rPr lang="en-US" sz="2000" b="1" dirty="0" smtClean="0">
                <a:effectLst>
                  <a:outerShdw blurRad="38100" dist="38100" dir="2700000" algn="tl">
                    <a:srgbClr val="000000">
                      <a:alpha val="43137"/>
                    </a:srgbClr>
                  </a:outerShdw>
                </a:effectLst>
                <a:latin typeface="+mj-lt"/>
                <a:cs typeface="Arial" pitchFamily="34" charset="0"/>
              </a:rPr>
              <a:t>Apostle Paul</a:t>
            </a:r>
            <a:endParaRPr lang="en-US" sz="2000" b="1" dirty="0">
              <a:effectLst>
                <a:outerShdw blurRad="38100" dist="38100" dir="2700000" algn="tl">
                  <a:srgbClr val="000000">
                    <a:alpha val="43137"/>
                  </a:srgbClr>
                </a:outerShdw>
              </a:effectLst>
              <a:latin typeface="+mj-lt"/>
              <a:cs typeface="Arial" pitchFamily="34" charset="0"/>
            </a:endParaRPr>
          </a:p>
        </p:txBody>
      </p:sp>
      <p:sp>
        <p:nvSpPr>
          <p:cNvPr id="9" name="Title 1"/>
          <p:cNvSpPr>
            <a:spLocks noGrp="1"/>
          </p:cNvSpPr>
          <p:nvPr>
            <p:ph type="title"/>
          </p:nvPr>
        </p:nvSpPr>
        <p:spPr>
          <a:xfrm>
            <a:off x="304800" y="152400"/>
            <a:ext cx="8534400" cy="914400"/>
          </a:xfrm>
        </p:spPr>
        <p:style>
          <a:lnRef idx="1">
            <a:schemeClr val="accent4"/>
          </a:lnRef>
          <a:fillRef idx="2">
            <a:schemeClr val="accent4"/>
          </a:fillRef>
          <a:effectRef idx="1">
            <a:schemeClr val="accent4"/>
          </a:effectRef>
          <a:fontRef idx="minor">
            <a:schemeClr val="dk1"/>
          </a:fontRef>
        </p:style>
        <p:txBody>
          <a:bodyPr/>
          <a:lstStyle/>
          <a:p>
            <a:r>
              <a:rPr lang="en-US" dirty="0" smtClean="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Britannic Bold" pitchFamily="34" charset="0"/>
              </a:rPr>
              <a:t>Hebrews</a:t>
            </a:r>
          </a:p>
        </p:txBody>
      </p:sp>
      <p:pic>
        <p:nvPicPr>
          <p:cNvPr id="11" name="Picture 3" descr="Scroll.png"/>
          <p:cNvPicPr>
            <a:picLocks noChangeAspect="1"/>
          </p:cNvPicPr>
          <p:nvPr/>
        </p:nvPicPr>
        <p:blipFill>
          <a:blip r:embed="rId3"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pic>
        <p:nvPicPr>
          <p:cNvPr id="12" name="Picture 11" descr="Picture-Paul-6.jpg"/>
          <p:cNvPicPr>
            <a:picLocks noChangeAspect="1"/>
          </p:cNvPicPr>
          <p:nvPr/>
        </p:nvPicPr>
        <p:blipFill>
          <a:blip r:embed="rId4" cstate="print"/>
          <a:stretch>
            <a:fillRect/>
          </a:stretch>
        </p:blipFill>
        <p:spPr>
          <a:xfrm>
            <a:off x="6019800" y="1295399"/>
            <a:ext cx="2867690" cy="4383683"/>
          </a:xfrm>
          <a:prstGeom prst="rect">
            <a:avLst/>
          </a:prstGeom>
          <a:ln>
            <a:noFill/>
          </a:ln>
          <a:effectLst>
            <a:outerShdw blurRad="190500" algn="tl" rotWithShape="0">
              <a:srgbClr val="000000">
                <a:alpha val="70000"/>
              </a:srgbClr>
            </a:outerShdw>
          </a:effectLst>
        </p:spPr>
      </p:pic>
      <p:sp>
        <p:nvSpPr>
          <p:cNvPr id="13" name="TextBox 12"/>
          <p:cNvSpPr txBox="1"/>
          <p:nvPr/>
        </p:nvSpPr>
        <p:spPr>
          <a:xfrm>
            <a:off x="304800" y="1295400"/>
            <a:ext cx="5334000" cy="3801041"/>
          </a:xfrm>
          <a:prstGeom prst="rect">
            <a:avLst/>
          </a:prstGeom>
          <a:noFill/>
          <a:effectLst/>
        </p:spPr>
        <p:txBody>
          <a:bodyPr wrap="square" rtlCol="0">
            <a:spAutoFit/>
          </a:bodyPr>
          <a:lstStyle/>
          <a:p>
            <a:pPr>
              <a:spcAft>
                <a:spcPts val="1800"/>
              </a:spcAft>
            </a:pPr>
            <a:r>
              <a:rPr lang="en-US" sz="2800" b="1" dirty="0" smtClean="0">
                <a:effectLst>
                  <a:outerShdw blurRad="38100" dist="38100" dir="2700000" algn="tl">
                    <a:srgbClr val="000000">
                      <a:alpha val="43137"/>
                    </a:srgbClr>
                  </a:outerShdw>
                </a:effectLst>
                <a:latin typeface="Cambria" pitchFamily="18" charset="0"/>
              </a:rPr>
              <a:t>Central Message:  </a:t>
            </a:r>
          </a:p>
          <a:p>
            <a:pPr marL="182880" indent="-182880">
              <a:spcAft>
                <a:spcPts val="1800"/>
              </a:spcAft>
            </a:pPr>
            <a:r>
              <a:rPr lang="en-US" sz="2800" b="1" dirty="0" smtClean="0">
                <a:effectLst>
                  <a:outerShdw blurRad="38100" dist="38100" dir="2700000" algn="tl">
                    <a:srgbClr val="000000">
                      <a:alpha val="43137"/>
                    </a:srgbClr>
                  </a:outerShdw>
                </a:effectLst>
                <a:latin typeface="Cambria" pitchFamily="18" charset="0"/>
              </a:rPr>
              <a:t>	</a:t>
            </a:r>
            <a:r>
              <a:rPr lang="en-US" sz="2800" b="1" i="1" dirty="0" smtClean="0">
                <a:effectLst>
                  <a:outerShdw blurRad="38100" dist="38100" dir="2700000" algn="tl">
                    <a:srgbClr val="000000">
                      <a:alpha val="43137"/>
                    </a:srgbClr>
                  </a:outerShdw>
                </a:effectLst>
                <a:latin typeface="Cambria" pitchFamily="18" charset="0"/>
              </a:rPr>
              <a:t>“For by one offering, He has perfected forever them that are sanctified . . . There is no more offering for sin.” </a:t>
            </a:r>
          </a:p>
          <a:p>
            <a:pPr marL="182880" indent="-182880">
              <a:spcAft>
                <a:spcPts val="1800"/>
              </a:spcAft>
            </a:pPr>
            <a:r>
              <a:rPr lang="en-US" sz="2800" b="1" i="1" dirty="0" smtClean="0">
                <a:effectLst>
                  <a:outerShdw blurRad="38100" dist="38100" dir="2700000" algn="tl">
                    <a:srgbClr val="000000">
                      <a:alpha val="43137"/>
                    </a:srgbClr>
                  </a:outerShdw>
                </a:effectLst>
                <a:latin typeface="Cambria" pitchFamily="18" charset="0"/>
              </a:rPr>
              <a:t> </a:t>
            </a:r>
            <a:r>
              <a:rPr lang="en-US" sz="2800" b="1" i="1" dirty="0" smtClean="0">
                <a:latin typeface="Cambria" pitchFamily="18" charset="0"/>
              </a:rPr>
              <a:t>                             </a:t>
            </a:r>
            <a:r>
              <a:rPr lang="en-US" sz="2400" b="1" dirty="0" smtClean="0">
                <a:latin typeface="Cambria" pitchFamily="18" charset="0"/>
              </a:rPr>
              <a:t>Hebrews 10:14, 18</a:t>
            </a:r>
            <a:r>
              <a:rPr lang="en-US" sz="2800" b="1" dirty="0" smtClean="0">
                <a:latin typeface="Cambria" pitchFamily="18" charset="0"/>
              </a:rPr>
              <a:t> </a:t>
            </a:r>
          </a:p>
          <a:p>
            <a:pPr marL="182880" indent="-182880">
              <a:spcAft>
                <a:spcPts val="1800"/>
              </a:spcAft>
            </a:pPr>
            <a:endParaRPr lang="en-US" sz="2800" b="1"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xEl>
                                              <p:pRg st="0" end="0"/>
                                            </p:txEl>
                                          </p:spTgt>
                                        </p:tgtEl>
                                        <p:attrNameLst>
                                          <p:attrName>style.visibility</p:attrName>
                                        </p:attrNameLst>
                                      </p:cBhvr>
                                      <p:to>
                                        <p:strVal val="visible"/>
                                      </p:to>
                                    </p:set>
                                  </p:childTnLst>
                                </p:cTn>
                              </p:par>
                            </p:childTnLst>
                          </p:cTn>
                        </p:par>
                        <p:par>
                          <p:cTn id="9" fill="hold">
                            <p:stCondLst>
                              <p:cond delay="0"/>
                            </p:stCondLst>
                            <p:childTnLst>
                              <p:par>
                                <p:cTn id="10" presetID="22" presetClass="entr" presetSubtype="8" fill="hold" nodeType="afterEffect">
                                  <p:stCondLst>
                                    <p:cond delay="0"/>
                                  </p:stCondLst>
                                  <p:childTnLst>
                                    <p:set>
                                      <p:cBhvr>
                                        <p:cTn id="11" dur="1" fill="hold">
                                          <p:stCondLst>
                                            <p:cond delay="0"/>
                                          </p:stCondLst>
                                        </p:cTn>
                                        <p:tgtEl>
                                          <p:spTgt spid="13">
                                            <p:txEl>
                                              <p:pRg st="1" end="1"/>
                                            </p:txEl>
                                          </p:spTgt>
                                        </p:tgtEl>
                                        <p:attrNameLst>
                                          <p:attrName>style.visibility</p:attrName>
                                        </p:attrNameLst>
                                      </p:cBhvr>
                                      <p:to>
                                        <p:strVal val="visible"/>
                                      </p:to>
                                    </p:set>
                                    <p:animEffect transition="in" filter="wipe(left)">
                                      <p:cBhvr>
                                        <p:cTn id="12" dur="1000"/>
                                        <p:tgtEl>
                                          <p:spTgt spid="13">
                                            <p:txEl>
                                              <p:pRg st="1" end="1"/>
                                            </p:txEl>
                                          </p:spTgt>
                                        </p:tgtEl>
                                      </p:cBhvr>
                                    </p:animEffect>
                                  </p:childTnLst>
                                </p:cTn>
                              </p:par>
                            </p:childTnLst>
                          </p:cTn>
                        </p:par>
                        <p:par>
                          <p:cTn id="13" fill="hold">
                            <p:stCondLst>
                              <p:cond delay="1000"/>
                            </p:stCondLst>
                            <p:childTnLst>
                              <p:par>
                                <p:cTn id="14" presetID="22" presetClass="entr" presetSubtype="8" fill="hold" nodeType="afterEffect">
                                  <p:stCondLst>
                                    <p:cond delay="0"/>
                                  </p:stCondLst>
                                  <p:childTnLst>
                                    <p:set>
                                      <p:cBhvr>
                                        <p:cTn id="15" dur="1" fill="hold">
                                          <p:stCondLst>
                                            <p:cond delay="0"/>
                                          </p:stCondLst>
                                        </p:cTn>
                                        <p:tgtEl>
                                          <p:spTgt spid="13">
                                            <p:txEl>
                                              <p:pRg st="2" end="2"/>
                                            </p:txEl>
                                          </p:spTgt>
                                        </p:tgtEl>
                                        <p:attrNameLst>
                                          <p:attrName>style.visibility</p:attrName>
                                        </p:attrNameLst>
                                      </p:cBhvr>
                                      <p:to>
                                        <p:strVal val="visible"/>
                                      </p:to>
                                    </p:set>
                                    <p:animEffect transition="in" filter="wipe(left)">
                                      <p:cBhvr>
                                        <p:cTn id="16" dur="500"/>
                                        <p:tgtEl>
                                          <p:spTgt spid="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304800" y="1295400"/>
            <a:ext cx="8534400" cy="4955203"/>
          </a:xfrm>
          <a:prstGeom prst="rect">
            <a:avLst/>
          </a:prstGeom>
          <a:noFill/>
          <a:effectLst/>
        </p:spPr>
        <p:txBody>
          <a:bodyPr wrap="square" rtlCol="0">
            <a:spAutoFit/>
          </a:bodyPr>
          <a:lstStyle/>
          <a:p>
            <a:r>
              <a:rPr lang="en-US" sz="2800" b="1" dirty="0" smtClean="0">
                <a:solidFill>
                  <a:prstClr val="black"/>
                </a:solidFill>
                <a:effectLst>
                  <a:outerShdw blurRad="38100" dist="38100" dir="2700000" algn="tl">
                    <a:srgbClr val="000000">
                      <a:alpha val="43137"/>
                    </a:srgbClr>
                  </a:outerShdw>
                </a:effectLst>
                <a:latin typeface="Cambria" pitchFamily="18" charset="0"/>
              </a:rPr>
              <a:t>Overview:   </a:t>
            </a:r>
            <a:endParaRPr lang="en-US" sz="2800" b="1" dirty="0" smtClean="0">
              <a:solidFill>
                <a:prstClr val="black"/>
              </a:solidFill>
              <a:latin typeface="Cambria" pitchFamily="18" charset="0"/>
            </a:endParaRPr>
          </a:p>
          <a:p>
            <a:r>
              <a:rPr lang="en-US" sz="2400" b="1" dirty="0" smtClean="0">
                <a:solidFill>
                  <a:prstClr val="black"/>
                </a:solidFill>
                <a:latin typeface="Cambria" pitchFamily="18" charset="0"/>
              </a:rPr>
              <a:t>      </a:t>
            </a:r>
          </a:p>
          <a:p>
            <a:r>
              <a:rPr lang="en-US" sz="2400" b="1" dirty="0" smtClean="0">
                <a:solidFill>
                  <a:prstClr val="black"/>
                </a:solidFill>
                <a:latin typeface="Cambria" pitchFamily="18" charset="0"/>
              </a:rPr>
              <a:t>     The author of Hebrews is not named within the letter, but we know that God inspired him, and it is in the canon of Scripture for us.  Perhaps </a:t>
            </a:r>
            <a:r>
              <a:rPr lang="en-US" sz="2400" b="1" dirty="0" smtClean="0">
                <a:solidFill>
                  <a:prstClr val="black"/>
                </a:solidFill>
                <a:effectLst>
                  <a:outerShdw blurRad="38100" dist="38100" dir="2700000" algn="tl">
                    <a:srgbClr val="000000">
                      <a:alpha val="43137"/>
                    </a:srgbClr>
                  </a:outerShdw>
                </a:effectLst>
                <a:latin typeface="Cambria" pitchFamily="18" charset="0"/>
              </a:rPr>
              <a:t>Origen</a:t>
            </a:r>
            <a:r>
              <a:rPr lang="en-US" sz="2400" b="1" dirty="0" smtClean="0">
                <a:solidFill>
                  <a:prstClr val="black"/>
                </a:solidFill>
                <a:latin typeface="Cambria" pitchFamily="18" charset="0"/>
              </a:rPr>
              <a:t> says it best, </a:t>
            </a:r>
            <a:r>
              <a:rPr lang="en-US" sz="2400" b="1" i="1" dirty="0" smtClean="0">
                <a:solidFill>
                  <a:prstClr val="black"/>
                </a:solidFill>
                <a:latin typeface="Cambria" pitchFamily="18" charset="0"/>
              </a:rPr>
              <a:t>“But who wrote the epistle, to be sure, only God knows.”</a:t>
            </a:r>
            <a:r>
              <a:rPr lang="en-US" sz="2400" b="1" dirty="0" smtClean="0">
                <a:solidFill>
                  <a:prstClr val="black"/>
                </a:solidFill>
                <a:latin typeface="Cambria" pitchFamily="18" charset="0"/>
              </a:rPr>
              <a:t> </a:t>
            </a:r>
          </a:p>
          <a:p>
            <a:endParaRPr lang="en-US" sz="2400" b="1" dirty="0" smtClean="0">
              <a:solidFill>
                <a:prstClr val="black"/>
              </a:solidFill>
              <a:latin typeface="Cambria" pitchFamily="18" charset="0"/>
            </a:endParaRPr>
          </a:p>
          <a:p>
            <a:r>
              <a:rPr lang="en-US" sz="2400" b="1" dirty="0" smtClean="0">
                <a:solidFill>
                  <a:prstClr val="black"/>
                </a:solidFill>
                <a:effectLst>
                  <a:outerShdw blurRad="38100" dist="38100" dir="2700000" algn="tl">
                    <a:srgbClr val="000000">
                      <a:alpha val="43137"/>
                    </a:srgbClr>
                  </a:outerShdw>
                </a:effectLst>
                <a:latin typeface="Cambria" pitchFamily="18" charset="0"/>
              </a:rPr>
              <a:t>Evidence for Pauline authorship: </a:t>
            </a:r>
          </a:p>
          <a:p>
            <a:pPr marL="274320" indent="-274320">
              <a:buFont typeface="Arial" pitchFamily="34" charset="0"/>
              <a:buChar char="•"/>
            </a:pPr>
            <a:r>
              <a:rPr lang="en-US" sz="2400" b="1" dirty="0" smtClean="0">
                <a:solidFill>
                  <a:prstClr val="black"/>
                </a:solidFill>
                <a:latin typeface="Cambria" pitchFamily="18" charset="0"/>
              </a:rPr>
              <a:t> The writer had been in bonds (</a:t>
            </a:r>
            <a:r>
              <a:rPr lang="en-US" sz="2400" b="1" dirty="0" smtClean="0">
                <a:solidFill>
                  <a:prstClr val="black"/>
                </a:solidFill>
                <a:effectLst>
                  <a:outerShdw blurRad="38100" dist="38100" dir="2700000" algn="tl">
                    <a:srgbClr val="000000">
                      <a:alpha val="43137"/>
                    </a:srgbClr>
                  </a:outerShdw>
                </a:effectLst>
                <a:latin typeface="Cambria" pitchFamily="18" charset="0"/>
              </a:rPr>
              <a:t>10:34</a:t>
            </a:r>
            <a:r>
              <a:rPr lang="en-US" sz="2400" b="1" dirty="0" smtClean="0">
                <a:solidFill>
                  <a:prstClr val="black"/>
                </a:solidFill>
                <a:latin typeface="Cambria" pitchFamily="18" charset="0"/>
              </a:rPr>
              <a:t>). </a:t>
            </a:r>
          </a:p>
          <a:p>
            <a:pPr marL="274320" indent="-274320">
              <a:buFont typeface="Arial" pitchFamily="34" charset="0"/>
              <a:buChar char="•"/>
            </a:pPr>
            <a:r>
              <a:rPr lang="en-US" sz="2400" b="1" dirty="0" smtClean="0">
                <a:solidFill>
                  <a:prstClr val="black"/>
                </a:solidFill>
                <a:latin typeface="Cambria" pitchFamily="18" charset="0"/>
              </a:rPr>
              <a:t> He wrote from Italy (</a:t>
            </a:r>
            <a:r>
              <a:rPr lang="en-US" sz="2400" b="1" dirty="0" smtClean="0">
                <a:solidFill>
                  <a:prstClr val="black"/>
                </a:solidFill>
                <a:effectLst>
                  <a:outerShdw blurRad="38100" dist="38100" dir="2700000" algn="tl">
                    <a:srgbClr val="000000">
                      <a:alpha val="43137"/>
                    </a:srgbClr>
                  </a:outerShdw>
                </a:effectLst>
                <a:latin typeface="Cambria" pitchFamily="18" charset="0"/>
              </a:rPr>
              <a:t>13:24</a:t>
            </a:r>
            <a:r>
              <a:rPr lang="en-US" sz="2400" b="1" dirty="0" smtClean="0">
                <a:solidFill>
                  <a:prstClr val="black"/>
                </a:solidFill>
                <a:latin typeface="Cambria" pitchFamily="18" charset="0"/>
              </a:rPr>
              <a:t>).  </a:t>
            </a:r>
          </a:p>
          <a:p>
            <a:pPr marL="274320" indent="-274320">
              <a:buFont typeface="Arial" pitchFamily="34" charset="0"/>
              <a:buChar char="•"/>
            </a:pPr>
            <a:r>
              <a:rPr lang="en-US" sz="2400" b="1" dirty="0" smtClean="0">
                <a:solidFill>
                  <a:prstClr val="black"/>
                </a:solidFill>
                <a:latin typeface="Cambria" pitchFamily="18" charset="0"/>
              </a:rPr>
              <a:t> His companion was Timothy (</a:t>
            </a:r>
            <a:r>
              <a:rPr lang="en-US" sz="2400" b="1" dirty="0" smtClean="0">
                <a:solidFill>
                  <a:prstClr val="black"/>
                </a:solidFill>
                <a:effectLst>
                  <a:outerShdw blurRad="38100" dist="38100" dir="2700000" algn="tl">
                    <a:srgbClr val="000000">
                      <a:alpha val="43137"/>
                    </a:srgbClr>
                  </a:outerShdw>
                </a:effectLst>
                <a:latin typeface="Cambria" pitchFamily="18" charset="0"/>
              </a:rPr>
              <a:t>13:23</a:t>
            </a:r>
            <a:r>
              <a:rPr lang="en-US" sz="2400" b="1" dirty="0" smtClean="0">
                <a:solidFill>
                  <a:prstClr val="black"/>
                </a:solidFill>
                <a:latin typeface="Cambria" pitchFamily="18" charset="0"/>
              </a:rPr>
              <a:t>). </a:t>
            </a:r>
          </a:p>
          <a:p>
            <a:pPr marL="274320" indent="-274320">
              <a:buFont typeface="Arial" pitchFamily="34" charset="0"/>
              <a:buChar char="•"/>
            </a:pPr>
            <a:r>
              <a:rPr lang="en-US" sz="2400" b="1" dirty="0" smtClean="0">
                <a:solidFill>
                  <a:prstClr val="black"/>
                </a:solidFill>
                <a:latin typeface="Cambria" pitchFamily="18" charset="0"/>
              </a:rPr>
              <a:t> Peter identifies Paul as the writer (</a:t>
            </a:r>
            <a:r>
              <a:rPr lang="en-US" sz="2400" b="1" dirty="0" smtClean="0">
                <a:solidFill>
                  <a:prstClr val="black"/>
                </a:solidFill>
                <a:effectLst>
                  <a:outerShdw blurRad="38100" dist="38100" dir="2700000" algn="tl">
                    <a:srgbClr val="000000">
                      <a:alpha val="43137"/>
                    </a:srgbClr>
                  </a:outerShdw>
                </a:effectLst>
                <a:latin typeface="Cambria" pitchFamily="18" charset="0"/>
              </a:rPr>
              <a:t>2Peter 3:15, 16</a:t>
            </a:r>
            <a:r>
              <a:rPr lang="en-US" sz="2400" b="1" dirty="0" smtClean="0">
                <a:solidFill>
                  <a:prstClr val="black"/>
                </a:solidFill>
                <a:latin typeface="Cambria" pitchFamily="18" charset="0"/>
              </a:rPr>
              <a:t>).    </a:t>
            </a:r>
          </a:p>
          <a:p>
            <a:endParaRPr lang="en-US" sz="2400" b="1" dirty="0" smtClean="0">
              <a:solidFill>
                <a:prstClr val="black"/>
              </a:solidFill>
              <a:latin typeface="Cambria" pitchFamily="18" charset="0"/>
            </a:endParaRPr>
          </a:p>
        </p:txBody>
      </p:sp>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a:spcBef>
                <a:spcPct val="0"/>
              </a:spcBef>
              <a:defRPr/>
            </a:pPr>
            <a:r>
              <a:rPr lang="en-US" sz="3600" cap="all" dirty="0" smtClean="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Britannic Bold" pitchFamily="34" charset="0"/>
              </a:rPr>
              <a:t>Hebrews</a:t>
            </a: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22" presetClass="entr" presetSubtype="8"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animEffect transition="in" filter="wipe(left)">
                                      <p:cBhvr>
                                        <p:cTn id="9" dur="1000"/>
                                        <p:tgtEl>
                                          <p:spTgt spid="3">
                                            <p:txEl>
                                              <p:pRg st="1" end="1"/>
                                            </p:txEl>
                                          </p:spTgt>
                                        </p:tgtEl>
                                      </p:cBhvr>
                                    </p:animEffect>
                                  </p:childTnLst>
                                </p:cTn>
                              </p:par>
                              <p:par>
                                <p:cTn id="10" presetID="22" presetClass="entr" presetSubtype="8"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1000"/>
                                        <p:tgtEl>
                                          <p:spTgt spid="3">
                                            <p:txEl>
                                              <p:pRg st="4" end="4"/>
                                            </p:txEl>
                                          </p:spTgt>
                                        </p:tgtEl>
                                      </p:cBhvr>
                                    </p:animEffect>
                                  </p:childTnLst>
                                </p:cTn>
                              </p:par>
                            </p:childTnLst>
                          </p:cTn>
                        </p:par>
                        <p:par>
                          <p:cTn id="18" fill="hold">
                            <p:stCondLst>
                              <p:cond delay="1000"/>
                            </p:stCondLst>
                            <p:childTnLst>
                              <p:par>
                                <p:cTn id="19" presetID="22" presetClass="entr" presetSubtype="8" fill="hold" nodeType="after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left)">
                                      <p:cBhvr>
                                        <p:cTn id="21" dur="1000"/>
                                        <p:tgtEl>
                                          <p:spTgt spid="3">
                                            <p:txEl>
                                              <p:pRg st="5" end="5"/>
                                            </p:txEl>
                                          </p:spTgt>
                                        </p:tgtEl>
                                      </p:cBhvr>
                                    </p:animEffect>
                                  </p:childTnLst>
                                </p:cTn>
                              </p:par>
                            </p:childTnLst>
                          </p:cTn>
                        </p:par>
                        <p:par>
                          <p:cTn id="22" fill="hold">
                            <p:stCondLst>
                              <p:cond delay="2000"/>
                            </p:stCondLst>
                            <p:childTnLst>
                              <p:par>
                                <p:cTn id="23" presetID="22" presetClass="entr" presetSubtype="8" fill="hold" nodeType="after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left)">
                                      <p:cBhvr>
                                        <p:cTn id="25" dur="1000"/>
                                        <p:tgtEl>
                                          <p:spTgt spid="3">
                                            <p:txEl>
                                              <p:pRg st="6" end="6"/>
                                            </p:txEl>
                                          </p:spTgt>
                                        </p:tgtEl>
                                      </p:cBhvr>
                                    </p:animEffect>
                                  </p:childTnLst>
                                </p:cTn>
                              </p:par>
                            </p:childTnLst>
                          </p:cTn>
                        </p:par>
                        <p:par>
                          <p:cTn id="26" fill="hold">
                            <p:stCondLst>
                              <p:cond delay="3000"/>
                            </p:stCondLst>
                            <p:childTnLst>
                              <p:par>
                                <p:cTn id="27" presetID="22" presetClass="entr" presetSubtype="8" fill="hold" nodeType="after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wipe(left)">
                                      <p:cBhvr>
                                        <p:cTn id="29" dur="1000"/>
                                        <p:tgtEl>
                                          <p:spTgt spid="3">
                                            <p:txEl>
                                              <p:pRg st="7" end="7"/>
                                            </p:txEl>
                                          </p:spTgt>
                                        </p:tgtEl>
                                      </p:cBhvr>
                                    </p:animEffect>
                                  </p:childTnLst>
                                </p:cTn>
                              </p:par>
                            </p:childTnLst>
                          </p:cTn>
                        </p:par>
                        <p:par>
                          <p:cTn id="30" fill="hold">
                            <p:stCondLst>
                              <p:cond delay="4000"/>
                            </p:stCondLst>
                            <p:childTnLst>
                              <p:par>
                                <p:cTn id="31" presetID="22" presetClass="entr" presetSubtype="8" fill="hold" nodeType="after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wipe(left)">
                                      <p:cBhvr>
                                        <p:cTn id="33"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304800" y="1295400"/>
            <a:ext cx="8686800" cy="4955203"/>
          </a:xfrm>
          <a:prstGeom prst="rect">
            <a:avLst/>
          </a:prstGeom>
          <a:noFill/>
          <a:effectLst/>
        </p:spPr>
        <p:txBody>
          <a:bodyPr wrap="square" rtlCol="0">
            <a:spAutoFit/>
          </a:bodyPr>
          <a:lstStyle/>
          <a:p>
            <a:r>
              <a:rPr lang="en-US" sz="2800" b="1" dirty="0" smtClean="0">
                <a:solidFill>
                  <a:prstClr val="black"/>
                </a:solidFill>
                <a:effectLst>
                  <a:outerShdw blurRad="38100" dist="38100" dir="2700000" algn="tl">
                    <a:srgbClr val="000000">
                      <a:alpha val="43137"/>
                    </a:srgbClr>
                  </a:outerShdw>
                </a:effectLst>
                <a:latin typeface="Cambria" pitchFamily="18" charset="0"/>
              </a:rPr>
              <a:t>Overview:   </a:t>
            </a:r>
            <a:endParaRPr lang="en-US" sz="2800" b="1" dirty="0" smtClean="0">
              <a:solidFill>
                <a:prstClr val="black"/>
              </a:solidFill>
              <a:latin typeface="Cambria" pitchFamily="18" charset="0"/>
            </a:endParaRPr>
          </a:p>
          <a:p>
            <a:endParaRPr lang="en-US" sz="2400" b="1" dirty="0" smtClean="0">
              <a:solidFill>
                <a:prstClr val="black"/>
              </a:solidFill>
              <a:latin typeface="Cambria" pitchFamily="18" charset="0"/>
            </a:endParaRPr>
          </a:p>
          <a:p>
            <a:pPr marL="274320" indent="-274320">
              <a:buFont typeface="Arial" pitchFamily="34" charset="0"/>
              <a:buChar char="•"/>
            </a:pPr>
            <a:r>
              <a:rPr lang="en-US" sz="2400" b="1" dirty="0" smtClean="0">
                <a:solidFill>
                  <a:prstClr val="black"/>
                </a:solidFill>
                <a:latin typeface="Cambria" pitchFamily="18" charset="0"/>
              </a:rPr>
              <a:t>Written to </a:t>
            </a:r>
            <a:r>
              <a:rPr lang="en-US" sz="2400" b="1" u="sng" dirty="0" smtClean="0">
                <a:solidFill>
                  <a:prstClr val="black"/>
                </a:solidFill>
                <a:effectLst>
                  <a:outerShdw blurRad="38100" dist="38100" dir="2700000" algn="tl">
                    <a:srgbClr val="000000">
                      <a:alpha val="43137"/>
                    </a:srgbClr>
                  </a:outerShdw>
                </a:effectLst>
                <a:latin typeface="Cambria" pitchFamily="18" charset="0"/>
              </a:rPr>
              <a:t>Jewish</a:t>
            </a:r>
            <a:r>
              <a:rPr lang="en-US" sz="2400" b="1" dirty="0" smtClean="0">
                <a:solidFill>
                  <a:prstClr val="black"/>
                </a:solidFill>
                <a:effectLst>
                  <a:outerShdw blurRad="38100" dist="38100" dir="2700000" algn="tl">
                    <a:srgbClr val="000000">
                      <a:alpha val="43137"/>
                    </a:srgbClr>
                  </a:outerShdw>
                </a:effectLst>
                <a:latin typeface="Cambria" pitchFamily="18" charset="0"/>
              </a:rPr>
              <a:t> </a:t>
            </a:r>
            <a:r>
              <a:rPr lang="en-US" sz="2400" b="1" u="sng" dirty="0" smtClean="0">
                <a:solidFill>
                  <a:prstClr val="black"/>
                </a:solidFill>
                <a:effectLst>
                  <a:outerShdw blurRad="38100" dist="38100" dir="2700000" algn="tl">
                    <a:srgbClr val="000000">
                      <a:alpha val="43137"/>
                    </a:srgbClr>
                  </a:outerShdw>
                </a:effectLst>
                <a:latin typeface="Cambria" pitchFamily="18" charset="0"/>
              </a:rPr>
              <a:t>Christians</a:t>
            </a:r>
            <a:r>
              <a:rPr lang="en-US" sz="2400" b="1" dirty="0" smtClean="0">
                <a:solidFill>
                  <a:prstClr val="black"/>
                </a:solidFill>
                <a:latin typeface="Cambria" pitchFamily="18" charset="0"/>
              </a:rPr>
              <a:t> (hence the name </a:t>
            </a:r>
            <a:r>
              <a:rPr lang="en-US" sz="2400" b="1" dirty="0" smtClean="0">
                <a:solidFill>
                  <a:prstClr val="black"/>
                </a:solidFill>
                <a:effectLst>
                  <a:outerShdw blurRad="38100" dist="38100" dir="2700000" algn="tl">
                    <a:srgbClr val="000000">
                      <a:alpha val="43137"/>
                    </a:srgbClr>
                  </a:outerShdw>
                </a:effectLst>
                <a:latin typeface="Cambria" pitchFamily="18" charset="0"/>
              </a:rPr>
              <a:t>Hebrews</a:t>
            </a:r>
            <a:r>
              <a:rPr lang="en-US" sz="2400" b="1" dirty="0" smtClean="0">
                <a:solidFill>
                  <a:prstClr val="black"/>
                </a:solidFill>
                <a:latin typeface="Cambria" pitchFamily="18" charset="0"/>
              </a:rPr>
              <a:t>), this long letter emphasizes the </a:t>
            </a:r>
            <a:r>
              <a:rPr lang="en-US" sz="2400" b="1" u="sng" dirty="0" smtClean="0">
                <a:solidFill>
                  <a:prstClr val="black"/>
                </a:solidFill>
                <a:effectLst>
                  <a:outerShdw blurRad="38100" dist="38100" dir="2700000" algn="tl">
                    <a:srgbClr val="000000">
                      <a:alpha val="43137"/>
                    </a:srgbClr>
                  </a:outerShdw>
                </a:effectLst>
                <a:latin typeface="Cambria" pitchFamily="18" charset="0"/>
              </a:rPr>
              <a:t>superiority</a:t>
            </a:r>
            <a:r>
              <a:rPr lang="en-US" sz="2400" b="1" dirty="0" smtClean="0">
                <a:solidFill>
                  <a:prstClr val="black"/>
                </a:solidFill>
                <a:latin typeface="Cambria" pitchFamily="18" charset="0"/>
              </a:rPr>
              <a:t> of Christianity to Old Testament Judaism.  </a:t>
            </a:r>
          </a:p>
          <a:p>
            <a:pPr marL="274320" indent="-274320">
              <a:buFont typeface="Arial" pitchFamily="34" charset="0"/>
              <a:buChar char="•"/>
            </a:pPr>
            <a:endParaRPr lang="en-US" sz="2400" b="1" dirty="0" smtClean="0">
              <a:solidFill>
                <a:prstClr val="black"/>
              </a:solidFill>
              <a:latin typeface="Cambria" pitchFamily="18" charset="0"/>
            </a:endParaRPr>
          </a:p>
          <a:p>
            <a:pPr marL="274320" indent="-274320">
              <a:buFont typeface="Arial" pitchFamily="34" charset="0"/>
              <a:buChar char="•"/>
            </a:pPr>
            <a:r>
              <a:rPr lang="en-US" sz="2400" b="1" dirty="0" smtClean="0">
                <a:solidFill>
                  <a:prstClr val="black"/>
                </a:solidFill>
                <a:latin typeface="Cambria" pitchFamily="18" charset="0"/>
              </a:rPr>
              <a:t>Jesus is </a:t>
            </a:r>
            <a:r>
              <a:rPr lang="en-US" sz="2400" b="1" dirty="0" smtClean="0">
                <a:solidFill>
                  <a:prstClr val="black"/>
                </a:solidFill>
                <a:effectLst>
                  <a:outerShdw blurRad="38100" dist="38100" dir="2700000" algn="tl">
                    <a:srgbClr val="000000">
                      <a:alpha val="43137"/>
                    </a:srgbClr>
                  </a:outerShdw>
                </a:effectLst>
                <a:latin typeface="Cambria" pitchFamily="18" charset="0"/>
              </a:rPr>
              <a:t>“so much better”</a:t>
            </a:r>
            <a:r>
              <a:rPr lang="en-US" sz="2400" b="1" dirty="0" smtClean="0">
                <a:solidFill>
                  <a:prstClr val="black"/>
                </a:solidFill>
                <a:latin typeface="Cambria" pitchFamily="18" charset="0"/>
              </a:rPr>
              <a:t> (</a:t>
            </a:r>
            <a:r>
              <a:rPr lang="en-US" sz="2400" b="1" dirty="0" smtClean="0">
                <a:solidFill>
                  <a:prstClr val="black"/>
                </a:solidFill>
                <a:effectLst>
                  <a:outerShdw blurRad="38100" dist="38100" dir="2700000" algn="tl">
                    <a:srgbClr val="000000">
                      <a:alpha val="43137"/>
                    </a:srgbClr>
                  </a:outerShdw>
                </a:effectLst>
                <a:latin typeface="Cambria" pitchFamily="18" charset="0"/>
              </a:rPr>
              <a:t>1:4</a:t>
            </a:r>
            <a:r>
              <a:rPr lang="en-US" sz="2400" b="1" dirty="0" smtClean="0">
                <a:solidFill>
                  <a:prstClr val="black"/>
                </a:solidFill>
                <a:latin typeface="Cambria" pitchFamily="18" charset="0"/>
              </a:rPr>
              <a:t>) than angels, Moses, and the previous animal sacrifices.  </a:t>
            </a:r>
          </a:p>
          <a:p>
            <a:pPr marL="274320" indent="-274320"/>
            <a:endParaRPr lang="en-US" sz="2400" b="1" dirty="0" smtClean="0">
              <a:solidFill>
                <a:prstClr val="black"/>
              </a:solidFill>
              <a:latin typeface="Cambria" pitchFamily="18" charset="0"/>
            </a:endParaRPr>
          </a:p>
          <a:p>
            <a:pPr marL="274320" indent="-274320">
              <a:buFont typeface="Arial" pitchFamily="34" charset="0"/>
              <a:buChar char="•"/>
            </a:pPr>
            <a:r>
              <a:rPr lang="en-US" sz="2400" b="1" dirty="0" smtClean="0">
                <a:solidFill>
                  <a:prstClr val="black"/>
                </a:solidFill>
                <a:latin typeface="Cambria" pitchFamily="18" charset="0"/>
              </a:rPr>
              <a:t>Jewish Christians, some of whom were apparently wavering in their commitment to Jesus – </a:t>
            </a:r>
            <a:r>
              <a:rPr lang="en-US" sz="2400" b="1" dirty="0" smtClean="0">
                <a:solidFill>
                  <a:prstClr val="black"/>
                </a:solidFill>
                <a:effectLst>
                  <a:outerShdw blurRad="38100" dist="38100" dir="2700000" algn="tl">
                    <a:srgbClr val="000000">
                      <a:alpha val="43137"/>
                    </a:srgbClr>
                  </a:outerShdw>
                </a:effectLst>
                <a:latin typeface="Cambria" pitchFamily="18" charset="0"/>
              </a:rPr>
              <a:t>threatening to abandon the faith</a:t>
            </a:r>
            <a:r>
              <a:rPr lang="en-US" sz="2400" b="1" dirty="0" smtClean="0">
                <a:solidFill>
                  <a:prstClr val="black"/>
                </a:solidFill>
                <a:latin typeface="Cambria" pitchFamily="18" charset="0"/>
              </a:rPr>
              <a:t> – to “drift away” (</a:t>
            </a:r>
            <a:r>
              <a:rPr lang="en-US" sz="2400" b="1" dirty="0" smtClean="0">
                <a:solidFill>
                  <a:prstClr val="black"/>
                </a:solidFill>
                <a:effectLst>
                  <a:outerShdw blurRad="38100" dist="38100" dir="2700000" algn="tl">
                    <a:srgbClr val="000000">
                      <a:alpha val="43137"/>
                    </a:srgbClr>
                  </a:outerShdw>
                </a:effectLst>
                <a:latin typeface="Cambria" pitchFamily="18" charset="0"/>
              </a:rPr>
              <a:t>2:1</a:t>
            </a:r>
            <a:r>
              <a:rPr lang="en-US" sz="2400" b="1" dirty="0" smtClean="0">
                <a:solidFill>
                  <a:prstClr val="black"/>
                </a:solidFill>
                <a:latin typeface="Cambria" pitchFamily="18" charset="0"/>
              </a:rPr>
              <a:t>).  </a:t>
            </a:r>
          </a:p>
          <a:p>
            <a:pPr marL="274320" indent="-274320"/>
            <a:endParaRPr lang="en-US" sz="2400" b="1" dirty="0" smtClean="0">
              <a:solidFill>
                <a:prstClr val="black"/>
              </a:solidFill>
              <a:latin typeface="Cambria" pitchFamily="18" charset="0"/>
            </a:endParaRPr>
          </a:p>
        </p:txBody>
      </p:sp>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a:spcBef>
                <a:spcPct val="0"/>
              </a:spcBef>
              <a:defRPr/>
            </a:pPr>
            <a:r>
              <a:rPr lang="en-US" sz="3600" cap="all" dirty="0" smtClean="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Britannic Bold" pitchFamily="34" charset="0"/>
              </a:rPr>
              <a:t>Hebrews</a:t>
            </a: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22" presetClass="entr" presetSubtype="8"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animEffect transition="in" filter="wipe(left)">
                                      <p:cBhvr>
                                        <p:cTn id="9" dur="10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wipe(left)">
                                      <p:cBhvr>
                                        <p:cTn id="14" dur="1000"/>
                                        <p:tgtEl>
                                          <p:spTgt spid="3">
                                            <p:txEl>
                                              <p:pRg st="4" end="4"/>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wipe(left)">
                                      <p:cBhvr>
                                        <p:cTn id="19"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304800" y="1295400"/>
            <a:ext cx="8534400" cy="4585871"/>
          </a:xfrm>
          <a:prstGeom prst="rect">
            <a:avLst/>
          </a:prstGeom>
          <a:noFill/>
          <a:effectLst/>
        </p:spPr>
        <p:txBody>
          <a:bodyPr wrap="square" rtlCol="0">
            <a:spAutoFit/>
          </a:bodyPr>
          <a:lstStyle/>
          <a:p>
            <a:r>
              <a:rPr lang="en-US" sz="2800" b="1" dirty="0" smtClean="0">
                <a:solidFill>
                  <a:prstClr val="black"/>
                </a:solidFill>
                <a:effectLst>
                  <a:outerShdw blurRad="38100" dist="38100" dir="2700000" algn="tl">
                    <a:srgbClr val="000000">
                      <a:alpha val="43137"/>
                    </a:srgbClr>
                  </a:outerShdw>
                </a:effectLst>
                <a:latin typeface="Cambria" pitchFamily="18" charset="0"/>
              </a:rPr>
              <a:t>Overview:   </a:t>
            </a:r>
            <a:endParaRPr lang="en-US" sz="2800" b="1" dirty="0" smtClean="0">
              <a:solidFill>
                <a:prstClr val="black"/>
              </a:solidFill>
              <a:latin typeface="Cambria" pitchFamily="18" charset="0"/>
            </a:endParaRPr>
          </a:p>
          <a:p>
            <a:r>
              <a:rPr lang="en-US" sz="2400" b="1" dirty="0" smtClean="0">
                <a:solidFill>
                  <a:prstClr val="black"/>
                </a:solidFill>
                <a:latin typeface="Cambria" pitchFamily="18" charset="0"/>
              </a:rPr>
              <a:t>      </a:t>
            </a:r>
          </a:p>
          <a:p>
            <a:pPr marL="274320" indent="-274320">
              <a:buFont typeface="Arial" pitchFamily="34" charset="0"/>
              <a:buChar char="•"/>
            </a:pPr>
            <a:r>
              <a:rPr lang="en-US" sz="2400" b="1" dirty="0" smtClean="0">
                <a:solidFill>
                  <a:prstClr val="black"/>
                </a:solidFill>
                <a:latin typeface="Cambria" pitchFamily="18" charset="0"/>
              </a:rPr>
              <a:t>The book of Hebrews appeals to the Greek or Hellenistic mind as well as the Jewish mind.  The Greeks saw everything on earth as the </a:t>
            </a:r>
            <a:r>
              <a:rPr lang="en-US" sz="2400" b="1" u="sng" dirty="0" smtClean="0">
                <a:solidFill>
                  <a:prstClr val="black"/>
                </a:solidFill>
                <a:effectLst>
                  <a:outerShdw blurRad="38100" dist="38100" dir="2700000" algn="tl">
                    <a:srgbClr val="000000">
                      <a:alpha val="43137"/>
                    </a:srgbClr>
                  </a:outerShdw>
                </a:effectLst>
                <a:latin typeface="Cambria" pitchFamily="18" charset="0"/>
              </a:rPr>
              <a:t>shadows</a:t>
            </a:r>
            <a:r>
              <a:rPr lang="en-US" sz="2400" b="1" dirty="0" smtClean="0">
                <a:solidFill>
                  <a:prstClr val="black"/>
                </a:solidFill>
                <a:latin typeface="Cambria" pitchFamily="18" charset="0"/>
              </a:rPr>
              <a:t> cast by what was real, so they were always searching for </a:t>
            </a:r>
            <a:r>
              <a:rPr lang="en-US" sz="2400" b="1" u="sng" dirty="0" smtClean="0">
                <a:solidFill>
                  <a:prstClr val="black"/>
                </a:solidFill>
                <a:effectLst>
                  <a:outerShdw blurRad="38100" dist="38100" dir="2700000" algn="tl">
                    <a:srgbClr val="000000">
                      <a:alpha val="43137"/>
                    </a:srgbClr>
                  </a:outerShdw>
                </a:effectLst>
                <a:latin typeface="Cambria" pitchFamily="18" charset="0"/>
              </a:rPr>
              <a:t>reality</a:t>
            </a:r>
            <a:r>
              <a:rPr lang="en-US" sz="2400" b="1" dirty="0" smtClean="0">
                <a:solidFill>
                  <a:prstClr val="black"/>
                </a:solidFill>
                <a:latin typeface="Cambria" pitchFamily="18" charset="0"/>
              </a:rPr>
              <a:t>.  </a:t>
            </a:r>
          </a:p>
          <a:p>
            <a:pPr marL="274320" indent="-274320"/>
            <a:endParaRPr lang="en-US" sz="2400" b="1" dirty="0" smtClean="0">
              <a:solidFill>
                <a:prstClr val="black"/>
              </a:solidFill>
              <a:latin typeface="Cambria" pitchFamily="18" charset="0"/>
            </a:endParaRPr>
          </a:p>
          <a:p>
            <a:pPr marL="274320" indent="-274320">
              <a:buFont typeface="Arial" pitchFamily="34" charset="0"/>
              <a:buChar char="•"/>
            </a:pPr>
            <a:r>
              <a:rPr lang="en-US" sz="2400" b="1" dirty="0" smtClean="0">
                <a:solidFill>
                  <a:prstClr val="black"/>
                </a:solidFill>
                <a:latin typeface="Cambria" pitchFamily="18" charset="0"/>
              </a:rPr>
              <a:t>Hebrews presents Jesus as the </a:t>
            </a:r>
            <a:r>
              <a:rPr lang="en-US" sz="2400" b="1" u="sng" dirty="0" smtClean="0">
                <a:solidFill>
                  <a:prstClr val="black"/>
                </a:solidFill>
                <a:effectLst>
                  <a:outerShdw blurRad="38100" dist="38100" dir="2700000" algn="tl">
                    <a:srgbClr val="000000">
                      <a:alpha val="43137"/>
                    </a:srgbClr>
                  </a:outerShdw>
                </a:effectLst>
                <a:latin typeface="Cambria" pitchFamily="18" charset="0"/>
              </a:rPr>
              <a:t>reality</a:t>
            </a:r>
            <a:r>
              <a:rPr lang="en-US" sz="2400" b="1" dirty="0" smtClean="0">
                <a:solidFill>
                  <a:prstClr val="black"/>
                </a:solidFill>
                <a:latin typeface="Cambria" pitchFamily="18" charset="0"/>
              </a:rPr>
              <a:t>.  The Jews were searching for a way to approach God because historically they had felt too unholy to approach Him.  </a:t>
            </a:r>
          </a:p>
          <a:p>
            <a:pPr marL="274320" indent="-274320"/>
            <a:endParaRPr lang="en-US" sz="2400" b="1" dirty="0" smtClean="0">
              <a:solidFill>
                <a:prstClr val="black"/>
              </a:solidFill>
              <a:latin typeface="Cambria" pitchFamily="18" charset="0"/>
            </a:endParaRPr>
          </a:p>
          <a:p>
            <a:pPr marL="274320" indent="-274320">
              <a:buFont typeface="Arial" pitchFamily="34" charset="0"/>
              <a:buChar char="•"/>
            </a:pPr>
            <a:r>
              <a:rPr lang="en-US" sz="2400" b="1" dirty="0" smtClean="0">
                <a:solidFill>
                  <a:prstClr val="black"/>
                </a:solidFill>
                <a:latin typeface="Cambria" pitchFamily="18" charset="0"/>
              </a:rPr>
              <a:t>The book of Hebrews presents </a:t>
            </a:r>
            <a:r>
              <a:rPr lang="en-US" sz="2400" b="1" u="sng" dirty="0" smtClean="0">
                <a:solidFill>
                  <a:prstClr val="black"/>
                </a:solidFill>
                <a:effectLst>
                  <a:outerShdw blurRad="38100" dist="38100" dir="2700000" algn="tl">
                    <a:srgbClr val="000000">
                      <a:alpha val="43137"/>
                    </a:srgbClr>
                  </a:outerShdw>
                </a:effectLst>
                <a:latin typeface="Cambria" pitchFamily="18" charset="0"/>
              </a:rPr>
              <a:t>Jesus</a:t>
            </a:r>
            <a:r>
              <a:rPr lang="en-US" sz="2400" b="1" dirty="0" smtClean="0">
                <a:solidFill>
                  <a:prstClr val="black"/>
                </a:solidFill>
                <a:latin typeface="Cambria" pitchFamily="18" charset="0"/>
              </a:rPr>
              <a:t> as the approach.</a:t>
            </a:r>
          </a:p>
        </p:txBody>
      </p:sp>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a:spcBef>
                <a:spcPct val="0"/>
              </a:spcBef>
              <a:defRPr/>
            </a:pPr>
            <a:r>
              <a:rPr lang="en-US" sz="3600" cap="all" dirty="0" smtClean="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Britannic Bold" pitchFamily="34" charset="0"/>
              </a:rPr>
              <a:t>Hebrews</a:t>
            </a: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22" presetClass="entr" presetSubtype="8"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animEffect transition="in" filter="wipe(left)">
                                      <p:cBhvr>
                                        <p:cTn id="9" dur="10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wipe(left)">
                                      <p:cBhvr>
                                        <p:cTn id="14" dur="1000"/>
                                        <p:tgtEl>
                                          <p:spTgt spid="3">
                                            <p:txEl>
                                              <p:pRg st="4" end="4"/>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wipe(left)">
                                      <p:cBhvr>
                                        <p:cTn id="19"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304800" y="1295400"/>
            <a:ext cx="8534400" cy="3847207"/>
          </a:xfrm>
          <a:prstGeom prst="rect">
            <a:avLst/>
          </a:prstGeom>
          <a:noFill/>
          <a:effectLst/>
        </p:spPr>
        <p:txBody>
          <a:bodyPr wrap="square" rtlCol="0">
            <a:spAutoFit/>
          </a:bodyPr>
          <a:lstStyle/>
          <a:p>
            <a:r>
              <a:rPr lang="en-US" sz="2800" b="1" dirty="0" smtClean="0">
                <a:solidFill>
                  <a:prstClr val="black"/>
                </a:solidFill>
                <a:effectLst>
                  <a:outerShdw blurRad="38100" dist="38100" dir="2700000" algn="tl">
                    <a:srgbClr val="000000">
                      <a:alpha val="43137"/>
                    </a:srgbClr>
                  </a:outerShdw>
                </a:effectLst>
                <a:latin typeface="Cambria" pitchFamily="18" charset="0"/>
              </a:rPr>
              <a:t>Overview:   </a:t>
            </a:r>
            <a:endParaRPr lang="en-US" sz="2800" b="1" dirty="0" smtClean="0">
              <a:solidFill>
                <a:prstClr val="black"/>
              </a:solidFill>
              <a:latin typeface="Cambria" pitchFamily="18" charset="0"/>
            </a:endParaRPr>
          </a:p>
          <a:p>
            <a:r>
              <a:rPr lang="en-US" sz="2400" b="1" dirty="0" smtClean="0">
                <a:solidFill>
                  <a:prstClr val="black"/>
                </a:solidFill>
                <a:latin typeface="Cambria" pitchFamily="18" charset="0"/>
              </a:rPr>
              <a:t>      </a:t>
            </a:r>
          </a:p>
          <a:p>
            <a:pPr marL="274320" indent="-274320">
              <a:buFont typeface="Arial" pitchFamily="34" charset="0"/>
              <a:buChar char="•"/>
            </a:pPr>
            <a:r>
              <a:rPr lang="en-US" sz="2400" b="1" dirty="0" smtClean="0">
                <a:solidFill>
                  <a:prstClr val="black"/>
                </a:solidFill>
                <a:latin typeface="Cambria" pitchFamily="18" charset="0"/>
              </a:rPr>
              <a:t>Readers are told that there can be no </a:t>
            </a:r>
            <a:r>
              <a:rPr lang="en-US" sz="2400" b="1" i="1" dirty="0" smtClean="0">
                <a:solidFill>
                  <a:prstClr val="black"/>
                </a:solidFill>
                <a:effectLst>
                  <a:outerShdw blurRad="38100" dist="38100" dir="2700000" algn="tl">
                    <a:srgbClr val="000000">
                      <a:alpha val="43137"/>
                    </a:srgbClr>
                  </a:outerShdw>
                </a:effectLst>
                <a:latin typeface="Cambria" pitchFamily="18" charset="0"/>
              </a:rPr>
              <a:t>turning</a:t>
            </a:r>
            <a:r>
              <a:rPr lang="en-US" sz="2400" b="1" dirty="0" smtClean="0">
                <a:solidFill>
                  <a:prstClr val="black"/>
                </a:solidFill>
                <a:latin typeface="Cambria" pitchFamily="18" charset="0"/>
              </a:rPr>
              <a:t> </a:t>
            </a:r>
            <a:r>
              <a:rPr lang="en-US" sz="2400" b="1" i="1" dirty="0" smtClean="0">
                <a:solidFill>
                  <a:prstClr val="black"/>
                </a:solidFill>
                <a:effectLst>
                  <a:outerShdw blurRad="38100" dist="38100" dir="2700000" algn="tl">
                    <a:srgbClr val="000000">
                      <a:alpha val="43137"/>
                    </a:srgbClr>
                  </a:outerShdw>
                </a:effectLst>
                <a:latin typeface="Cambria" pitchFamily="18" charset="0"/>
              </a:rPr>
              <a:t>back</a:t>
            </a:r>
            <a:r>
              <a:rPr lang="en-US" sz="2400" b="1" dirty="0" smtClean="0">
                <a:solidFill>
                  <a:prstClr val="black"/>
                </a:solidFill>
                <a:latin typeface="Cambria" pitchFamily="18" charset="0"/>
              </a:rPr>
              <a:t> to or continuation of the old Jewish system, which has been </a:t>
            </a:r>
            <a:r>
              <a:rPr lang="en-US" sz="2400" b="1" u="sng" dirty="0" smtClean="0">
                <a:solidFill>
                  <a:prstClr val="black"/>
                </a:solidFill>
                <a:effectLst>
                  <a:outerShdw blurRad="38100" dist="38100" dir="2700000" algn="tl">
                    <a:srgbClr val="000000">
                      <a:alpha val="43137"/>
                    </a:srgbClr>
                  </a:outerShdw>
                </a:effectLst>
                <a:latin typeface="Cambria" pitchFamily="18" charset="0"/>
              </a:rPr>
              <a:t>superseded</a:t>
            </a:r>
            <a:r>
              <a:rPr lang="en-US" sz="2400" b="1" dirty="0" smtClean="0">
                <a:solidFill>
                  <a:prstClr val="black"/>
                </a:solidFill>
                <a:latin typeface="Cambria" pitchFamily="18" charset="0"/>
              </a:rPr>
              <a:t> by the unique priesthood of Christ.  </a:t>
            </a:r>
          </a:p>
          <a:p>
            <a:pPr marL="274320" indent="-274320"/>
            <a:endParaRPr lang="en-US" sz="2400" b="1" dirty="0" smtClean="0">
              <a:solidFill>
                <a:prstClr val="black"/>
              </a:solidFill>
              <a:latin typeface="Cambria" pitchFamily="18" charset="0"/>
            </a:endParaRPr>
          </a:p>
          <a:p>
            <a:pPr marL="274320" indent="-274320">
              <a:buFont typeface="Arial" pitchFamily="34" charset="0"/>
              <a:buChar char="•"/>
            </a:pPr>
            <a:r>
              <a:rPr lang="en-US" sz="2400" b="1" dirty="0" smtClean="0">
                <a:solidFill>
                  <a:prstClr val="black"/>
                </a:solidFill>
                <a:latin typeface="Cambria" pitchFamily="18" charset="0"/>
              </a:rPr>
              <a:t>God’s people must now look only to Jesus Christ, whose atoning death, resurrection, and ascension have </a:t>
            </a:r>
            <a:r>
              <a:rPr lang="en-US" sz="2400" b="1" u="sng" dirty="0" smtClean="0">
                <a:solidFill>
                  <a:prstClr val="black"/>
                </a:solidFill>
                <a:effectLst>
                  <a:outerShdw blurRad="38100" dist="38100" dir="2700000" algn="tl">
                    <a:srgbClr val="000000">
                      <a:alpha val="43137"/>
                    </a:srgbClr>
                  </a:outerShdw>
                </a:effectLst>
                <a:latin typeface="Cambria" pitchFamily="18" charset="0"/>
              </a:rPr>
              <a:t>opened</a:t>
            </a:r>
            <a:r>
              <a:rPr lang="en-US" sz="2400" b="1" dirty="0" smtClean="0">
                <a:solidFill>
                  <a:prstClr val="black"/>
                </a:solidFill>
                <a:latin typeface="Cambria" pitchFamily="18" charset="0"/>
              </a:rPr>
              <a:t> the way into the true, heavenly sanctuary of God’s presence. </a:t>
            </a:r>
          </a:p>
        </p:txBody>
      </p:sp>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a:spcBef>
                <a:spcPct val="0"/>
              </a:spcBef>
              <a:defRPr/>
            </a:pPr>
            <a:r>
              <a:rPr lang="en-US" sz="3600" cap="all" dirty="0" smtClean="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Britannic Bold" pitchFamily="34" charset="0"/>
              </a:rPr>
              <a:t>Hebrews</a:t>
            </a: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22" presetClass="entr" presetSubtype="8"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animEffect transition="in" filter="wipe(left)">
                                      <p:cBhvr>
                                        <p:cTn id="9" dur="10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wipe(left)">
                                      <p:cBhvr>
                                        <p:cTn id="1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304800" y="1295400"/>
            <a:ext cx="8534400" cy="5324535"/>
          </a:xfrm>
          <a:prstGeom prst="rect">
            <a:avLst/>
          </a:prstGeom>
          <a:noFill/>
          <a:effectLst/>
        </p:spPr>
        <p:txBody>
          <a:bodyPr wrap="square" rtlCol="0">
            <a:spAutoFit/>
          </a:bodyPr>
          <a:lstStyle/>
          <a:p>
            <a:r>
              <a:rPr lang="en-US" sz="2800" b="1" dirty="0" smtClean="0">
                <a:solidFill>
                  <a:prstClr val="black"/>
                </a:solidFill>
                <a:effectLst>
                  <a:outerShdw blurRad="38100" dist="38100" dir="2700000" algn="tl">
                    <a:srgbClr val="000000">
                      <a:alpha val="43137"/>
                    </a:srgbClr>
                  </a:outerShdw>
                </a:effectLst>
                <a:latin typeface="Cambria" pitchFamily="18" charset="0"/>
              </a:rPr>
              <a:t>Overview:   </a:t>
            </a:r>
            <a:endParaRPr lang="en-US" sz="2800" b="1" dirty="0" smtClean="0">
              <a:solidFill>
                <a:prstClr val="black"/>
              </a:solidFill>
              <a:latin typeface="Cambria" pitchFamily="18" charset="0"/>
            </a:endParaRPr>
          </a:p>
          <a:p>
            <a:r>
              <a:rPr lang="en-US" sz="2400" b="1" dirty="0" smtClean="0">
                <a:solidFill>
                  <a:prstClr val="black"/>
                </a:solidFill>
                <a:latin typeface="Cambria" pitchFamily="18" charset="0"/>
              </a:rPr>
              <a:t>  </a:t>
            </a:r>
          </a:p>
          <a:p>
            <a:pPr marL="274320" indent="-274320">
              <a:buFont typeface="Arial" pitchFamily="34" charset="0"/>
              <a:buChar char="•"/>
            </a:pPr>
            <a:r>
              <a:rPr lang="en-US" sz="2400" b="1" dirty="0" smtClean="0">
                <a:solidFill>
                  <a:prstClr val="black"/>
                </a:solidFill>
                <a:latin typeface="Cambria" pitchFamily="18" charset="0"/>
              </a:rPr>
              <a:t>Lost people are still in </a:t>
            </a:r>
            <a:r>
              <a:rPr lang="en-US" sz="2400" b="1" dirty="0" smtClean="0">
                <a:solidFill>
                  <a:prstClr val="black"/>
                </a:solidFill>
                <a:effectLst>
                  <a:outerShdw blurRad="38100" dist="38100" dir="2700000" algn="tl">
                    <a:srgbClr val="000000">
                      <a:alpha val="43137"/>
                    </a:srgbClr>
                  </a:outerShdw>
                </a:effectLst>
                <a:latin typeface="Cambria" pitchFamily="18" charset="0"/>
              </a:rPr>
              <a:t>“Egyptian bondage”</a:t>
            </a:r>
            <a:r>
              <a:rPr lang="en-US" sz="2400" b="1" dirty="0" smtClean="0">
                <a:solidFill>
                  <a:prstClr val="black"/>
                </a:solidFill>
                <a:latin typeface="Cambria" pitchFamily="18" charset="0"/>
              </a:rPr>
              <a:t> and need to be redeemed through </a:t>
            </a:r>
            <a:r>
              <a:rPr lang="en-US" sz="2400" b="1" i="1" dirty="0" smtClean="0">
                <a:solidFill>
                  <a:prstClr val="black"/>
                </a:solidFill>
                <a:effectLst>
                  <a:outerShdw blurRad="38100" dist="38100" dir="2700000" algn="tl">
                    <a:srgbClr val="000000">
                      <a:alpha val="43137"/>
                    </a:srgbClr>
                  </a:outerShdw>
                </a:effectLst>
                <a:latin typeface="Cambria" pitchFamily="18" charset="0"/>
              </a:rPr>
              <a:t>faith</a:t>
            </a:r>
            <a:r>
              <a:rPr lang="en-US" sz="2400" b="1" dirty="0" smtClean="0">
                <a:solidFill>
                  <a:prstClr val="black"/>
                </a:solidFill>
                <a:latin typeface="Cambria" pitchFamily="18" charset="0"/>
              </a:rPr>
              <a:t> in Christ.  Those who are redeemed are privileged to enter spiritual inheritance (</a:t>
            </a:r>
            <a:r>
              <a:rPr lang="en-US" sz="2400" b="1" dirty="0" smtClean="0">
                <a:solidFill>
                  <a:prstClr val="black"/>
                </a:solidFill>
                <a:effectLst>
                  <a:outerShdw blurRad="38100" dist="38100" dir="2700000" algn="tl">
                    <a:srgbClr val="000000">
                      <a:alpha val="43137"/>
                    </a:srgbClr>
                  </a:outerShdw>
                </a:effectLst>
                <a:latin typeface="Cambria" pitchFamily="18" charset="0"/>
              </a:rPr>
              <a:t>“Canaan”</a:t>
            </a:r>
            <a:r>
              <a:rPr lang="en-US" sz="2400" b="1" dirty="0" smtClean="0">
                <a:solidFill>
                  <a:prstClr val="black"/>
                </a:solidFill>
                <a:latin typeface="Cambria" pitchFamily="18" charset="0"/>
              </a:rPr>
              <a:t>) and enjoy Christ’s </a:t>
            </a:r>
            <a:r>
              <a:rPr lang="en-US" sz="2400" b="1" dirty="0" smtClean="0">
                <a:solidFill>
                  <a:prstClr val="black"/>
                </a:solidFill>
                <a:effectLst>
                  <a:outerShdw blurRad="38100" dist="38100" dir="2700000" algn="tl">
                    <a:srgbClr val="000000">
                      <a:alpha val="43137"/>
                    </a:srgbClr>
                  </a:outerShdw>
                </a:effectLst>
                <a:latin typeface="Cambria" pitchFamily="18" charset="0"/>
              </a:rPr>
              <a:t>“rest”</a:t>
            </a:r>
            <a:r>
              <a:rPr lang="en-US" sz="2400" b="1" dirty="0" smtClean="0">
                <a:solidFill>
                  <a:prstClr val="black"/>
                </a:solidFill>
                <a:latin typeface="Cambria" pitchFamily="18" charset="0"/>
              </a:rPr>
              <a:t> (</a:t>
            </a:r>
            <a:r>
              <a:rPr lang="en-US" sz="2400" b="1" dirty="0" smtClean="0">
                <a:solidFill>
                  <a:prstClr val="black"/>
                </a:solidFill>
                <a:effectLst>
                  <a:outerShdw blurRad="38100" dist="38100" dir="2700000" algn="tl">
                    <a:srgbClr val="000000">
                      <a:alpha val="43137"/>
                    </a:srgbClr>
                  </a:outerShdw>
                </a:effectLst>
                <a:latin typeface="Cambria" pitchFamily="18" charset="0"/>
              </a:rPr>
              <a:t>4:11</a:t>
            </a:r>
            <a:r>
              <a:rPr lang="en-US" sz="2400" b="1" dirty="0" smtClean="0">
                <a:solidFill>
                  <a:prstClr val="black"/>
                </a:solidFill>
                <a:latin typeface="Cambria" pitchFamily="18" charset="0"/>
              </a:rPr>
              <a:t>). </a:t>
            </a:r>
          </a:p>
          <a:p>
            <a:pPr marL="274320" indent="-274320"/>
            <a:endParaRPr lang="en-US" sz="2400" b="1" dirty="0" smtClean="0">
              <a:solidFill>
                <a:prstClr val="black"/>
              </a:solidFill>
              <a:latin typeface="Cambria" pitchFamily="18" charset="0"/>
            </a:endParaRPr>
          </a:p>
          <a:p>
            <a:pPr marL="274320" indent="-274320">
              <a:buFont typeface="Arial" pitchFamily="34" charset="0"/>
              <a:buChar char="•"/>
            </a:pPr>
            <a:r>
              <a:rPr lang="en-US" sz="2400" b="1" dirty="0" smtClean="0">
                <a:solidFill>
                  <a:prstClr val="black"/>
                </a:solidFill>
                <a:latin typeface="Cambria" pitchFamily="18" charset="0"/>
              </a:rPr>
              <a:t>The message of </a:t>
            </a:r>
            <a:r>
              <a:rPr lang="en-US" sz="2400" b="1" dirty="0" smtClean="0">
                <a:solidFill>
                  <a:prstClr val="black"/>
                </a:solidFill>
                <a:effectLst>
                  <a:outerShdw blurRad="38100" dist="38100" dir="2700000" algn="tl">
                    <a:srgbClr val="000000">
                      <a:alpha val="43137"/>
                    </a:srgbClr>
                  </a:outerShdw>
                </a:effectLst>
                <a:latin typeface="Cambria" pitchFamily="18" charset="0"/>
              </a:rPr>
              <a:t>Hebrews</a:t>
            </a:r>
            <a:r>
              <a:rPr lang="en-US" sz="2400" b="1" dirty="0" smtClean="0">
                <a:solidFill>
                  <a:prstClr val="black"/>
                </a:solidFill>
                <a:latin typeface="Cambria" pitchFamily="18" charset="0"/>
              </a:rPr>
              <a:t> is especially for them: “Let us go on to maturity.”  </a:t>
            </a:r>
            <a:r>
              <a:rPr lang="en-US" sz="2400" b="1" dirty="0" smtClean="0">
                <a:solidFill>
                  <a:prstClr val="black"/>
                </a:solidFill>
                <a:effectLst>
                  <a:outerShdw blurRad="38100" dist="38100" dir="2700000" algn="tl">
                    <a:srgbClr val="000000">
                      <a:alpha val="43137"/>
                    </a:srgbClr>
                  </a:outerShdw>
                </a:effectLst>
                <a:latin typeface="Cambria" pitchFamily="18" charset="0"/>
              </a:rPr>
              <a:t>Hebrews</a:t>
            </a:r>
            <a:r>
              <a:rPr lang="en-US" sz="2400" b="1" dirty="0" smtClean="0">
                <a:solidFill>
                  <a:prstClr val="black"/>
                </a:solidFill>
                <a:latin typeface="Cambria" pitchFamily="18" charset="0"/>
              </a:rPr>
              <a:t> is one of three </a:t>
            </a:r>
            <a:r>
              <a:rPr lang="en-US" sz="2400" b="1" dirty="0" smtClean="0">
                <a:solidFill>
                  <a:prstClr val="black"/>
                </a:solidFill>
                <a:effectLst>
                  <a:outerShdw blurRad="38100" dist="38100" dir="2700000" algn="tl">
                    <a:srgbClr val="000000">
                      <a:alpha val="43137"/>
                    </a:srgbClr>
                  </a:outerShdw>
                </a:effectLst>
                <a:latin typeface="Cambria" pitchFamily="18" charset="0"/>
              </a:rPr>
              <a:t>NT</a:t>
            </a:r>
            <a:r>
              <a:rPr lang="en-US" sz="2400" b="1" dirty="0" smtClean="0">
                <a:solidFill>
                  <a:prstClr val="black"/>
                </a:solidFill>
                <a:latin typeface="Cambria" pitchFamily="18" charset="0"/>
              </a:rPr>
              <a:t> letters written to explain </a:t>
            </a:r>
            <a:r>
              <a:rPr lang="en-US" sz="2400" b="1" dirty="0" smtClean="0">
                <a:solidFill>
                  <a:prstClr val="black"/>
                </a:solidFill>
                <a:effectLst>
                  <a:outerShdw blurRad="38100" dist="38100" dir="2700000" algn="tl">
                    <a:srgbClr val="000000">
                      <a:alpha val="43137"/>
                    </a:srgbClr>
                  </a:outerShdw>
                </a:effectLst>
                <a:latin typeface="Cambria" pitchFamily="18" charset="0"/>
              </a:rPr>
              <a:t>Habakkuk 2:</a:t>
            </a:r>
            <a:r>
              <a:rPr lang="en-US" sz="2400" b="1" dirty="0" smtClean="0">
                <a:solidFill>
                  <a:prstClr val="black"/>
                </a:solidFill>
                <a:latin typeface="Cambria" pitchFamily="18" charset="0"/>
              </a:rPr>
              <a:t>4, </a:t>
            </a:r>
            <a:r>
              <a:rPr lang="en-US" sz="2400" b="1" i="1" dirty="0" smtClean="0">
                <a:solidFill>
                  <a:prstClr val="black"/>
                </a:solidFill>
                <a:effectLst>
                  <a:outerShdw blurRad="38100" dist="38100" dir="2700000" algn="tl">
                    <a:srgbClr val="000000">
                      <a:alpha val="43137"/>
                    </a:srgbClr>
                  </a:outerShdw>
                </a:effectLst>
                <a:latin typeface="Cambria" pitchFamily="18" charset="0"/>
              </a:rPr>
              <a:t>“The just shall live by his faith” </a:t>
            </a:r>
            <a:r>
              <a:rPr lang="en-US" sz="2400" b="1" dirty="0" smtClean="0">
                <a:solidFill>
                  <a:prstClr val="black"/>
                </a:solidFill>
                <a:latin typeface="Cambria" pitchFamily="18" charset="0"/>
              </a:rPr>
              <a:t>(</a:t>
            </a:r>
            <a:r>
              <a:rPr lang="en-US" sz="2400" b="1" dirty="0" smtClean="0">
                <a:solidFill>
                  <a:prstClr val="black"/>
                </a:solidFill>
                <a:effectLst>
                  <a:outerShdw blurRad="38100" dist="38100" dir="2700000" algn="tl">
                    <a:srgbClr val="000000">
                      <a:alpha val="43137"/>
                    </a:srgbClr>
                  </a:outerShdw>
                </a:effectLst>
                <a:latin typeface="Cambria" pitchFamily="18" charset="0"/>
              </a:rPr>
              <a:t>Rom 1:17; Gal 3:11</a:t>
            </a:r>
            <a:r>
              <a:rPr lang="en-US" sz="2400" b="1" dirty="0" smtClean="0">
                <a:solidFill>
                  <a:prstClr val="black"/>
                </a:solidFill>
                <a:latin typeface="Cambria" pitchFamily="18" charset="0"/>
              </a:rPr>
              <a:t>; and </a:t>
            </a:r>
            <a:r>
              <a:rPr lang="en-US" sz="2400" b="1" dirty="0" smtClean="0">
                <a:solidFill>
                  <a:prstClr val="black"/>
                </a:solidFill>
                <a:effectLst>
                  <a:outerShdw blurRad="38100" dist="38100" dir="2700000" algn="tl">
                    <a:srgbClr val="000000">
                      <a:alpha val="43137"/>
                    </a:srgbClr>
                  </a:outerShdw>
                </a:effectLst>
                <a:latin typeface="Cambria" pitchFamily="18" charset="0"/>
              </a:rPr>
              <a:t>Heb 10:38</a:t>
            </a:r>
            <a:r>
              <a:rPr lang="en-US" sz="2400" b="1" dirty="0" smtClean="0">
                <a:solidFill>
                  <a:prstClr val="black"/>
                </a:solidFill>
                <a:latin typeface="Cambria" pitchFamily="18" charset="0"/>
              </a:rPr>
              <a:t>).  </a:t>
            </a:r>
          </a:p>
          <a:p>
            <a:pPr marL="274320" indent="-274320"/>
            <a:endParaRPr lang="en-US" sz="2400" b="1" dirty="0" smtClean="0">
              <a:solidFill>
                <a:prstClr val="black"/>
              </a:solidFill>
              <a:latin typeface="Cambria" pitchFamily="18" charset="0"/>
            </a:endParaRPr>
          </a:p>
          <a:p>
            <a:pPr marL="274320" indent="-274320">
              <a:buFont typeface="Arial" pitchFamily="34" charset="0"/>
              <a:buChar char="•"/>
            </a:pPr>
            <a:r>
              <a:rPr lang="en-US" sz="2400" b="1" dirty="0" smtClean="0">
                <a:solidFill>
                  <a:prstClr val="black"/>
                </a:solidFill>
                <a:latin typeface="Cambria" pitchFamily="18" charset="0"/>
              </a:rPr>
              <a:t>The emphasis is on </a:t>
            </a:r>
            <a:r>
              <a:rPr lang="en-US" sz="2400" b="1" dirty="0" smtClean="0">
                <a:solidFill>
                  <a:prstClr val="black"/>
                </a:solidFill>
                <a:effectLst>
                  <a:outerShdw blurRad="38100" dist="38100" dir="2700000" algn="tl">
                    <a:srgbClr val="000000">
                      <a:alpha val="43137"/>
                    </a:srgbClr>
                  </a:outerShdw>
                </a:effectLst>
                <a:latin typeface="Cambria" pitchFamily="18" charset="0"/>
              </a:rPr>
              <a:t>“by faith.”</a:t>
            </a:r>
            <a:r>
              <a:rPr lang="en-US" sz="2400" b="1" dirty="0" smtClean="0">
                <a:solidFill>
                  <a:prstClr val="black"/>
                </a:solidFill>
                <a:latin typeface="Cambria" pitchFamily="18" charset="0"/>
              </a:rPr>
              <a:t>  We are not only </a:t>
            </a:r>
            <a:r>
              <a:rPr lang="en-US" sz="2400" b="1" i="1" u="sng" dirty="0" smtClean="0">
                <a:solidFill>
                  <a:prstClr val="black"/>
                </a:solidFill>
                <a:effectLst>
                  <a:outerShdw blurRad="38100" dist="38100" dir="2700000" algn="tl">
                    <a:srgbClr val="000000">
                      <a:alpha val="43137"/>
                    </a:srgbClr>
                  </a:outerShdw>
                </a:effectLst>
                <a:latin typeface="Cambria" pitchFamily="18" charset="0"/>
              </a:rPr>
              <a:t>saved</a:t>
            </a:r>
            <a:r>
              <a:rPr lang="en-US" sz="2400" b="1" dirty="0" smtClean="0">
                <a:solidFill>
                  <a:prstClr val="black"/>
                </a:solidFill>
                <a:latin typeface="Cambria" pitchFamily="18" charset="0"/>
              </a:rPr>
              <a:t> by faith, but we must </a:t>
            </a:r>
            <a:r>
              <a:rPr lang="en-US" sz="2400" b="1" i="1" u="sng" dirty="0" smtClean="0">
                <a:solidFill>
                  <a:prstClr val="black"/>
                </a:solidFill>
                <a:effectLst>
                  <a:outerShdw blurRad="38100" dist="38100" dir="2700000" algn="tl">
                    <a:srgbClr val="000000">
                      <a:alpha val="43137"/>
                    </a:srgbClr>
                  </a:outerShdw>
                </a:effectLst>
                <a:latin typeface="Cambria" pitchFamily="18" charset="0"/>
              </a:rPr>
              <a:t>live</a:t>
            </a:r>
            <a:r>
              <a:rPr lang="en-US" sz="2400" b="1" dirty="0" smtClean="0">
                <a:solidFill>
                  <a:prstClr val="black"/>
                </a:solidFill>
                <a:latin typeface="Cambria" pitchFamily="18" charset="0"/>
              </a:rPr>
              <a:t> by faith.   </a:t>
            </a:r>
          </a:p>
        </p:txBody>
      </p:sp>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a:spcBef>
                <a:spcPct val="0"/>
              </a:spcBef>
              <a:defRPr/>
            </a:pPr>
            <a:r>
              <a:rPr lang="en-US" sz="3600" cap="all" dirty="0" smtClean="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Britannic Bold" pitchFamily="34" charset="0"/>
              </a:rPr>
              <a:t>Hebrews</a:t>
            </a: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22" presetClass="entr" presetSubtype="8"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animEffect transition="in" filter="wipe(left)">
                                      <p:cBhvr>
                                        <p:cTn id="9" dur="10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wipe(left)">
                                      <p:cBhvr>
                                        <p:cTn id="14" dur="1000"/>
                                        <p:tgtEl>
                                          <p:spTgt spid="3">
                                            <p:txEl>
                                              <p:pRg st="4" end="4"/>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wipe(left)">
                                      <p:cBhvr>
                                        <p:cTn id="19"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304800" y="1295400"/>
            <a:ext cx="8153400" cy="5324535"/>
          </a:xfrm>
          <a:prstGeom prst="rect">
            <a:avLst/>
          </a:prstGeom>
          <a:noFill/>
          <a:effectLst/>
        </p:spPr>
        <p:txBody>
          <a:bodyPr wrap="square" rtlCol="0">
            <a:spAutoFit/>
          </a:bodyPr>
          <a:lstStyle/>
          <a:p>
            <a:r>
              <a:rPr lang="en-US" sz="2800" b="1" dirty="0" smtClean="0">
                <a:solidFill>
                  <a:prstClr val="black"/>
                </a:solidFill>
                <a:effectLst>
                  <a:outerShdw blurRad="38100" dist="38100" dir="2700000" algn="tl">
                    <a:srgbClr val="000000">
                      <a:alpha val="43137"/>
                    </a:srgbClr>
                  </a:outerShdw>
                </a:effectLst>
                <a:latin typeface="Cambria" pitchFamily="18" charset="0"/>
              </a:rPr>
              <a:t>Overview:   </a:t>
            </a:r>
            <a:endParaRPr lang="en-US" sz="2800" b="1" dirty="0" smtClean="0">
              <a:solidFill>
                <a:prstClr val="black"/>
              </a:solidFill>
              <a:latin typeface="Cambria" pitchFamily="18" charset="0"/>
            </a:endParaRPr>
          </a:p>
          <a:p>
            <a:r>
              <a:rPr lang="en-US" sz="2400" b="1" dirty="0" smtClean="0">
                <a:solidFill>
                  <a:prstClr val="black"/>
                </a:solidFill>
                <a:latin typeface="Cambria" pitchFamily="18" charset="0"/>
              </a:rPr>
              <a:t> </a:t>
            </a:r>
          </a:p>
          <a:p>
            <a:pPr marL="274320" indent="-274320"/>
            <a:r>
              <a:rPr lang="en-US" sz="2400" b="1" dirty="0" smtClean="0">
                <a:solidFill>
                  <a:prstClr val="black"/>
                </a:solidFill>
                <a:latin typeface="Cambria" pitchFamily="18" charset="0"/>
              </a:rPr>
              <a:t>One key word in Hebrews is </a:t>
            </a:r>
            <a:r>
              <a:rPr lang="en-US" sz="2800" b="1" u="sng" cap="small" dirty="0" smtClean="0">
                <a:solidFill>
                  <a:prstClr val="black"/>
                </a:solidFill>
                <a:effectLst>
                  <a:outerShdw blurRad="38100" dist="38100" dir="2700000" algn="tl">
                    <a:srgbClr val="000000">
                      <a:alpha val="43137"/>
                    </a:srgbClr>
                  </a:outerShdw>
                </a:effectLst>
                <a:latin typeface="Cambria" pitchFamily="18" charset="0"/>
              </a:rPr>
              <a:t>better</a:t>
            </a:r>
            <a:r>
              <a:rPr lang="en-US" sz="2400" b="1" dirty="0" smtClean="0">
                <a:solidFill>
                  <a:prstClr val="black"/>
                </a:solidFill>
                <a:effectLst>
                  <a:outerShdw blurRad="38100" dist="38100" dir="2700000" algn="tl">
                    <a:srgbClr val="000000">
                      <a:alpha val="43137"/>
                    </a:srgbClr>
                  </a:outerShdw>
                </a:effectLst>
                <a:latin typeface="Cambria" pitchFamily="18" charset="0"/>
              </a:rPr>
              <a:t>:</a:t>
            </a:r>
            <a:r>
              <a:rPr lang="en-US" sz="2400" b="1" dirty="0" smtClean="0">
                <a:solidFill>
                  <a:prstClr val="black"/>
                </a:solidFill>
                <a:latin typeface="Cambria" pitchFamily="18" charset="0"/>
              </a:rPr>
              <a:t>  </a:t>
            </a:r>
          </a:p>
          <a:p>
            <a:pPr marL="274320" indent="-274320">
              <a:buFont typeface="Arial" pitchFamily="34" charset="0"/>
              <a:buChar char="•"/>
            </a:pPr>
            <a:r>
              <a:rPr lang="en-US" sz="2400" b="1" dirty="0" smtClean="0">
                <a:solidFill>
                  <a:prstClr val="black"/>
                </a:solidFill>
                <a:latin typeface="Cambria" pitchFamily="18" charset="0"/>
              </a:rPr>
              <a:t>Christ is </a:t>
            </a:r>
            <a:r>
              <a:rPr lang="en-US" sz="2400" b="1" u="sng" dirty="0" smtClean="0">
                <a:solidFill>
                  <a:prstClr val="black"/>
                </a:solidFill>
                <a:effectLst>
                  <a:outerShdw blurRad="38100" dist="38100" dir="2700000" algn="tl">
                    <a:srgbClr val="000000">
                      <a:alpha val="43137"/>
                    </a:srgbClr>
                  </a:outerShdw>
                </a:effectLst>
                <a:latin typeface="Cambria" pitchFamily="18" charset="0"/>
              </a:rPr>
              <a:t>better</a:t>
            </a:r>
            <a:r>
              <a:rPr lang="en-US" sz="2400" b="1" dirty="0" smtClean="0">
                <a:solidFill>
                  <a:prstClr val="black"/>
                </a:solidFill>
                <a:latin typeface="Cambria" pitchFamily="18" charset="0"/>
              </a:rPr>
              <a:t> than the prophets and angels (</a:t>
            </a:r>
            <a:r>
              <a:rPr lang="en-US" sz="2400" b="1" dirty="0" smtClean="0">
                <a:solidFill>
                  <a:prstClr val="black"/>
                </a:solidFill>
                <a:effectLst>
                  <a:outerShdw blurRad="38100" dist="38100" dir="2700000" algn="tl">
                    <a:srgbClr val="000000">
                      <a:alpha val="43137"/>
                    </a:srgbClr>
                  </a:outerShdw>
                </a:effectLst>
                <a:latin typeface="Cambria" pitchFamily="18" charset="0"/>
              </a:rPr>
              <a:t>Ch 1-2</a:t>
            </a:r>
            <a:r>
              <a:rPr lang="en-US" sz="2400" b="1" dirty="0" smtClean="0">
                <a:solidFill>
                  <a:prstClr val="black"/>
                </a:solidFill>
                <a:latin typeface="Cambria" pitchFamily="18" charset="0"/>
              </a:rPr>
              <a:t>). </a:t>
            </a:r>
          </a:p>
          <a:p>
            <a:pPr marL="274320" indent="-274320">
              <a:buFont typeface="Arial" pitchFamily="34" charset="0"/>
              <a:buChar char="•"/>
            </a:pPr>
            <a:r>
              <a:rPr lang="en-US" sz="2400" b="1" dirty="0" smtClean="0">
                <a:solidFill>
                  <a:prstClr val="black"/>
                </a:solidFill>
                <a:latin typeface="Cambria" pitchFamily="18" charset="0"/>
              </a:rPr>
              <a:t>Christ is </a:t>
            </a:r>
            <a:r>
              <a:rPr lang="en-US" sz="2400" b="1" u="sng" dirty="0" smtClean="0">
                <a:solidFill>
                  <a:prstClr val="black"/>
                </a:solidFill>
                <a:effectLst>
                  <a:outerShdw blurRad="38100" dist="38100" dir="2700000" algn="tl">
                    <a:srgbClr val="000000">
                      <a:alpha val="43137"/>
                    </a:srgbClr>
                  </a:outerShdw>
                </a:effectLst>
                <a:latin typeface="Cambria" pitchFamily="18" charset="0"/>
              </a:rPr>
              <a:t>better</a:t>
            </a:r>
            <a:r>
              <a:rPr lang="en-US" sz="2400" b="1" dirty="0" smtClean="0">
                <a:solidFill>
                  <a:prstClr val="black"/>
                </a:solidFill>
                <a:latin typeface="Cambria" pitchFamily="18" charset="0"/>
              </a:rPr>
              <a:t> than Moses, Joshua,  and Aaron’s priesthood </a:t>
            </a:r>
            <a:r>
              <a:rPr lang="en-US" sz="2400" b="1" dirty="0" smtClean="0">
                <a:solidFill>
                  <a:prstClr val="black"/>
                </a:solidFill>
                <a:effectLst>
                  <a:outerShdw blurRad="38100" dist="38100" dir="2700000" algn="tl">
                    <a:srgbClr val="000000">
                      <a:alpha val="43137"/>
                    </a:srgbClr>
                  </a:outerShdw>
                </a:effectLst>
                <a:latin typeface="Cambria" pitchFamily="18" charset="0"/>
              </a:rPr>
              <a:t>(Ch 3-8)</a:t>
            </a:r>
            <a:r>
              <a:rPr lang="en-US" sz="2400" b="1" dirty="0" smtClean="0">
                <a:solidFill>
                  <a:prstClr val="black"/>
                </a:solidFill>
                <a:latin typeface="Cambria" pitchFamily="18" charset="0"/>
              </a:rPr>
              <a:t>.  </a:t>
            </a:r>
          </a:p>
          <a:p>
            <a:pPr marL="274320" indent="-274320">
              <a:buFont typeface="Arial" pitchFamily="34" charset="0"/>
              <a:buChar char="•"/>
            </a:pPr>
            <a:r>
              <a:rPr lang="en-US" sz="2400" b="1" dirty="0" smtClean="0">
                <a:solidFill>
                  <a:prstClr val="black"/>
                </a:solidFill>
                <a:latin typeface="Cambria" pitchFamily="18" charset="0"/>
              </a:rPr>
              <a:t>Christ has a </a:t>
            </a:r>
            <a:r>
              <a:rPr lang="en-US" sz="2400" b="1" u="sng" dirty="0" smtClean="0">
                <a:solidFill>
                  <a:prstClr val="black"/>
                </a:solidFill>
                <a:effectLst>
                  <a:outerShdw blurRad="38100" dist="38100" dir="2700000" algn="tl">
                    <a:srgbClr val="000000">
                      <a:alpha val="43137"/>
                    </a:srgbClr>
                  </a:outerShdw>
                </a:effectLst>
                <a:latin typeface="Cambria" pitchFamily="18" charset="0"/>
              </a:rPr>
              <a:t>better</a:t>
            </a:r>
            <a:r>
              <a:rPr lang="en-US" sz="2400" b="1" dirty="0" smtClean="0">
                <a:solidFill>
                  <a:prstClr val="black"/>
                </a:solidFill>
                <a:latin typeface="Cambria" pitchFamily="18" charset="0"/>
              </a:rPr>
              <a:t> covenant (</a:t>
            </a:r>
            <a:r>
              <a:rPr lang="en-US" sz="2400" b="1" dirty="0" smtClean="0">
                <a:solidFill>
                  <a:prstClr val="black"/>
                </a:solidFill>
                <a:effectLst>
                  <a:outerShdw blurRad="38100" dist="38100" dir="2700000" algn="tl">
                    <a:srgbClr val="000000">
                      <a:alpha val="43137"/>
                    </a:srgbClr>
                  </a:outerShdw>
                </a:effectLst>
                <a:latin typeface="Cambria" pitchFamily="18" charset="0"/>
              </a:rPr>
              <a:t>Ch 8</a:t>
            </a:r>
            <a:r>
              <a:rPr lang="en-US" sz="2400" b="1" dirty="0" smtClean="0">
                <a:solidFill>
                  <a:prstClr val="black"/>
                </a:solidFill>
                <a:latin typeface="Cambria" pitchFamily="18" charset="0"/>
              </a:rPr>
              <a:t>), sanctuary (</a:t>
            </a:r>
            <a:r>
              <a:rPr lang="en-US" sz="2400" b="1" dirty="0" smtClean="0">
                <a:solidFill>
                  <a:prstClr val="black"/>
                </a:solidFill>
                <a:effectLst>
                  <a:outerShdw blurRad="38100" dist="38100" dir="2700000" algn="tl">
                    <a:srgbClr val="000000">
                      <a:alpha val="43137"/>
                    </a:srgbClr>
                  </a:outerShdw>
                </a:effectLst>
                <a:latin typeface="Cambria" pitchFamily="18" charset="0"/>
              </a:rPr>
              <a:t>Ch 9</a:t>
            </a:r>
            <a:r>
              <a:rPr lang="en-US" sz="2400" b="1" dirty="0" smtClean="0">
                <a:solidFill>
                  <a:prstClr val="black"/>
                </a:solidFill>
                <a:latin typeface="Cambria" pitchFamily="18" charset="0"/>
              </a:rPr>
              <a:t>), and sacrifice (</a:t>
            </a:r>
            <a:r>
              <a:rPr lang="en-US" sz="2400" b="1" dirty="0" smtClean="0">
                <a:solidFill>
                  <a:prstClr val="black"/>
                </a:solidFill>
                <a:effectLst>
                  <a:outerShdw blurRad="38100" dist="38100" dir="2700000" algn="tl">
                    <a:srgbClr val="000000">
                      <a:alpha val="43137"/>
                    </a:srgbClr>
                  </a:outerShdw>
                </a:effectLst>
                <a:latin typeface="Cambria" pitchFamily="18" charset="0"/>
              </a:rPr>
              <a:t>Ch 10</a:t>
            </a:r>
            <a:r>
              <a:rPr lang="en-US" sz="2400" b="1" dirty="0" smtClean="0">
                <a:solidFill>
                  <a:prstClr val="black"/>
                </a:solidFill>
                <a:latin typeface="Cambria" pitchFamily="18" charset="0"/>
              </a:rPr>
              <a:t>).  </a:t>
            </a:r>
          </a:p>
          <a:p>
            <a:pPr marL="274320" indent="-274320">
              <a:buFont typeface="Arial" pitchFamily="34" charset="0"/>
              <a:buChar char="•"/>
            </a:pPr>
            <a:r>
              <a:rPr lang="en-US" sz="2400" b="1" dirty="0" smtClean="0">
                <a:solidFill>
                  <a:prstClr val="black"/>
                </a:solidFill>
                <a:latin typeface="Cambria" pitchFamily="18" charset="0"/>
              </a:rPr>
              <a:t>Christ gives His people a </a:t>
            </a:r>
            <a:r>
              <a:rPr lang="en-US" sz="2400" b="1" u="sng" dirty="0" smtClean="0">
                <a:solidFill>
                  <a:prstClr val="black"/>
                </a:solidFill>
                <a:effectLst>
                  <a:outerShdw blurRad="38100" dist="38100" dir="2700000" algn="tl">
                    <a:srgbClr val="000000">
                      <a:alpha val="43137"/>
                    </a:srgbClr>
                  </a:outerShdw>
                </a:effectLst>
                <a:latin typeface="Cambria" pitchFamily="18" charset="0"/>
              </a:rPr>
              <a:t>better</a:t>
            </a:r>
            <a:r>
              <a:rPr lang="en-US" sz="2400" b="1" dirty="0" smtClean="0">
                <a:solidFill>
                  <a:prstClr val="black"/>
                </a:solidFill>
                <a:latin typeface="Cambria" pitchFamily="18" charset="0"/>
              </a:rPr>
              <a:t> life, and a life of faith (</a:t>
            </a:r>
            <a:r>
              <a:rPr lang="en-US" sz="2400" b="1" dirty="0" smtClean="0">
                <a:solidFill>
                  <a:prstClr val="black"/>
                </a:solidFill>
                <a:effectLst>
                  <a:outerShdw blurRad="38100" dist="38100" dir="2700000" algn="tl">
                    <a:srgbClr val="000000">
                      <a:alpha val="43137"/>
                    </a:srgbClr>
                  </a:outerShdw>
                </a:effectLst>
                <a:latin typeface="Cambria" pitchFamily="18" charset="0"/>
              </a:rPr>
              <a:t>Ch 11-13</a:t>
            </a:r>
            <a:r>
              <a:rPr lang="en-US" sz="2400" b="1" dirty="0" smtClean="0">
                <a:solidFill>
                  <a:prstClr val="black"/>
                </a:solidFill>
                <a:latin typeface="Cambria" pitchFamily="18" charset="0"/>
              </a:rPr>
              <a:t>).  </a:t>
            </a:r>
          </a:p>
          <a:p>
            <a:pPr marL="274320" indent="-274320"/>
            <a:endParaRPr lang="en-US" sz="2400" b="1" dirty="0" smtClean="0">
              <a:solidFill>
                <a:prstClr val="black"/>
              </a:solidFill>
              <a:latin typeface="Cambria" pitchFamily="18" charset="0"/>
            </a:endParaRPr>
          </a:p>
          <a:p>
            <a:pPr marL="274320" indent="-274320">
              <a:buFont typeface="Arial" pitchFamily="34" charset="0"/>
              <a:buChar char="•"/>
            </a:pPr>
            <a:r>
              <a:rPr lang="en-US" sz="2400" b="1" dirty="0" smtClean="0">
                <a:solidFill>
                  <a:prstClr val="black"/>
                </a:solidFill>
                <a:effectLst>
                  <a:outerShdw blurRad="38100" dist="38100" dir="2700000" algn="tl">
                    <a:srgbClr val="000000">
                      <a:alpha val="43137"/>
                    </a:srgbClr>
                  </a:outerShdw>
                </a:effectLst>
                <a:latin typeface="Cambria" pitchFamily="18" charset="0"/>
              </a:rPr>
              <a:t>Hebrews</a:t>
            </a:r>
            <a:r>
              <a:rPr lang="en-US" sz="2400" b="1" dirty="0" smtClean="0">
                <a:solidFill>
                  <a:prstClr val="black"/>
                </a:solidFill>
                <a:latin typeface="Cambria" pitchFamily="18" charset="0"/>
              </a:rPr>
              <a:t> is one of only two New Testament letters that includes </a:t>
            </a:r>
            <a:r>
              <a:rPr lang="en-US" sz="2400" b="1" u="sng" dirty="0" smtClean="0">
                <a:solidFill>
                  <a:prstClr val="black"/>
                </a:solidFill>
                <a:effectLst>
                  <a:outerShdw blurRad="38100" dist="38100" dir="2700000" algn="tl">
                    <a:srgbClr val="000000">
                      <a:alpha val="43137"/>
                    </a:srgbClr>
                  </a:outerShdw>
                </a:effectLst>
                <a:latin typeface="Cambria" pitchFamily="18" charset="0"/>
              </a:rPr>
              <a:t>no</a:t>
            </a:r>
            <a:r>
              <a:rPr lang="en-US" sz="2400" b="1" dirty="0" smtClean="0">
                <a:solidFill>
                  <a:prstClr val="black"/>
                </a:solidFill>
                <a:latin typeface="Cambria" pitchFamily="18" charset="0"/>
              </a:rPr>
              <a:t> </a:t>
            </a:r>
            <a:r>
              <a:rPr lang="en-US" sz="2400" b="1" u="sng" dirty="0" smtClean="0">
                <a:solidFill>
                  <a:prstClr val="black"/>
                </a:solidFill>
                <a:effectLst>
                  <a:outerShdw blurRad="38100" dist="38100" dir="2700000" algn="tl">
                    <a:srgbClr val="000000">
                      <a:alpha val="43137"/>
                    </a:srgbClr>
                  </a:outerShdw>
                </a:effectLst>
                <a:latin typeface="Cambria" pitchFamily="18" charset="0"/>
              </a:rPr>
              <a:t>greetin</a:t>
            </a:r>
            <a:r>
              <a:rPr lang="en-US" sz="2400" b="1" dirty="0" smtClean="0">
                <a:solidFill>
                  <a:prstClr val="black"/>
                </a:solidFill>
                <a:latin typeface="Cambria" pitchFamily="18" charset="0"/>
              </a:rPr>
              <a:t>g or hint of its </a:t>
            </a:r>
            <a:r>
              <a:rPr lang="en-US" sz="2400" b="1" u="sng" dirty="0" smtClean="0">
                <a:solidFill>
                  <a:prstClr val="black"/>
                </a:solidFill>
                <a:effectLst>
                  <a:outerShdw blurRad="38100" dist="38100" dir="2700000" algn="tl">
                    <a:srgbClr val="000000">
                      <a:alpha val="43137"/>
                    </a:srgbClr>
                  </a:outerShdw>
                </a:effectLst>
                <a:latin typeface="Cambria" pitchFamily="18" charset="0"/>
              </a:rPr>
              <a:t>author</a:t>
            </a:r>
            <a:r>
              <a:rPr lang="en-US" sz="2400" b="1" dirty="0" smtClean="0">
                <a:solidFill>
                  <a:prstClr val="black"/>
                </a:solidFill>
                <a:latin typeface="Cambria" pitchFamily="18" charset="0"/>
              </a:rPr>
              <a:t> (the other being First John).        </a:t>
            </a:r>
          </a:p>
        </p:txBody>
      </p:sp>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a:spcBef>
                <a:spcPct val="0"/>
              </a:spcBef>
              <a:defRPr/>
            </a:pPr>
            <a:r>
              <a:rPr lang="en-US" sz="3600" cap="all" dirty="0" smtClean="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Britannic Bold" pitchFamily="34" charset="0"/>
              </a:rPr>
              <a:t>Hebrews</a:t>
            </a: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22" presetClass="entr" presetSubtype="8"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animEffect transition="in" filter="wipe(left)">
                                      <p:cBhvr>
                                        <p:cTn id="9" dur="1000"/>
                                        <p:tgtEl>
                                          <p:spTgt spid="3">
                                            <p:txEl>
                                              <p:pRg st="2" end="2"/>
                                            </p:txEl>
                                          </p:spTgt>
                                        </p:tgtEl>
                                      </p:cBhvr>
                                    </p:animEffect>
                                  </p:childTnLst>
                                </p:cTn>
                              </p:par>
                            </p:childTnLst>
                          </p:cTn>
                        </p:par>
                        <p:par>
                          <p:cTn id="10" fill="hold">
                            <p:stCondLst>
                              <p:cond delay="1000"/>
                            </p:stCondLst>
                            <p:childTnLst>
                              <p:par>
                                <p:cTn id="11" presetID="22" presetClass="entr" presetSubtype="8" fill="hold" nodeType="after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left)">
                                      <p:cBhvr>
                                        <p:cTn id="13" dur="10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left)">
                                      <p:cBhvr>
                                        <p:cTn id="18" dur="1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left)">
                                      <p:cBhvr>
                                        <p:cTn id="23" dur="10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wipe(left)">
                                      <p:cBhvr>
                                        <p:cTn id="28" dur="1000"/>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wipe(left)">
                                      <p:cBhvr>
                                        <p:cTn id="33"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304800" y="1295400"/>
            <a:ext cx="8534400" cy="5324535"/>
          </a:xfrm>
          <a:prstGeom prst="rect">
            <a:avLst/>
          </a:prstGeom>
          <a:noFill/>
          <a:effectLst/>
        </p:spPr>
        <p:txBody>
          <a:bodyPr wrap="square" rtlCol="0">
            <a:spAutoFit/>
          </a:bodyPr>
          <a:lstStyle/>
          <a:p>
            <a:r>
              <a:rPr lang="en-US" sz="2800" b="1" dirty="0" smtClean="0">
                <a:solidFill>
                  <a:prstClr val="black"/>
                </a:solidFill>
                <a:effectLst>
                  <a:outerShdw blurRad="38100" dist="38100" dir="2700000" algn="tl">
                    <a:srgbClr val="000000">
                      <a:alpha val="43137"/>
                    </a:srgbClr>
                  </a:outerShdw>
                </a:effectLst>
                <a:latin typeface="Cambria" pitchFamily="18" charset="0"/>
              </a:rPr>
              <a:t>Overview:   </a:t>
            </a:r>
            <a:endParaRPr lang="en-US" sz="2800" b="1" dirty="0" smtClean="0">
              <a:solidFill>
                <a:prstClr val="black"/>
              </a:solidFill>
              <a:latin typeface="Cambria" pitchFamily="18" charset="0"/>
            </a:endParaRPr>
          </a:p>
          <a:p>
            <a:r>
              <a:rPr lang="en-US" sz="2400" b="1" dirty="0" smtClean="0">
                <a:solidFill>
                  <a:prstClr val="black"/>
                </a:solidFill>
                <a:latin typeface="Cambria" pitchFamily="18" charset="0"/>
              </a:rPr>
              <a:t>      A unique feature are the </a:t>
            </a:r>
            <a:r>
              <a:rPr lang="en-US" sz="2400" b="1" u="sng" dirty="0" smtClean="0">
                <a:solidFill>
                  <a:prstClr val="black"/>
                </a:solidFill>
                <a:effectLst>
                  <a:outerShdw blurRad="38100" dist="38100" dir="2700000" algn="tl">
                    <a:srgbClr val="000000">
                      <a:alpha val="43137"/>
                    </a:srgbClr>
                  </a:outerShdw>
                </a:effectLst>
                <a:latin typeface="Cambria" pitchFamily="18" charset="0"/>
              </a:rPr>
              <a:t>warnings</a:t>
            </a:r>
            <a:r>
              <a:rPr lang="en-US" sz="2400" b="1" dirty="0" smtClean="0">
                <a:solidFill>
                  <a:prstClr val="black"/>
                </a:solidFill>
                <a:latin typeface="Cambria" pitchFamily="18" charset="0"/>
              </a:rPr>
              <a:t> throughout the book:  </a:t>
            </a:r>
          </a:p>
          <a:p>
            <a:endParaRPr lang="en-US" sz="2400" b="1" dirty="0" smtClean="0">
              <a:solidFill>
                <a:prstClr val="black"/>
              </a:solidFill>
              <a:latin typeface="Cambria" pitchFamily="18" charset="0"/>
            </a:endParaRPr>
          </a:p>
          <a:p>
            <a:pPr marL="457200" indent="-457200"/>
            <a:r>
              <a:rPr lang="en-US" sz="2400" b="1" dirty="0" smtClean="0">
                <a:solidFill>
                  <a:prstClr val="black"/>
                </a:solidFill>
                <a:effectLst>
                  <a:outerShdw blurRad="38100" dist="38100" dir="2700000" algn="tl">
                    <a:srgbClr val="000000">
                      <a:alpha val="43137"/>
                    </a:srgbClr>
                  </a:outerShdw>
                </a:effectLst>
                <a:latin typeface="Cambria" pitchFamily="18" charset="0"/>
              </a:rPr>
              <a:t>The warning against </a:t>
            </a:r>
            <a:r>
              <a:rPr lang="en-US" sz="2400" b="1" u="sng" dirty="0" smtClean="0">
                <a:solidFill>
                  <a:prstClr val="black"/>
                </a:solidFill>
                <a:effectLst>
                  <a:outerShdw blurRad="38100" dist="38100" dir="2700000" algn="tl">
                    <a:srgbClr val="000000">
                      <a:alpha val="43137"/>
                    </a:srgbClr>
                  </a:outerShdw>
                </a:effectLst>
                <a:latin typeface="Cambria" pitchFamily="18" charset="0"/>
              </a:rPr>
              <a:t>drifting</a:t>
            </a:r>
            <a:r>
              <a:rPr lang="en-US" sz="2400" b="1" dirty="0" smtClean="0">
                <a:solidFill>
                  <a:prstClr val="black"/>
                </a:solidFill>
                <a:effectLst>
                  <a:outerShdw blurRad="38100" dist="38100" dir="2700000" algn="tl">
                    <a:srgbClr val="000000">
                      <a:alpha val="43137"/>
                    </a:srgbClr>
                  </a:outerShdw>
                </a:effectLst>
                <a:latin typeface="Cambria" pitchFamily="18" charset="0"/>
              </a:rPr>
              <a:t> (2:1-4) </a:t>
            </a:r>
          </a:p>
          <a:p>
            <a:pPr marL="274320" indent="-274320">
              <a:buFont typeface="Arial" pitchFamily="34" charset="0"/>
              <a:buChar char="•"/>
            </a:pPr>
            <a:r>
              <a:rPr lang="en-US" sz="2400" b="1" dirty="0" smtClean="0">
                <a:solidFill>
                  <a:prstClr val="black"/>
                </a:solidFill>
                <a:latin typeface="Cambria" pitchFamily="18" charset="0"/>
              </a:rPr>
              <a:t>Through neglect we can easily drift away. </a:t>
            </a:r>
          </a:p>
          <a:p>
            <a:pPr marL="274320" indent="-274320">
              <a:buFont typeface="Arial" pitchFamily="34" charset="0"/>
              <a:buChar char="•"/>
            </a:pPr>
            <a:r>
              <a:rPr lang="en-US" sz="2400" b="1" dirty="0" smtClean="0">
                <a:solidFill>
                  <a:prstClr val="black"/>
                </a:solidFill>
                <a:latin typeface="Cambria" pitchFamily="18" charset="0"/>
              </a:rPr>
              <a:t>The solution is to give the more earnest heed to the things we have heard. </a:t>
            </a:r>
          </a:p>
          <a:p>
            <a:pPr marL="274320" indent="-274320">
              <a:buFont typeface="Arial" pitchFamily="34" charset="0"/>
              <a:buChar char="•"/>
            </a:pPr>
            <a:endParaRPr lang="en-US" sz="2400" b="1" dirty="0" smtClean="0">
              <a:solidFill>
                <a:prstClr val="black"/>
              </a:solidFill>
              <a:latin typeface="Cambria" pitchFamily="18" charset="0"/>
            </a:endParaRPr>
          </a:p>
          <a:p>
            <a:pPr marL="274320" indent="-274320"/>
            <a:r>
              <a:rPr lang="en-US" sz="2400" b="1" dirty="0" smtClean="0">
                <a:solidFill>
                  <a:prstClr val="black"/>
                </a:solidFill>
                <a:latin typeface="Cambria" pitchFamily="18" charset="0"/>
              </a:rPr>
              <a:t> </a:t>
            </a:r>
            <a:r>
              <a:rPr lang="en-US" sz="2400" b="1" dirty="0" smtClean="0">
                <a:solidFill>
                  <a:prstClr val="black"/>
                </a:solidFill>
                <a:effectLst>
                  <a:outerShdw blurRad="38100" dist="38100" dir="2700000" algn="tl">
                    <a:srgbClr val="000000">
                      <a:alpha val="43137"/>
                    </a:srgbClr>
                  </a:outerShdw>
                </a:effectLst>
                <a:latin typeface="Cambria" pitchFamily="18" charset="0"/>
              </a:rPr>
              <a:t>The warning against </a:t>
            </a:r>
            <a:r>
              <a:rPr lang="en-US" sz="2400" b="1" u="sng" dirty="0" smtClean="0">
                <a:solidFill>
                  <a:prstClr val="black"/>
                </a:solidFill>
                <a:effectLst>
                  <a:outerShdw blurRad="38100" dist="38100" dir="2700000" algn="tl">
                    <a:srgbClr val="000000">
                      <a:alpha val="43137"/>
                    </a:srgbClr>
                  </a:outerShdw>
                </a:effectLst>
                <a:latin typeface="Cambria" pitchFamily="18" charset="0"/>
              </a:rPr>
              <a:t>departing</a:t>
            </a:r>
            <a:r>
              <a:rPr lang="en-US" sz="2400" b="1" dirty="0" smtClean="0">
                <a:solidFill>
                  <a:prstClr val="black"/>
                </a:solidFill>
                <a:effectLst>
                  <a:outerShdw blurRad="38100" dist="38100" dir="2700000" algn="tl">
                    <a:srgbClr val="000000">
                      <a:alpha val="43137"/>
                    </a:srgbClr>
                  </a:outerShdw>
                </a:effectLst>
                <a:latin typeface="Cambria" pitchFamily="18" charset="0"/>
              </a:rPr>
              <a:t> (3:12-15)</a:t>
            </a:r>
          </a:p>
          <a:p>
            <a:pPr marL="274320" indent="-274320">
              <a:buFont typeface="Arial" pitchFamily="34" charset="0"/>
              <a:buChar char="•"/>
            </a:pPr>
            <a:r>
              <a:rPr lang="en-US" sz="2400" b="1" dirty="0" smtClean="0">
                <a:solidFill>
                  <a:prstClr val="black"/>
                </a:solidFill>
                <a:latin typeface="Cambria" pitchFamily="18" charset="0"/>
              </a:rPr>
              <a:t>Through sin’s deceitfulness we can become hardened and develop a lack of faith by which we can depart from the living God.  </a:t>
            </a:r>
          </a:p>
          <a:p>
            <a:pPr marL="274320" indent="-274320">
              <a:buFont typeface="Arial" pitchFamily="34" charset="0"/>
              <a:buChar char="•"/>
            </a:pPr>
            <a:r>
              <a:rPr lang="en-US" sz="2400" b="1" dirty="0" smtClean="0">
                <a:solidFill>
                  <a:prstClr val="black"/>
                </a:solidFill>
                <a:latin typeface="Cambria" pitchFamily="18" charset="0"/>
              </a:rPr>
              <a:t>The solution is exhort one another daily and remain steadfast. </a:t>
            </a:r>
          </a:p>
        </p:txBody>
      </p:sp>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a:spcBef>
                <a:spcPct val="0"/>
              </a:spcBef>
              <a:defRPr/>
            </a:pPr>
            <a:r>
              <a:rPr lang="en-US" sz="3600" cap="all" dirty="0" smtClean="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Britannic Bold" pitchFamily="34" charset="0"/>
              </a:rPr>
              <a:t>Hebrews</a:t>
            </a: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22" presetClass="entr" presetSubtype="8"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animEffect transition="in" filter="wipe(left)">
                                      <p:cBhvr>
                                        <p:cTn id="9" dur="1000"/>
                                        <p:tgtEl>
                                          <p:spTgt spid="3">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wipe(left)">
                                      <p:cBhvr>
                                        <p:cTn id="14" dur="1000"/>
                                        <p:tgtEl>
                                          <p:spTgt spid="3">
                                            <p:txEl>
                                              <p:pRg st="4" end="4"/>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ipe(left)">
                                      <p:cBhvr>
                                        <p:cTn id="19" dur="1000"/>
                                        <p:tgtEl>
                                          <p:spTgt spid="3">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wipe(left)">
                                      <p:cBhvr>
                                        <p:cTn id="24" dur="1000"/>
                                        <p:tgtEl>
                                          <p:spTgt spid="3">
                                            <p:txEl>
                                              <p:pRg st="7" end="7"/>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wipe(left)">
                                      <p:cBhvr>
                                        <p:cTn id="29" dur="1000"/>
                                        <p:tgtEl>
                                          <p:spTgt spid="3">
                                            <p:txEl>
                                              <p:pRg st="8" end="8"/>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wipe(left)">
                                      <p:cBhvr>
                                        <p:cTn id="34"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304800" y="1295400"/>
            <a:ext cx="8534400" cy="5324535"/>
          </a:xfrm>
          <a:prstGeom prst="rect">
            <a:avLst/>
          </a:prstGeom>
          <a:noFill/>
          <a:effectLst/>
        </p:spPr>
        <p:txBody>
          <a:bodyPr wrap="square" rtlCol="0">
            <a:spAutoFit/>
          </a:bodyPr>
          <a:lstStyle/>
          <a:p>
            <a:r>
              <a:rPr lang="en-US" sz="2800" b="1" dirty="0" smtClean="0">
                <a:solidFill>
                  <a:prstClr val="black"/>
                </a:solidFill>
                <a:effectLst>
                  <a:outerShdw blurRad="38100" dist="38100" dir="2700000" algn="tl">
                    <a:srgbClr val="000000">
                      <a:alpha val="43137"/>
                    </a:srgbClr>
                  </a:outerShdw>
                </a:effectLst>
                <a:latin typeface="Cambria" pitchFamily="18" charset="0"/>
              </a:rPr>
              <a:t>Overview:   </a:t>
            </a:r>
            <a:endParaRPr lang="en-US" sz="2800" b="1" dirty="0" smtClean="0">
              <a:solidFill>
                <a:prstClr val="black"/>
              </a:solidFill>
              <a:latin typeface="Cambria" pitchFamily="18" charset="0"/>
            </a:endParaRPr>
          </a:p>
          <a:p>
            <a:r>
              <a:rPr lang="en-US" sz="2400" b="1" dirty="0" smtClean="0">
                <a:solidFill>
                  <a:prstClr val="black"/>
                </a:solidFill>
                <a:effectLst>
                  <a:outerShdw blurRad="38100" dist="38100" dir="2700000" algn="tl">
                    <a:srgbClr val="000000">
                      <a:alpha val="43137"/>
                    </a:srgbClr>
                  </a:outerShdw>
                </a:effectLst>
                <a:latin typeface="Cambria" pitchFamily="18" charset="0"/>
              </a:rPr>
              <a:t>The warning against </a:t>
            </a:r>
            <a:r>
              <a:rPr lang="en-US" sz="2400" b="1" u="sng" dirty="0" smtClean="0">
                <a:solidFill>
                  <a:prstClr val="black"/>
                </a:solidFill>
                <a:effectLst>
                  <a:outerShdw blurRad="38100" dist="38100" dir="2700000" algn="tl">
                    <a:srgbClr val="000000">
                      <a:alpha val="43137"/>
                    </a:srgbClr>
                  </a:outerShdw>
                </a:effectLst>
                <a:latin typeface="Cambria" pitchFamily="18" charset="0"/>
              </a:rPr>
              <a:t>disobedience</a:t>
            </a:r>
            <a:r>
              <a:rPr lang="en-US" sz="2400" b="1" dirty="0" smtClean="0">
                <a:solidFill>
                  <a:prstClr val="black"/>
                </a:solidFill>
                <a:effectLst>
                  <a:outerShdw blurRad="38100" dist="38100" dir="2700000" algn="tl">
                    <a:srgbClr val="000000">
                      <a:alpha val="43137"/>
                    </a:srgbClr>
                  </a:outerShdw>
                </a:effectLst>
                <a:latin typeface="Cambria" pitchFamily="18" charset="0"/>
              </a:rPr>
              <a:t> (4:11-13) </a:t>
            </a:r>
          </a:p>
          <a:p>
            <a:pPr marL="274320" indent="-274320">
              <a:buFont typeface="Arial" pitchFamily="34" charset="0"/>
              <a:buChar char="•"/>
            </a:pPr>
            <a:r>
              <a:rPr lang="en-US" sz="2400" b="1" dirty="0" smtClean="0">
                <a:solidFill>
                  <a:prstClr val="black"/>
                </a:solidFill>
                <a:latin typeface="Cambria" pitchFamily="18" charset="0"/>
              </a:rPr>
              <a:t>Like Israel in the wilderness, we can fail to enter our rest through disobedience.  </a:t>
            </a:r>
          </a:p>
          <a:p>
            <a:pPr marL="274320" indent="-274320">
              <a:buFont typeface="Arial" pitchFamily="34" charset="0"/>
              <a:buChar char="•"/>
            </a:pPr>
            <a:r>
              <a:rPr lang="en-US" sz="2400" b="1" dirty="0" smtClean="0">
                <a:solidFill>
                  <a:prstClr val="black"/>
                </a:solidFill>
                <a:latin typeface="Cambria" pitchFamily="18" charset="0"/>
              </a:rPr>
              <a:t>The solution is diligence and heeding the Word of God. </a:t>
            </a:r>
          </a:p>
          <a:p>
            <a:pPr marL="274320" indent="-274320">
              <a:buFont typeface="Arial" pitchFamily="34" charset="0"/>
              <a:buChar char="•"/>
            </a:pPr>
            <a:endParaRPr lang="en-US" sz="2400" b="1" dirty="0" smtClean="0">
              <a:solidFill>
                <a:prstClr val="black"/>
              </a:solidFill>
              <a:latin typeface="Cambria" pitchFamily="18" charset="0"/>
            </a:endParaRPr>
          </a:p>
          <a:p>
            <a:pPr marL="274320" indent="-274320"/>
            <a:r>
              <a:rPr lang="en-US" sz="2400" b="1" dirty="0" smtClean="0">
                <a:solidFill>
                  <a:prstClr val="black"/>
                </a:solidFill>
                <a:effectLst>
                  <a:outerShdw blurRad="38100" dist="38100" dir="2700000" algn="tl">
                    <a:srgbClr val="000000">
                      <a:alpha val="43137"/>
                    </a:srgbClr>
                  </a:outerShdw>
                </a:effectLst>
                <a:latin typeface="Cambria" pitchFamily="18" charset="0"/>
              </a:rPr>
              <a:t>The warning against </a:t>
            </a:r>
            <a:r>
              <a:rPr lang="en-US" sz="2400" b="1" u="sng" dirty="0" smtClean="0">
                <a:solidFill>
                  <a:prstClr val="black"/>
                </a:solidFill>
                <a:effectLst>
                  <a:outerShdw blurRad="38100" dist="38100" dir="2700000" algn="tl">
                    <a:srgbClr val="000000">
                      <a:alpha val="43137"/>
                    </a:srgbClr>
                  </a:outerShdw>
                </a:effectLst>
                <a:latin typeface="Cambria" pitchFamily="18" charset="0"/>
              </a:rPr>
              <a:t>dullness</a:t>
            </a:r>
            <a:r>
              <a:rPr lang="en-US" sz="2400" b="1" dirty="0" smtClean="0">
                <a:solidFill>
                  <a:prstClr val="black"/>
                </a:solidFill>
                <a:effectLst>
                  <a:outerShdw blurRad="38100" dist="38100" dir="2700000" algn="tl">
                    <a:srgbClr val="000000">
                      <a:alpha val="43137"/>
                    </a:srgbClr>
                  </a:outerShdw>
                </a:effectLst>
                <a:latin typeface="Cambria" pitchFamily="18" charset="0"/>
              </a:rPr>
              <a:t> (5:11-6:6)</a:t>
            </a:r>
          </a:p>
          <a:p>
            <a:pPr marL="274320" indent="-274320">
              <a:buFont typeface="Arial" pitchFamily="34" charset="0"/>
              <a:buChar char="•"/>
            </a:pPr>
            <a:r>
              <a:rPr lang="en-US" sz="2400" b="1" dirty="0" smtClean="0">
                <a:solidFill>
                  <a:prstClr val="black"/>
                </a:solidFill>
                <a:latin typeface="Cambria" pitchFamily="18" charset="0"/>
              </a:rPr>
              <a:t>Dullness of hearing can make it difficult for us to appreciate the extent of our blessings in Christ, and even falling away to the point of crucifying the Son of God afresh. </a:t>
            </a:r>
          </a:p>
          <a:p>
            <a:pPr marL="274320" indent="-274320">
              <a:buFont typeface="Arial" pitchFamily="34" charset="0"/>
              <a:buChar char="•"/>
            </a:pPr>
            <a:r>
              <a:rPr lang="en-US" sz="2400" b="1" dirty="0" smtClean="0">
                <a:solidFill>
                  <a:prstClr val="black"/>
                </a:solidFill>
                <a:latin typeface="Cambria" pitchFamily="18" charset="0"/>
              </a:rPr>
              <a:t>The solution is grasping the first principles of the oracles of God, and then pressing on to spiritual maturity and perfection. </a:t>
            </a:r>
          </a:p>
        </p:txBody>
      </p:sp>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a:spcBef>
                <a:spcPct val="0"/>
              </a:spcBef>
              <a:defRPr/>
            </a:pPr>
            <a:r>
              <a:rPr lang="en-US" sz="3600" cap="all" dirty="0" smtClean="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Britannic Bold" pitchFamily="34" charset="0"/>
              </a:rPr>
              <a:t>Hebrews</a:t>
            </a: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nodeType="after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1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left)">
                                      <p:cBhvr>
                                        <p:cTn id="20" dur="10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wipe(left)">
                                      <p:cBhvr>
                                        <p:cTn id="25" dur="1000"/>
                                        <p:tgtEl>
                                          <p:spTgt spid="3">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wipe(left)">
                                      <p:cBhvr>
                                        <p:cTn id="30" dur="10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left)">
                                      <p:cBhvr>
                                        <p:cTn id="35"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 name="Picture 4" descr="Paul_Writing_His_Epistles_Valentin_Boulogne_c1600.jpg"/>
          <p:cNvPicPr>
            <a:picLocks noChangeAspect="1"/>
          </p:cNvPicPr>
          <p:nvPr/>
        </p:nvPicPr>
        <p:blipFill>
          <a:blip r:embed="rId3" cstate="print"/>
          <a:srcRect/>
          <a:stretch>
            <a:fillRect/>
          </a:stretch>
        </p:blipFill>
        <p:spPr bwMode="auto">
          <a:xfrm>
            <a:off x="685800" y="228600"/>
            <a:ext cx="7848600" cy="5878100"/>
          </a:xfrm>
          <a:prstGeom prst="rect">
            <a:avLst/>
          </a:prstGeom>
          <a:ln>
            <a:noFill/>
          </a:ln>
          <a:effectLst>
            <a:outerShdw blurRad="190500" algn="tl" rotWithShape="0">
              <a:srgbClr val="000000">
                <a:alpha val="70000"/>
              </a:srgbClr>
            </a:outerShdw>
          </a:effectLst>
        </p:spPr>
      </p:pic>
      <p:sp>
        <p:nvSpPr>
          <p:cNvPr id="16" name="TextBox 7"/>
          <p:cNvSpPr txBox="1">
            <a:spLocks noChangeArrowheads="1"/>
          </p:cNvSpPr>
          <p:nvPr/>
        </p:nvSpPr>
        <p:spPr bwMode="auto">
          <a:xfrm>
            <a:off x="685800" y="6248400"/>
            <a:ext cx="7848600" cy="400110"/>
          </a:xfrm>
          <a:prstGeom prst="rect">
            <a:avLst/>
          </a:prstGeom>
          <a:noFill/>
          <a:ln w="9525">
            <a:noFill/>
            <a:miter lim="800000"/>
            <a:headEnd/>
            <a:tailEnd/>
          </a:ln>
        </p:spPr>
        <p:txBody>
          <a:bodyPr wrap="square">
            <a:spAutoFit/>
          </a:bodyPr>
          <a:lstStyle/>
          <a:p>
            <a:pPr algn="ctr" eaLnBrk="0" hangingPunct="0"/>
            <a:r>
              <a:rPr lang="en-US" sz="2000" b="1" dirty="0">
                <a:effectLst>
                  <a:outerShdw blurRad="38100" dist="38100" dir="2700000" algn="tl">
                    <a:srgbClr val="000000">
                      <a:alpha val="43137"/>
                    </a:srgbClr>
                  </a:outerShdw>
                </a:effectLst>
                <a:latin typeface="+mj-lt"/>
              </a:rPr>
              <a:t>The </a:t>
            </a:r>
            <a:r>
              <a:rPr lang="en-US" sz="2000" b="1" dirty="0" smtClean="0">
                <a:effectLst>
                  <a:outerShdw blurRad="38100" dist="38100" dir="2700000" algn="tl">
                    <a:srgbClr val="000000">
                      <a:alpha val="43137"/>
                    </a:srgbClr>
                  </a:outerShdw>
                </a:effectLst>
                <a:latin typeface="+mj-lt"/>
              </a:rPr>
              <a:t>Apostle </a:t>
            </a:r>
            <a:r>
              <a:rPr lang="en-US" sz="2000" b="1" dirty="0">
                <a:effectLst>
                  <a:outerShdw blurRad="38100" dist="38100" dir="2700000" algn="tl">
                    <a:srgbClr val="000000">
                      <a:alpha val="43137"/>
                    </a:srgbClr>
                  </a:outerShdw>
                </a:effectLst>
                <a:latin typeface="+mj-lt"/>
              </a:rPr>
              <a:t>Paul </a:t>
            </a:r>
            <a:r>
              <a:rPr lang="en-US" sz="2000" b="1" dirty="0" smtClean="0">
                <a:effectLst>
                  <a:outerShdw blurRad="38100" dist="38100" dir="2700000" algn="tl">
                    <a:srgbClr val="000000">
                      <a:alpha val="43137"/>
                    </a:srgbClr>
                  </a:outerShdw>
                </a:effectLst>
                <a:latin typeface="+mj-lt"/>
              </a:rPr>
              <a:t>at </a:t>
            </a:r>
            <a:r>
              <a:rPr lang="en-US" sz="2000" b="1" dirty="0">
                <a:effectLst>
                  <a:outerShdw blurRad="38100" dist="38100" dir="2700000" algn="tl">
                    <a:srgbClr val="000000">
                      <a:alpha val="43137"/>
                    </a:srgbClr>
                  </a:outerShdw>
                </a:effectLst>
                <a:latin typeface="+mj-lt"/>
              </a:rPr>
              <a:t>his writing desk</a:t>
            </a:r>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304800" y="1295400"/>
            <a:ext cx="8534400" cy="5324535"/>
          </a:xfrm>
          <a:prstGeom prst="rect">
            <a:avLst/>
          </a:prstGeom>
          <a:noFill/>
          <a:effectLst/>
        </p:spPr>
        <p:txBody>
          <a:bodyPr wrap="square" rtlCol="0">
            <a:spAutoFit/>
          </a:bodyPr>
          <a:lstStyle/>
          <a:p>
            <a:r>
              <a:rPr lang="en-US" sz="2800" b="1" dirty="0" smtClean="0">
                <a:solidFill>
                  <a:prstClr val="black"/>
                </a:solidFill>
                <a:effectLst>
                  <a:outerShdw blurRad="38100" dist="38100" dir="2700000" algn="tl">
                    <a:srgbClr val="000000">
                      <a:alpha val="43137"/>
                    </a:srgbClr>
                  </a:outerShdw>
                </a:effectLst>
                <a:latin typeface="Cambria" pitchFamily="18" charset="0"/>
              </a:rPr>
              <a:t>Overview:   </a:t>
            </a:r>
            <a:endParaRPr lang="en-US" sz="2800" b="1" dirty="0" smtClean="0">
              <a:solidFill>
                <a:prstClr val="black"/>
              </a:solidFill>
              <a:latin typeface="Cambria" pitchFamily="18" charset="0"/>
            </a:endParaRPr>
          </a:p>
          <a:p>
            <a:r>
              <a:rPr lang="en-US" sz="2400" b="1" dirty="0" smtClean="0">
                <a:solidFill>
                  <a:prstClr val="black"/>
                </a:solidFill>
                <a:effectLst>
                  <a:outerShdw blurRad="38100" dist="38100" dir="2700000" algn="tl">
                    <a:srgbClr val="000000">
                      <a:alpha val="43137"/>
                    </a:srgbClr>
                  </a:outerShdw>
                </a:effectLst>
                <a:latin typeface="Cambria" pitchFamily="18" charset="0"/>
              </a:rPr>
              <a:t>The warning against </a:t>
            </a:r>
            <a:r>
              <a:rPr lang="en-US" sz="2400" b="1" u="sng" dirty="0" smtClean="0">
                <a:solidFill>
                  <a:prstClr val="black"/>
                </a:solidFill>
                <a:effectLst>
                  <a:outerShdw blurRad="38100" dist="38100" dir="2700000" algn="tl">
                    <a:srgbClr val="000000">
                      <a:alpha val="43137"/>
                    </a:srgbClr>
                  </a:outerShdw>
                </a:effectLst>
                <a:latin typeface="Cambria" pitchFamily="18" charset="0"/>
              </a:rPr>
              <a:t>despising</a:t>
            </a:r>
            <a:r>
              <a:rPr lang="en-US" sz="2400" b="1" dirty="0" smtClean="0">
                <a:solidFill>
                  <a:prstClr val="black"/>
                </a:solidFill>
                <a:effectLst>
                  <a:outerShdw blurRad="38100" dist="38100" dir="2700000" algn="tl">
                    <a:srgbClr val="000000">
                      <a:alpha val="43137"/>
                    </a:srgbClr>
                  </a:outerShdw>
                </a:effectLst>
                <a:latin typeface="Cambria" pitchFamily="18" charset="0"/>
              </a:rPr>
              <a:t> (10:26-39)</a:t>
            </a:r>
          </a:p>
          <a:p>
            <a:pPr marL="274320" indent="-274320">
              <a:buFont typeface="Arial" pitchFamily="34" charset="0"/>
              <a:buChar char="•"/>
            </a:pPr>
            <a:r>
              <a:rPr lang="en-US" sz="2400" b="1" dirty="0" smtClean="0">
                <a:solidFill>
                  <a:prstClr val="black"/>
                </a:solidFill>
                <a:latin typeface="Cambria" pitchFamily="18" charset="0"/>
              </a:rPr>
              <a:t>It is possible to so despise God’s grace as to no longer have a sacrifice for sins, but only a certain fearful expectation of judgment. </a:t>
            </a:r>
          </a:p>
          <a:p>
            <a:pPr marL="274320" indent="-274320">
              <a:buFont typeface="Arial" pitchFamily="34" charset="0"/>
              <a:buChar char="•"/>
            </a:pPr>
            <a:r>
              <a:rPr lang="en-US" sz="2400" b="1" dirty="0" smtClean="0">
                <a:solidFill>
                  <a:prstClr val="black"/>
                </a:solidFill>
                <a:latin typeface="Cambria" pitchFamily="18" charset="0"/>
              </a:rPr>
              <a:t>The solution is to hold unto our confidence in Christ, and believe with endurance.</a:t>
            </a:r>
          </a:p>
          <a:p>
            <a:endParaRPr lang="en-US" sz="2400" b="1" dirty="0" smtClean="0">
              <a:solidFill>
                <a:prstClr val="black"/>
              </a:solidFill>
              <a:latin typeface="Cambria" pitchFamily="18" charset="0"/>
            </a:endParaRPr>
          </a:p>
          <a:p>
            <a:r>
              <a:rPr lang="en-US" sz="2400" b="1" dirty="0" smtClean="0">
                <a:solidFill>
                  <a:prstClr val="black"/>
                </a:solidFill>
                <a:effectLst>
                  <a:outerShdw blurRad="38100" dist="38100" dir="2700000" algn="tl">
                    <a:srgbClr val="000000">
                      <a:alpha val="43137"/>
                    </a:srgbClr>
                  </a:outerShdw>
                </a:effectLst>
                <a:latin typeface="Cambria" pitchFamily="18" charset="0"/>
              </a:rPr>
              <a:t>The warning against </a:t>
            </a:r>
            <a:r>
              <a:rPr lang="en-US" sz="2400" b="1" u="sng" dirty="0" smtClean="0">
                <a:solidFill>
                  <a:prstClr val="black"/>
                </a:solidFill>
                <a:effectLst>
                  <a:outerShdw blurRad="38100" dist="38100" dir="2700000" algn="tl">
                    <a:srgbClr val="000000">
                      <a:alpha val="43137"/>
                    </a:srgbClr>
                  </a:outerShdw>
                </a:effectLst>
                <a:latin typeface="Cambria" pitchFamily="18" charset="0"/>
              </a:rPr>
              <a:t>defying</a:t>
            </a:r>
            <a:r>
              <a:rPr lang="en-US" sz="2400" b="1" dirty="0" smtClean="0">
                <a:solidFill>
                  <a:prstClr val="black"/>
                </a:solidFill>
                <a:effectLst>
                  <a:outerShdw blurRad="38100" dist="38100" dir="2700000" algn="tl">
                    <a:srgbClr val="000000">
                      <a:alpha val="43137"/>
                    </a:srgbClr>
                  </a:outerShdw>
                </a:effectLst>
                <a:latin typeface="Cambria" pitchFamily="18" charset="0"/>
              </a:rPr>
              <a:t> (12:25-29) </a:t>
            </a:r>
          </a:p>
          <a:p>
            <a:pPr marL="274320" indent="-274320">
              <a:buFont typeface="Arial" pitchFamily="34" charset="0"/>
              <a:buChar char="•"/>
            </a:pPr>
            <a:r>
              <a:rPr lang="en-US" sz="2400" b="1" dirty="0" smtClean="0">
                <a:solidFill>
                  <a:prstClr val="black"/>
                </a:solidFill>
                <a:latin typeface="Cambria" pitchFamily="18" charset="0"/>
              </a:rPr>
              <a:t>It is possible to refuse to listen to the One who now speaks from heaven. </a:t>
            </a:r>
          </a:p>
          <a:p>
            <a:pPr marL="274320" indent="-274320">
              <a:buFont typeface="Arial" pitchFamily="34" charset="0"/>
              <a:buChar char="•"/>
            </a:pPr>
            <a:r>
              <a:rPr lang="en-US" sz="2400" b="1" dirty="0" smtClean="0">
                <a:solidFill>
                  <a:prstClr val="black"/>
                </a:solidFill>
                <a:latin typeface="Cambria" pitchFamily="18" charset="0"/>
              </a:rPr>
              <a:t>The solution is to look diligently to the grace of God, receiving it in such a way so we may serve Him acceptably with reverence and godly fear. </a:t>
            </a:r>
          </a:p>
        </p:txBody>
      </p:sp>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a:spcBef>
                <a:spcPct val="0"/>
              </a:spcBef>
              <a:defRPr/>
            </a:pPr>
            <a:r>
              <a:rPr lang="en-US" sz="3600" cap="all" dirty="0" smtClean="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Britannic Bold" pitchFamily="34" charset="0"/>
              </a:rPr>
              <a:t>Hebrews</a:t>
            </a: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nodeType="after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1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left)">
                                      <p:cBhvr>
                                        <p:cTn id="20" dur="10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wipe(left)">
                                      <p:cBhvr>
                                        <p:cTn id="25" dur="1000"/>
                                        <p:tgtEl>
                                          <p:spTgt spid="3">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wipe(left)">
                                      <p:cBhvr>
                                        <p:cTn id="30" dur="10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left)">
                                      <p:cBhvr>
                                        <p:cTn id="35"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304800" y="1295400"/>
            <a:ext cx="8534400" cy="4216539"/>
          </a:xfrm>
          <a:prstGeom prst="rect">
            <a:avLst/>
          </a:prstGeom>
          <a:noFill/>
          <a:effectLst/>
        </p:spPr>
        <p:txBody>
          <a:bodyPr wrap="square" rtlCol="0">
            <a:spAutoFit/>
          </a:bodyPr>
          <a:lstStyle/>
          <a:p>
            <a:r>
              <a:rPr lang="en-US" sz="2800" b="1" dirty="0" smtClean="0">
                <a:solidFill>
                  <a:prstClr val="black"/>
                </a:solidFill>
                <a:effectLst>
                  <a:outerShdw blurRad="38100" dist="38100" dir="2700000" algn="tl">
                    <a:srgbClr val="000000">
                      <a:alpha val="43137"/>
                    </a:srgbClr>
                  </a:outerShdw>
                </a:effectLst>
                <a:latin typeface="Cambria" pitchFamily="18" charset="0"/>
              </a:rPr>
              <a:t>Overview:   </a:t>
            </a:r>
            <a:endParaRPr lang="en-US" sz="2800" b="1" dirty="0" smtClean="0">
              <a:solidFill>
                <a:prstClr val="black"/>
              </a:solidFill>
              <a:latin typeface="Cambria" pitchFamily="18" charset="0"/>
            </a:endParaRPr>
          </a:p>
          <a:p>
            <a:r>
              <a:rPr lang="en-US" sz="2400" b="1" dirty="0" smtClean="0">
                <a:solidFill>
                  <a:prstClr val="black"/>
                </a:solidFill>
                <a:latin typeface="Cambria" pitchFamily="18" charset="0"/>
              </a:rPr>
              <a:t> </a:t>
            </a:r>
          </a:p>
          <a:p>
            <a:pPr marL="274320" indent="-274320">
              <a:buFont typeface="Arial" pitchFamily="34" charset="0"/>
              <a:buChar char="•"/>
            </a:pPr>
            <a:r>
              <a:rPr lang="en-US" sz="2400" b="1" dirty="0" smtClean="0">
                <a:solidFill>
                  <a:prstClr val="black"/>
                </a:solidFill>
                <a:latin typeface="Cambria" pitchFamily="18" charset="0"/>
              </a:rPr>
              <a:t>The book of Hebrews was written to </a:t>
            </a:r>
            <a:r>
              <a:rPr lang="en-US" sz="2400" b="1" u="sng" dirty="0" smtClean="0">
                <a:solidFill>
                  <a:prstClr val="black"/>
                </a:solidFill>
                <a:effectLst>
                  <a:outerShdw blurRad="38100" dist="38100" dir="2700000" algn="tl">
                    <a:srgbClr val="000000">
                      <a:alpha val="43137"/>
                    </a:srgbClr>
                  </a:outerShdw>
                </a:effectLst>
                <a:latin typeface="Cambria" pitchFamily="18" charset="0"/>
              </a:rPr>
              <a:t>exhort</a:t>
            </a:r>
            <a:r>
              <a:rPr lang="en-US" sz="2400" b="1" dirty="0" smtClean="0">
                <a:solidFill>
                  <a:prstClr val="black"/>
                </a:solidFill>
                <a:latin typeface="Cambria" pitchFamily="18" charset="0"/>
              </a:rPr>
              <a:t> Jewish Christians since some were tempted to go back to Judaism.  </a:t>
            </a:r>
          </a:p>
          <a:p>
            <a:pPr marL="274320" indent="-274320"/>
            <a:endParaRPr lang="en-US" sz="2400" b="1" dirty="0" smtClean="0">
              <a:solidFill>
                <a:prstClr val="black"/>
              </a:solidFill>
              <a:latin typeface="Cambria" pitchFamily="18" charset="0"/>
            </a:endParaRPr>
          </a:p>
          <a:p>
            <a:pPr marL="274320" indent="-274320">
              <a:buFont typeface="Arial" pitchFamily="34" charset="0"/>
              <a:buChar char="•"/>
            </a:pPr>
            <a:r>
              <a:rPr lang="en-US" sz="2400" b="1" dirty="0" smtClean="0">
                <a:solidFill>
                  <a:prstClr val="black"/>
                </a:solidFill>
                <a:latin typeface="Cambria" pitchFamily="18" charset="0"/>
              </a:rPr>
              <a:t>The book is concerned with the </a:t>
            </a:r>
            <a:r>
              <a:rPr lang="en-US" sz="2400" b="1" u="sng" dirty="0" smtClean="0">
                <a:solidFill>
                  <a:prstClr val="black"/>
                </a:solidFill>
                <a:effectLst>
                  <a:outerShdw blurRad="38100" dist="38100" dir="2700000" algn="tl">
                    <a:srgbClr val="000000">
                      <a:alpha val="43137"/>
                    </a:srgbClr>
                  </a:outerShdw>
                </a:effectLst>
                <a:latin typeface="Cambria" pitchFamily="18" charset="0"/>
              </a:rPr>
              <a:t>superiority</a:t>
            </a:r>
            <a:r>
              <a:rPr lang="en-US" sz="2400" b="1" dirty="0" smtClean="0">
                <a:solidFill>
                  <a:prstClr val="black"/>
                </a:solidFill>
                <a:latin typeface="Cambria" pitchFamily="18" charset="0"/>
              </a:rPr>
              <a:t> of Christ and the new covenant, over against the old, without minimizing the old covenant.</a:t>
            </a:r>
          </a:p>
          <a:p>
            <a:pPr marL="274320" indent="-274320"/>
            <a:endParaRPr lang="en-US" sz="2400" b="1" dirty="0" smtClean="0">
              <a:solidFill>
                <a:prstClr val="black"/>
              </a:solidFill>
              <a:latin typeface="Cambria" pitchFamily="18" charset="0"/>
            </a:endParaRPr>
          </a:p>
          <a:p>
            <a:pPr marL="274320" indent="-274320">
              <a:buFont typeface="Arial" pitchFamily="34" charset="0"/>
              <a:buChar char="•"/>
            </a:pPr>
            <a:r>
              <a:rPr lang="en-US" sz="2400" b="1" dirty="0" smtClean="0">
                <a:solidFill>
                  <a:prstClr val="black"/>
                </a:solidFill>
                <a:latin typeface="Cambria" pitchFamily="18" charset="0"/>
              </a:rPr>
              <a:t>The new covenant in Christ honors the old by </a:t>
            </a:r>
            <a:r>
              <a:rPr lang="en-US" sz="2400" b="1" i="1" dirty="0" smtClean="0">
                <a:solidFill>
                  <a:prstClr val="black"/>
                </a:solidFill>
                <a:effectLst>
                  <a:outerShdw blurRad="38100" dist="38100" dir="2700000" algn="tl">
                    <a:srgbClr val="000000">
                      <a:alpha val="43137"/>
                    </a:srgbClr>
                  </a:outerShdw>
                </a:effectLst>
                <a:latin typeface="Cambria" pitchFamily="18" charset="0"/>
              </a:rPr>
              <a:t>fulfilling</a:t>
            </a:r>
            <a:r>
              <a:rPr lang="en-US" sz="2400" b="1" dirty="0" smtClean="0">
                <a:solidFill>
                  <a:prstClr val="black"/>
                </a:solidFill>
                <a:latin typeface="Cambria" pitchFamily="18" charset="0"/>
              </a:rPr>
              <a:t> </a:t>
            </a:r>
            <a:r>
              <a:rPr lang="en-US" sz="2400" b="1" i="1" dirty="0" smtClean="0">
                <a:solidFill>
                  <a:prstClr val="black"/>
                </a:solidFill>
                <a:effectLst>
                  <a:outerShdw blurRad="38100" dist="38100" dir="2700000" algn="tl">
                    <a:srgbClr val="000000">
                      <a:alpha val="43137"/>
                    </a:srgbClr>
                  </a:outerShdw>
                </a:effectLst>
                <a:latin typeface="Cambria" pitchFamily="18" charset="0"/>
              </a:rPr>
              <a:t>it</a:t>
            </a:r>
            <a:r>
              <a:rPr lang="en-US" sz="2400" b="1" dirty="0" smtClean="0">
                <a:solidFill>
                  <a:prstClr val="black"/>
                </a:solidFill>
                <a:latin typeface="Cambria" pitchFamily="18" charset="0"/>
              </a:rPr>
              <a:t>. </a:t>
            </a:r>
          </a:p>
        </p:txBody>
      </p:sp>
      <p:sp>
        <p:nvSpPr>
          <p:cNvPr id="6" name="Title 1"/>
          <p:cNvSpPr txBox="1">
            <a:spLocks/>
          </p:cNvSpPr>
          <p:nvPr/>
        </p:nvSpPr>
        <p:spPr>
          <a:xfrm>
            <a:off x="304800" y="152400"/>
            <a:ext cx="8534400" cy="914400"/>
          </a:xfrm>
          <a:prstGeom prst="rect">
            <a:avLst/>
          </a:prstGeom>
        </p:spPr>
        <p:style>
          <a:lnRef idx="1">
            <a:schemeClr val="accent4"/>
          </a:lnRef>
          <a:fillRef idx="2">
            <a:schemeClr val="accent4"/>
          </a:fillRef>
          <a:effectRef idx="1">
            <a:schemeClr val="accent4"/>
          </a:effectRef>
          <a:fontRef idx="minor">
            <a:schemeClr val="dk1"/>
          </a:fontRef>
        </p:style>
        <p:txBody>
          <a:bodyPr vert="horz" anchor="ctr" anchorCtr="0">
            <a:normAutofit/>
          </a:bodyPr>
          <a:lstStyle/>
          <a:p>
            <a:pPr>
              <a:spcBef>
                <a:spcPct val="0"/>
              </a:spcBef>
              <a:defRPr/>
            </a:pPr>
            <a:r>
              <a:rPr lang="en-US" sz="3600" cap="all" dirty="0" smtClean="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Britannic Bold" pitchFamily="34" charset="0"/>
              </a:rPr>
              <a:t>Hebrews</a:t>
            </a:r>
          </a:p>
        </p:txBody>
      </p:sp>
      <p:pic>
        <p:nvPicPr>
          <p:cNvPr id="7" name="Picture 3"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5" name="TextBox 4"/>
          <p:cNvSpPr txBox="1"/>
          <p:nvPr/>
        </p:nvSpPr>
        <p:spPr>
          <a:xfrm>
            <a:off x="3810000" y="5638800"/>
            <a:ext cx="1143000" cy="461665"/>
          </a:xfrm>
          <a:prstGeom prst="rect">
            <a:avLst/>
          </a:prstGeom>
          <a:noFill/>
        </p:spPr>
        <p:txBody>
          <a:bodyPr wrap="square" rtlCol="0">
            <a:spAutoFit/>
          </a:bodyPr>
          <a:lstStyle/>
          <a:p>
            <a:pPr algn="ctr"/>
            <a:r>
              <a:rPr lang="en-US" sz="2400" b="1" dirty="0" smtClean="0">
                <a:solidFill>
                  <a:srgbClr val="C00000"/>
                </a:solidFill>
                <a:latin typeface="Broadway" pitchFamily="82" charset="0"/>
              </a:rPr>
              <a:t>end</a:t>
            </a:r>
            <a:endParaRPr lang="en-US" sz="2400" b="1" dirty="0">
              <a:solidFill>
                <a:srgbClr val="C00000"/>
              </a:solidFill>
              <a:latin typeface="Broadway" pitchFamily="82"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22" presetClass="entr" presetSubtype="8"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animEffect transition="in" filter="wipe(left)">
                                      <p:cBhvr>
                                        <p:cTn id="9" dur="10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wipe(left)">
                                      <p:cBhvr>
                                        <p:cTn id="14" dur="1000"/>
                                        <p:tgtEl>
                                          <p:spTgt spid="3">
                                            <p:txEl>
                                              <p:pRg st="4" end="4"/>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wipe(left)">
                                      <p:cBhvr>
                                        <p:cTn id="19" dur="1000"/>
                                        <p:tgtEl>
                                          <p:spTgt spid="3">
                                            <p:txEl>
                                              <p:pRg st="6" end="6"/>
                                            </p:txEl>
                                          </p:spTgt>
                                        </p:tgtEl>
                                      </p:cBhvr>
                                    </p:animEffect>
                                  </p:childTnLst>
                                </p:cTn>
                              </p:par>
                            </p:childTnLst>
                          </p:cTn>
                        </p:par>
                        <p:par>
                          <p:cTn id="20" fill="hold">
                            <p:stCondLst>
                              <p:cond delay="1000"/>
                            </p:stCondLst>
                            <p:childTnLst>
                              <p:par>
                                <p:cTn id="21" presetID="15" presetClass="entr" presetSubtype="0" fill="hold" nodeType="afterEffect">
                                  <p:stCondLst>
                                    <p:cond delay="2000"/>
                                  </p:stCondLst>
                                  <p:childTnLst>
                                    <p:set>
                                      <p:cBhvr>
                                        <p:cTn id="22" dur="1" fill="hold">
                                          <p:stCondLst>
                                            <p:cond delay="0"/>
                                          </p:stCondLst>
                                        </p:cTn>
                                        <p:tgtEl>
                                          <p:spTgt spid="5">
                                            <p:txEl>
                                              <p:pRg st="0" end="0"/>
                                            </p:txEl>
                                          </p:spTgt>
                                        </p:tgtEl>
                                        <p:attrNameLst>
                                          <p:attrName>style.visibility</p:attrName>
                                        </p:attrNameLst>
                                      </p:cBhvr>
                                      <p:to>
                                        <p:strVal val="visible"/>
                                      </p:to>
                                    </p:set>
                                    <p:anim calcmode="lin" valueType="num">
                                      <p:cBhvr>
                                        <p:cTn id="23"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24"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25" dur="1000" fill="hold"/>
                                        <p:tgtEl>
                                          <p:spTgt spid="5">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5">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extBox 6"/>
          <p:cNvSpPr txBox="1"/>
          <p:nvPr/>
        </p:nvSpPr>
        <p:spPr>
          <a:xfrm>
            <a:off x="609600" y="1143000"/>
            <a:ext cx="8001000" cy="4298613"/>
          </a:xfrm>
          <a:prstGeom prst="rect">
            <a:avLst/>
          </a:prstGeom>
          <a:noFill/>
        </p:spPr>
        <p:txBody>
          <a:bodyPr wrap="square" rtlCol="0">
            <a:spAutoFit/>
          </a:bodyPr>
          <a:lstStyle/>
          <a:p>
            <a:pPr>
              <a:spcAft>
                <a:spcPts val="400"/>
              </a:spcAft>
            </a:pPr>
            <a:r>
              <a:rPr lang="en-US" sz="2400" b="1" dirty="0" smtClean="0">
                <a:effectLst>
                  <a:outerShdw blurRad="38100" dist="38100" dir="2700000" algn="tl">
                    <a:srgbClr val="000000">
                      <a:alpha val="43137"/>
                    </a:srgbClr>
                  </a:outerShdw>
                </a:effectLst>
                <a:latin typeface="Cambria" pitchFamily="18" charset="0"/>
              </a:rPr>
              <a:t>First Missionary Journey:  </a:t>
            </a:r>
          </a:p>
          <a:p>
            <a:pPr marL="274320">
              <a:spcAft>
                <a:spcPts val="400"/>
              </a:spcAft>
              <a:buFont typeface="Arial" pitchFamily="34" charset="0"/>
              <a:buChar char="•"/>
            </a:pPr>
            <a:r>
              <a:rPr lang="en-US" sz="2000" b="1" dirty="0" smtClean="0">
                <a:effectLst>
                  <a:outerShdw blurRad="38100" dist="38100" dir="2700000" algn="tl">
                    <a:srgbClr val="000000">
                      <a:alpha val="43137"/>
                    </a:srgbClr>
                  </a:outerShdw>
                </a:effectLst>
                <a:latin typeface="Cambria" pitchFamily="18" charset="0"/>
              </a:rPr>
              <a:t> </a:t>
            </a:r>
            <a:r>
              <a:rPr lang="en-US" sz="2000" b="1" dirty="0" smtClean="0">
                <a:latin typeface="Cambria" pitchFamily="18" charset="0"/>
              </a:rPr>
              <a:t>Galatians (</a:t>
            </a:r>
            <a:r>
              <a:rPr lang="en-US" sz="2000" b="1" cap="small" dirty="0" smtClean="0">
                <a:latin typeface="Cambria" pitchFamily="18" charset="0"/>
              </a:rPr>
              <a:t>ad</a:t>
            </a:r>
            <a:r>
              <a:rPr lang="en-US" sz="2000" b="1" dirty="0" smtClean="0">
                <a:latin typeface="Cambria" pitchFamily="18" charset="0"/>
              </a:rPr>
              <a:t> 48-49)</a:t>
            </a:r>
            <a:endParaRPr lang="en-US" sz="2400" b="1" dirty="0" smtClean="0">
              <a:latin typeface="Cambria" pitchFamily="18" charset="0"/>
            </a:endParaRPr>
          </a:p>
          <a:p>
            <a:pPr>
              <a:spcAft>
                <a:spcPts val="400"/>
              </a:spcAft>
            </a:pPr>
            <a:endParaRPr lang="en-US" sz="2400" b="1" dirty="0" smtClean="0">
              <a:effectLst>
                <a:outerShdw blurRad="38100" dist="38100" dir="2700000" algn="tl">
                  <a:srgbClr val="000000">
                    <a:alpha val="43137"/>
                  </a:srgbClr>
                </a:outerShdw>
              </a:effectLst>
              <a:latin typeface="Cambria" pitchFamily="18" charset="0"/>
            </a:endParaRPr>
          </a:p>
          <a:p>
            <a:pPr>
              <a:spcAft>
                <a:spcPts val="400"/>
              </a:spcAft>
            </a:pPr>
            <a:r>
              <a:rPr lang="en-US" sz="2400" b="1" dirty="0" smtClean="0">
                <a:effectLst>
                  <a:outerShdw blurRad="38100" dist="38100" dir="2700000" algn="tl">
                    <a:srgbClr val="000000">
                      <a:alpha val="43137"/>
                    </a:srgbClr>
                  </a:outerShdw>
                </a:effectLst>
                <a:latin typeface="Cambria" pitchFamily="18" charset="0"/>
              </a:rPr>
              <a:t>Second Missionary Journey:</a:t>
            </a:r>
          </a:p>
          <a:p>
            <a:pPr marL="274320">
              <a:spcAft>
                <a:spcPts val="400"/>
              </a:spcAft>
              <a:buFont typeface="Arial" pitchFamily="34" charset="0"/>
              <a:buChar char="•"/>
            </a:pPr>
            <a:r>
              <a:rPr lang="en-US" sz="2000" b="1" dirty="0" smtClean="0">
                <a:latin typeface="Cambria" pitchFamily="18" charset="0"/>
              </a:rPr>
              <a:t> 1 Thessalonians (</a:t>
            </a:r>
            <a:r>
              <a:rPr lang="en-US" sz="2000" b="1" cap="small" dirty="0" smtClean="0">
                <a:latin typeface="Cambria" pitchFamily="18" charset="0"/>
              </a:rPr>
              <a:t>ad</a:t>
            </a:r>
            <a:r>
              <a:rPr lang="en-US" sz="2000" b="1" dirty="0" smtClean="0">
                <a:latin typeface="Cambria" pitchFamily="18" charset="0"/>
              </a:rPr>
              <a:t> 50-52)</a:t>
            </a:r>
          </a:p>
          <a:p>
            <a:pPr marL="274320">
              <a:spcAft>
                <a:spcPts val="400"/>
              </a:spcAft>
              <a:buFont typeface="Arial" pitchFamily="34" charset="0"/>
              <a:buChar char="•"/>
            </a:pPr>
            <a:r>
              <a:rPr lang="en-US" sz="2000" b="1" dirty="0" smtClean="0">
                <a:latin typeface="Cambria" pitchFamily="18" charset="0"/>
              </a:rPr>
              <a:t> 2 Thessalonians (</a:t>
            </a:r>
            <a:r>
              <a:rPr lang="en-US" sz="2000" b="1" cap="small" dirty="0" smtClean="0">
                <a:latin typeface="Cambria" pitchFamily="18" charset="0"/>
              </a:rPr>
              <a:t>ad</a:t>
            </a:r>
            <a:r>
              <a:rPr lang="en-US" sz="2000" b="1" dirty="0" smtClean="0">
                <a:latin typeface="Cambria" pitchFamily="18" charset="0"/>
              </a:rPr>
              <a:t> 50-52)</a:t>
            </a:r>
          </a:p>
          <a:p>
            <a:pPr>
              <a:spcAft>
                <a:spcPts val="400"/>
              </a:spcAft>
            </a:pPr>
            <a:endParaRPr lang="en-US" sz="2400" b="1" dirty="0" smtClean="0">
              <a:effectLst>
                <a:outerShdw blurRad="38100" dist="38100" dir="2700000" algn="tl">
                  <a:srgbClr val="000000">
                    <a:alpha val="43137"/>
                  </a:srgbClr>
                </a:outerShdw>
              </a:effectLst>
              <a:latin typeface="Cambria" pitchFamily="18" charset="0"/>
            </a:endParaRPr>
          </a:p>
          <a:p>
            <a:pPr>
              <a:spcAft>
                <a:spcPts val="400"/>
              </a:spcAft>
            </a:pPr>
            <a:r>
              <a:rPr lang="en-US" sz="2400" b="1" dirty="0" smtClean="0">
                <a:effectLst>
                  <a:outerShdw blurRad="38100" dist="38100" dir="2700000" algn="tl">
                    <a:srgbClr val="000000">
                      <a:alpha val="43137"/>
                    </a:srgbClr>
                  </a:outerShdw>
                </a:effectLst>
                <a:latin typeface="Cambria" pitchFamily="18" charset="0"/>
              </a:rPr>
              <a:t>Third Missionary Journey: </a:t>
            </a:r>
            <a:endParaRPr lang="en-US" sz="2400" b="1" dirty="0" smtClean="0">
              <a:latin typeface="Cambria" pitchFamily="18" charset="0"/>
            </a:endParaRPr>
          </a:p>
          <a:p>
            <a:pPr marL="274320">
              <a:spcAft>
                <a:spcPts val="400"/>
              </a:spcAft>
              <a:buFont typeface="Arial" pitchFamily="34" charset="0"/>
              <a:buChar char="•"/>
            </a:pPr>
            <a:r>
              <a:rPr lang="en-US" sz="2000" b="1" dirty="0" smtClean="0">
                <a:latin typeface="Cambria" pitchFamily="18" charset="0"/>
              </a:rPr>
              <a:t> 1 Corinthians (</a:t>
            </a:r>
            <a:r>
              <a:rPr lang="en-US" sz="2000" b="1" cap="small" dirty="0" smtClean="0">
                <a:latin typeface="Cambria" pitchFamily="18" charset="0"/>
              </a:rPr>
              <a:t>ad</a:t>
            </a:r>
            <a:r>
              <a:rPr lang="en-US" sz="2000" b="1" dirty="0" smtClean="0">
                <a:latin typeface="Cambria" pitchFamily="18" charset="0"/>
              </a:rPr>
              <a:t> 55-56)</a:t>
            </a:r>
          </a:p>
          <a:p>
            <a:pPr marL="274320">
              <a:spcAft>
                <a:spcPts val="400"/>
              </a:spcAft>
              <a:buFont typeface="Arial" pitchFamily="34" charset="0"/>
              <a:buChar char="•"/>
            </a:pPr>
            <a:r>
              <a:rPr lang="en-US" sz="2000" b="1" dirty="0" smtClean="0">
                <a:latin typeface="Cambria" pitchFamily="18" charset="0"/>
              </a:rPr>
              <a:t> 2 Corinthians (</a:t>
            </a:r>
            <a:r>
              <a:rPr lang="en-US" sz="2000" b="1" cap="small" dirty="0" smtClean="0">
                <a:latin typeface="Cambria" pitchFamily="18" charset="0"/>
              </a:rPr>
              <a:t>ad</a:t>
            </a:r>
            <a:r>
              <a:rPr lang="en-US" sz="2000" b="1" dirty="0" smtClean="0">
                <a:latin typeface="Cambria" pitchFamily="18" charset="0"/>
              </a:rPr>
              <a:t> 56)</a:t>
            </a:r>
          </a:p>
          <a:p>
            <a:pPr marL="274320">
              <a:spcAft>
                <a:spcPts val="400"/>
              </a:spcAft>
              <a:buFont typeface="Arial" pitchFamily="34" charset="0"/>
              <a:buChar char="•"/>
            </a:pPr>
            <a:r>
              <a:rPr lang="en-US" sz="2000" b="1" dirty="0" smtClean="0">
                <a:latin typeface="Cambria" pitchFamily="18" charset="0"/>
              </a:rPr>
              <a:t> Romans (</a:t>
            </a:r>
            <a:r>
              <a:rPr lang="en-US" sz="2000" b="1" cap="small" dirty="0" smtClean="0">
                <a:latin typeface="Cambria" pitchFamily="18" charset="0"/>
              </a:rPr>
              <a:t>ad</a:t>
            </a:r>
            <a:r>
              <a:rPr lang="en-US" sz="2000" b="1" dirty="0" smtClean="0">
                <a:latin typeface="Cambria" pitchFamily="18" charset="0"/>
              </a:rPr>
              <a:t> 57) </a:t>
            </a:r>
          </a:p>
        </p:txBody>
      </p:sp>
      <p:sp>
        <p:nvSpPr>
          <p:cNvPr id="10" name="Title 1"/>
          <p:cNvSpPr txBox="1">
            <a:spLocks/>
          </p:cNvSpPr>
          <p:nvPr/>
        </p:nvSpPr>
        <p:spPr>
          <a:xfrm>
            <a:off x="533400" y="95250"/>
            <a:ext cx="8153400" cy="762000"/>
          </a:xfrm>
          <a:prstGeom prst="rect">
            <a:avLst/>
          </a:prstGeom>
        </p:spPr>
        <p:style>
          <a:lnRef idx="1">
            <a:schemeClr val="accent4"/>
          </a:lnRef>
          <a:fillRef idx="2">
            <a:schemeClr val="accent4"/>
          </a:fillRef>
          <a:effectRef idx="1">
            <a:schemeClr val="accent4"/>
          </a:effectRef>
          <a:fontRef idx="minor">
            <a:schemeClr val="dk1"/>
          </a:fontRef>
        </p:style>
        <p:txBody>
          <a:bodyPr vert="horz" anchor="t">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all" spc="0" normalizeH="0" baseline="0" noProof="0" dirty="0" smtClean="0">
                <a:ln>
                  <a:noFill/>
                </a:ln>
                <a:solidFill>
                  <a:srgbClr val="81273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j-ea"/>
                <a:cs typeface="+mj-cs"/>
              </a:rPr>
              <a:t>The Pauline Epistles</a:t>
            </a:r>
          </a:p>
        </p:txBody>
      </p:sp>
      <p:pic>
        <p:nvPicPr>
          <p:cNvPr id="5" name="Picture 5"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wipe(left)">
                                      <p:cBhvr>
                                        <p:cTn id="11" dur="500"/>
                                        <p:tgtEl>
                                          <p:spTgt spid="7">
                                            <p:txEl>
                                              <p:pRg st="1" end="1"/>
                                            </p:txEl>
                                          </p:spTgt>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animEffect transition="in" filter="wipe(left)">
                                      <p:cBhvr>
                                        <p:cTn id="15" dur="500"/>
                                        <p:tgtEl>
                                          <p:spTgt spid="7">
                                            <p:txEl>
                                              <p:pRg st="3" end="3"/>
                                            </p:txEl>
                                          </p:spTgt>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animEffect transition="in" filter="wipe(left)">
                                      <p:cBhvr>
                                        <p:cTn id="19" dur="500"/>
                                        <p:tgtEl>
                                          <p:spTgt spid="7">
                                            <p:txEl>
                                              <p:pRg st="4" end="4"/>
                                            </p:txEl>
                                          </p:spTgt>
                                        </p:tgtEl>
                                      </p:cBhvr>
                                    </p:animEffect>
                                  </p:childTnLst>
                                </p:cTn>
                              </p:par>
                            </p:childTnLst>
                          </p:cTn>
                        </p:par>
                        <p:par>
                          <p:cTn id="20" fill="hold">
                            <p:stCondLst>
                              <p:cond delay="2000"/>
                            </p:stCondLst>
                            <p:childTnLst>
                              <p:par>
                                <p:cTn id="21" presetID="22" presetClass="entr" presetSubtype="8" fill="hold" nodeType="after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animEffect transition="in" filter="wipe(left)">
                                      <p:cBhvr>
                                        <p:cTn id="23" dur="500"/>
                                        <p:tgtEl>
                                          <p:spTgt spid="7">
                                            <p:txEl>
                                              <p:pRg st="5" end="5"/>
                                            </p:txEl>
                                          </p:spTgt>
                                        </p:tgtEl>
                                      </p:cBhvr>
                                    </p:animEffect>
                                  </p:childTnLst>
                                </p:cTn>
                              </p:par>
                            </p:childTnLst>
                          </p:cTn>
                        </p:par>
                        <p:par>
                          <p:cTn id="24" fill="hold">
                            <p:stCondLst>
                              <p:cond delay="2500"/>
                            </p:stCondLst>
                            <p:childTnLst>
                              <p:par>
                                <p:cTn id="25" presetID="22" presetClass="entr" presetSubtype="8" fill="hold" nodeType="afterEffect">
                                  <p:stCondLst>
                                    <p:cond delay="0"/>
                                  </p:stCondLst>
                                  <p:childTnLst>
                                    <p:set>
                                      <p:cBhvr>
                                        <p:cTn id="26" dur="1" fill="hold">
                                          <p:stCondLst>
                                            <p:cond delay="0"/>
                                          </p:stCondLst>
                                        </p:cTn>
                                        <p:tgtEl>
                                          <p:spTgt spid="7">
                                            <p:txEl>
                                              <p:pRg st="7" end="7"/>
                                            </p:txEl>
                                          </p:spTgt>
                                        </p:tgtEl>
                                        <p:attrNameLst>
                                          <p:attrName>style.visibility</p:attrName>
                                        </p:attrNameLst>
                                      </p:cBhvr>
                                      <p:to>
                                        <p:strVal val="visible"/>
                                      </p:to>
                                    </p:set>
                                    <p:animEffect transition="in" filter="wipe(left)">
                                      <p:cBhvr>
                                        <p:cTn id="27" dur="500"/>
                                        <p:tgtEl>
                                          <p:spTgt spid="7">
                                            <p:txEl>
                                              <p:pRg st="7" end="7"/>
                                            </p:txEl>
                                          </p:spTgt>
                                        </p:tgtEl>
                                      </p:cBhvr>
                                    </p:animEffect>
                                  </p:childTnLst>
                                </p:cTn>
                              </p:par>
                            </p:childTnLst>
                          </p:cTn>
                        </p:par>
                        <p:par>
                          <p:cTn id="28" fill="hold">
                            <p:stCondLst>
                              <p:cond delay="3000"/>
                            </p:stCondLst>
                            <p:childTnLst>
                              <p:par>
                                <p:cTn id="29" presetID="22" presetClass="entr" presetSubtype="8" fill="hold" nodeType="afterEffect">
                                  <p:stCondLst>
                                    <p:cond delay="0"/>
                                  </p:stCondLst>
                                  <p:childTnLst>
                                    <p:set>
                                      <p:cBhvr>
                                        <p:cTn id="30" dur="1" fill="hold">
                                          <p:stCondLst>
                                            <p:cond delay="0"/>
                                          </p:stCondLst>
                                        </p:cTn>
                                        <p:tgtEl>
                                          <p:spTgt spid="7">
                                            <p:txEl>
                                              <p:pRg st="8" end="8"/>
                                            </p:txEl>
                                          </p:spTgt>
                                        </p:tgtEl>
                                        <p:attrNameLst>
                                          <p:attrName>style.visibility</p:attrName>
                                        </p:attrNameLst>
                                      </p:cBhvr>
                                      <p:to>
                                        <p:strVal val="visible"/>
                                      </p:to>
                                    </p:set>
                                    <p:animEffect transition="in" filter="wipe(left)">
                                      <p:cBhvr>
                                        <p:cTn id="31" dur="500"/>
                                        <p:tgtEl>
                                          <p:spTgt spid="7">
                                            <p:txEl>
                                              <p:pRg st="8" end="8"/>
                                            </p:txEl>
                                          </p:spTgt>
                                        </p:tgtEl>
                                      </p:cBhvr>
                                    </p:animEffect>
                                  </p:childTnLst>
                                </p:cTn>
                              </p:par>
                            </p:childTnLst>
                          </p:cTn>
                        </p:par>
                        <p:par>
                          <p:cTn id="32" fill="hold">
                            <p:stCondLst>
                              <p:cond delay="3500"/>
                            </p:stCondLst>
                            <p:childTnLst>
                              <p:par>
                                <p:cTn id="33" presetID="22" presetClass="entr" presetSubtype="8" fill="hold" nodeType="afterEffect">
                                  <p:stCondLst>
                                    <p:cond delay="0"/>
                                  </p:stCondLst>
                                  <p:childTnLst>
                                    <p:set>
                                      <p:cBhvr>
                                        <p:cTn id="34" dur="1" fill="hold">
                                          <p:stCondLst>
                                            <p:cond delay="0"/>
                                          </p:stCondLst>
                                        </p:cTn>
                                        <p:tgtEl>
                                          <p:spTgt spid="7">
                                            <p:txEl>
                                              <p:pRg st="9" end="9"/>
                                            </p:txEl>
                                          </p:spTgt>
                                        </p:tgtEl>
                                        <p:attrNameLst>
                                          <p:attrName>style.visibility</p:attrName>
                                        </p:attrNameLst>
                                      </p:cBhvr>
                                      <p:to>
                                        <p:strVal val="visible"/>
                                      </p:to>
                                    </p:set>
                                    <p:animEffect transition="in" filter="wipe(left)">
                                      <p:cBhvr>
                                        <p:cTn id="35" dur="500"/>
                                        <p:tgtEl>
                                          <p:spTgt spid="7">
                                            <p:txEl>
                                              <p:pRg st="9" end="9"/>
                                            </p:txEl>
                                          </p:spTgt>
                                        </p:tgtEl>
                                      </p:cBhvr>
                                    </p:animEffect>
                                  </p:childTnLst>
                                </p:cTn>
                              </p:par>
                            </p:childTnLst>
                          </p:cTn>
                        </p:par>
                        <p:par>
                          <p:cTn id="36" fill="hold">
                            <p:stCondLst>
                              <p:cond delay="4000"/>
                            </p:stCondLst>
                            <p:childTnLst>
                              <p:par>
                                <p:cTn id="37" presetID="22" presetClass="entr" presetSubtype="8" fill="hold" nodeType="afterEffect">
                                  <p:stCondLst>
                                    <p:cond delay="0"/>
                                  </p:stCondLst>
                                  <p:childTnLst>
                                    <p:set>
                                      <p:cBhvr>
                                        <p:cTn id="38" dur="1" fill="hold">
                                          <p:stCondLst>
                                            <p:cond delay="0"/>
                                          </p:stCondLst>
                                        </p:cTn>
                                        <p:tgtEl>
                                          <p:spTgt spid="7">
                                            <p:txEl>
                                              <p:pRg st="10" end="10"/>
                                            </p:txEl>
                                          </p:spTgt>
                                        </p:tgtEl>
                                        <p:attrNameLst>
                                          <p:attrName>style.visibility</p:attrName>
                                        </p:attrNameLst>
                                      </p:cBhvr>
                                      <p:to>
                                        <p:strVal val="visible"/>
                                      </p:to>
                                    </p:set>
                                    <p:animEffect transition="in" filter="wipe(left)">
                                      <p:cBhvr>
                                        <p:cTn id="39" dur="500"/>
                                        <p:tgtEl>
                                          <p:spTgt spid="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extBox 6"/>
          <p:cNvSpPr txBox="1"/>
          <p:nvPr/>
        </p:nvSpPr>
        <p:spPr>
          <a:xfrm>
            <a:off x="609600" y="1143000"/>
            <a:ext cx="8001000" cy="4955203"/>
          </a:xfrm>
          <a:prstGeom prst="rect">
            <a:avLst/>
          </a:prstGeom>
          <a:noFill/>
        </p:spPr>
        <p:txBody>
          <a:bodyPr wrap="square" rtlCol="0">
            <a:spAutoFit/>
          </a:bodyPr>
          <a:lstStyle/>
          <a:p>
            <a:pPr>
              <a:spcAft>
                <a:spcPts val="400"/>
              </a:spcAft>
            </a:pPr>
            <a:r>
              <a:rPr lang="en-US" sz="2400" b="1" dirty="0" smtClean="0">
                <a:effectLst>
                  <a:outerShdw blurRad="38100" dist="38100" dir="2700000" algn="tl">
                    <a:srgbClr val="000000">
                      <a:alpha val="43137"/>
                    </a:srgbClr>
                  </a:outerShdw>
                </a:effectLst>
                <a:latin typeface="Cambria" pitchFamily="18" charset="0"/>
              </a:rPr>
              <a:t>First Roman Imprisonment:</a:t>
            </a:r>
            <a:endParaRPr lang="en-US" sz="2400" b="1" dirty="0" smtClean="0">
              <a:latin typeface="Cambria" pitchFamily="18" charset="0"/>
            </a:endParaRPr>
          </a:p>
          <a:p>
            <a:pPr marL="274320">
              <a:spcAft>
                <a:spcPts val="400"/>
              </a:spcAft>
              <a:buFont typeface="Arial" pitchFamily="34" charset="0"/>
              <a:buChar char="•"/>
            </a:pPr>
            <a:r>
              <a:rPr lang="en-US" sz="2000" b="1" dirty="0" smtClean="0">
                <a:latin typeface="Cambria" pitchFamily="18" charset="0"/>
              </a:rPr>
              <a:t> Ephesians (</a:t>
            </a:r>
            <a:r>
              <a:rPr lang="en-US" sz="2000" b="1" cap="small" dirty="0" smtClean="0">
                <a:latin typeface="Cambria" pitchFamily="18" charset="0"/>
              </a:rPr>
              <a:t>ad</a:t>
            </a:r>
            <a:r>
              <a:rPr lang="en-US" sz="2000" b="1" dirty="0" smtClean="0">
                <a:latin typeface="Cambria" pitchFamily="18" charset="0"/>
              </a:rPr>
              <a:t> 60) </a:t>
            </a:r>
          </a:p>
          <a:p>
            <a:pPr marL="274320">
              <a:spcAft>
                <a:spcPts val="400"/>
              </a:spcAft>
              <a:buFont typeface="Arial" pitchFamily="34" charset="0"/>
              <a:buChar char="•"/>
            </a:pPr>
            <a:r>
              <a:rPr lang="en-US" sz="2000" b="1" dirty="0" smtClean="0">
                <a:latin typeface="Cambria" pitchFamily="18" charset="0"/>
              </a:rPr>
              <a:t> Philippians (</a:t>
            </a:r>
            <a:r>
              <a:rPr lang="en-US" sz="2000" b="1" cap="small" dirty="0" smtClean="0">
                <a:latin typeface="Cambria" pitchFamily="18" charset="0"/>
              </a:rPr>
              <a:t>ad</a:t>
            </a:r>
            <a:r>
              <a:rPr lang="en-US" sz="2000" b="1" dirty="0" smtClean="0">
                <a:latin typeface="Cambria" pitchFamily="18" charset="0"/>
              </a:rPr>
              <a:t> 62) </a:t>
            </a:r>
          </a:p>
          <a:p>
            <a:pPr marL="274320">
              <a:spcAft>
                <a:spcPts val="400"/>
              </a:spcAft>
              <a:buFont typeface="Arial" pitchFamily="34" charset="0"/>
              <a:buChar char="•"/>
            </a:pPr>
            <a:r>
              <a:rPr lang="en-US" sz="2000" b="1" dirty="0" smtClean="0">
                <a:latin typeface="Cambria" pitchFamily="18" charset="0"/>
              </a:rPr>
              <a:t> Colossians (</a:t>
            </a:r>
            <a:r>
              <a:rPr lang="en-US" sz="2000" b="1" cap="small" dirty="0" smtClean="0">
                <a:latin typeface="Cambria" pitchFamily="18" charset="0"/>
              </a:rPr>
              <a:t>ad</a:t>
            </a:r>
            <a:r>
              <a:rPr lang="en-US" sz="2000" b="1" dirty="0" smtClean="0">
                <a:latin typeface="Cambria" pitchFamily="18" charset="0"/>
              </a:rPr>
              <a:t> 62) </a:t>
            </a:r>
          </a:p>
          <a:p>
            <a:pPr marL="274320">
              <a:spcAft>
                <a:spcPts val="400"/>
              </a:spcAft>
              <a:buFont typeface="Arial" pitchFamily="34" charset="0"/>
              <a:buChar char="•"/>
            </a:pPr>
            <a:r>
              <a:rPr lang="en-US" sz="2000" b="1" dirty="0" smtClean="0">
                <a:latin typeface="Cambria" pitchFamily="18" charset="0"/>
              </a:rPr>
              <a:t> Philemon (</a:t>
            </a:r>
            <a:r>
              <a:rPr lang="en-US" sz="2000" b="1" cap="small" dirty="0" smtClean="0">
                <a:latin typeface="Cambria" pitchFamily="18" charset="0"/>
              </a:rPr>
              <a:t>ad</a:t>
            </a:r>
            <a:r>
              <a:rPr lang="en-US" sz="2000" b="1" dirty="0" smtClean="0">
                <a:latin typeface="Cambria" pitchFamily="18" charset="0"/>
              </a:rPr>
              <a:t> 62) </a:t>
            </a:r>
          </a:p>
          <a:p>
            <a:pPr>
              <a:spcAft>
                <a:spcPts val="400"/>
              </a:spcAft>
              <a:buFont typeface="Arial" pitchFamily="34" charset="0"/>
              <a:buChar char="•"/>
            </a:pPr>
            <a:endParaRPr lang="en-US" sz="2000" b="1" dirty="0" smtClean="0">
              <a:latin typeface="Cambria" pitchFamily="18" charset="0"/>
            </a:endParaRPr>
          </a:p>
          <a:p>
            <a:pPr>
              <a:spcAft>
                <a:spcPts val="400"/>
              </a:spcAft>
            </a:pPr>
            <a:r>
              <a:rPr lang="en-US" sz="2400" b="1" dirty="0" smtClean="0">
                <a:effectLst>
                  <a:outerShdw blurRad="38100" dist="38100" dir="2700000" algn="tl">
                    <a:srgbClr val="000000">
                      <a:alpha val="43137"/>
                    </a:srgbClr>
                  </a:outerShdw>
                </a:effectLst>
                <a:latin typeface="Cambria" pitchFamily="18" charset="0"/>
              </a:rPr>
              <a:t>While in Rome (</a:t>
            </a:r>
            <a:r>
              <a:rPr lang="en-US" sz="2400" b="1" i="1" dirty="0" smtClean="0">
                <a:effectLst>
                  <a:outerShdw blurRad="38100" dist="38100" dir="2700000" algn="tl">
                    <a:srgbClr val="000000">
                      <a:alpha val="43137"/>
                    </a:srgbClr>
                  </a:outerShdw>
                </a:effectLst>
                <a:latin typeface="Cambria" pitchFamily="18" charset="0"/>
              </a:rPr>
              <a:t>free to travel</a:t>
            </a:r>
            <a:r>
              <a:rPr lang="en-US" sz="2400" b="1" dirty="0" smtClean="0">
                <a:effectLst>
                  <a:outerShdw blurRad="38100" dist="38100" dir="2700000" algn="tl">
                    <a:srgbClr val="000000">
                      <a:alpha val="43137"/>
                    </a:srgbClr>
                  </a:outerShdw>
                </a:effectLst>
                <a:latin typeface="Cambria" pitchFamily="18" charset="0"/>
              </a:rPr>
              <a:t>)</a:t>
            </a:r>
          </a:p>
          <a:p>
            <a:pPr marL="274320">
              <a:spcAft>
                <a:spcPts val="400"/>
              </a:spcAft>
              <a:buFont typeface="Arial" pitchFamily="34" charset="0"/>
              <a:buChar char="•"/>
            </a:pPr>
            <a:r>
              <a:rPr lang="en-US" sz="2000" b="1" dirty="0" smtClean="0">
                <a:latin typeface="Cambria" pitchFamily="18" charset="0"/>
              </a:rPr>
              <a:t> 1 Timothy (</a:t>
            </a:r>
            <a:r>
              <a:rPr lang="en-US" sz="2000" b="1" cap="small" dirty="0" smtClean="0">
                <a:latin typeface="Cambria" pitchFamily="18" charset="0"/>
              </a:rPr>
              <a:t>ad</a:t>
            </a:r>
            <a:r>
              <a:rPr lang="en-US" sz="2000" b="1" dirty="0" smtClean="0">
                <a:latin typeface="Cambria" pitchFamily="18" charset="0"/>
              </a:rPr>
              <a:t> 62 – 66) </a:t>
            </a:r>
          </a:p>
          <a:p>
            <a:pPr marL="274320">
              <a:spcAft>
                <a:spcPts val="400"/>
              </a:spcAft>
              <a:buFont typeface="Arial" pitchFamily="34" charset="0"/>
              <a:buChar char="•"/>
            </a:pPr>
            <a:r>
              <a:rPr lang="en-US" sz="2000" b="1" dirty="0" smtClean="0">
                <a:latin typeface="Cambria" pitchFamily="18" charset="0"/>
              </a:rPr>
              <a:t> Titus (</a:t>
            </a:r>
            <a:r>
              <a:rPr lang="en-US" sz="2000" b="1" cap="small" dirty="0" smtClean="0">
                <a:latin typeface="Cambria" pitchFamily="18" charset="0"/>
              </a:rPr>
              <a:t>ad</a:t>
            </a:r>
            <a:r>
              <a:rPr lang="en-US" sz="2000" b="1" dirty="0" smtClean="0">
                <a:latin typeface="Cambria" pitchFamily="18" charset="0"/>
              </a:rPr>
              <a:t> 64 – 66) </a:t>
            </a:r>
          </a:p>
          <a:p>
            <a:pPr>
              <a:spcAft>
                <a:spcPts val="400"/>
              </a:spcAft>
            </a:pPr>
            <a:endParaRPr lang="en-US" sz="2000" b="1" dirty="0" smtClean="0">
              <a:latin typeface="Cambria" pitchFamily="18" charset="0"/>
            </a:endParaRPr>
          </a:p>
          <a:p>
            <a:pPr>
              <a:spcAft>
                <a:spcPts val="400"/>
              </a:spcAft>
            </a:pPr>
            <a:r>
              <a:rPr lang="en-US" sz="2400" b="1" dirty="0" smtClean="0">
                <a:effectLst>
                  <a:outerShdw blurRad="38100" dist="38100" dir="2700000" algn="tl">
                    <a:srgbClr val="000000">
                      <a:alpha val="43137"/>
                    </a:srgbClr>
                  </a:outerShdw>
                </a:effectLst>
                <a:latin typeface="Cambria" pitchFamily="18" charset="0"/>
              </a:rPr>
              <a:t>Second Roman Imprisonment: </a:t>
            </a:r>
            <a:endParaRPr lang="en-US" sz="2000" b="1" dirty="0" smtClean="0">
              <a:effectLst>
                <a:outerShdw blurRad="38100" dist="38100" dir="2700000" algn="tl">
                  <a:srgbClr val="000000">
                    <a:alpha val="43137"/>
                  </a:srgbClr>
                </a:outerShdw>
              </a:effectLst>
              <a:latin typeface="Cambria" pitchFamily="18" charset="0"/>
            </a:endParaRPr>
          </a:p>
          <a:p>
            <a:pPr marL="274320">
              <a:spcAft>
                <a:spcPts val="400"/>
              </a:spcAft>
              <a:buFont typeface="Arial" pitchFamily="34" charset="0"/>
              <a:buChar char="•"/>
            </a:pPr>
            <a:r>
              <a:rPr lang="en-US" sz="2000" b="1" dirty="0" smtClean="0">
                <a:latin typeface="Cambria" pitchFamily="18" charset="0"/>
              </a:rPr>
              <a:t> 2 Timothy (</a:t>
            </a:r>
            <a:r>
              <a:rPr lang="en-US" sz="2000" b="1" cap="small" dirty="0" smtClean="0">
                <a:latin typeface="Cambria" pitchFamily="18" charset="0"/>
              </a:rPr>
              <a:t>ad</a:t>
            </a:r>
            <a:r>
              <a:rPr lang="en-US" sz="2000" b="1" dirty="0" smtClean="0">
                <a:latin typeface="Cambria" pitchFamily="18" charset="0"/>
              </a:rPr>
              <a:t> 67) </a:t>
            </a:r>
          </a:p>
          <a:p>
            <a:pPr marL="274320">
              <a:spcAft>
                <a:spcPts val="400"/>
              </a:spcAft>
              <a:buFont typeface="Arial" pitchFamily="34" charset="0"/>
              <a:buChar char="•"/>
            </a:pPr>
            <a:r>
              <a:rPr lang="en-US" sz="2000" b="1" dirty="0" smtClean="0">
                <a:latin typeface="Cambria" pitchFamily="18" charset="0"/>
              </a:rPr>
              <a:t> </a:t>
            </a:r>
            <a:r>
              <a:rPr lang="en-US" sz="2200" b="1" dirty="0" smtClean="0">
                <a:effectLst>
                  <a:outerShdw blurRad="38100" dist="38100" dir="2700000" algn="tl">
                    <a:srgbClr val="000000">
                      <a:alpha val="43137"/>
                    </a:srgbClr>
                  </a:outerShdw>
                </a:effectLst>
                <a:latin typeface="Cambria" pitchFamily="18" charset="0"/>
              </a:rPr>
              <a:t>Hebrews (</a:t>
            </a:r>
            <a:r>
              <a:rPr lang="en-US" sz="2200" b="1" cap="small" dirty="0" smtClean="0">
                <a:effectLst>
                  <a:outerShdw blurRad="38100" dist="38100" dir="2700000" algn="tl">
                    <a:srgbClr val="000000">
                      <a:alpha val="43137"/>
                    </a:srgbClr>
                  </a:outerShdw>
                </a:effectLst>
                <a:latin typeface="Cambria" pitchFamily="18" charset="0"/>
              </a:rPr>
              <a:t>ad</a:t>
            </a:r>
            <a:r>
              <a:rPr lang="en-US" sz="2200" b="1" dirty="0" smtClean="0">
                <a:effectLst>
                  <a:outerShdw blurRad="38100" dist="38100" dir="2700000" algn="tl">
                    <a:srgbClr val="000000">
                      <a:alpha val="43137"/>
                    </a:srgbClr>
                  </a:outerShdw>
                </a:effectLst>
                <a:latin typeface="Cambria" pitchFamily="18" charset="0"/>
              </a:rPr>
              <a:t> 68 – 69) </a:t>
            </a:r>
          </a:p>
        </p:txBody>
      </p:sp>
      <p:sp>
        <p:nvSpPr>
          <p:cNvPr id="10" name="Title 1"/>
          <p:cNvSpPr txBox="1">
            <a:spLocks/>
          </p:cNvSpPr>
          <p:nvPr/>
        </p:nvSpPr>
        <p:spPr>
          <a:xfrm>
            <a:off x="533400" y="95250"/>
            <a:ext cx="8153400" cy="762000"/>
          </a:xfrm>
          <a:prstGeom prst="rect">
            <a:avLst/>
          </a:prstGeom>
        </p:spPr>
        <p:style>
          <a:lnRef idx="1">
            <a:schemeClr val="accent4"/>
          </a:lnRef>
          <a:fillRef idx="2">
            <a:schemeClr val="accent4"/>
          </a:fillRef>
          <a:effectRef idx="1">
            <a:schemeClr val="accent4"/>
          </a:effectRef>
          <a:fontRef idx="minor">
            <a:schemeClr val="dk1"/>
          </a:fontRef>
        </p:style>
        <p:txBody>
          <a:bodyPr vert="horz" anchor="t">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all" spc="0" normalizeH="0" baseline="0" noProof="0" dirty="0" smtClean="0">
                <a:ln>
                  <a:noFill/>
                </a:ln>
                <a:solidFill>
                  <a:srgbClr val="812730"/>
                </a:solidFill>
                <a:effectLst>
                  <a:outerShdw blurRad="38100" dist="38100" dir="2700000" algn="tl">
                    <a:srgbClr val="000000">
                      <a:alpha val="43137"/>
                    </a:srgbClr>
                  </a:outerShdw>
                  <a:reflection blurRad="12700" stA="48000" endA="300" endPos="55000" dir="5400000" sy="-90000" algn="bl" rotWithShape="0"/>
                </a:effectLst>
                <a:uLnTx/>
                <a:uFillTx/>
                <a:latin typeface="Britannic Bold" pitchFamily="34" charset="0"/>
                <a:ea typeface="+mj-ea"/>
                <a:cs typeface="+mj-cs"/>
              </a:rPr>
              <a:t>The Pauline Epistles</a:t>
            </a:r>
          </a:p>
        </p:txBody>
      </p:sp>
      <p:pic>
        <p:nvPicPr>
          <p:cNvPr id="5" name="Picture 5" descr="Scroll.png"/>
          <p:cNvPicPr>
            <a:picLocks noChangeAspect="1"/>
          </p:cNvPicPr>
          <p:nvPr/>
        </p:nvPicPr>
        <p:blipFill>
          <a:blip r:embed="rId2"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wipe(left)">
                                      <p:cBhvr>
                                        <p:cTn id="10" dur="500"/>
                                        <p:tgtEl>
                                          <p:spTgt spid="7">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Effect transition="in" filter="wipe(left)">
                                      <p:cBhvr>
                                        <p:cTn id="13" dur="500"/>
                                        <p:tgtEl>
                                          <p:spTgt spid="7">
                                            <p:txEl>
                                              <p:pRg st="2" end="2"/>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7">
                                            <p:txEl>
                                              <p:pRg st="3" end="3"/>
                                            </p:txEl>
                                          </p:spTgt>
                                        </p:tgtEl>
                                        <p:attrNameLst>
                                          <p:attrName>style.visibility</p:attrName>
                                        </p:attrNameLst>
                                      </p:cBhvr>
                                      <p:to>
                                        <p:strVal val="visible"/>
                                      </p:to>
                                    </p:set>
                                    <p:animEffect transition="in" filter="wipe(left)">
                                      <p:cBhvr>
                                        <p:cTn id="16" dur="500"/>
                                        <p:tgtEl>
                                          <p:spTgt spid="7">
                                            <p:txEl>
                                              <p:pRg st="3" end="3"/>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animEffect transition="in" filter="wipe(left)">
                                      <p:cBhvr>
                                        <p:cTn id="19" dur="500"/>
                                        <p:tgtEl>
                                          <p:spTgt spid="7">
                                            <p:txEl>
                                              <p:pRg st="4" end="4"/>
                                            </p:txEl>
                                          </p:spTgt>
                                        </p:tgtEl>
                                      </p:cBhvr>
                                    </p:animEffect>
                                  </p:childTnLst>
                                </p:cTn>
                              </p:par>
                              <p:par>
                                <p:cTn id="20" presetID="22" presetClass="entr" presetSubtype="8" fill="hold" nodeType="withEffect">
                                  <p:stCondLst>
                                    <p:cond delay="0"/>
                                  </p:stCondLst>
                                  <p:childTnLst>
                                    <p:set>
                                      <p:cBhvr>
                                        <p:cTn id="21" dur="1" fill="hold">
                                          <p:stCondLst>
                                            <p:cond delay="0"/>
                                          </p:stCondLst>
                                        </p:cTn>
                                        <p:tgtEl>
                                          <p:spTgt spid="7">
                                            <p:txEl>
                                              <p:pRg st="6" end="6"/>
                                            </p:txEl>
                                          </p:spTgt>
                                        </p:tgtEl>
                                        <p:attrNameLst>
                                          <p:attrName>style.visibility</p:attrName>
                                        </p:attrNameLst>
                                      </p:cBhvr>
                                      <p:to>
                                        <p:strVal val="visible"/>
                                      </p:to>
                                    </p:set>
                                    <p:animEffect transition="in" filter="wipe(left)">
                                      <p:cBhvr>
                                        <p:cTn id="22" dur="500"/>
                                        <p:tgtEl>
                                          <p:spTgt spid="7">
                                            <p:txEl>
                                              <p:pRg st="6" end="6"/>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7">
                                            <p:txEl>
                                              <p:pRg st="7" end="7"/>
                                            </p:txEl>
                                          </p:spTgt>
                                        </p:tgtEl>
                                        <p:attrNameLst>
                                          <p:attrName>style.visibility</p:attrName>
                                        </p:attrNameLst>
                                      </p:cBhvr>
                                      <p:to>
                                        <p:strVal val="visible"/>
                                      </p:to>
                                    </p:set>
                                    <p:animEffect transition="in" filter="wipe(left)">
                                      <p:cBhvr>
                                        <p:cTn id="25" dur="500"/>
                                        <p:tgtEl>
                                          <p:spTgt spid="7">
                                            <p:txEl>
                                              <p:pRg st="7" end="7"/>
                                            </p:txEl>
                                          </p:spTgt>
                                        </p:tgtEl>
                                      </p:cBhvr>
                                    </p:animEffect>
                                  </p:childTnLst>
                                </p:cTn>
                              </p:par>
                              <p:par>
                                <p:cTn id="26" presetID="22" presetClass="entr" presetSubtype="8" fill="hold" nodeType="withEffect">
                                  <p:stCondLst>
                                    <p:cond delay="0"/>
                                  </p:stCondLst>
                                  <p:childTnLst>
                                    <p:set>
                                      <p:cBhvr>
                                        <p:cTn id="27" dur="1" fill="hold">
                                          <p:stCondLst>
                                            <p:cond delay="0"/>
                                          </p:stCondLst>
                                        </p:cTn>
                                        <p:tgtEl>
                                          <p:spTgt spid="7">
                                            <p:txEl>
                                              <p:pRg st="8" end="8"/>
                                            </p:txEl>
                                          </p:spTgt>
                                        </p:tgtEl>
                                        <p:attrNameLst>
                                          <p:attrName>style.visibility</p:attrName>
                                        </p:attrNameLst>
                                      </p:cBhvr>
                                      <p:to>
                                        <p:strVal val="visible"/>
                                      </p:to>
                                    </p:set>
                                    <p:animEffect transition="in" filter="wipe(left)">
                                      <p:cBhvr>
                                        <p:cTn id="28" dur="500"/>
                                        <p:tgtEl>
                                          <p:spTgt spid="7">
                                            <p:txEl>
                                              <p:pRg st="8" end="8"/>
                                            </p:txEl>
                                          </p:spTgt>
                                        </p:tgtEl>
                                      </p:cBhvr>
                                    </p:animEffect>
                                  </p:childTnLst>
                                </p:cTn>
                              </p:par>
                              <p:par>
                                <p:cTn id="29" presetID="22" presetClass="entr" presetSubtype="8" fill="hold" nodeType="withEffect">
                                  <p:stCondLst>
                                    <p:cond delay="0"/>
                                  </p:stCondLst>
                                  <p:childTnLst>
                                    <p:set>
                                      <p:cBhvr>
                                        <p:cTn id="30" dur="1" fill="hold">
                                          <p:stCondLst>
                                            <p:cond delay="0"/>
                                          </p:stCondLst>
                                        </p:cTn>
                                        <p:tgtEl>
                                          <p:spTgt spid="7">
                                            <p:txEl>
                                              <p:pRg st="10" end="10"/>
                                            </p:txEl>
                                          </p:spTgt>
                                        </p:tgtEl>
                                        <p:attrNameLst>
                                          <p:attrName>style.visibility</p:attrName>
                                        </p:attrNameLst>
                                      </p:cBhvr>
                                      <p:to>
                                        <p:strVal val="visible"/>
                                      </p:to>
                                    </p:set>
                                    <p:animEffect transition="in" filter="wipe(left)">
                                      <p:cBhvr>
                                        <p:cTn id="31" dur="500"/>
                                        <p:tgtEl>
                                          <p:spTgt spid="7">
                                            <p:txEl>
                                              <p:pRg st="10" end="10"/>
                                            </p:txEl>
                                          </p:spTgt>
                                        </p:tgtEl>
                                      </p:cBhvr>
                                    </p:animEffect>
                                  </p:childTnLst>
                                </p:cTn>
                              </p:par>
                              <p:par>
                                <p:cTn id="32" presetID="22" presetClass="entr" presetSubtype="8" fill="hold" nodeType="withEffect">
                                  <p:stCondLst>
                                    <p:cond delay="0"/>
                                  </p:stCondLst>
                                  <p:childTnLst>
                                    <p:set>
                                      <p:cBhvr>
                                        <p:cTn id="33" dur="1" fill="hold">
                                          <p:stCondLst>
                                            <p:cond delay="0"/>
                                          </p:stCondLst>
                                        </p:cTn>
                                        <p:tgtEl>
                                          <p:spTgt spid="7">
                                            <p:txEl>
                                              <p:pRg st="11" end="11"/>
                                            </p:txEl>
                                          </p:spTgt>
                                        </p:tgtEl>
                                        <p:attrNameLst>
                                          <p:attrName>style.visibility</p:attrName>
                                        </p:attrNameLst>
                                      </p:cBhvr>
                                      <p:to>
                                        <p:strVal val="visible"/>
                                      </p:to>
                                    </p:set>
                                    <p:animEffect transition="in" filter="wipe(left)">
                                      <p:cBhvr>
                                        <p:cTn id="34" dur="500"/>
                                        <p:tgtEl>
                                          <p:spTgt spid="7">
                                            <p:txEl>
                                              <p:pRg st="11" end="11"/>
                                            </p:txEl>
                                          </p:spTgt>
                                        </p:tgtEl>
                                      </p:cBhvr>
                                    </p:animEffect>
                                  </p:childTnLst>
                                </p:cTn>
                              </p:par>
                            </p:childTnLst>
                          </p:cTn>
                        </p:par>
                        <p:par>
                          <p:cTn id="35" fill="hold">
                            <p:stCondLst>
                              <p:cond delay="500"/>
                            </p:stCondLst>
                            <p:childTnLst>
                              <p:par>
                                <p:cTn id="36" presetID="22" presetClass="entr" presetSubtype="8" fill="hold" nodeType="afterEffect">
                                  <p:stCondLst>
                                    <p:cond delay="1000"/>
                                  </p:stCondLst>
                                  <p:childTnLst>
                                    <p:set>
                                      <p:cBhvr>
                                        <p:cTn id="37" dur="1" fill="hold">
                                          <p:stCondLst>
                                            <p:cond delay="0"/>
                                          </p:stCondLst>
                                        </p:cTn>
                                        <p:tgtEl>
                                          <p:spTgt spid="7">
                                            <p:txEl>
                                              <p:pRg st="12" end="12"/>
                                            </p:txEl>
                                          </p:spTgt>
                                        </p:tgtEl>
                                        <p:attrNameLst>
                                          <p:attrName>style.visibility</p:attrName>
                                        </p:attrNameLst>
                                      </p:cBhvr>
                                      <p:to>
                                        <p:strVal val="visible"/>
                                      </p:to>
                                    </p:set>
                                    <p:animEffect transition="in" filter="wipe(left)">
                                      <p:cBhvr>
                                        <p:cTn id="38" dur="500"/>
                                        <p:tgtEl>
                                          <p:spTgt spid="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Cover page Hebrews - 4.jpg"/>
          <p:cNvPicPr>
            <a:picLocks noChangeAspect="1"/>
          </p:cNvPicPr>
          <p:nvPr/>
        </p:nvPicPr>
        <p:blipFill>
          <a:blip r:embed="rId3" cstate="print"/>
          <a:stretch>
            <a:fillRect/>
          </a:stretch>
        </p:blipFill>
        <p:spPr>
          <a:xfrm>
            <a:off x="-1" y="0"/>
            <a:ext cx="9144001" cy="6858000"/>
          </a:xfrm>
          <a:prstGeom prst="rect">
            <a:avLst/>
          </a:prstGeom>
        </p:spPr>
      </p:pic>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Title 1"/>
          <p:cNvSpPr>
            <a:spLocks noGrp="1"/>
          </p:cNvSpPr>
          <p:nvPr>
            <p:ph type="title"/>
          </p:nvPr>
        </p:nvSpPr>
        <p:spPr>
          <a:xfrm>
            <a:off x="304800" y="152400"/>
            <a:ext cx="8534400" cy="914400"/>
          </a:xfrm>
        </p:spPr>
        <p:style>
          <a:lnRef idx="1">
            <a:schemeClr val="accent4"/>
          </a:lnRef>
          <a:fillRef idx="2">
            <a:schemeClr val="accent4"/>
          </a:fillRef>
          <a:effectRef idx="1">
            <a:schemeClr val="accent4"/>
          </a:effectRef>
          <a:fontRef idx="minor">
            <a:schemeClr val="dk1"/>
          </a:fontRef>
        </p:style>
        <p:txBody>
          <a:bodyPr/>
          <a:lstStyle/>
          <a:p>
            <a:r>
              <a:rPr lang="en-US" dirty="0" smtClean="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Britannic Bold" pitchFamily="34" charset="0"/>
              </a:rPr>
              <a:t>Hebrews</a:t>
            </a:r>
          </a:p>
        </p:txBody>
      </p:sp>
      <p:pic>
        <p:nvPicPr>
          <p:cNvPr id="5" name="Picture 3" descr="Scroll.png"/>
          <p:cNvPicPr>
            <a:picLocks noChangeAspect="1"/>
          </p:cNvPicPr>
          <p:nvPr/>
        </p:nvPicPr>
        <p:blipFill>
          <a:blip r:embed="rId3"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7" name="Rectangle 13"/>
          <p:cNvSpPr>
            <a:spLocks noGrp="1" noChangeArrowheads="1"/>
          </p:cNvSpPr>
          <p:nvPr>
            <p:ph idx="1"/>
          </p:nvPr>
        </p:nvSpPr>
        <p:spPr>
          <a:xfrm>
            <a:off x="304800" y="1371600"/>
            <a:ext cx="5486400" cy="4114973"/>
          </a:xfrm>
        </p:spPr>
        <p:txBody>
          <a:bodyPr wrap="square">
            <a:spAutoFit/>
          </a:bodyPr>
          <a:lstStyle/>
          <a:p>
            <a:pPr marL="274320" indent="-274320">
              <a:lnSpc>
                <a:spcPct val="110000"/>
              </a:lnSpc>
              <a:spcBef>
                <a:spcPts val="0"/>
              </a:spcBef>
              <a:spcAft>
                <a:spcPts val="1800"/>
              </a:spcAft>
              <a:buClrTx/>
              <a:buFont typeface="Wingdings" pitchFamily="2" charset="2"/>
              <a:buChar char="§"/>
            </a:pPr>
            <a:r>
              <a:rPr lang="en-US" sz="2800" b="1" dirty="0" smtClean="0">
                <a:solidFill>
                  <a:schemeClr val="tx1"/>
                </a:solidFill>
                <a:effectLst>
                  <a:outerShdw blurRad="38100" dist="38100" dir="2700000" algn="tl">
                    <a:srgbClr val="000000">
                      <a:alpha val="43137"/>
                    </a:srgbClr>
                  </a:outerShdw>
                </a:effectLst>
                <a:latin typeface="Cambria" pitchFamily="18" charset="0"/>
              </a:rPr>
              <a:t>Who:</a:t>
            </a:r>
            <a:r>
              <a:rPr lang="en-US" sz="2800" b="1" dirty="0" smtClean="0">
                <a:solidFill>
                  <a:schemeClr val="tx1"/>
                </a:solidFill>
                <a:latin typeface="Cambria" pitchFamily="18" charset="0"/>
              </a:rPr>
              <a:t>  Not stated.  Some credit Paul, although his authorship is in dispute. </a:t>
            </a:r>
          </a:p>
          <a:p>
            <a:pPr marL="274320" indent="-274320">
              <a:lnSpc>
                <a:spcPct val="110000"/>
              </a:lnSpc>
              <a:spcBef>
                <a:spcPts val="0"/>
              </a:spcBef>
              <a:spcAft>
                <a:spcPts val="1800"/>
              </a:spcAft>
              <a:buClrTx/>
              <a:buFont typeface="Wingdings" pitchFamily="2" charset="2"/>
              <a:buChar char="§"/>
            </a:pPr>
            <a:r>
              <a:rPr lang="en-US" sz="2800" b="1" dirty="0" smtClean="0">
                <a:solidFill>
                  <a:schemeClr val="tx1"/>
                </a:solidFill>
                <a:effectLst>
                  <a:outerShdw blurRad="38100" dist="38100" dir="2700000" algn="tl">
                    <a:srgbClr val="000000">
                      <a:alpha val="43137"/>
                    </a:srgbClr>
                  </a:outerShdw>
                </a:effectLst>
                <a:latin typeface="Cambria" pitchFamily="18" charset="0"/>
              </a:rPr>
              <a:t>What:</a:t>
            </a:r>
            <a:r>
              <a:rPr lang="en-US" sz="2800" b="1" dirty="0" smtClean="0">
                <a:solidFill>
                  <a:schemeClr val="tx1"/>
                </a:solidFill>
                <a:latin typeface="Cambria" pitchFamily="18" charset="0"/>
              </a:rPr>
              <a:t>  Words of exhortation to Hebrew believers affirming that God has a </a:t>
            </a:r>
            <a:r>
              <a:rPr lang="en-US" sz="2800" b="1" dirty="0" smtClean="0">
                <a:solidFill>
                  <a:schemeClr val="tx1"/>
                </a:solidFill>
                <a:effectLst>
                  <a:outerShdw blurRad="38100" dist="38100" dir="2700000" algn="tl">
                    <a:srgbClr val="000000">
                      <a:alpha val="43137"/>
                    </a:srgbClr>
                  </a:outerShdw>
                </a:effectLst>
                <a:latin typeface="Cambria" pitchFamily="18" charset="0"/>
              </a:rPr>
              <a:t>Son</a:t>
            </a:r>
            <a:r>
              <a:rPr lang="en-US" sz="2800" b="1" dirty="0" smtClean="0">
                <a:solidFill>
                  <a:schemeClr val="tx1"/>
                </a:solidFill>
                <a:latin typeface="Cambria" pitchFamily="18" charset="0"/>
              </a:rPr>
              <a:t>, his name is </a:t>
            </a:r>
            <a:r>
              <a:rPr lang="en-US" sz="2800" b="1" dirty="0" smtClean="0">
                <a:solidFill>
                  <a:schemeClr val="tx1"/>
                </a:solidFill>
                <a:effectLst>
                  <a:outerShdw blurRad="38100" dist="38100" dir="2700000" algn="tl">
                    <a:srgbClr val="000000">
                      <a:alpha val="43137"/>
                    </a:srgbClr>
                  </a:outerShdw>
                </a:effectLst>
                <a:latin typeface="Cambria" pitchFamily="18" charset="0"/>
              </a:rPr>
              <a:t>Jesus</a:t>
            </a:r>
            <a:r>
              <a:rPr lang="en-US" sz="2800" b="1" dirty="0" smtClean="0">
                <a:solidFill>
                  <a:schemeClr val="tx1"/>
                </a:solidFill>
                <a:latin typeface="Cambria" pitchFamily="18" charset="0"/>
              </a:rPr>
              <a:t>, and he is the </a:t>
            </a:r>
            <a:r>
              <a:rPr lang="en-US" sz="2800" b="1" dirty="0" smtClean="0">
                <a:solidFill>
                  <a:schemeClr val="tx1"/>
                </a:solidFill>
                <a:effectLst>
                  <a:outerShdw blurRad="38100" dist="38100" dir="2700000" algn="tl">
                    <a:srgbClr val="000000">
                      <a:alpha val="43137"/>
                    </a:srgbClr>
                  </a:outerShdw>
                </a:effectLst>
                <a:latin typeface="Cambria" pitchFamily="18" charset="0"/>
              </a:rPr>
              <a:t>Christ</a:t>
            </a:r>
            <a:r>
              <a:rPr lang="en-US" sz="2800" b="1" dirty="0" smtClean="0">
                <a:solidFill>
                  <a:schemeClr val="tx1"/>
                </a:solidFill>
                <a:latin typeface="Cambria" pitchFamily="18" charset="0"/>
              </a:rPr>
              <a:t>: Messiah or Anointed One.</a:t>
            </a:r>
          </a:p>
        </p:txBody>
      </p:sp>
      <p:grpSp>
        <p:nvGrpSpPr>
          <p:cNvPr id="2" name="Group 5"/>
          <p:cNvGrpSpPr/>
          <p:nvPr/>
        </p:nvGrpSpPr>
        <p:grpSpPr>
          <a:xfrm>
            <a:off x="6019800" y="1295400"/>
            <a:ext cx="2819400" cy="4343400"/>
            <a:chOff x="5761816" y="1295400"/>
            <a:chExt cx="3077384" cy="4743510"/>
          </a:xfrm>
        </p:grpSpPr>
        <p:pic>
          <p:nvPicPr>
            <p:cNvPr id="8" name="Picture 7" descr="Picture-Paul-3.jpg"/>
            <p:cNvPicPr>
              <a:picLocks noChangeAspect="1"/>
            </p:cNvPicPr>
            <p:nvPr/>
          </p:nvPicPr>
          <p:blipFill>
            <a:blip r:embed="rId4" cstate="print"/>
            <a:stretch>
              <a:fillRect/>
            </a:stretch>
          </p:blipFill>
          <p:spPr>
            <a:xfrm>
              <a:off x="5761816" y="1295400"/>
              <a:ext cx="3052445" cy="4191000"/>
            </a:xfrm>
            <a:prstGeom prst="rect">
              <a:avLst/>
            </a:prstGeom>
          </p:spPr>
        </p:pic>
        <p:sp>
          <p:nvSpPr>
            <p:cNvPr id="9" name="TextBox 8"/>
            <p:cNvSpPr txBox="1">
              <a:spLocks noChangeArrowheads="1"/>
            </p:cNvSpPr>
            <p:nvPr/>
          </p:nvSpPr>
          <p:spPr bwMode="auto">
            <a:xfrm>
              <a:off x="5791200" y="5638800"/>
              <a:ext cx="3048000" cy="400110"/>
            </a:xfrm>
            <a:prstGeom prst="rect">
              <a:avLst/>
            </a:prstGeom>
            <a:noFill/>
            <a:ln w="9525">
              <a:noFill/>
              <a:miter lim="800000"/>
              <a:headEnd/>
              <a:tailEnd/>
            </a:ln>
          </p:spPr>
          <p:txBody>
            <a:bodyPr wrap="square">
              <a:spAutoFit/>
            </a:bodyPr>
            <a:lstStyle/>
            <a:p>
              <a:pPr algn="ctr" eaLnBrk="0" hangingPunct="0"/>
              <a:r>
                <a:rPr lang="en-US" sz="2000" b="1" dirty="0" smtClean="0">
                  <a:effectLst>
                    <a:outerShdw blurRad="38100" dist="38100" dir="2700000" algn="tl">
                      <a:srgbClr val="000000">
                        <a:alpha val="43137"/>
                      </a:srgbClr>
                    </a:outerShdw>
                  </a:effectLst>
                  <a:latin typeface="+mj-lt"/>
                </a:rPr>
                <a:t>Apostle Paul</a:t>
              </a:r>
              <a:endParaRPr lang="en-US" sz="2000" b="1" dirty="0">
                <a:effectLst>
                  <a:outerShdw blurRad="38100" dist="38100" dir="2700000" algn="tl">
                    <a:srgbClr val="000000">
                      <a:alpha val="43137"/>
                    </a:srgbClr>
                  </a:outerShdw>
                </a:effectLst>
                <a:latin typeface="+mj-lt"/>
              </a:endParaRPr>
            </a:p>
          </p:txBody>
        </p:sp>
      </p:gr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wipe(left)">
                                      <p:cBhvr>
                                        <p:cTn id="11"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Title 1"/>
          <p:cNvSpPr>
            <a:spLocks noGrp="1"/>
          </p:cNvSpPr>
          <p:nvPr>
            <p:ph type="title"/>
          </p:nvPr>
        </p:nvSpPr>
        <p:spPr>
          <a:xfrm>
            <a:off x="304800" y="152400"/>
            <a:ext cx="8534400" cy="914400"/>
          </a:xfrm>
        </p:spPr>
        <p:style>
          <a:lnRef idx="1">
            <a:schemeClr val="accent4"/>
          </a:lnRef>
          <a:fillRef idx="2">
            <a:schemeClr val="accent4"/>
          </a:fillRef>
          <a:effectRef idx="1">
            <a:schemeClr val="accent4"/>
          </a:effectRef>
          <a:fontRef idx="minor">
            <a:schemeClr val="dk1"/>
          </a:fontRef>
        </p:style>
        <p:txBody>
          <a:bodyPr/>
          <a:lstStyle/>
          <a:p>
            <a:r>
              <a:rPr lang="en-US" dirty="0" smtClean="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Britannic Bold" pitchFamily="34" charset="0"/>
              </a:rPr>
              <a:t>Hebrews</a:t>
            </a:r>
          </a:p>
        </p:txBody>
      </p:sp>
      <p:pic>
        <p:nvPicPr>
          <p:cNvPr id="5" name="Picture 3" descr="Scroll.png"/>
          <p:cNvPicPr>
            <a:picLocks noChangeAspect="1"/>
          </p:cNvPicPr>
          <p:nvPr/>
        </p:nvPicPr>
        <p:blipFill>
          <a:blip r:embed="rId3"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7" name="Rectangle 13"/>
          <p:cNvSpPr>
            <a:spLocks noGrp="1" noChangeArrowheads="1"/>
          </p:cNvSpPr>
          <p:nvPr>
            <p:ph idx="1"/>
          </p:nvPr>
        </p:nvSpPr>
        <p:spPr>
          <a:xfrm>
            <a:off x="304800" y="1371600"/>
            <a:ext cx="5486400" cy="3167021"/>
          </a:xfrm>
        </p:spPr>
        <p:txBody>
          <a:bodyPr wrap="square">
            <a:spAutoFit/>
          </a:bodyPr>
          <a:lstStyle/>
          <a:p>
            <a:pPr marL="274320" indent="-274320">
              <a:lnSpc>
                <a:spcPct val="110000"/>
              </a:lnSpc>
              <a:spcBef>
                <a:spcPts val="0"/>
              </a:spcBef>
              <a:spcAft>
                <a:spcPts val="1800"/>
              </a:spcAft>
              <a:buClrTx/>
              <a:buFont typeface="Wingdings" pitchFamily="2" charset="2"/>
              <a:buChar char="§"/>
            </a:pPr>
            <a:r>
              <a:rPr lang="en-US" sz="2800" b="1" dirty="0" smtClean="0">
                <a:solidFill>
                  <a:schemeClr val="tx1"/>
                </a:solidFill>
                <a:effectLst>
                  <a:outerShdw blurRad="38100" dist="38100" dir="2700000" algn="tl">
                    <a:srgbClr val="000000">
                      <a:alpha val="43137"/>
                    </a:srgbClr>
                  </a:outerShdw>
                </a:effectLst>
                <a:latin typeface="Cambria" pitchFamily="18" charset="0"/>
              </a:rPr>
              <a:t>When:</a:t>
            </a:r>
            <a:r>
              <a:rPr lang="en-US" sz="2800" b="1" dirty="0" smtClean="0">
                <a:solidFill>
                  <a:schemeClr val="tx1"/>
                </a:solidFill>
                <a:latin typeface="Cambria" pitchFamily="18" charset="0"/>
              </a:rPr>
              <a:t>  c. </a:t>
            </a:r>
            <a:r>
              <a:rPr lang="en-US" sz="2800" b="1" cap="small" dirty="0" smtClean="0">
                <a:solidFill>
                  <a:schemeClr val="tx1"/>
                </a:solidFill>
                <a:latin typeface="Cambria" pitchFamily="18" charset="0"/>
              </a:rPr>
              <a:t>ad</a:t>
            </a:r>
            <a:r>
              <a:rPr lang="en-US" sz="2800" b="1" dirty="0" smtClean="0">
                <a:solidFill>
                  <a:schemeClr val="tx1"/>
                </a:solidFill>
                <a:latin typeface="Cambria" pitchFamily="18" charset="0"/>
              </a:rPr>
              <a:t> 60 – 69, certainly before the destruction of the temple in </a:t>
            </a:r>
            <a:r>
              <a:rPr lang="en-US" sz="2800" b="1" cap="small" dirty="0" smtClean="0">
                <a:solidFill>
                  <a:schemeClr val="tx1"/>
                </a:solidFill>
                <a:latin typeface="Cambria" pitchFamily="18" charset="0"/>
              </a:rPr>
              <a:t>ad </a:t>
            </a:r>
            <a:r>
              <a:rPr lang="en-US" sz="2800" b="1" dirty="0" smtClean="0">
                <a:solidFill>
                  <a:schemeClr val="tx1"/>
                </a:solidFill>
                <a:latin typeface="Cambria" pitchFamily="18" charset="0"/>
              </a:rPr>
              <a:t>70. </a:t>
            </a:r>
            <a:endParaRPr lang="en-US" sz="2800" b="1" dirty="0" smtClean="0">
              <a:solidFill>
                <a:schemeClr val="tx1"/>
              </a:solidFill>
              <a:effectLst>
                <a:outerShdw blurRad="38100" dist="38100" dir="2700000" algn="tl">
                  <a:srgbClr val="000000">
                    <a:alpha val="43137"/>
                  </a:srgbClr>
                </a:outerShdw>
              </a:effectLst>
              <a:latin typeface="Cambria" pitchFamily="18" charset="0"/>
            </a:endParaRPr>
          </a:p>
          <a:p>
            <a:pPr marL="274320" indent="-274320">
              <a:lnSpc>
                <a:spcPct val="110000"/>
              </a:lnSpc>
              <a:spcBef>
                <a:spcPts val="0"/>
              </a:spcBef>
              <a:spcAft>
                <a:spcPts val="1800"/>
              </a:spcAft>
              <a:buClrTx/>
              <a:buFont typeface="Wingdings" pitchFamily="2" charset="2"/>
              <a:buChar char="§"/>
            </a:pPr>
            <a:r>
              <a:rPr lang="en-US" sz="2800" b="1" dirty="0" smtClean="0">
                <a:solidFill>
                  <a:schemeClr val="tx1"/>
                </a:solidFill>
                <a:effectLst>
                  <a:outerShdw blurRad="38100" dist="38100" dir="2700000" algn="tl">
                    <a:srgbClr val="000000">
                      <a:alpha val="43137"/>
                    </a:srgbClr>
                  </a:outerShdw>
                </a:effectLst>
                <a:latin typeface="Cambria" pitchFamily="18" charset="0"/>
              </a:rPr>
              <a:t>Where:</a:t>
            </a:r>
            <a:r>
              <a:rPr lang="en-US" sz="2800" b="1" dirty="0" smtClean="0">
                <a:solidFill>
                  <a:schemeClr val="tx1"/>
                </a:solidFill>
                <a:latin typeface="Cambria" pitchFamily="18" charset="0"/>
              </a:rPr>
              <a:t>  Unknown.  Jerusalem most likely, (Rome has been suggested).</a:t>
            </a:r>
          </a:p>
        </p:txBody>
      </p:sp>
      <p:grpSp>
        <p:nvGrpSpPr>
          <p:cNvPr id="6" name="Group 5"/>
          <p:cNvGrpSpPr/>
          <p:nvPr/>
        </p:nvGrpSpPr>
        <p:grpSpPr>
          <a:xfrm>
            <a:off x="6019800" y="1295400"/>
            <a:ext cx="2819400" cy="4343400"/>
            <a:chOff x="5761816" y="1295400"/>
            <a:chExt cx="3077384" cy="4743510"/>
          </a:xfrm>
        </p:grpSpPr>
        <p:pic>
          <p:nvPicPr>
            <p:cNvPr id="8" name="Picture 7" descr="Picture-Paul-3.jpg"/>
            <p:cNvPicPr>
              <a:picLocks noChangeAspect="1"/>
            </p:cNvPicPr>
            <p:nvPr/>
          </p:nvPicPr>
          <p:blipFill>
            <a:blip r:embed="rId4" cstate="print"/>
            <a:stretch>
              <a:fillRect/>
            </a:stretch>
          </p:blipFill>
          <p:spPr>
            <a:xfrm>
              <a:off x="5761816" y="1295400"/>
              <a:ext cx="3052445" cy="4191000"/>
            </a:xfrm>
            <a:prstGeom prst="rect">
              <a:avLst/>
            </a:prstGeom>
          </p:spPr>
        </p:pic>
        <p:sp>
          <p:nvSpPr>
            <p:cNvPr id="9" name="TextBox 8"/>
            <p:cNvSpPr txBox="1">
              <a:spLocks noChangeArrowheads="1"/>
            </p:cNvSpPr>
            <p:nvPr/>
          </p:nvSpPr>
          <p:spPr bwMode="auto">
            <a:xfrm>
              <a:off x="5791200" y="5638800"/>
              <a:ext cx="3048000" cy="400110"/>
            </a:xfrm>
            <a:prstGeom prst="rect">
              <a:avLst/>
            </a:prstGeom>
            <a:noFill/>
            <a:ln w="9525">
              <a:noFill/>
              <a:miter lim="800000"/>
              <a:headEnd/>
              <a:tailEnd/>
            </a:ln>
          </p:spPr>
          <p:txBody>
            <a:bodyPr wrap="square">
              <a:spAutoFit/>
            </a:bodyPr>
            <a:lstStyle/>
            <a:p>
              <a:pPr algn="ctr" eaLnBrk="0" hangingPunct="0"/>
              <a:r>
                <a:rPr lang="en-US" sz="2000" b="1" dirty="0" smtClean="0">
                  <a:effectLst>
                    <a:outerShdw blurRad="38100" dist="38100" dir="2700000" algn="tl">
                      <a:srgbClr val="000000">
                        <a:alpha val="43137"/>
                      </a:srgbClr>
                    </a:outerShdw>
                  </a:effectLst>
                  <a:latin typeface="+mj-lt"/>
                </a:rPr>
                <a:t>Apostle Paul</a:t>
              </a:r>
              <a:endParaRPr lang="en-US" sz="2000" b="1" dirty="0">
                <a:effectLst>
                  <a:outerShdw blurRad="38100" dist="38100" dir="2700000" algn="tl">
                    <a:srgbClr val="000000">
                      <a:alpha val="43137"/>
                    </a:srgbClr>
                  </a:outerShdw>
                </a:effectLst>
                <a:latin typeface="+mj-lt"/>
              </a:endParaRPr>
            </a:p>
          </p:txBody>
        </p:sp>
      </p:gr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wipe(left)">
                                      <p:cBhvr>
                                        <p:cTn id="11"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Title 1"/>
          <p:cNvSpPr>
            <a:spLocks noGrp="1"/>
          </p:cNvSpPr>
          <p:nvPr>
            <p:ph type="title"/>
          </p:nvPr>
        </p:nvSpPr>
        <p:spPr>
          <a:xfrm>
            <a:off x="304800" y="152400"/>
            <a:ext cx="8534400" cy="914400"/>
          </a:xfrm>
        </p:spPr>
        <p:style>
          <a:lnRef idx="1">
            <a:schemeClr val="accent4"/>
          </a:lnRef>
          <a:fillRef idx="2">
            <a:schemeClr val="accent4"/>
          </a:fillRef>
          <a:effectRef idx="1">
            <a:schemeClr val="accent4"/>
          </a:effectRef>
          <a:fontRef idx="minor">
            <a:schemeClr val="dk1"/>
          </a:fontRef>
        </p:style>
        <p:txBody>
          <a:bodyPr/>
          <a:lstStyle/>
          <a:p>
            <a:r>
              <a:rPr lang="en-US" dirty="0" smtClean="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Britannic Bold" pitchFamily="34" charset="0"/>
              </a:rPr>
              <a:t>Hebrews</a:t>
            </a:r>
          </a:p>
        </p:txBody>
      </p:sp>
      <p:pic>
        <p:nvPicPr>
          <p:cNvPr id="5" name="Picture 3" descr="Scroll.png"/>
          <p:cNvPicPr>
            <a:picLocks noChangeAspect="1"/>
          </p:cNvPicPr>
          <p:nvPr/>
        </p:nvPicPr>
        <p:blipFill>
          <a:blip r:embed="rId3"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7" name="Rectangle 13"/>
          <p:cNvSpPr>
            <a:spLocks noGrp="1" noChangeArrowheads="1"/>
          </p:cNvSpPr>
          <p:nvPr>
            <p:ph idx="1"/>
          </p:nvPr>
        </p:nvSpPr>
        <p:spPr>
          <a:xfrm>
            <a:off x="304800" y="1371600"/>
            <a:ext cx="5867400" cy="5256888"/>
          </a:xfrm>
        </p:spPr>
        <p:txBody>
          <a:bodyPr wrap="square">
            <a:spAutoFit/>
          </a:bodyPr>
          <a:lstStyle/>
          <a:p>
            <a:pPr marL="274320" indent="-274320">
              <a:lnSpc>
                <a:spcPct val="110000"/>
              </a:lnSpc>
              <a:spcBef>
                <a:spcPts val="0"/>
              </a:spcBef>
              <a:spcAft>
                <a:spcPts val="1800"/>
              </a:spcAft>
              <a:buClrTx/>
              <a:buFont typeface="Wingdings" pitchFamily="2" charset="2"/>
              <a:buChar char="§"/>
            </a:pPr>
            <a:r>
              <a:rPr lang="en-US" sz="2800" b="1" dirty="0" smtClean="0">
                <a:solidFill>
                  <a:schemeClr val="tx1"/>
                </a:solidFill>
                <a:effectLst>
                  <a:outerShdw blurRad="38100" dist="38100" dir="2700000" algn="tl">
                    <a:srgbClr val="000000">
                      <a:alpha val="43137"/>
                    </a:srgbClr>
                  </a:outerShdw>
                </a:effectLst>
                <a:latin typeface="Cambria" pitchFamily="18" charset="0"/>
              </a:rPr>
              <a:t>Why:</a:t>
            </a:r>
            <a:r>
              <a:rPr lang="en-US" sz="2800" b="1" dirty="0" smtClean="0">
                <a:solidFill>
                  <a:schemeClr val="tx1"/>
                </a:solidFill>
                <a:latin typeface="Cambria" pitchFamily="18" charset="0"/>
              </a:rPr>
              <a:t>  To emphasize the superiority of Christ over the Old Covenant. </a:t>
            </a:r>
          </a:p>
          <a:p>
            <a:pPr marL="274320" indent="-274320">
              <a:lnSpc>
                <a:spcPct val="110000"/>
              </a:lnSpc>
              <a:spcBef>
                <a:spcPts val="0"/>
              </a:spcBef>
              <a:spcAft>
                <a:spcPts val="1800"/>
              </a:spcAft>
              <a:buClrTx/>
              <a:buFont typeface="Wingdings" pitchFamily="2" charset="2"/>
              <a:buChar char="§"/>
            </a:pPr>
            <a:r>
              <a:rPr lang="en-US" sz="2800" b="1" dirty="0" smtClean="0">
                <a:solidFill>
                  <a:schemeClr val="tx1"/>
                </a:solidFill>
                <a:effectLst>
                  <a:outerShdw blurRad="38100" dist="38100" dir="2700000" algn="tl">
                    <a:srgbClr val="000000">
                      <a:alpha val="43137"/>
                    </a:srgbClr>
                  </a:outerShdw>
                </a:effectLst>
                <a:latin typeface="Cambria" pitchFamily="18" charset="0"/>
              </a:rPr>
              <a:t>Synopsis:</a:t>
            </a:r>
            <a:r>
              <a:rPr lang="en-US" sz="2800" b="1" dirty="0" smtClean="0">
                <a:solidFill>
                  <a:schemeClr val="tx1"/>
                </a:solidFill>
                <a:latin typeface="Cambria" pitchFamily="18" charset="0"/>
              </a:rPr>
              <a:t>  Jesus is </a:t>
            </a:r>
            <a:r>
              <a:rPr lang="en-US" sz="2800" b="1" u="sng" dirty="0" smtClean="0">
                <a:solidFill>
                  <a:schemeClr val="tx1"/>
                </a:solidFill>
                <a:latin typeface="Cambria" pitchFamily="18" charset="0"/>
              </a:rPr>
              <a:t>better</a:t>
            </a:r>
            <a:r>
              <a:rPr lang="en-US" sz="2800" b="1" dirty="0" smtClean="0">
                <a:solidFill>
                  <a:schemeClr val="tx1"/>
                </a:solidFill>
                <a:latin typeface="Cambria" pitchFamily="18" charset="0"/>
              </a:rPr>
              <a:t> than any Old Testament person or sacrifice. </a:t>
            </a:r>
          </a:p>
          <a:p>
            <a:pPr marL="274320" indent="-274320">
              <a:lnSpc>
                <a:spcPct val="110000"/>
              </a:lnSpc>
              <a:spcBef>
                <a:spcPts val="0"/>
              </a:spcBef>
              <a:spcAft>
                <a:spcPts val="1800"/>
              </a:spcAft>
              <a:buClrTx/>
              <a:buFont typeface="Wingdings" pitchFamily="2" charset="2"/>
              <a:buChar char="§"/>
            </a:pPr>
            <a:r>
              <a:rPr lang="en-US" sz="2800" b="1" dirty="0" smtClean="0">
                <a:solidFill>
                  <a:schemeClr val="tx1"/>
                </a:solidFill>
                <a:effectLst>
                  <a:outerShdw blurRad="38100" dist="38100" dir="2700000" algn="tl">
                    <a:srgbClr val="000000">
                      <a:alpha val="43137"/>
                    </a:srgbClr>
                  </a:outerShdw>
                </a:effectLst>
                <a:latin typeface="Cambria" pitchFamily="18" charset="0"/>
              </a:rPr>
              <a:t>Comparison:  </a:t>
            </a:r>
            <a:r>
              <a:rPr lang="en-US" sz="2800" b="1" dirty="0" smtClean="0">
                <a:solidFill>
                  <a:schemeClr val="tx1"/>
                </a:solidFill>
                <a:latin typeface="Cambria" pitchFamily="18" charset="0"/>
              </a:rPr>
              <a:t>The book of </a:t>
            </a:r>
            <a:r>
              <a:rPr lang="en-US" sz="2800" b="1" u="sng" dirty="0" smtClean="0">
                <a:solidFill>
                  <a:schemeClr val="tx1"/>
                </a:solidFill>
                <a:latin typeface="Cambria" pitchFamily="18" charset="0"/>
              </a:rPr>
              <a:t>Hebrews</a:t>
            </a:r>
            <a:r>
              <a:rPr lang="en-US" sz="2800" b="1" dirty="0" smtClean="0">
                <a:solidFill>
                  <a:schemeClr val="tx1"/>
                </a:solidFill>
                <a:latin typeface="Cambria" pitchFamily="18" charset="0"/>
              </a:rPr>
              <a:t> is the “Gospel for the Jews” just as the Book of </a:t>
            </a:r>
            <a:r>
              <a:rPr lang="en-US" sz="2800" b="1" u="sng" dirty="0" smtClean="0">
                <a:solidFill>
                  <a:schemeClr val="tx1"/>
                </a:solidFill>
                <a:latin typeface="Cambria" pitchFamily="18" charset="0"/>
              </a:rPr>
              <a:t>Romans</a:t>
            </a:r>
            <a:r>
              <a:rPr lang="en-US" sz="2800" b="1" dirty="0" smtClean="0">
                <a:solidFill>
                  <a:schemeClr val="tx1"/>
                </a:solidFill>
                <a:latin typeface="Cambria" pitchFamily="18" charset="0"/>
              </a:rPr>
              <a:t> is the “Gospel for the Gentiles.”</a:t>
            </a:r>
          </a:p>
        </p:txBody>
      </p:sp>
      <p:grpSp>
        <p:nvGrpSpPr>
          <p:cNvPr id="10" name="Group 9"/>
          <p:cNvGrpSpPr/>
          <p:nvPr/>
        </p:nvGrpSpPr>
        <p:grpSpPr>
          <a:xfrm>
            <a:off x="6172200" y="1295400"/>
            <a:ext cx="2692544" cy="4495132"/>
            <a:chOff x="6172200" y="1295400"/>
            <a:chExt cx="2692544" cy="4495132"/>
          </a:xfrm>
        </p:grpSpPr>
        <p:sp>
          <p:nvSpPr>
            <p:cNvPr id="8" name="TextBox 7"/>
            <p:cNvSpPr txBox="1">
              <a:spLocks noChangeArrowheads="1"/>
            </p:cNvSpPr>
            <p:nvPr/>
          </p:nvSpPr>
          <p:spPr bwMode="auto">
            <a:xfrm>
              <a:off x="6172200" y="5390422"/>
              <a:ext cx="2692544" cy="400110"/>
            </a:xfrm>
            <a:prstGeom prst="rect">
              <a:avLst/>
            </a:prstGeom>
            <a:noFill/>
            <a:ln w="9525">
              <a:noFill/>
              <a:miter lim="800000"/>
              <a:headEnd/>
              <a:tailEnd/>
            </a:ln>
          </p:spPr>
          <p:txBody>
            <a:bodyPr wrap="square">
              <a:spAutoFit/>
            </a:bodyPr>
            <a:lstStyle/>
            <a:p>
              <a:pPr algn="ctr" eaLnBrk="0" hangingPunct="0"/>
              <a:r>
                <a:rPr lang="en-US" sz="2000" b="1" dirty="0" smtClean="0">
                  <a:effectLst>
                    <a:outerShdw blurRad="38100" dist="38100" dir="2700000" algn="tl">
                      <a:srgbClr val="000000">
                        <a:alpha val="43137"/>
                      </a:srgbClr>
                    </a:outerShdw>
                  </a:effectLst>
                  <a:latin typeface="+mj-lt"/>
                  <a:cs typeface="Arial" pitchFamily="34" charset="0"/>
                </a:rPr>
                <a:t>Apostle Paul</a:t>
              </a:r>
              <a:endParaRPr lang="en-US" sz="2000" b="1" dirty="0">
                <a:effectLst>
                  <a:outerShdw blurRad="38100" dist="38100" dir="2700000" algn="tl">
                    <a:srgbClr val="000000">
                      <a:alpha val="43137"/>
                    </a:srgbClr>
                  </a:outerShdw>
                </a:effectLst>
                <a:latin typeface="+mj-lt"/>
                <a:cs typeface="Arial" pitchFamily="34" charset="0"/>
              </a:endParaRPr>
            </a:p>
          </p:txBody>
        </p:sp>
        <p:pic>
          <p:nvPicPr>
            <p:cNvPr id="9" name="Picture 8" descr="Picture-Paul-5.jpg"/>
            <p:cNvPicPr>
              <a:picLocks noChangeAspect="1"/>
            </p:cNvPicPr>
            <p:nvPr/>
          </p:nvPicPr>
          <p:blipFill>
            <a:blip r:embed="rId4" cstate="print"/>
            <a:stretch>
              <a:fillRect/>
            </a:stretch>
          </p:blipFill>
          <p:spPr>
            <a:xfrm>
              <a:off x="6237062" y="1295400"/>
              <a:ext cx="2627682" cy="3927278"/>
            </a:xfrm>
            <a:prstGeom prst="rect">
              <a:avLst/>
            </a:prstGeom>
            <a:ln>
              <a:noFill/>
            </a:ln>
            <a:effectLst>
              <a:outerShdw blurRad="190500" algn="tl" rotWithShape="0">
                <a:srgbClr val="000000">
                  <a:alpha val="70000"/>
                </a:srgbClr>
              </a:outerShdw>
            </a:effectLst>
          </p:spPr>
        </p:pic>
      </p:gr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wipe(left)">
                                      <p:cBhvr>
                                        <p:cTn id="11" dur="1000"/>
                                        <p:tgtEl>
                                          <p:spTgt spid="7">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animEffect transition="in" filter="wipe(left)">
                                      <p:cBhvr>
                                        <p:cTn id="16" dur="10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Title 1"/>
          <p:cNvSpPr>
            <a:spLocks noGrp="1"/>
          </p:cNvSpPr>
          <p:nvPr>
            <p:ph type="title"/>
          </p:nvPr>
        </p:nvSpPr>
        <p:spPr>
          <a:xfrm>
            <a:off x="304800" y="152400"/>
            <a:ext cx="8534400" cy="914400"/>
          </a:xfrm>
        </p:spPr>
        <p:style>
          <a:lnRef idx="1">
            <a:schemeClr val="accent4"/>
          </a:lnRef>
          <a:fillRef idx="2">
            <a:schemeClr val="accent4"/>
          </a:fillRef>
          <a:effectRef idx="1">
            <a:schemeClr val="accent4"/>
          </a:effectRef>
          <a:fontRef idx="minor">
            <a:schemeClr val="dk1"/>
          </a:fontRef>
        </p:style>
        <p:txBody>
          <a:bodyPr/>
          <a:lstStyle/>
          <a:p>
            <a:r>
              <a:rPr lang="en-US" dirty="0" smtClean="0">
                <a:solidFill>
                  <a:srgbClr val="002060"/>
                </a:solidFill>
                <a:effectLst>
                  <a:outerShdw blurRad="38100" dist="38100" dir="2700000" algn="tl">
                    <a:srgbClr val="000000">
                      <a:alpha val="43137"/>
                    </a:srgbClr>
                  </a:outerShdw>
                  <a:reflection blurRad="12700" stA="48000" endA="300" endPos="55000" dir="5400000" sy="-90000" algn="bl" rotWithShape="0"/>
                </a:effectLst>
                <a:latin typeface="Britannic Bold" pitchFamily="34" charset="0"/>
              </a:rPr>
              <a:t>Hebrews</a:t>
            </a:r>
          </a:p>
        </p:txBody>
      </p:sp>
      <p:pic>
        <p:nvPicPr>
          <p:cNvPr id="5" name="Picture 3" descr="Scroll.png"/>
          <p:cNvPicPr>
            <a:picLocks noChangeAspect="1"/>
          </p:cNvPicPr>
          <p:nvPr/>
        </p:nvPicPr>
        <p:blipFill>
          <a:blip r:embed="rId3" cstate="print"/>
          <a:srcRect/>
          <a:stretch>
            <a:fillRect/>
          </a:stretch>
        </p:blipFill>
        <p:spPr bwMode="auto">
          <a:xfrm>
            <a:off x="7145338" y="390525"/>
            <a:ext cx="1524000" cy="774700"/>
          </a:xfrm>
          <a:prstGeom prst="rect">
            <a:avLst/>
          </a:prstGeom>
          <a:noFill/>
          <a:ln w="9525">
            <a:noFill/>
            <a:miter lim="800000"/>
            <a:headEnd/>
            <a:tailEnd/>
          </a:ln>
          <a:effectLst>
            <a:outerShdw dist="38100" dir="2700000" rotWithShape="0">
              <a:srgbClr val="808080">
                <a:alpha val="42998"/>
              </a:srgbClr>
            </a:outerShdw>
          </a:effectLst>
        </p:spPr>
      </p:pic>
      <p:sp>
        <p:nvSpPr>
          <p:cNvPr id="7" name="Rectangle 13"/>
          <p:cNvSpPr>
            <a:spLocks noGrp="1" noChangeArrowheads="1"/>
          </p:cNvSpPr>
          <p:nvPr>
            <p:ph idx="1"/>
          </p:nvPr>
        </p:nvSpPr>
        <p:spPr>
          <a:xfrm>
            <a:off x="304800" y="1371600"/>
            <a:ext cx="5715000" cy="4102662"/>
          </a:xfrm>
        </p:spPr>
        <p:txBody>
          <a:bodyPr wrap="square">
            <a:spAutoFit/>
          </a:bodyPr>
          <a:lstStyle/>
          <a:p>
            <a:pPr marL="274320" indent="-274320">
              <a:lnSpc>
                <a:spcPct val="110000"/>
              </a:lnSpc>
              <a:spcBef>
                <a:spcPts val="0"/>
              </a:spcBef>
              <a:spcAft>
                <a:spcPts val="1800"/>
              </a:spcAft>
              <a:buClrTx/>
              <a:buNone/>
            </a:pPr>
            <a:r>
              <a:rPr lang="en-US" sz="2800" b="1" dirty="0" smtClean="0">
                <a:solidFill>
                  <a:schemeClr val="tx1"/>
                </a:solidFill>
                <a:effectLst>
                  <a:outerShdw blurRad="38100" dist="38100" dir="2700000" algn="tl">
                    <a:srgbClr val="000000">
                      <a:alpha val="43137"/>
                    </a:srgbClr>
                  </a:outerShdw>
                </a:effectLst>
                <a:latin typeface="Cambria" pitchFamily="18" charset="0"/>
              </a:rPr>
              <a:t>	Themes concerning Jesus:</a:t>
            </a:r>
            <a:r>
              <a:rPr lang="en-US" sz="2800" b="1" dirty="0" smtClean="0">
                <a:solidFill>
                  <a:schemeClr val="tx1"/>
                </a:solidFill>
                <a:latin typeface="Cambria" pitchFamily="18" charset="0"/>
              </a:rPr>
              <a:t>  </a:t>
            </a:r>
          </a:p>
          <a:p>
            <a:pPr marL="274320" indent="-274320">
              <a:lnSpc>
                <a:spcPct val="110000"/>
              </a:lnSpc>
              <a:spcBef>
                <a:spcPts val="0"/>
              </a:spcBef>
              <a:spcAft>
                <a:spcPts val="1800"/>
              </a:spcAft>
              <a:buClrTx/>
              <a:buFont typeface="Wingdings" pitchFamily="2" charset="2"/>
              <a:buChar char="§"/>
            </a:pPr>
            <a:r>
              <a:rPr lang="en-US" sz="2800" b="1" dirty="0" smtClean="0">
                <a:solidFill>
                  <a:schemeClr val="tx1"/>
                </a:solidFill>
                <a:latin typeface="Cambria" pitchFamily="18" charset="0"/>
              </a:rPr>
              <a:t>To confirm the last great </a:t>
            </a:r>
            <a:r>
              <a:rPr lang="en-US" sz="2800" b="1" dirty="0" smtClean="0">
                <a:solidFill>
                  <a:schemeClr val="tx1"/>
                </a:solidFill>
                <a:effectLst>
                  <a:outerShdw blurRad="38100" dist="38100" dir="2700000" algn="tl">
                    <a:srgbClr val="000000">
                      <a:alpha val="43137"/>
                    </a:srgbClr>
                  </a:outerShdw>
                </a:effectLst>
                <a:latin typeface="Cambria" pitchFamily="18" charset="0"/>
              </a:rPr>
              <a:t>Prophet</a:t>
            </a:r>
            <a:r>
              <a:rPr lang="en-US" sz="2800" b="1" dirty="0" smtClean="0">
                <a:solidFill>
                  <a:schemeClr val="tx1"/>
                </a:solidFill>
                <a:latin typeface="Cambria" pitchFamily="18" charset="0"/>
              </a:rPr>
              <a:t>, </a:t>
            </a:r>
          </a:p>
          <a:p>
            <a:pPr marL="274320" indent="-274320">
              <a:lnSpc>
                <a:spcPct val="110000"/>
              </a:lnSpc>
              <a:spcBef>
                <a:spcPts val="0"/>
              </a:spcBef>
              <a:spcAft>
                <a:spcPts val="1800"/>
              </a:spcAft>
              <a:buClrTx/>
              <a:buFont typeface="Wingdings" pitchFamily="2" charset="2"/>
              <a:buChar char="§"/>
            </a:pPr>
            <a:r>
              <a:rPr lang="en-US" sz="2800" b="1" dirty="0" smtClean="0">
                <a:solidFill>
                  <a:schemeClr val="tx1"/>
                </a:solidFill>
                <a:latin typeface="Cambria" pitchFamily="18" charset="0"/>
              </a:rPr>
              <a:t>To assert the last great </a:t>
            </a:r>
            <a:r>
              <a:rPr lang="en-US" sz="2800" b="1" dirty="0" smtClean="0">
                <a:solidFill>
                  <a:schemeClr val="tx1"/>
                </a:solidFill>
                <a:effectLst>
                  <a:outerShdw blurRad="38100" dist="38100" dir="2700000" algn="tl">
                    <a:srgbClr val="000000">
                      <a:alpha val="43137"/>
                    </a:srgbClr>
                  </a:outerShdw>
                </a:effectLst>
                <a:latin typeface="Cambria" pitchFamily="18" charset="0"/>
              </a:rPr>
              <a:t>High Priest</a:t>
            </a:r>
            <a:r>
              <a:rPr lang="en-US" sz="2800" b="1" dirty="0" smtClean="0">
                <a:solidFill>
                  <a:schemeClr val="tx1"/>
                </a:solidFill>
                <a:latin typeface="Cambria" pitchFamily="18" charset="0"/>
              </a:rPr>
              <a:t>, and </a:t>
            </a:r>
          </a:p>
          <a:p>
            <a:pPr marL="274320" indent="-274320">
              <a:lnSpc>
                <a:spcPct val="110000"/>
              </a:lnSpc>
              <a:spcBef>
                <a:spcPts val="0"/>
              </a:spcBef>
              <a:spcAft>
                <a:spcPts val="1800"/>
              </a:spcAft>
              <a:buClrTx/>
              <a:buFont typeface="Wingdings" pitchFamily="2" charset="2"/>
              <a:buChar char="§"/>
            </a:pPr>
            <a:r>
              <a:rPr lang="en-US" sz="2800" b="1" dirty="0" smtClean="0">
                <a:solidFill>
                  <a:schemeClr val="tx1"/>
                </a:solidFill>
                <a:latin typeface="Cambria" pitchFamily="18" charset="0"/>
              </a:rPr>
              <a:t>To proclaim the </a:t>
            </a:r>
            <a:r>
              <a:rPr lang="en-US" sz="2800" b="1" dirty="0" smtClean="0">
                <a:solidFill>
                  <a:schemeClr val="tx1"/>
                </a:solidFill>
                <a:effectLst>
                  <a:outerShdw blurRad="38100" dist="38100" dir="2700000" algn="tl">
                    <a:srgbClr val="000000">
                      <a:alpha val="43137"/>
                    </a:srgbClr>
                  </a:outerShdw>
                </a:effectLst>
                <a:latin typeface="Cambria" pitchFamily="18" charset="0"/>
              </a:rPr>
              <a:t>King of kings and Lord of lords</a:t>
            </a:r>
            <a:r>
              <a:rPr lang="en-US" sz="2800" b="1" dirty="0" smtClean="0">
                <a:solidFill>
                  <a:schemeClr val="tx1"/>
                </a:solidFill>
                <a:latin typeface="Cambria" pitchFamily="18" charset="0"/>
              </a:rPr>
              <a:t>.  </a:t>
            </a:r>
          </a:p>
        </p:txBody>
      </p:sp>
      <p:grpSp>
        <p:nvGrpSpPr>
          <p:cNvPr id="11" name="Group 10"/>
          <p:cNvGrpSpPr/>
          <p:nvPr/>
        </p:nvGrpSpPr>
        <p:grpSpPr>
          <a:xfrm>
            <a:off x="6172200" y="1295400"/>
            <a:ext cx="2692544" cy="4495132"/>
            <a:chOff x="6172200" y="1295400"/>
            <a:chExt cx="2692544" cy="4495132"/>
          </a:xfrm>
        </p:grpSpPr>
        <p:sp>
          <p:nvSpPr>
            <p:cNvPr id="12" name="TextBox 11"/>
            <p:cNvSpPr txBox="1">
              <a:spLocks noChangeArrowheads="1"/>
            </p:cNvSpPr>
            <p:nvPr/>
          </p:nvSpPr>
          <p:spPr bwMode="auto">
            <a:xfrm>
              <a:off x="6172200" y="5390422"/>
              <a:ext cx="2692544" cy="400110"/>
            </a:xfrm>
            <a:prstGeom prst="rect">
              <a:avLst/>
            </a:prstGeom>
            <a:noFill/>
            <a:ln w="9525">
              <a:noFill/>
              <a:miter lim="800000"/>
              <a:headEnd/>
              <a:tailEnd/>
            </a:ln>
          </p:spPr>
          <p:txBody>
            <a:bodyPr wrap="square">
              <a:spAutoFit/>
            </a:bodyPr>
            <a:lstStyle/>
            <a:p>
              <a:pPr algn="ctr" eaLnBrk="0" hangingPunct="0"/>
              <a:r>
                <a:rPr lang="en-US" sz="2000" b="1" dirty="0" smtClean="0">
                  <a:effectLst>
                    <a:outerShdw blurRad="38100" dist="38100" dir="2700000" algn="tl">
                      <a:srgbClr val="000000">
                        <a:alpha val="43137"/>
                      </a:srgbClr>
                    </a:outerShdw>
                  </a:effectLst>
                  <a:latin typeface="+mj-lt"/>
                  <a:cs typeface="Arial" pitchFamily="34" charset="0"/>
                </a:rPr>
                <a:t>Apostle Paul</a:t>
              </a:r>
              <a:endParaRPr lang="en-US" sz="2000" b="1" dirty="0">
                <a:effectLst>
                  <a:outerShdw blurRad="38100" dist="38100" dir="2700000" algn="tl">
                    <a:srgbClr val="000000">
                      <a:alpha val="43137"/>
                    </a:srgbClr>
                  </a:outerShdw>
                </a:effectLst>
                <a:latin typeface="+mj-lt"/>
                <a:cs typeface="Arial" pitchFamily="34" charset="0"/>
              </a:endParaRPr>
            </a:p>
          </p:txBody>
        </p:sp>
        <p:pic>
          <p:nvPicPr>
            <p:cNvPr id="14" name="Picture 13" descr="Picture-Paul-5.jpg"/>
            <p:cNvPicPr>
              <a:picLocks noChangeAspect="1"/>
            </p:cNvPicPr>
            <p:nvPr/>
          </p:nvPicPr>
          <p:blipFill>
            <a:blip r:embed="rId4" cstate="print"/>
            <a:stretch>
              <a:fillRect/>
            </a:stretch>
          </p:blipFill>
          <p:spPr>
            <a:xfrm>
              <a:off x="6237062" y="1295400"/>
              <a:ext cx="2627682" cy="3927278"/>
            </a:xfrm>
            <a:prstGeom prst="rect">
              <a:avLst/>
            </a:prstGeom>
            <a:ln>
              <a:noFill/>
            </a:ln>
            <a:effectLst>
              <a:outerShdw blurRad="190500" algn="tl" rotWithShape="0">
                <a:srgbClr val="000000">
                  <a:alpha val="70000"/>
                </a:srgbClr>
              </a:outerShdw>
            </a:effectLst>
          </p:spPr>
        </p:pic>
      </p:gr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nodeType="after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wipe(left)">
                                      <p:cBhvr>
                                        <p:cTn id="10" dur="500"/>
                                        <p:tgtEl>
                                          <p:spTgt spid="7">
                                            <p:txEl>
                                              <p:pRg st="1" end="1"/>
                                            </p:txEl>
                                          </p:spTgt>
                                        </p:tgtEl>
                                      </p:cBhvr>
                                    </p:animEffect>
                                  </p:childTnLst>
                                </p:cTn>
                              </p:par>
                            </p:childTnLst>
                          </p:cTn>
                        </p:par>
                        <p:par>
                          <p:cTn id="11" fill="hold">
                            <p:stCondLst>
                              <p:cond delay="500"/>
                            </p:stCondLst>
                            <p:childTnLst>
                              <p:par>
                                <p:cTn id="12" presetID="22" presetClass="entr" presetSubtype="8" fill="hold" nodeType="afterEffect">
                                  <p:stCondLst>
                                    <p:cond delay="500"/>
                                  </p:stCondLst>
                                  <p:childTnLst>
                                    <p:set>
                                      <p:cBhvr>
                                        <p:cTn id="13" dur="1" fill="hold">
                                          <p:stCondLst>
                                            <p:cond delay="0"/>
                                          </p:stCondLst>
                                        </p:cTn>
                                        <p:tgtEl>
                                          <p:spTgt spid="7">
                                            <p:txEl>
                                              <p:pRg st="2" end="2"/>
                                            </p:txEl>
                                          </p:spTgt>
                                        </p:tgtEl>
                                        <p:attrNameLst>
                                          <p:attrName>style.visibility</p:attrName>
                                        </p:attrNameLst>
                                      </p:cBhvr>
                                      <p:to>
                                        <p:strVal val="visible"/>
                                      </p:to>
                                    </p:set>
                                    <p:animEffect transition="in" filter="wipe(left)">
                                      <p:cBhvr>
                                        <p:cTn id="14" dur="500"/>
                                        <p:tgtEl>
                                          <p:spTgt spid="7">
                                            <p:txEl>
                                              <p:pRg st="2" end="2"/>
                                            </p:txEl>
                                          </p:spTgt>
                                        </p:tgtEl>
                                      </p:cBhvr>
                                    </p:animEffect>
                                  </p:childTnLst>
                                </p:cTn>
                              </p:par>
                            </p:childTnLst>
                          </p:cTn>
                        </p:par>
                        <p:par>
                          <p:cTn id="15" fill="hold">
                            <p:stCondLst>
                              <p:cond delay="1500"/>
                            </p:stCondLst>
                            <p:childTnLst>
                              <p:par>
                                <p:cTn id="16" presetID="22" presetClass="entr" presetSubtype="8" fill="hold" nodeType="afterEffect">
                                  <p:stCondLst>
                                    <p:cond delay="50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wipe(left)">
                                      <p:cBhvr>
                                        <p:cTn id="18"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2_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22707</TotalTime>
  <Words>1259</Words>
  <Application>Microsoft Office PowerPoint</Application>
  <PresentationFormat>On-screen Show (4:3)</PresentationFormat>
  <Paragraphs>161</Paragraphs>
  <Slides>21</Slides>
  <Notes>9</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Trek</vt:lpstr>
      <vt:lpstr>2_Trek</vt:lpstr>
      <vt:lpstr>Slide 1</vt:lpstr>
      <vt:lpstr>Slide 2</vt:lpstr>
      <vt:lpstr>Slide 3</vt:lpstr>
      <vt:lpstr>Slide 4</vt:lpstr>
      <vt:lpstr>Slide 5</vt:lpstr>
      <vt:lpstr>Hebrews</vt:lpstr>
      <vt:lpstr>Hebrews</vt:lpstr>
      <vt:lpstr>Hebrews</vt:lpstr>
      <vt:lpstr>Hebrews</vt:lpstr>
      <vt:lpstr>Hebrews</vt:lpstr>
      <vt:lpstr>Hebrews</vt:lpstr>
      <vt:lpstr>Slide 12</vt:lpstr>
      <vt:lpstr>Slide 13</vt:lpstr>
      <vt:lpstr>Slide 14</vt:lpstr>
      <vt:lpstr>Slide 15</vt:lpstr>
      <vt:lpstr>Slide 16</vt:lpstr>
      <vt:lpstr>Slide 17</vt:lpstr>
      <vt:lpstr>Slide 18</vt:lpstr>
      <vt:lpstr>Slide 19</vt:lpstr>
      <vt:lpstr>Slide 20</vt:lpstr>
      <vt:lpstr>Slide 21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What You Give”</dc:title>
  <dc:creator>Pastor CALundy</dc:creator>
  <cp:lastModifiedBy>Pastor CALundy</cp:lastModifiedBy>
  <cp:revision>5650</cp:revision>
  <dcterms:created xsi:type="dcterms:W3CDTF">2016-10-08T19:35:00Z</dcterms:created>
  <dcterms:modified xsi:type="dcterms:W3CDTF">2020-08-31T18:44:05Z</dcterms:modified>
</cp:coreProperties>
</file>