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26"/>
  </p:notesMasterIdLst>
  <p:sldIdLst>
    <p:sldId id="1659" r:id="rId2"/>
    <p:sldId id="1871" r:id="rId3"/>
    <p:sldId id="1794" r:id="rId4"/>
    <p:sldId id="1870" r:id="rId5"/>
    <p:sldId id="1854" r:id="rId6"/>
    <p:sldId id="1850" r:id="rId7"/>
    <p:sldId id="1859" r:id="rId8"/>
    <p:sldId id="1861" r:id="rId9"/>
    <p:sldId id="1851" r:id="rId10"/>
    <p:sldId id="1862" r:id="rId11"/>
    <p:sldId id="1863" r:id="rId12"/>
    <p:sldId id="1855" r:id="rId13"/>
    <p:sldId id="1864" r:id="rId14"/>
    <p:sldId id="1865" r:id="rId15"/>
    <p:sldId id="1866" r:id="rId16"/>
    <p:sldId id="1852" r:id="rId17"/>
    <p:sldId id="1857" r:id="rId18"/>
    <p:sldId id="1858" r:id="rId19"/>
    <p:sldId id="1856" r:id="rId20"/>
    <p:sldId id="1867" r:id="rId21"/>
    <p:sldId id="1868" r:id="rId22"/>
    <p:sldId id="1869" r:id="rId23"/>
    <p:sldId id="1791" r:id="rId24"/>
    <p:sldId id="185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3E5"/>
    <a:srgbClr val="FFEBD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4342" autoAdjust="0"/>
    <p:restoredTop sz="86410" autoAdjust="0"/>
  </p:normalViewPr>
  <p:slideViewPr>
    <p:cSldViewPr>
      <p:cViewPr varScale="1">
        <p:scale>
          <a:sx n="97" d="100"/>
          <a:sy n="97" d="100"/>
        </p:scale>
        <p:origin x="-1293" y="-7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3" d="100"/>
          <a:sy n="83" d="100"/>
        </p:scale>
        <p:origin x="-3241"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68478F-85AB-4F2F-9836-360E2A3B8D3A}" type="datetimeFigureOut">
              <a:rPr lang="en-US" smtClean="0"/>
              <a:pPr/>
              <a:t>9/7/2020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9C13DB-1E66-41C6-A5A3-6652159ABCB2}"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C13DB-1E66-41C6-A5A3-6652159ABCB2}"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fld id="{BAA5E74F-2ED1-4584-A0B3-7FB6ABC9AD9D}" type="slidenum">
              <a:rPr lang="en-US"/>
              <a:pPr/>
              <a:t>23</a:t>
            </a:fld>
            <a:endParaRPr lang="en-US" dirty="0"/>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fld id="{BAA5E74F-2ED1-4584-A0B3-7FB6ABC9AD9D}" type="slidenum">
              <a:rPr lang="en-US"/>
              <a:pPr/>
              <a:t>24</a:t>
            </a:fld>
            <a:endParaRPr lang="en-US" dirty="0"/>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804793A-1E92-424A-BFA1-CF8C55CC78BE}" type="datetimeFigureOut">
              <a:rPr lang="en-US" smtClean="0"/>
              <a:pPr/>
              <a:t>9/7/2020</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04793A-1E92-424A-BFA1-CF8C55CC78BE}" type="datetimeFigureOut">
              <a:rPr lang="en-US" smtClean="0"/>
              <a:pPr/>
              <a:t>9/7/2020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04793A-1E92-424A-BFA1-CF8C55CC78BE}" type="datetimeFigureOut">
              <a:rPr lang="en-US" smtClean="0"/>
              <a:pPr/>
              <a:t>9/7/2020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804793A-1E92-424A-BFA1-CF8C55CC78BE}" type="datetimeFigureOut">
              <a:rPr lang="en-US" smtClean="0"/>
              <a:pPr/>
              <a:t>9/7/2020</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804793A-1E92-424A-BFA1-CF8C55CC78BE}" type="datetimeFigureOut">
              <a:rPr lang="en-US" smtClean="0"/>
              <a:pPr/>
              <a:t>9/7/2020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C6247203-1E23-499F-9395-80E876021AF9}"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masterClrMapping/>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804793A-1E92-424A-BFA1-CF8C55CC78BE}" type="datetimeFigureOut">
              <a:rPr lang="en-US" smtClean="0"/>
              <a:pPr/>
              <a:t>9/7/2020</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804793A-1E92-424A-BFA1-CF8C55CC78BE}" type="datetimeFigureOut">
              <a:rPr lang="en-US" smtClean="0"/>
              <a:pPr/>
              <a:t>9/7/2020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C6247203-1E23-499F-9395-80E876021AF9}"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804793A-1E92-424A-BFA1-CF8C55CC78BE}" type="datetimeFigureOut">
              <a:rPr lang="en-US" smtClean="0"/>
              <a:pPr/>
              <a:t>9/7/2020</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804793A-1E92-424A-BFA1-CF8C55CC78BE}" type="datetimeFigureOut">
              <a:rPr lang="en-US" smtClean="0"/>
              <a:pPr/>
              <a:t>9/7/2020</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804793A-1E92-424A-BFA1-CF8C55CC78BE}" type="datetimeFigureOut">
              <a:rPr lang="en-US" smtClean="0"/>
              <a:pPr/>
              <a:t>9/7/2020</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smtClean="0"/>
              <a:t>Click icon to add picture</a:t>
            </a:r>
            <a:endParaRPr kumimoji="0" lang="en-US" dirty="0"/>
          </a:p>
        </p:txBody>
      </p:sp>
      <p:sp>
        <p:nvSpPr>
          <p:cNvPr id="7" name="Date Placeholder 6"/>
          <p:cNvSpPr>
            <a:spLocks noGrp="1"/>
          </p:cNvSpPr>
          <p:nvPr>
            <p:ph type="dt" sz="half" idx="10"/>
          </p:nvPr>
        </p:nvSpPr>
        <p:spPr/>
        <p:txBody>
          <a:bodyPr/>
          <a:lstStyle/>
          <a:p>
            <a:fld id="{0804793A-1E92-424A-BFA1-CF8C55CC78BE}" type="datetimeFigureOut">
              <a:rPr lang="en-US" smtClean="0"/>
              <a:pPr/>
              <a:t>9/7/2020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6247203-1E23-499F-9395-80E876021AF9}"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3E5">
                <a:alpha val="49804"/>
              </a:srgbClr>
            </a:gs>
            <a:gs pos="25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804793A-1E92-424A-BFA1-CF8C55CC78BE}" type="datetimeFigureOut">
              <a:rPr lang="en-US" smtClean="0"/>
              <a:pPr/>
              <a:t>9/7/2020</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6247203-1E23-499F-9395-80E876021AF9}"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ransition>
    <p:wipe dir="r"/>
  </p:transition>
  <p:timing>
    <p:tnLst>
      <p:par>
        <p:cTn id="1" dur="indefinite" restart="never" nodeType="tmRoot"/>
      </p:par>
    </p:tnLst>
  </p:timing>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descr="Cover page Hebrews - 2.jpg"/>
          <p:cNvPicPr>
            <a:picLocks noChangeAspect="1"/>
          </p:cNvPicPr>
          <p:nvPr/>
        </p:nvPicPr>
        <p:blipFill>
          <a:blip r:embed="rId3" cstate="print"/>
          <a:srcRect t="10185" b="8333"/>
          <a:stretch>
            <a:fillRect/>
          </a:stretch>
        </p:blipFill>
        <p:spPr>
          <a:xfrm>
            <a:off x="0" y="0"/>
            <a:ext cx="9144000" cy="6858000"/>
          </a:xfrm>
          <a:prstGeom prst="rect">
            <a:avLst/>
          </a:prstGeom>
        </p:spPr>
      </p:pic>
      <p:sp>
        <p:nvSpPr>
          <p:cNvPr id="11" name="Rectangle 10"/>
          <p:cNvSpPr/>
          <p:nvPr/>
        </p:nvSpPr>
        <p:spPr>
          <a:xfrm>
            <a:off x="0" y="381000"/>
            <a:ext cx="9144000" cy="1600438"/>
          </a:xfrm>
          <a:prstGeom prst="rect">
            <a:avLst/>
          </a:prstGeom>
        </p:spPr>
        <p:txBody>
          <a:bodyPr wrap="square">
            <a:spAutoFit/>
          </a:bodyPr>
          <a:lstStyle/>
          <a:p>
            <a:pPr algn="ctr"/>
            <a:r>
              <a:rPr lang="en-US" sz="5400" b="1" dirty="0" smtClean="0">
                <a:ln w="12700">
                  <a:solidFill>
                    <a:srgbClr val="002060"/>
                  </a:solidFill>
                </a:ln>
                <a:solidFill>
                  <a:srgbClr val="C00000"/>
                </a:solidFill>
                <a:effectLst>
                  <a:outerShdw blurRad="63500" dist="63500" dir="2700000" algn="tl">
                    <a:srgbClr val="000000">
                      <a:alpha val="45000"/>
                    </a:srgbClr>
                  </a:outerShdw>
                </a:effectLst>
                <a:latin typeface="Britannic Bold" pitchFamily="34" charset="0"/>
              </a:rPr>
              <a:t> </a:t>
            </a:r>
            <a:r>
              <a:rPr lang="en-US" sz="4400" b="1" dirty="0" smtClean="0">
                <a:ln w="12700">
                  <a:solidFill>
                    <a:srgbClr val="002060"/>
                  </a:solidFill>
                </a:ln>
                <a:solidFill>
                  <a:srgbClr val="C00000"/>
                </a:solidFill>
                <a:effectLst>
                  <a:outerShdw blurRad="63500" dist="63500" dir="2700000" algn="tl">
                    <a:srgbClr val="000000">
                      <a:alpha val="45000"/>
                    </a:srgbClr>
                  </a:outerShdw>
                </a:effectLst>
                <a:latin typeface="Britannic Bold" pitchFamily="34" charset="0"/>
              </a:rPr>
              <a:t>Jesus is Superior </a:t>
            </a:r>
          </a:p>
          <a:p>
            <a:pPr algn="ctr"/>
            <a:r>
              <a:rPr lang="en-US" sz="4400" b="1" dirty="0" smtClean="0">
                <a:ln w="12700">
                  <a:solidFill>
                    <a:srgbClr val="002060"/>
                  </a:solidFill>
                </a:ln>
                <a:solidFill>
                  <a:srgbClr val="C00000"/>
                </a:solidFill>
                <a:effectLst>
                  <a:outerShdw blurRad="63500" dist="63500" dir="2700000" algn="tl">
                    <a:srgbClr val="000000">
                      <a:alpha val="45000"/>
                    </a:srgbClr>
                  </a:outerShdw>
                </a:effectLst>
                <a:latin typeface="Britannic Bold" pitchFamily="34" charset="0"/>
              </a:rPr>
              <a:t>to angles</a:t>
            </a:r>
          </a:p>
        </p:txBody>
      </p:sp>
      <p:sp>
        <p:nvSpPr>
          <p:cNvPr id="10" name="Rectangle 9"/>
          <p:cNvSpPr/>
          <p:nvPr/>
        </p:nvSpPr>
        <p:spPr>
          <a:xfrm>
            <a:off x="0" y="4419600"/>
            <a:ext cx="9144000" cy="1692771"/>
          </a:xfrm>
          <a:prstGeom prst="rect">
            <a:avLst/>
          </a:prstGeom>
        </p:spPr>
        <p:txBody>
          <a:bodyPr wrap="square">
            <a:spAutoFit/>
          </a:bodyPr>
          <a:lstStyle/>
          <a:p>
            <a:pPr algn="ctr"/>
            <a:r>
              <a:rPr lang="en-US" sz="4800" b="1" dirty="0" smtClean="0">
                <a:ln w="12700">
                  <a:solidFill>
                    <a:srgbClr val="002060"/>
                  </a:solidFill>
                </a:ln>
                <a:solidFill>
                  <a:srgbClr val="FFC000"/>
                </a:solidFill>
                <a:effectLst>
                  <a:outerShdw blurRad="63500" dist="63500" dir="2700000" algn="tl">
                    <a:srgbClr val="000000">
                      <a:alpha val="45000"/>
                    </a:srgbClr>
                  </a:outerShdw>
                </a:effectLst>
                <a:latin typeface="Britannic Bold" pitchFamily="34" charset="0"/>
              </a:rPr>
              <a:t>Week  2</a:t>
            </a:r>
            <a:r>
              <a:rPr lang="en-US" sz="6000" b="1" dirty="0" smtClean="0">
                <a:ln w="12700">
                  <a:solidFill>
                    <a:srgbClr val="002060"/>
                  </a:solidFill>
                </a:ln>
                <a:solidFill>
                  <a:srgbClr val="FFC000"/>
                </a:solidFill>
                <a:effectLst>
                  <a:outerShdw blurRad="63500" dist="63500" dir="2700000" algn="tl">
                    <a:srgbClr val="000000">
                      <a:alpha val="45000"/>
                    </a:srgbClr>
                  </a:outerShdw>
                </a:effectLst>
                <a:latin typeface="Britannic Bold" pitchFamily="34" charset="0"/>
              </a:rPr>
              <a:t>  </a:t>
            </a:r>
          </a:p>
          <a:p>
            <a:pPr algn="ctr"/>
            <a:r>
              <a:rPr lang="en-US" sz="4000" b="1" dirty="0" smtClean="0">
                <a:ln w="12700">
                  <a:solidFill>
                    <a:srgbClr val="002060"/>
                  </a:solidFill>
                </a:ln>
                <a:solidFill>
                  <a:srgbClr val="FFC000"/>
                </a:solidFill>
                <a:effectLst>
                  <a:outerShdw blurRad="63500" dist="63500" dir="2700000" algn="tl">
                    <a:srgbClr val="000000">
                      <a:alpha val="45000"/>
                    </a:srgbClr>
                  </a:outerShdw>
                </a:effectLst>
                <a:latin typeface="Britannic Bold" pitchFamily="34" charset="0"/>
              </a:rPr>
              <a:t>9 September 2020</a:t>
            </a:r>
            <a:endParaRPr lang="en-US" sz="4000" b="1" dirty="0">
              <a:ln w="12700">
                <a:solidFill>
                  <a:srgbClr val="002060"/>
                </a:solidFill>
              </a:ln>
              <a:solidFill>
                <a:srgbClr val="FFC000"/>
              </a:solidFill>
              <a:effectLst>
                <a:outerShdw blurRad="63500" dist="63500" dir="2700000" algn="tl">
                  <a:srgbClr val="000000">
                    <a:alpha val="45000"/>
                  </a:srgbClr>
                </a:outerShdw>
              </a:effectLst>
              <a:latin typeface="Britannic Bold" pitchFamily="34"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10">
                                            <p:txEl>
                                              <p:pRg st="1" end="1"/>
                                            </p:txEl>
                                          </p:spTgt>
                                        </p:tgtEl>
                                        <p:attrNameLst>
                                          <p:attrName>style.visibility</p:attrName>
                                        </p:attrNameLst>
                                      </p:cBhvr>
                                      <p:to>
                                        <p:strVal val="visible"/>
                                      </p:to>
                                    </p:set>
                                    <p:animEffect transition="in" filter="wipe(up)">
                                      <p:cBhvr>
                                        <p:cTn id="10" dur="500"/>
                                        <p:tgtEl>
                                          <p:spTgt spid="10">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wipe(up)">
                                      <p:cBhvr>
                                        <p:cTn id="13" dur="500"/>
                                        <p:tgtEl>
                                          <p:spTgt spid="11">
                                            <p:txEl>
                                              <p:pRg st="0" end="0"/>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11">
                                            <p:txEl>
                                              <p:pRg st="1" end="1"/>
                                            </p:txEl>
                                          </p:spTgt>
                                        </p:tgtEl>
                                        <p:attrNameLst>
                                          <p:attrName>style.visibility</p:attrName>
                                        </p:attrNameLst>
                                      </p:cBhvr>
                                      <p:to>
                                        <p:strVal val="visible"/>
                                      </p:to>
                                    </p:set>
                                    <p:animEffect transition="in" filter="wipe(up)">
                                      <p:cBhvr>
                                        <p:cTn id="16"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4016484"/>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Five ways Jesus is superior to angels </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4-14</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[3] </a:t>
            </a:r>
            <a:r>
              <a:rPr lang="en-US" sz="2400" b="1" dirty="0" smtClean="0">
                <a:latin typeface="Cambria" pitchFamily="18" charset="0"/>
              </a:rPr>
              <a:t>He is “</a:t>
            </a:r>
            <a:r>
              <a:rPr lang="en-US" sz="2400" b="1" dirty="0" smtClean="0">
                <a:effectLst>
                  <a:outerShdw blurRad="38100" dist="38100" dir="2700000" algn="tl">
                    <a:srgbClr val="000000">
                      <a:alpha val="43137"/>
                    </a:srgbClr>
                  </a:outerShdw>
                </a:effectLst>
                <a:latin typeface="Cambria" pitchFamily="18" charset="0"/>
              </a:rPr>
              <a:t>God</a:t>
            </a:r>
            <a:r>
              <a:rPr lang="en-US" sz="2400" b="1" dirty="0" smtClean="0">
                <a:latin typeface="Cambria" pitchFamily="18" charset="0"/>
              </a:rPr>
              <a:t>” enthroned and anointed, angels are merely servants:  </a:t>
            </a:r>
            <a:r>
              <a:rPr lang="en-US" sz="2400" i="1" dirty="0" smtClean="0">
                <a:latin typeface="Cambria" pitchFamily="18" charset="0"/>
              </a:rPr>
              <a:t>As powerful creations of God, angels conduct various services for the Lord.  Like us, angels render worship to Christ (Rev 5:13). </a:t>
            </a: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[4] </a:t>
            </a:r>
            <a:r>
              <a:rPr lang="en-US" sz="2400" b="1" dirty="0" smtClean="0">
                <a:latin typeface="Cambria" pitchFamily="18" charset="0"/>
              </a:rPr>
              <a:t>He is “</a:t>
            </a:r>
            <a:r>
              <a:rPr lang="en-US" sz="2400" b="1" dirty="0" smtClean="0">
                <a:effectLst>
                  <a:outerShdw blurRad="38100" dist="38100" dir="2700000" algn="tl">
                    <a:srgbClr val="000000">
                      <a:alpha val="43137"/>
                    </a:srgbClr>
                  </a:outerShdw>
                </a:effectLst>
                <a:latin typeface="Cambria" pitchFamily="18" charset="0"/>
              </a:rPr>
              <a:t>LORD</a:t>
            </a:r>
            <a:r>
              <a:rPr lang="en-US" sz="2400" b="1" dirty="0" smtClean="0">
                <a:latin typeface="Cambria" pitchFamily="18" charset="0"/>
              </a:rPr>
              <a:t>” (Yahweh) who is the eternal Creator:  </a:t>
            </a:r>
            <a:r>
              <a:rPr lang="en-US" sz="2400" i="1" dirty="0" smtClean="0">
                <a:latin typeface="Cambria" pitchFamily="18" charset="0"/>
              </a:rPr>
              <a:t>As a son bears the name of his father, so the Son of God would bear the name of God, the divine name YHWH.  Jesus is morally superior to all other creatures . . . He is righteousness incarnate. </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2970044"/>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Five ways Jesus is superior to angels </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4-14</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[5] </a:t>
            </a:r>
            <a:r>
              <a:rPr lang="en-US" sz="2400" b="1" dirty="0" smtClean="0">
                <a:latin typeface="Cambria" pitchFamily="18" charset="0"/>
              </a:rPr>
              <a:t>He is “</a:t>
            </a:r>
            <a:r>
              <a:rPr lang="en-US" sz="2400" b="1" dirty="0" smtClean="0">
                <a:effectLst>
                  <a:outerShdw blurRad="38100" dist="38100" dir="2700000" algn="tl">
                    <a:srgbClr val="000000">
                      <a:alpha val="43137"/>
                    </a:srgbClr>
                  </a:outerShdw>
                </a:effectLst>
                <a:latin typeface="Cambria" pitchFamily="18" charset="0"/>
              </a:rPr>
              <a:t>sovereign</a:t>
            </a:r>
            <a:r>
              <a:rPr lang="en-US" sz="2400" b="1" dirty="0" smtClean="0">
                <a:latin typeface="Cambria" pitchFamily="18" charset="0"/>
              </a:rPr>
              <a:t>” seated at the right hand of God, angels are ministering spirits:  </a:t>
            </a:r>
            <a:r>
              <a:rPr lang="en-US" sz="2400" i="1" dirty="0" smtClean="0">
                <a:latin typeface="Cambria" pitchFamily="18" charset="0"/>
              </a:rPr>
              <a:t>Not only is the Son superior to angels in His person and work, but He is also superior in His exalted position at the right hand of Majesty on high.   Angels are “ministering spirits” rendering service on behalf of the Son for the benefit of the saints. </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3200876"/>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Christ superior to angels in three ways </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4-14</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1800"/>
              </a:spcAft>
              <a:buFont typeface="Arial" pitchFamily="34" charset="0"/>
              <a:buChar char="•"/>
            </a:pPr>
            <a:r>
              <a:rPr lang="en-US" sz="2400" b="1" dirty="0" smtClean="0">
                <a:effectLst>
                  <a:outerShdw blurRad="38100" dist="38100" dir="2700000" algn="tl">
                    <a:srgbClr val="000000">
                      <a:alpha val="43137"/>
                    </a:srgbClr>
                  </a:outerShdw>
                </a:effectLst>
                <a:latin typeface="Cambria" pitchFamily="18" charset="0"/>
              </a:rPr>
              <a:t>HIS RELATIONSHIP</a:t>
            </a:r>
            <a:r>
              <a:rPr lang="en-US" sz="2400" b="1" dirty="0" smtClean="0">
                <a:latin typeface="Cambria" pitchFamily="18" charset="0"/>
              </a:rPr>
              <a:t> – The Father has declared Jesus to be his unique Son (</a:t>
            </a:r>
            <a:r>
              <a:rPr lang="en-US" sz="2400" b="1" dirty="0" smtClean="0">
                <a:effectLst>
                  <a:outerShdw blurRad="38100" dist="38100" dir="2700000" algn="tl">
                    <a:srgbClr val="000000">
                      <a:alpha val="43137"/>
                    </a:srgbClr>
                  </a:outerShdw>
                </a:effectLst>
                <a:latin typeface="Cambria" pitchFamily="18" charset="0"/>
              </a:rPr>
              <a:t>4-7</a:t>
            </a:r>
            <a:r>
              <a:rPr lang="en-US" sz="2400" b="1" dirty="0" smtClean="0">
                <a:latin typeface="Cambria" pitchFamily="18" charset="0"/>
              </a:rPr>
              <a:t>).</a:t>
            </a:r>
          </a:p>
          <a:p>
            <a:pPr marL="731520" lvl="1" indent="-274320">
              <a:spcAft>
                <a:spcPts val="1800"/>
              </a:spcAft>
            </a:pPr>
            <a:r>
              <a:rPr lang="en-US" sz="2400" b="1" dirty="0" smtClean="0">
                <a:latin typeface="Cambria" pitchFamily="18" charset="0"/>
              </a:rPr>
              <a:t>	</a:t>
            </a:r>
            <a:r>
              <a:rPr lang="en-US" sz="2400" i="1" dirty="0" smtClean="0">
                <a:latin typeface="Cambria" pitchFamily="18" charset="0"/>
              </a:rPr>
              <a:t>When the </a:t>
            </a:r>
            <a:r>
              <a:rPr lang="en-US" sz="2400" i="1" u="sng" dirty="0" smtClean="0">
                <a:latin typeface="Cambria" pitchFamily="18" charset="0"/>
              </a:rPr>
              <a:t>Son</a:t>
            </a:r>
            <a:r>
              <a:rPr lang="en-US" sz="2400" i="1" dirty="0" smtClean="0">
                <a:latin typeface="Cambria" pitchFamily="18" charset="0"/>
              </a:rPr>
              <a:t> took on a human nature, endured death for sin, rose from the dead victorious, and ascended into heaven, </a:t>
            </a:r>
            <a:r>
              <a:rPr lang="en-US" sz="2400" i="1" u="sng" dirty="0" smtClean="0">
                <a:latin typeface="Cambria" pitchFamily="18" charset="0"/>
              </a:rPr>
              <a:t>Jesus</a:t>
            </a:r>
            <a:r>
              <a:rPr lang="en-US" sz="2400" i="1" dirty="0" smtClean="0">
                <a:latin typeface="Cambria" pitchFamily="18" charset="0"/>
              </a:rPr>
              <a:t> inherited a name that no angel had the right to bear. </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3801041"/>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Christ superior to angels in three ways </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4-14</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1800"/>
              </a:spcAft>
              <a:buFont typeface="Arial" pitchFamily="34" charset="0"/>
              <a:buChar char="•"/>
            </a:pPr>
            <a:r>
              <a:rPr lang="en-US" sz="2400" b="1" dirty="0" smtClean="0">
                <a:effectLst>
                  <a:outerShdw blurRad="38100" dist="38100" dir="2700000" algn="tl">
                    <a:srgbClr val="000000">
                      <a:alpha val="43137"/>
                    </a:srgbClr>
                  </a:outerShdw>
                </a:effectLst>
                <a:latin typeface="Cambria" pitchFamily="18" charset="0"/>
              </a:rPr>
              <a:t>HIS REIGN</a:t>
            </a:r>
            <a:r>
              <a:rPr lang="en-US" sz="2400" b="1" dirty="0" smtClean="0">
                <a:latin typeface="Cambria" pitchFamily="18" charset="0"/>
              </a:rPr>
              <a:t> – It will be a righteous reign (</a:t>
            </a:r>
            <a:r>
              <a:rPr lang="en-US" sz="2400" b="1" dirty="0" smtClean="0">
                <a:effectLst>
                  <a:outerShdw blurRad="38100" dist="38100" dir="2700000" algn="tl">
                    <a:srgbClr val="000000">
                      <a:alpha val="43137"/>
                    </a:srgbClr>
                  </a:outerShdw>
                </a:effectLst>
                <a:latin typeface="Cambria" pitchFamily="18" charset="0"/>
              </a:rPr>
              <a:t>8-9</a:t>
            </a:r>
            <a:r>
              <a:rPr lang="en-US" sz="2400" b="1" dirty="0" smtClean="0">
                <a:latin typeface="Cambria" pitchFamily="18" charset="0"/>
              </a:rPr>
              <a:t>) and it will be an eternal reign (</a:t>
            </a:r>
            <a:r>
              <a:rPr lang="en-US" sz="2400" b="1" dirty="0" smtClean="0">
                <a:effectLst>
                  <a:outerShdw blurRad="38100" dist="38100" dir="2700000" algn="tl">
                    <a:srgbClr val="000000">
                      <a:alpha val="43137"/>
                    </a:srgbClr>
                  </a:outerShdw>
                </a:effectLst>
                <a:latin typeface="Cambria" pitchFamily="18" charset="0"/>
              </a:rPr>
              <a:t>10-12</a:t>
            </a:r>
            <a:r>
              <a:rPr lang="en-US" sz="2400" b="1" dirty="0" smtClean="0">
                <a:latin typeface="Cambria" pitchFamily="18" charset="0"/>
              </a:rPr>
              <a:t>). </a:t>
            </a:r>
          </a:p>
          <a:p>
            <a:pPr marL="731520" lvl="1" indent="-274320">
              <a:spcAft>
                <a:spcPts val="1800"/>
              </a:spcAft>
            </a:pPr>
            <a:r>
              <a:rPr lang="en-US" sz="2400" b="1" dirty="0" smtClean="0">
                <a:latin typeface="Cambria" pitchFamily="18" charset="0"/>
              </a:rPr>
              <a:t>	</a:t>
            </a:r>
            <a:r>
              <a:rPr lang="en-US" sz="2400" i="1" dirty="0" smtClean="0">
                <a:latin typeface="Cambria" pitchFamily="18" charset="0"/>
              </a:rPr>
              <a:t>Even though everything in created is subject to growing old and wearing out like a garment of clothing, Jesus – as the God-man – will never </a:t>
            </a:r>
            <a:r>
              <a:rPr lang="en-US" sz="2400" i="1" u="sng" dirty="0" smtClean="0">
                <a:latin typeface="Cambria" pitchFamily="18" charset="0"/>
              </a:rPr>
              <a:t>perish</a:t>
            </a:r>
            <a:r>
              <a:rPr lang="en-US" sz="2400" i="1" dirty="0" smtClean="0">
                <a:latin typeface="Cambria" pitchFamily="18" charset="0"/>
              </a:rPr>
              <a:t>.</a:t>
            </a:r>
          </a:p>
          <a:p>
            <a:pPr marL="731520" lvl="1" indent="-274320">
              <a:spcAft>
                <a:spcPts val="1800"/>
              </a:spcAft>
            </a:pPr>
            <a:r>
              <a:rPr lang="en-US" sz="2400" i="1" dirty="0" smtClean="0">
                <a:latin typeface="Cambria" pitchFamily="18" charset="0"/>
              </a:rPr>
              <a:t>	As God, Christ is </a:t>
            </a:r>
            <a:r>
              <a:rPr lang="en-US" sz="2400" i="1" u="sng" dirty="0" smtClean="0">
                <a:latin typeface="Cambria" pitchFamily="18" charset="0"/>
              </a:rPr>
              <a:t>eternal</a:t>
            </a:r>
            <a:r>
              <a:rPr lang="en-US" sz="2400" i="1" dirty="0" smtClean="0">
                <a:latin typeface="Cambria" pitchFamily="18" charset="0"/>
              </a:rPr>
              <a:t>.  He had no beginning.  He will have no end.</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2831544"/>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Christ superior to angels in three ways </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4-14</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1800"/>
              </a:spcAft>
              <a:buFont typeface="Arial" pitchFamily="34" charset="0"/>
              <a:buChar char="•"/>
            </a:pPr>
            <a:r>
              <a:rPr lang="en-US" sz="2400" b="1" dirty="0" smtClean="0">
                <a:effectLst>
                  <a:outerShdw blurRad="38100" dist="38100" dir="2700000" algn="tl">
                    <a:srgbClr val="000000">
                      <a:alpha val="43137"/>
                    </a:srgbClr>
                  </a:outerShdw>
                </a:effectLst>
                <a:latin typeface="Cambria" pitchFamily="18" charset="0"/>
              </a:rPr>
              <a:t>HIS REWARD</a:t>
            </a:r>
            <a:r>
              <a:rPr lang="en-US" sz="2400" b="1" dirty="0" smtClean="0">
                <a:latin typeface="Cambria" pitchFamily="18" charset="0"/>
              </a:rPr>
              <a:t> – The Father has promised to make Jesus’ enemies his footstool (</a:t>
            </a:r>
            <a:r>
              <a:rPr lang="en-US" sz="2400" b="1" dirty="0" smtClean="0">
                <a:effectLst>
                  <a:outerShdw blurRad="38100" dist="38100" dir="2700000" algn="tl">
                    <a:srgbClr val="000000">
                      <a:alpha val="43137"/>
                    </a:srgbClr>
                  </a:outerShdw>
                </a:effectLst>
                <a:latin typeface="Cambria" pitchFamily="18" charset="0"/>
              </a:rPr>
              <a:t>13-14</a:t>
            </a:r>
            <a:r>
              <a:rPr lang="en-US" sz="2400" b="1" dirty="0" smtClean="0">
                <a:latin typeface="Cambria" pitchFamily="18" charset="0"/>
              </a:rPr>
              <a:t>). </a:t>
            </a:r>
          </a:p>
          <a:p>
            <a:pPr marL="731520" lvl="1" indent="-274320">
              <a:spcAft>
                <a:spcPts val="1800"/>
              </a:spcAft>
            </a:pPr>
            <a:r>
              <a:rPr lang="en-US" sz="2400" b="1" dirty="0" smtClean="0">
                <a:latin typeface="Cambria" pitchFamily="18" charset="0"/>
              </a:rPr>
              <a:t>	</a:t>
            </a:r>
            <a:r>
              <a:rPr lang="en-US" sz="2400" i="1" dirty="0" smtClean="0">
                <a:latin typeface="Cambria" pitchFamily="18" charset="0"/>
              </a:rPr>
              <a:t>God has never said to any of his angels, “Take your seat next to me at my right hand until I make your enemies a </a:t>
            </a:r>
            <a:r>
              <a:rPr lang="en-US" sz="2400" i="1" u="sng" dirty="0" smtClean="0">
                <a:latin typeface="Cambria" pitchFamily="18" charset="0"/>
              </a:rPr>
              <a:t>footstool</a:t>
            </a:r>
            <a:r>
              <a:rPr lang="en-US" sz="2400" i="1" dirty="0" smtClean="0">
                <a:latin typeface="Cambria" pitchFamily="18" charset="0"/>
              </a:rPr>
              <a:t> for your feet.”</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3277820"/>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Old Testament passages referenced in Ch1 </a:t>
            </a:r>
            <a:r>
              <a:rPr lang="en-US" sz="2400" b="1" dirty="0" smtClean="0">
                <a:latin typeface="Cambria" pitchFamily="18" charset="0"/>
              </a:rPr>
              <a:t>(5-13)</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2400"/>
              </a:spcAft>
              <a:buFont typeface="Arial" pitchFamily="34" charset="0"/>
              <a:buChar char="•"/>
            </a:pPr>
            <a:r>
              <a:rPr lang="en-US" sz="2400" b="1" dirty="0" smtClean="0">
                <a:effectLst>
                  <a:outerShdw blurRad="38100" dist="38100" dir="2700000" algn="tl">
                    <a:srgbClr val="000000">
                      <a:alpha val="43137"/>
                    </a:srgbClr>
                  </a:outerShdw>
                </a:effectLst>
                <a:latin typeface="Cambria" pitchFamily="18" charset="0"/>
              </a:rPr>
              <a:t>v5</a:t>
            </a:r>
            <a:r>
              <a:rPr lang="en-US" sz="2400" b="1" dirty="0" smtClean="0">
                <a:latin typeface="Cambria" pitchFamily="18" charset="0"/>
              </a:rPr>
              <a:t> – </a:t>
            </a:r>
            <a:r>
              <a:rPr lang="de-DE" sz="2400" b="1" dirty="0" smtClean="0">
                <a:latin typeface="Cambria" pitchFamily="18" charset="0"/>
              </a:rPr>
              <a:t>Psalm 2:7 </a:t>
            </a:r>
            <a:r>
              <a:rPr lang="de-DE" sz="2000" b="1" dirty="0" smtClean="0">
                <a:effectLst>
                  <a:outerShdw blurRad="38100" dist="38100" dir="2700000" algn="tl">
                    <a:srgbClr val="000000">
                      <a:alpha val="43137"/>
                    </a:srgbClr>
                  </a:outerShdw>
                </a:effectLst>
                <a:latin typeface="Cambria" pitchFamily="18" charset="0"/>
              </a:rPr>
              <a:t>&gt;</a:t>
            </a:r>
            <a:r>
              <a:rPr lang="de-DE" sz="2400" b="1" dirty="0" smtClean="0">
                <a:latin typeface="Cambria" pitchFamily="18" charset="0"/>
              </a:rPr>
              <a:t> </a:t>
            </a:r>
            <a:r>
              <a:rPr lang="en-US" sz="2400" b="1" i="1" dirty="0" smtClean="0">
                <a:latin typeface="Cambria" pitchFamily="18" charset="0"/>
              </a:rPr>
              <a:t>“I will declare the decree: the Lord hath said unto me, </a:t>
            </a:r>
            <a:r>
              <a:rPr lang="en-US" sz="2400" b="1" i="1" dirty="0" smtClean="0">
                <a:effectLst>
                  <a:outerShdw blurRad="38100" dist="38100" dir="2700000" algn="tl">
                    <a:srgbClr val="000000">
                      <a:alpha val="43137"/>
                    </a:srgbClr>
                  </a:outerShdw>
                </a:effectLst>
                <a:latin typeface="Cambria" pitchFamily="18" charset="0"/>
              </a:rPr>
              <a:t>Thou art my Son</a:t>
            </a:r>
            <a:r>
              <a:rPr lang="en-US" sz="2400" b="1" i="1" dirty="0" smtClean="0">
                <a:latin typeface="Cambria" pitchFamily="18" charset="0"/>
              </a:rPr>
              <a:t>;</a:t>
            </a:r>
            <a:r>
              <a:rPr lang="en-US" sz="2400" b="1" i="1" dirty="0" smtClean="0">
                <a:effectLst>
                  <a:outerShdw blurRad="38100" dist="38100" dir="2700000" algn="tl">
                    <a:srgbClr val="000000">
                      <a:alpha val="43137"/>
                    </a:srgbClr>
                  </a:outerShdw>
                </a:effectLst>
                <a:latin typeface="Cambria" pitchFamily="18" charset="0"/>
              </a:rPr>
              <a:t> this day have I begotten thee</a:t>
            </a:r>
            <a:r>
              <a:rPr lang="en-US" sz="2400" b="1" i="1" dirty="0" smtClean="0">
                <a:latin typeface="Cambria" pitchFamily="18" charset="0"/>
              </a:rPr>
              <a:t>.”</a:t>
            </a:r>
            <a:endParaRPr lang="de-DE" sz="2400" b="1" i="1" dirty="0" smtClean="0">
              <a:latin typeface="Cambria" pitchFamily="18" charset="0"/>
            </a:endParaRPr>
          </a:p>
          <a:p>
            <a:pPr marL="274320" indent="-274320">
              <a:spcAft>
                <a:spcPts val="2400"/>
              </a:spcAft>
              <a:buFont typeface="Arial" pitchFamily="34" charset="0"/>
              <a:buChar char="•"/>
            </a:pPr>
            <a:r>
              <a:rPr lang="de-DE" sz="2400" b="1" dirty="0" smtClean="0">
                <a:effectLst>
                  <a:outerShdw blurRad="38100" dist="38100" dir="2700000" algn="tl">
                    <a:srgbClr val="000000">
                      <a:alpha val="43137"/>
                    </a:srgbClr>
                  </a:outerShdw>
                </a:effectLst>
                <a:latin typeface="Cambria" pitchFamily="18" charset="0"/>
              </a:rPr>
              <a:t>v5</a:t>
            </a:r>
            <a:r>
              <a:rPr lang="de-DE" sz="2400" b="1" dirty="0" smtClean="0">
                <a:latin typeface="Cambria" pitchFamily="18" charset="0"/>
              </a:rPr>
              <a:t> – 2Samuel 7:14 </a:t>
            </a:r>
            <a:r>
              <a:rPr lang="de-DE" sz="2000" b="1" dirty="0" smtClean="0">
                <a:effectLst>
                  <a:outerShdw blurRad="38100" dist="38100" dir="2700000" algn="tl">
                    <a:srgbClr val="000000">
                      <a:alpha val="43137"/>
                    </a:srgbClr>
                  </a:outerShdw>
                </a:effectLst>
                <a:latin typeface="Cambria" pitchFamily="18" charset="0"/>
              </a:rPr>
              <a:t>&gt;</a:t>
            </a:r>
            <a:r>
              <a:rPr lang="de-DE" sz="2400" b="1" dirty="0" smtClean="0">
                <a:latin typeface="Cambria" pitchFamily="18" charset="0"/>
              </a:rPr>
              <a:t> </a:t>
            </a:r>
            <a:r>
              <a:rPr lang="de-DE" sz="2400" b="1" i="1" dirty="0" smtClean="0">
                <a:latin typeface="Cambria" pitchFamily="18" charset="0"/>
              </a:rPr>
              <a:t>“</a:t>
            </a:r>
            <a:r>
              <a:rPr lang="en-US" sz="2400" b="1" i="1" dirty="0" smtClean="0">
                <a:effectLst>
                  <a:outerShdw blurRad="38100" dist="38100" dir="2700000" algn="tl">
                    <a:srgbClr val="000000">
                      <a:alpha val="43137"/>
                    </a:srgbClr>
                  </a:outerShdw>
                </a:effectLst>
                <a:latin typeface="Cambria" pitchFamily="18" charset="0"/>
              </a:rPr>
              <a:t>I will be his father,</a:t>
            </a:r>
            <a:r>
              <a:rPr lang="en-US" sz="2400" b="1" i="1" dirty="0" smtClean="0">
                <a:latin typeface="Cambria" pitchFamily="18" charset="0"/>
              </a:rPr>
              <a:t> </a:t>
            </a:r>
            <a:r>
              <a:rPr lang="en-US" sz="2400" b="1" i="1" dirty="0" smtClean="0">
                <a:effectLst>
                  <a:outerShdw blurRad="38100" dist="38100" dir="2700000" algn="tl">
                    <a:srgbClr val="000000">
                      <a:alpha val="43137"/>
                    </a:srgbClr>
                  </a:outerShdw>
                </a:effectLst>
                <a:latin typeface="Cambria" pitchFamily="18" charset="0"/>
              </a:rPr>
              <a:t>and he shall be my son</a:t>
            </a:r>
            <a:r>
              <a:rPr lang="en-US" sz="2400" b="1" i="1" dirty="0" smtClean="0">
                <a:latin typeface="Cambria" pitchFamily="18" charset="0"/>
              </a:rPr>
              <a:t>.  If he commit iniquity, I will chasten him with the rod of men, and with the stripes of the children of men.”</a:t>
            </a:r>
            <a:endParaRPr lang="de-DE" sz="2400" b="1" i="1" dirty="0" smtClean="0">
              <a:latin typeface="Cambria" pitchFamily="18" charset="0"/>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2831544"/>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Old Testament passages referenced in Ch1 </a:t>
            </a:r>
            <a:r>
              <a:rPr lang="en-US" sz="2400" b="1" dirty="0" smtClean="0">
                <a:latin typeface="Cambria" pitchFamily="18" charset="0"/>
              </a:rPr>
              <a:t>(5-13)</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1800"/>
              </a:spcAft>
              <a:buFont typeface="Arial" pitchFamily="34" charset="0"/>
              <a:buChar char="•"/>
            </a:pPr>
            <a:r>
              <a:rPr lang="de-DE" sz="2400" b="1" dirty="0" smtClean="0">
                <a:effectLst>
                  <a:outerShdw blurRad="38100" dist="38100" dir="2700000" algn="tl">
                    <a:srgbClr val="000000">
                      <a:alpha val="43137"/>
                    </a:srgbClr>
                  </a:outerShdw>
                </a:effectLst>
                <a:latin typeface="Cambria" pitchFamily="18" charset="0"/>
              </a:rPr>
              <a:t>v6</a:t>
            </a:r>
            <a:r>
              <a:rPr lang="de-DE" sz="2400" b="1" dirty="0" smtClean="0">
                <a:latin typeface="Cambria" pitchFamily="18" charset="0"/>
              </a:rPr>
              <a:t> – Psalm 97:7 </a:t>
            </a:r>
            <a:r>
              <a:rPr lang="de-DE" sz="2000" b="1" dirty="0" smtClean="0">
                <a:effectLst>
                  <a:outerShdw blurRad="38100" dist="38100" dir="2700000" algn="tl">
                    <a:srgbClr val="000000">
                      <a:alpha val="43137"/>
                    </a:srgbClr>
                  </a:outerShdw>
                </a:effectLst>
                <a:latin typeface="Cambria" pitchFamily="18" charset="0"/>
              </a:rPr>
              <a:t>&gt;</a:t>
            </a:r>
            <a:r>
              <a:rPr lang="de-DE" sz="2400" b="1" dirty="0" smtClean="0">
                <a:latin typeface="Cambria" pitchFamily="18" charset="0"/>
              </a:rPr>
              <a:t> </a:t>
            </a:r>
            <a:r>
              <a:rPr lang="de-DE" sz="2400" b="1" i="1" dirty="0" smtClean="0">
                <a:latin typeface="Cambria" pitchFamily="18" charset="0"/>
              </a:rPr>
              <a:t>“</a:t>
            </a:r>
            <a:r>
              <a:rPr lang="en-US" sz="2400" b="1" i="1" dirty="0" smtClean="0">
                <a:latin typeface="Cambria" pitchFamily="18" charset="0"/>
              </a:rPr>
              <a:t>Confounded be all they that serve graven images, that boast themselves of idols: </a:t>
            </a:r>
            <a:r>
              <a:rPr lang="en-US" sz="2400" b="1" i="1" dirty="0" smtClean="0">
                <a:effectLst>
                  <a:outerShdw blurRad="38100" dist="38100" dir="2700000" algn="tl">
                    <a:srgbClr val="000000">
                      <a:alpha val="43137"/>
                    </a:srgbClr>
                  </a:outerShdw>
                </a:effectLst>
                <a:latin typeface="Cambria" pitchFamily="18" charset="0"/>
              </a:rPr>
              <a:t>worship him, all ye gods</a:t>
            </a:r>
            <a:r>
              <a:rPr lang="en-US" sz="2400" b="1" i="1" dirty="0" smtClean="0">
                <a:latin typeface="Cambria" pitchFamily="18" charset="0"/>
              </a:rPr>
              <a:t>.”</a:t>
            </a:r>
            <a:endParaRPr lang="de-DE" sz="2400" b="1" i="1" dirty="0" smtClean="0">
              <a:latin typeface="Cambria" pitchFamily="18" charset="0"/>
            </a:endParaRPr>
          </a:p>
          <a:p>
            <a:pPr marL="274320" indent="-274320">
              <a:spcAft>
                <a:spcPts val="1800"/>
              </a:spcAft>
              <a:buFont typeface="Arial" pitchFamily="34" charset="0"/>
              <a:buChar char="•"/>
            </a:pPr>
            <a:r>
              <a:rPr lang="de-DE" sz="2400" b="1" dirty="0" smtClean="0">
                <a:effectLst>
                  <a:outerShdw blurRad="38100" dist="38100" dir="2700000" algn="tl">
                    <a:srgbClr val="000000">
                      <a:alpha val="43137"/>
                    </a:srgbClr>
                  </a:outerShdw>
                </a:effectLst>
                <a:latin typeface="Cambria" pitchFamily="18" charset="0"/>
              </a:rPr>
              <a:t>v7</a:t>
            </a:r>
            <a:r>
              <a:rPr lang="de-DE" sz="2400" b="1" dirty="0" smtClean="0">
                <a:latin typeface="Cambria" pitchFamily="18" charset="0"/>
              </a:rPr>
              <a:t> – Psalm 104:4 </a:t>
            </a:r>
            <a:r>
              <a:rPr lang="de-DE" sz="2000" b="1" dirty="0" smtClean="0">
                <a:effectLst>
                  <a:outerShdw blurRad="38100" dist="38100" dir="2700000" algn="tl">
                    <a:srgbClr val="000000">
                      <a:alpha val="43137"/>
                    </a:srgbClr>
                  </a:outerShdw>
                </a:effectLst>
                <a:latin typeface="Cambria" pitchFamily="18" charset="0"/>
              </a:rPr>
              <a:t>&gt;</a:t>
            </a:r>
            <a:r>
              <a:rPr lang="de-DE" sz="2400" b="1" dirty="0" smtClean="0">
                <a:latin typeface="Cambria" pitchFamily="18" charset="0"/>
              </a:rPr>
              <a:t> “</a:t>
            </a:r>
            <a:r>
              <a:rPr lang="en-US" sz="2400" b="1" i="1" dirty="0" smtClean="0">
                <a:effectLst>
                  <a:outerShdw blurRad="38100" dist="38100" dir="2700000" algn="tl">
                    <a:srgbClr val="000000">
                      <a:alpha val="43137"/>
                    </a:srgbClr>
                  </a:outerShdw>
                </a:effectLst>
                <a:latin typeface="Cambria" pitchFamily="18" charset="0"/>
              </a:rPr>
              <a:t>Who makes his angels spirits; his ministers a flaming fire</a:t>
            </a:r>
            <a:r>
              <a:rPr lang="en-US" sz="2400" b="1" dirty="0" smtClean="0">
                <a:latin typeface="Cambria" pitchFamily="18" charset="0"/>
              </a:rPr>
              <a:t>.” </a:t>
            </a:r>
            <a:endParaRPr lang="de-DE" sz="2400" b="1" dirty="0" smtClean="0">
              <a:latin typeface="Cambria" pitchFamily="18" charset="0"/>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5047536"/>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Old Testament passages referenced in Ch1 </a:t>
            </a:r>
            <a:r>
              <a:rPr lang="en-US" sz="2400" b="1" dirty="0" smtClean="0">
                <a:latin typeface="Cambria" pitchFamily="18" charset="0"/>
              </a:rPr>
              <a:t>(5-13)</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1800"/>
              </a:spcAft>
              <a:buFont typeface="Arial" pitchFamily="34" charset="0"/>
              <a:buChar char="•"/>
            </a:pPr>
            <a:r>
              <a:rPr lang="de-DE" sz="2400" b="1" dirty="0" smtClean="0">
                <a:effectLst>
                  <a:outerShdw blurRad="38100" dist="38100" dir="2700000" algn="tl">
                    <a:srgbClr val="000000">
                      <a:alpha val="43137"/>
                    </a:srgbClr>
                  </a:outerShdw>
                </a:effectLst>
                <a:latin typeface="Cambria" pitchFamily="18" charset="0"/>
              </a:rPr>
              <a:t>v8-9</a:t>
            </a:r>
            <a:r>
              <a:rPr lang="de-DE" sz="2400" b="1" dirty="0" smtClean="0">
                <a:latin typeface="Cambria" pitchFamily="18" charset="0"/>
              </a:rPr>
              <a:t> – Psalm 45:6-7 </a:t>
            </a:r>
            <a:r>
              <a:rPr lang="de-DE" sz="2000" b="1" dirty="0" smtClean="0">
                <a:effectLst>
                  <a:outerShdw blurRad="38100" dist="38100" dir="2700000" algn="tl">
                    <a:srgbClr val="000000">
                      <a:alpha val="43137"/>
                    </a:srgbClr>
                  </a:outerShdw>
                </a:effectLst>
                <a:latin typeface="Cambria" pitchFamily="18" charset="0"/>
              </a:rPr>
              <a:t>&gt;</a:t>
            </a:r>
            <a:r>
              <a:rPr lang="de-DE" sz="2400" b="1" dirty="0" smtClean="0">
                <a:latin typeface="Cambria" pitchFamily="18" charset="0"/>
              </a:rPr>
              <a:t> “</a:t>
            </a:r>
            <a:r>
              <a:rPr lang="en-US" sz="2400" b="1" i="1" dirty="0" smtClean="0">
                <a:effectLst>
                  <a:outerShdw blurRad="38100" dist="38100" dir="2700000" algn="tl">
                    <a:srgbClr val="000000">
                      <a:alpha val="43137"/>
                    </a:srgbClr>
                  </a:outerShdw>
                </a:effectLst>
                <a:latin typeface="Cambria" pitchFamily="18" charset="0"/>
              </a:rPr>
              <a:t>Thy throne, O God, is for ever and ever: the scepter of thy kingdom is a right scepter</a:t>
            </a:r>
            <a:r>
              <a:rPr lang="en-US" sz="2400" b="1" dirty="0" smtClean="0">
                <a:latin typeface="Cambria" pitchFamily="18" charset="0"/>
              </a:rPr>
              <a:t>.  </a:t>
            </a:r>
            <a:r>
              <a:rPr lang="en-US" sz="2400" b="1" baseline="30000" dirty="0" smtClean="0">
                <a:latin typeface="Cambria" pitchFamily="18" charset="0"/>
              </a:rPr>
              <a:t>7</a:t>
            </a:r>
            <a:r>
              <a:rPr lang="en-US" sz="2400" b="1" i="1" dirty="0" smtClean="0">
                <a:effectLst>
                  <a:outerShdw blurRad="38100" dist="38100" dir="2700000" algn="tl">
                    <a:srgbClr val="000000">
                      <a:alpha val="43137"/>
                    </a:srgbClr>
                  </a:outerShdw>
                </a:effectLst>
                <a:latin typeface="Cambria" pitchFamily="18" charset="0"/>
              </a:rPr>
              <a:t>Thou loves righteousness, and hates wickedness: therefore God, thy God, has anointed thee with the oil of gladness above thy fellows</a:t>
            </a:r>
            <a:r>
              <a:rPr lang="en-US" sz="2400" b="1" dirty="0" smtClean="0">
                <a:latin typeface="Cambria" pitchFamily="18" charset="0"/>
              </a:rPr>
              <a:t>.” </a:t>
            </a:r>
          </a:p>
          <a:p>
            <a:pPr marL="274320" indent="-274320">
              <a:spcAft>
                <a:spcPts val="1800"/>
              </a:spcAft>
              <a:buFont typeface="Arial" pitchFamily="34" charset="0"/>
              <a:buChar char="•"/>
            </a:pPr>
            <a:r>
              <a:rPr lang="de-DE" sz="2400" b="1" dirty="0" smtClean="0">
                <a:effectLst>
                  <a:outerShdw blurRad="38100" dist="38100" dir="2700000" algn="tl">
                    <a:srgbClr val="000000">
                      <a:alpha val="43137"/>
                    </a:srgbClr>
                  </a:outerShdw>
                </a:effectLst>
                <a:latin typeface="Cambria" pitchFamily="18" charset="0"/>
              </a:rPr>
              <a:t>v10-12</a:t>
            </a:r>
            <a:r>
              <a:rPr lang="de-DE" sz="2400" b="1" dirty="0" smtClean="0">
                <a:latin typeface="Cambria" pitchFamily="18" charset="0"/>
              </a:rPr>
              <a:t> – Psalm 102:25-27 </a:t>
            </a:r>
            <a:r>
              <a:rPr lang="de-DE" sz="2000" b="1" dirty="0" smtClean="0">
                <a:effectLst>
                  <a:outerShdw blurRad="38100" dist="38100" dir="2700000" algn="tl">
                    <a:srgbClr val="000000">
                      <a:alpha val="43137"/>
                    </a:srgbClr>
                  </a:outerShdw>
                </a:effectLst>
                <a:latin typeface="Cambria" pitchFamily="18" charset="0"/>
              </a:rPr>
              <a:t>&gt;</a:t>
            </a:r>
            <a:r>
              <a:rPr lang="de-DE" sz="2400" b="1" dirty="0" smtClean="0">
                <a:latin typeface="Cambria" pitchFamily="18" charset="0"/>
              </a:rPr>
              <a:t> </a:t>
            </a:r>
            <a:r>
              <a:rPr lang="de-DE" sz="2400" b="1" i="1" dirty="0" smtClean="0">
                <a:latin typeface="Cambria" pitchFamily="18" charset="0"/>
              </a:rPr>
              <a:t>“</a:t>
            </a:r>
            <a:r>
              <a:rPr lang="en-US" sz="2400" b="1" i="1" dirty="0" smtClean="0">
                <a:latin typeface="Cambria" pitchFamily="18" charset="0"/>
              </a:rPr>
              <a:t>Of old hast thou </a:t>
            </a:r>
            <a:r>
              <a:rPr lang="en-US" sz="2400" b="1" i="1" dirty="0" smtClean="0">
                <a:effectLst>
                  <a:outerShdw blurRad="38100" dist="38100" dir="2700000" algn="tl">
                    <a:srgbClr val="000000">
                      <a:alpha val="43137"/>
                    </a:srgbClr>
                  </a:outerShdw>
                </a:effectLst>
                <a:latin typeface="Cambria" pitchFamily="18" charset="0"/>
              </a:rPr>
              <a:t>laid the foundation of the earth: and the heavens are the work of thy hands</a:t>
            </a:r>
            <a:r>
              <a:rPr lang="en-US" sz="2400" b="1" i="1" dirty="0" smtClean="0">
                <a:latin typeface="Cambria" pitchFamily="18" charset="0"/>
              </a:rPr>
              <a:t>.  </a:t>
            </a:r>
            <a:r>
              <a:rPr lang="en-US" sz="2400" b="1" i="1" baseline="30000" dirty="0" smtClean="0">
                <a:latin typeface="Cambria" pitchFamily="18" charset="0"/>
              </a:rPr>
              <a:t>26</a:t>
            </a:r>
            <a:r>
              <a:rPr lang="en-US" sz="2400" b="1" i="1" dirty="0" smtClean="0">
                <a:effectLst>
                  <a:outerShdw blurRad="38100" dist="38100" dir="2700000" algn="tl">
                    <a:srgbClr val="000000">
                      <a:alpha val="43137"/>
                    </a:srgbClr>
                  </a:outerShdw>
                </a:effectLst>
                <a:latin typeface="Cambria" pitchFamily="18" charset="0"/>
              </a:rPr>
              <a:t>They shall perish, but thou shalt endure: yea, all of them shall wax old like a garment</a:t>
            </a:r>
            <a:r>
              <a:rPr lang="en-US" sz="2400" b="1" i="1" dirty="0" smtClean="0">
                <a:latin typeface="Cambria" pitchFamily="18" charset="0"/>
              </a:rPr>
              <a:t>; </a:t>
            </a:r>
            <a:r>
              <a:rPr lang="en-US" sz="2400" b="1" i="1" dirty="0" smtClean="0">
                <a:effectLst>
                  <a:outerShdw blurRad="38100" dist="38100" dir="2700000" algn="tl">
                    <a:srgbClr val="000000">
                      <a:alpha val="43137"/>
                    </a:srgbClr>
                  </a:outerShdw>
                </a:effectLst>
                <a:latin typeface="Cambria" pitchFamily="18" charset="0"/>
              </a:rPr>
              <a:t>as a vesture shalt thou change them</a:t>
            </a:r>
            <a:r>
              <a:rPr lang="en-US" sz="2400" b="1" i="1" dirty="0" smtClean="0">
                <a:latin typeface="Cambria" pitchFamily="18" charset="0"/>
              </a:rPr>
              <a:t>, and they shall be changed: </a:t>
            </a:r>
            <a:r>
              <a:rPr lang="en-US" sz="2400" b="1" i="1" baseline="30000" dirty="0" smtClean="0">
                <a:latin typeface="Cambria" pitchFamily="18" charset="0"/>
              </a:rPr>
              <a:t>27</a:t>
            </a:r>
            <a:r>
              <a:rPr lang="en-US" sz="2400" b="1" i="1" dirty="0" smtClean="0">
                <a:latin typeface="Cambria" pitchFamily="18" charset="0"/>
              </a:rPr>
              <a:t>But thou art the same, and </a:t>
            </a:r>
            <a:r>
              <a:rPr lang="en-US" sz="2400" b="1" i="1" dirty="0" smtClean="0">
                <a:effectLst>
                  <a:outerShdw blurRad="38100" dist="38100" dir="2700000" algn="tl">
                    <a:srgbClr val="000000">
                      <a:alpha val="43137"/>
                    </a:srgbClr>
                  </a:outerShdw>
                </a:effectLst>
                <a:latin typeface="Cambria" pitchFamily="18" charset="0"/>
              </a:rPr>
              <a:t>thy years shall have no end</a:t>
            </a:r>
            <a:r>
              <a:rPr lang="en-US" sz="2400" b="1" i="1" dirty="0" smtClean="0">
                <a:latin typeface="Cambria" pitchFamily="18" charset="0"/>
              </a:rPr>
              <a:t>.” </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1492716"/>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Old Testament passages referenced in Ch1 </a:t>
            </a:r>
            <a:r>
              <a:rPr lang="en-US" sz="2400" b="1" dirty="0" smtClean="0">
                <a:latin typeface="Cambria" pitchFamily="18" charset="0"/>
              </a:rPr>
              <a:t>(5-13)</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1800"/>
              </a:spcAft>
              <a:buFont typeface="Arial" pitchFamily="34" charset="0"/>
              <a:buChar char="•"/>
            </a:pPr>
            <a:r>
              <a:rPr lang="de-DE" sz="2400" b="1" dirty="0" smtClean="0">
                <a:effectLst>
                  <a:outerShdw blurRad="38100" dist="38100" dir="2700000" algn="tl">
                    <a:srgbClr val="000000">
                      <a:alpha val="43137"/>
                    </a:srgbClr>
                  </a:outerShdw>
                </a:effectLst>
                <a:latin typeface="Cambria" pitchFamily="18" charset="0"/>
              </a:rPr>
              <a:t>v13</a:t>
            </a:r>
            <a:r>
              <a:rPr lang="de-DE" sz="2400" b="1" dirty="0" smtClean="0">
                <a:latin typeface="Cambria" pitchFamily="18" charset="0"/>
              </a:rPr>
              <a:t> – Psalm 110:1 </a:t>
            </a:r>
            <a:r>
              <a:rPr lang="de-DE" sz="2000" b="1" dirty="0" smtClean="0">
                <a:effectLst>
                  <a:outerShdw blurRad="38100" dist="38100" dir="2700000" algn="tl">
                    <a:srgbClr val="000000">
                      <a:alpha val="43137"/>
                    </a:srgbClr>
                  </a:outerShdw>
                </a:effectLst>
                <a:latin typeface="Cambria" pitchFamily="18" charset="0"/>
              </a:rPr>
              <a:t>&gt;</a:t>
            </a:r>
            <a:r>
              <a:rPr lang="de-DE" sz="2400" b="1" dirty="0" smtClean="0">
                <a:latin typeface="Cambria" pitchFamily="18" charset="0"/>
              </a:rPr>
              <a:t> </a:t>
            </a:r>
            <a:r>
              <a:rPr lang="de-DE" sz="2400" b="1" i="1" dirty="0" smtClean="0">
                <a:latin typeface="Cambria" pitchFamily="18" charset="0"/>
              </a:rPr>
              <a:t>“</a:t>
            </a:r>
            <a:r>
              <a:rPr lang="en-US" sz="2400" b="1" i="1" dirty="0" smtClean="0">
                <a:latin typeface="Cambria" pitchFamily="18" charset="0"/>
              </a:rPr>
              <a:t>The Lord said unto my Lord, </a:t>
            </a:r>
            <a:r>
              <a:rPr lang="en-US" sz="2400" b="1" i="1" dirty="0" smtClean="0">
                <a:effectLst>
                  <a:outerShdw blurRad="38100" dist="38100" dir="2700000" algn="tl">
                    <a:srgbClr val="000000">
                      <a:alpha val="43137"/>
                    </a:srgbClr>
                  </a:outerShdw>
                </a:effectLst>
                <a:latin typeface="Cambria" pitchFamily="18" charset="0"/>
              </a:rPr>
              <a:t>Sit thou at my right hand, until I make thine enemies thy footstool.</a:t>
            </a:r>
            <a:r>
              <a:rPr lang="en-US" sz="2400" b="1" i="1" dirty="0" smtClean="0">
                <a:latin typeface="Cambria" pitchFamily="18" charset="0"/>
              </a:rPr>
              <a:t>”  </a:t>
            </a:r>
            <a:endParaRPr lang="de-DE" sz="2400" b="1" i="1" dirty="0" smtClean="0">
              <a:latin typeface="Cambria" pitchFamily="18" charset="0"/>
            </a:endParaRP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3508653"/>
          </a:xfrm>
          <a:prstGeom prst="rect">
            <a:avLst/>
          </a:prstGeom>
          <a:noFill/>
        </p:spPr>
        <p:txBody>
          <a:bodyPr wrap="square" rtlCol="0">
            <a:spAutoFit/>
          </a:bodyPr>
          <a:lstStyle/>
          <a:p>
            <a:pPr marL="274320" indent="-274320">
              <a:spcAft>
                <a:spcPts val="1800"/>
              </a:spcAft>
              <a:buFont typeface="Arial" pitchFamily="34" charset="0"/>
              <a:buChar char="•"/>
            </a:pPr>
            <a:r>
              <a:rPr lang="en-US" sz="2400" b="1" dirty="0" smtClean="0">
                <a:latin typeface="Cambria" pitchFamily="18" charset="0"/>
              </a:rPr>
              <a:t>Christ has a more excellent name than the angels because through His suffering and death He acquired a </a:t>
            </a:r>
            <a:r>
              <a:rPr lang="en-US" sz="2400" b="1" i="1" u="sng" dirty="0" smtClean="0">
                <a:effectLst>
                  <a:outerShdw blurRad="38100" dist="38100" dir="2700000" algn="tl">
                    <a:srgbClr val="000000">
                      <a:alpha val="43137"/>
                    </a:srgbClr>
                  </a:outerShdw>
                </a:effectLst>
                <a:latin typeface="Cambria" pitchFamily="18" charset="0"/>
              </a:rPr>
              <a:t>greater</a:t>
            </a:r>
            <a:r>
              <a:rPr lang="en-US" sz="2400" b="1" i="1" dirty="0" smtClean="0">
                <a:latin typeface="Cambria" pitchFamily="18" charset="0"/>
              </a:rPr>
              <a:t> </a:t>
            </a:r>
            <a:r>
              <a:rPr lang="en-US" sz="2400" b="1" i="1" u="sng" dirty="0" smtClean="0">
                <a:effectLst>
                  <a:outerShdw blurRad="38100" dist="38100" dir="2700000" algn="tl">
                    <a:srgbClr val="000000">
                      <a:alpha val="43137"/>
                    </a:srgbClr>
                  </a:outerShdw>
                </a:effectLst>
                <a:latin typeface="Cambria" pitchFamily="18" charset="0"/>
              </a:rPr>
              <a:t>inheritance</a:t>
            </a:r>
            <a:r>
              <a:rPr lang="en-US" sz="2400" b="1" dirty="0" smtClean="0">
                <a:latin typeface="Cambria" pitchFamily="18" charset="0"/>
              </a:rPr>
              <a:t>.  </a:t>
            </a:r>
          </a:p>
          <a:p>
            <a:pPr marL="274320" indent="-274320">
              <a:spcAft>
                <a:spcPts val="1800"/>
              </a:spcAft>
              <a:buFont typeface="Arial" pitchFamily="34" charset="0"/>
              <a:buChar char="•"/>
            </a:pPr>
            <a:r>
              <a:rPr lang="en-US" sz="2400" b="1" dirty="0" smtClean="0">
                <a:latin typeface="Cambria" pitchFamily="18" charset="0"/>
              </a:rPr>
              <a:t>In His character, work, and ministry Christ stands </a:t>
            </a:r>
            <a:r>
              <a:rPr lang="en-US" sz="2400" b="1" i="1" u="sng" dirty="0" smtClean="0">
                <a:effectLst>
                  <a:outerShdw blurRad="38100" dist="38100" dir="2700000" algn="tl">
                    <a:srgbClr val="000000">
                      <a:alpha val="43137"/>
                    </a:srgbClr>
                  </a:outerShdw>
                </a:effectLst>
                <a:latin typeface="Cambria" pitchFamily="18" charset="0"/>
              </a:rPr>
              <a:t>supreme</a:t>
            </a:r>
            <a:r>
              <a:rPr lang="en-US" sz="2400" b="1" dirty="0" smtClean="0">
                <a:latin typeface="Cambria" pitchFamily="18" charset="0"/>
              </a:rPr>
              <a:t>.  </a:t>
            </a:r>
          </a:p>
          <a:p>
            <a:pPr marL="274320" indent="-274320">
              <a:spcAft>
                <a:spcPts val="1800"/>
              </a:spcAft>
              <a:buFont typeface="Arial" pitchFamily="34" charset="0"/>
              <a:buChar char="•"/>
            </a:pPr>
            <a:r>
              <a:rPr lang="en-US" sz="2400" b="1" dirty="0" smtClean="0">
                <a:latin typeface="Cambria" pitchFamily="18" charset="0"/>
              </a:rPr>
              <a:t>Though His glorious kingdom is not seen on earth today, Christ has still been </a:t>
            </a:r>
            <a:r>
              <a:rPr lang="en-US" sz="2400" b="1" i="1" u="sng" dirty="0" smtClean="0">
                <a:effectLst>
                  <a:outerShdw blurRad="38100" dist="38100" dir="2700000" algn="tl">
                    <a:srgbClr val="000000">
                      <a:alpha val="43137"/>
                    </a:srgbClr>
                  </a:outerShdw>
                </a:effectLst>
                <a:latin typeface="Cambria" pitchFamily="18" charset="0"/>
              </a:rPr>
              <a:t>enthroned</a:t>
            </a:r>
            <a:r>
              <a:rPr lang="en-US" sz="2400" b="1" dirty="0" smtClean="0">
                <a:latin typeface="Cambria" pitchFamily="18" charset="0"/>
              </a:rPr>
              <a:t> as King and will return one day to </a:t>
            </a:r>
            <a:r>
              <a:rPr lang="en-US" sz="2400" b="1" i="1" u="sng" dirty="0" smtClean="0">
                <a:effectLst>
                  <a:outerShdw blurRad="38100" dist="38100" dir="2700000" algn="tl">
                    <a:srgbClr val="000000">
                      <a:alpha val="43137"/>
                    </a:srgbClr>
                  </a:outerShdw>
                </a:effectLst>
                <a:latin typeface="Cambria" pitchFamily="18" charset="0"/>
              </a:rPr>
              <a:t>establish</a:t>
            </a:r>
            <a:r>
              <a:rPr lang="en-US" sz="2400" b="1" dirty="0" smtClean="0">
                <a:latin typeface="Cambria" pitchFamily="18" charset="0"/>
              </a:rPr>
              <a:t> righteousness on this earth.</a:t>
            </a:r>
            <a:endParaRPr lang="de-DE" sz="2000" b="1" dirty="0" smtClean="0">
              <a:latin typeface="Cambria" pitchFamily="18" charset="0"/>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2 spoken.jpg"/>
          <p:cNvPicPr>
            <a:picLocks noChangeAspect="1"/>
          </p:cNvPicPr>
          <p:nvPr/>
        </p:nvPicPr>
        <p:blipFill>
          <a:blip r:embed="rId2" cstate="print"/>
          <a:srcRect b="6667"/>
          <a:stretch>
            <a:fillRect/>
          </a:stretch>
        </p:blipFill>
        <p:spPr>
          <a:xfrm>
            <a:off x="0" y="0"/>
            <a:ext cx="9144000" cy="6858000"/>
          </a:xfrm>
          <a:prstGeom prst="rect">
            <a:avLst/>
          </a:prstGeom>
        </p:spPr>
      </p:pic>
    </p:spTree>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4770537"/>
          </a:xfrm>
          <a:prstGeom prst="rect">
            <a:avLst/>
          </a:prstGeom>
          <a:noFill/>
        </p:spPr>
        <p:txBody>
          <a:bodyPr wrap="square" rtlCol="0">
            <a:spAutoFit/>
          </a:bodyPr>
          <a:lstStyle/>
          <a:p>
            <a:pPr marL="274320" indent="-274320" algn="ctr">
              <a:spcAft>
                <a:spcPts val="1800"/>
              </a:spcAft>
            </a:pPr>
            <a:r>
              <a:rPr lang="en-US" sz="2800" b="1" dirty="0" smtClean="0">
                <a:effectLst>
                  <a:outerShdw blurRad="38100" dist="38100" dir="2700000" algn="tl">
                    <a:srgbClr val="000000">
                      <a:alpha val="43137"/>
                    </a:srgbClr>
                  </a:outerShdw>
                </a:effectLst>
                <a:latin typeface="Cambria" pitchFamily="18" charset="0"/>
              </a:rPr>
              <a:t>Application of Chapter 1</a:t>
            </a:r>
            <a:endParaRPr lang="en-US" sz="2400" b="1" dirty="0" smtClean="0">
              <a:effectLst>
                <a:outerShdw blurRad="38100" dist="38100" dir="2700000" algn="tl">
                  <a:srgbClr val="000000">
                    <a:alpha val="43137"/>
                  </a:srgbClr>
                </a:outerShdw>
              </a:effectLst>
              <a:latin typeface="Cambria" pitchFamily="18" charset="0"/>
            </a:endParaRPr>
          </a:p>
          <a:p>
            <a:pPr marL="274320" indent="-274320">
              <a:spcAft>
                <a:spcPts val="1800"/>
              </a:spcAft>
            </a:pPr>
            <a:r>
              <a:rPr lang="de-DE" sz="2400" b="1" dirty="0" smtClean="0">
                <a:effectLst>
                  <a:outerShdw blurRad="38100" dist="38100" dir="2700000" algn="tl">
                    <a:srgbClr val="000000">
                      <a:alpha val="43137"/>
                    </a:srgbClr>
                  </a:outerShdw>
                </a:effectLst>
                <a:latin typeface="Cambria" pitchFamily="18" charset="0"/>
              </a:rPr>
              <a:t>	[1]</a:t>
            </a:r>
            <a:r>
              <a:rPr lang="de-DE" sz="2400" b="1" dirty="0" smtClean="0">
                <a:latin typeface="Cambria" pitchFamily="18" charset="0"/>
              </a:rPr>
              <a:t> – God‘s angelic servants </a:t>
            </a:r>
            <a:r>
              <a:rPr lang="de-DE" sz="2400" b="1" i="1" dirty="0" smtClean="0">
                <a:effectLst>
                  <a:outerShdw blurRad="38100" dist="38100" dir="2700000" algn="tl">
                    <a:srgbClr val="000000">
                      <a:alpha val="43137"/>
                    </a:srgbClr>
                  </a:outerShdw>
                </a:effectLst>
                <a:latin typeface="Cambria" pitchFamily="18" charset="0"/>
              </a:rPr>
              <a:t>intrigue</a:t>
            </a:r>
            <a:r>
              <a:rPr lang="de-DE" sz="2400" b="1" dirty="0" smtClean="0">
                <a:latin typeface="Cambria" pitchFamily="18" charset="0"/>
              </a:rPr>
              <a:t> us, but only God‘s word can </a:t>
            </a:r>
            <a:r>
              <a:rPr lang="de-DE" sz="2400" b="1" i="1" dirty="0" smtClean="0">
                <a:effectLst>
                  <a:outerShdw blurRad="38100" dist="38100" dir="2700000" algn="tl">
                    <a:srgbClr val="000000">
                      <a:alpha val="43137"/>
                    </a:srgbClr>
                  </a:outerShdw>
                </a:effectLst>
                <a:latin typeface="Cambria" pitchFamily="18" charset="0"/>
              </a:rPr>
              <a:t>enlighten</a:t>
            </a:r>
            <a:r>
              <a:rPr lang="de-DE" sz="2400" b="1" dirty="0" smtClean="0">
                <a:latin typeface="Cambria" pitchFamily="18" charset="0"/>
              </a:rPr>
              <a:t> us . . . </a:t>
            </a:r>
          </a:p>
          <a:p>
            <a:pPr marL="731520" lvl="1" indent="-274320">
              <a:spcAft>
                <a:spcPts val="1800"/>
              </a:spcAft>
              <a:buFont typeface="Arial" pitchFamily="34" charset="0"/>
              <a:buChar char="•"/>
            </a:pPr>
            <a:r>
              <a:rPr lang="en-US" sz="2400" b="1" dirty="0" smtClean="0">
                <a:latin typeface="Cambria" pitchFamily="18" charset="0"/>
              </a:rPr>
              <a:t>God has </a:t>
            </a:r>
            <a:r>
              <a:rPr lang="en-US" sz="2400" b="1" i="1" u="sng" dirty="0" smtClean="0">
                <a:effectLst>
                  <a:outerShdw blurRad="38100" dist="38100" dir="2700000" algn="tl">
                    <a:srgbClr val="000000">
                      <a:alpha val="43137"/>
                    </a:srgbClr>
                  </a:outerShdw>
                </a:effectLst>
                <a:latin typeface="Cambria" pitchFamily="18" charset="0"/>
              </a:rPr>
              <a:t>spoken</a:t>
            </a:r>
            <a:r>
              <a:rPr lang="en-US" sz="2400" b="1" dirty="0" smtClean="0">
                <a:latin typeface="Cambria" pitchFamily="18" charset="0"/>
              </a:rPr>
              <a:t> directly to us through his written Word.   </a:t>
            </a:r>
          </a:p>
          <a:p>
            <a:pPr marL="731520" lvl="1" indent="-274320">
              <a:spcAft>
                <a:spcPts val="1800"/>
              </a:spcAft>
              <a:buFont typeface="Arial" pitchFamily="34" charset="0"/>
              <a:buChar char="•"/>
            </a:pPr>
            <a:r>
              <a:rPr lang="en-US" sz="2400" b="1" dirty="0" smtClean="0">
                <a:latin typeface="Cambria" pitchFamily="18" charset="0"/>
              </a:rPr>
              <a:t>God has also sent to us His Word </a:t>
            </a:r>
            <a:r>
              <a:rPr lang="en-US" sz="2400" b="1" i="1" u="sng" dirty="0" smtClean="0">
                <a:effectLst>
                  <a:outerShdw blurRad="38100" dist="38100" dir="2700000" algn="tl">
                    <a:srgbClr val="000000">
                      <a:alpha val="43137"/>
                    </a:srgbClr>
                  </a:outerShdw>
                </a:effectLst>
                <a:latin typeface="Cambria" pitchFamily="18" charset="0"/>
              </a:rPr>
              <a:t>incarnate</a:t>
            </a:r>
            <a:r>
              <a:rPr lang="en-US" sz="2400" b="1" dirty="0" smtClean="0">
                <a:latin typeface="Cambria" pitchFamily="18" charset="0"/>
              </a:rPr>
              <a:t> to whom the written Word points and who points us back to the written Word.</a:t>
            </a:r>
          </a:p>
          <a:p>
            <a:pPr marL="731520" lvl="1" indent="-274320">
              <a:spcAft>
                <a:spcPts val="1800"/>
              </a:spcAft>
              <a:buFont typeface="Arial" pitchFamily="34" charset="0"/>
              <a:buChar char="•"/>
            </a:pPr>
            <a:r>
              <a:rPr lang="en-US" sz="2400" b="1" dirty="0" smtClean="0">
                <a:latin typeface="Cambria" pitchFamily="18" charset="0"/>
              </a:rPr>
              <a:t>The Son of God alone is the </a:t>
            </a:r>
            <a:r>
              <a:rPr lang="en-US" sz="2400" b="1" i="1" u="sng" dirty="0" smtClean="0">
                <a:effectLst>
                  <a:outerShdw blurRad="38100" dist="38100" dir="2700000" algn="tl">
                    <a:srgbClr val="000000">
                      <a:alpha val="43137"/>
                    </a:srgbClr>
                  </a:outerShdw>
                </a:effectLst>
                <a:latin typeface="Cambria" pitchFamily="18" charset="0"/>
              </a:rPr>
              <a:t>Source</a:t>
            </a:r>
            <a:r>
              <a:rPr lang="en-US" sz="2400" b="1" dirty="0" smtClean="0">
                <a:latin typeface="Cambria" pitchFamily="18" charset="0"/>
              </a:rPr>
              <a:t> of life and </a:t>
            </a:r>
            <a:r>
              <a:rPr lang="en-US" sz="2400" b="1" i="1" u="sng" dirty="0" smtClean="0">
                <a:effectLst>
                  <a:outerShdw blurRad="38100" dist="38100" dir="2700000" algn="tl">
                    <a:srgbClr val="000000">
                      <a:alpha val="43137"/>
                    </a:srgbClr>
                  </a:outerShdw>
                </a:effectLst>
                <a:latin typeface="Cambria" pitchFamily="18" charset="0"/>
              </a:rPr>
              <a:t>Savior</a:t>
            </a:r>
            <a:r>
              <a:rPr lang="en-US" sz="2400" b="1" dirty="0" smtClean="0">
                <a:latin typeface="Cambria" pitchFamily="18" charset="0"/>
              </a:rPr>
              <a:t> of our lives. </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4401205"/>
          </a:xfrm>
          <a:prstGeom prst="rect">
            <a:avLst/>
          </a:prstGeom>
          <a:noFill/>
        </p:spPr>
        <p:txBody>
          <a:bodyPr wrap="square" rtlCol="0">
            <a:spAutoFit/>
          </a:bodyPr>
          <a:lstStyle/>
          <a:p>
            <a:pPr marL="274320" indent="-274320" algn="ctr">
              <a:spcAft>
                <a:spcPts val="1800"/>
              </a:spcAft>
            </a:pPr>
            <a:r>
              <a:rPr lang="en-US" sz="2800" b="1" dirty="0" smtClean="0">
                <a:effectLst>
                  <a:outerShdw blurRad="38100" dist="38100" dir="2700000" algn="tl">
                    <a:srgbClr val="000000">
                      <a:alpha val="43137"/>
                    </a:srgbClr>
                  </a:outerShdw>
                </a:effectLst>
                <a:latin typeface="Cambria" pitchFamily="18" charset="0"/>
              </a:rPr>
              <a:t>Application of Chapter 1</a:t>
            </a:r>
            <a:endParaRPr lang="en-US" sz="2400" b="1" dirty="0" smtClean="0">
              <a:effectLst>
                <a:outerShdw blurRad="38100" dist="38100" dir="2700000" algn="tl">
                  <a:srgbClr val="000000">
                    <a:alpha val="43137"/>
                  </a:srgbClr>
                </a:outerShdw>
              </a:effectLst>
              <a:latin typeface="Cambria" pitchFamily="18" charset="0"/>
            </a:endParaRPr>
          </a:p>
          <a:p>
            <a:pPr marL="274320" indent="-274320">
              <a:spcAft>
                <a:spcPts val="1800"/>
              </a:spcAft>
            </a:pPr>
            <a:r>
              <a:rPr lang="de-DE" sz="2400" b="1" dirty="0" smtClean="0">
                <a:effectLst>
                  <a:outerShdw blurRad="38100" dist="38100" dir="2700000" algn="tl">
                    <a:srgbClr val="000000">
                      <a:alpha val="43137"/>
                    </a:srgbClr>
                  </a:outerShdw>
                </a:effectLst>
                <a:latin typeface="Cambria" pitchFamily="18" charset="0"/>
              </a:rPr>
              <a:t>	[2]</a:t>
            </a:r>
            <a:r>
              <a:rPr lang="de-DE" sz="2400" b="1" dirty="0" smtClean="0">
                <a:latin typeface="Cambria" pitchFamily="18" charset="0"/>
              </a:rPr>
              <a:t> – God‘s angelic servants minister </a:t>
            </a:r>
            <a:r>
              <a:rPr lang="de-DE" sz="2400" b="1" i="1" dirty="0" smtClean="0">
                <a:effectLst>
                  <a:outerShdw blurRad="38100" dist="38100" dir="2700000" algn="tl">
                    <a:srgbClr val="000000">
                      <a:alpha val="43137"/>
                    </a:srgbClr>
                  </a:outerShdw>
                </a:effectLst>
                <a:latin typeface="Cambria" pitchFamily="18" charset="0"/>
              </a:rPr>
              <a:t>to</a:t>
            </a:r>
            <a:r>
              <a:rPr lang="de-DE" sz="2400" b="1" dirty="0" smtClean="0">
                <a:latin typeface="Cambria" pitchFamily="18" charset="0"/>
              </a:rPr>
              <a:t> us, but only God‘s Spirit can minister </a:t>
            </a:r>
            <a:r>
              <a:rPr lang="de-DE" sz="2400" b="1" i="1" dirty="0" smtClean="0">
                <a:effectLst>
                  <a:outerShdw blurRad="38100" dist="38100" dir="2700000" algn="tl">
                    <a:srgbClr val="000000">
                      <a:alpha val="43137"/>
                    </a:srgbClr>
                  </a:outerShdw>
                </a:effectLst>
                <a:latin typeface="Cambria" pitchFamily="18" charset="0"/>
              </a:rPr>
              <a:t>in</a:t>
            </a:r>
            <a:r>
              <a:rPr lang="de-DE" sz="2400" b="1" dirty="0" smtClean="0">
                <a:latin typeface="Cambria" pitchFamily="18" charset="0"/>
              </a:rPr>
              <a:t> us . . . </a:t>
            </a:r>
          </a:p>
          <a:p>
            <a:pPr marL="731520" lvl="1" indent="-274320">
              <a:spcAft>
                <a:spcPts val="1800"/>
              </a:spcAft>
              <a:buFont typeface="Arial" pitchFamily="34" charset="0"/>
              <a:buChar char="•"/>
            </a:pPr>
            <a:r>
              <a:rPr lang="en-US" sz="2400" b="1" dirty="0" smtClean="0">
                <a:latin typeface="Cambria" pitchFamily="18" charset="0"/>
              </a:rPr>
              <a:t>Just because they are spirit beings, angels  should not be </a:t>
            </a:r>
            <a:r>
              <a:rPr lang="en-US" sz="2400" b="1" i="1" u="sng" dirty="0" smtClean="0">
                <a:effectLst>
                  <a:outerShdw blurRad="38100" dist="38100" dir="2700000" algn="tl">
                    <a:srgbClr val="000000">
                      <a:alpha val="43137"/>
                    </a:srgbClr>
                  </a:outerShdw>
                </a:effectLst>
                <a:latin typeface="Cambria" pitchFamily="18" charset="0"/>
              </a:rPr>
              <a:t>confused</a:t>
            </a:r>
            <a:r>
              <a:rPr lang="en-US" sz="2400" b="1" dirty="0" smtClean="0">
                <a:latin typeface="Cambria" pitchFamily="18" charset="0"/>
              </a:rPr>
              <a:t> with the Holy Spirit. </a:t>
            </a:r>
          </a:p>
          <a:p>
            <a:pPr marL="731520" lvl="1" indent="-274320">
              <a:spcAft>
                <a:spcPts val="1800"/>
              </a:spcAft>
              <a:buFont typeface="Arial" pitchFamily="34" charset="0"/>
              <a:buChar char="•"/>
            </a:pPr>
            <a:r>
              <a:rPr lang="en-US" sz="2400" b="1" dirty="0" smtClean="0">
                <a:latin typeface="Cambria" pitchFamily="18" charset="0"/>
              </a:rPr>
              <a:t>The Holy Spirit is the Paraclete, the Comforter, the One called alongside to </a:t>
            </a:r>
            <a:r>
              <a:rPr lang="en-US" sz="2400" b="1" i="1" u="sng" dirty="0" smtClean="0">
                <a:effectLst>
                  <a:outerShdw blurRad="38100" dist="38100" dir="2700000" algn="tl">
                    <a:srgbClr val="000000">
                      <a:alpha val="43137"/>
                    </a:srgbClr>
                  </a:outerShdw>
                </a:effectLst>
                <a:latin typeface="Cambria" pitchFamily="18" charset="0"/>
              </a:rPr>
              <a:t>help</a:t>
            </a:r>
            <a:r>
              <a:rPr lang="en-US" sz="2400" b="1" dirty="0" smtClean="0">
                <a:latin typeface="Cambria" pitchFamily="18" charset="0"/>
              </a:rPr>
              <a:t> </a:t>
            </a:r>
            <a:r>
              <a:rPr lang="en-US" sz="2400" b="1" i="1" u="sng" dirty="0" smtClean="0">
                <a:effectLst>
                  <a:outerShdw blurRad="38100" dist="38100" dir="2700000" algn="tl">
                    <a:srgbClr val="000000">
                      <a:alpha val="43137"/>
                    </a:srgbClr>
                  </a:outerShdw>
                </a:effectLst>
                <a:latin typeface="Cambria" pitchFamily="18" charset="0"/>
              </a:rPr>
              <a:t>us</a:t>
            </a:r>
            <a:r>
              <a:rPr lang="en-US" sz="2400" b="1" dirty="0" smtClean="0">
                <a:latin typeface="Cambria" pitchFamily="18" charset="0"/>
              </a:rPr>
              <a:t>.</a:t>
            </a:r>
          </a:p>
          <a:p>
            <a:pPr marL="731520" lvl="1" indent="-274320">
              <a:spcAft>
                <a:spcPts val="1800"/>
              </a:spcAft>
              <a:buFont typeface="Arial" pitchFamily="34" charset="0"/>
              <a:buChar char="•"/>
            </a:pPr>
            <a:r>
              <a:rPr lang="en-US" sz="2400" b="1" dirty="0" smtClean="0">
                <a:latin typeface="Cambria" pitchFamily="18" charset="0"/>
              </a:rPr>
              <a:t>Yes, angels exist, and yes, they minister on our behalf; but they, too, are </a:t>
            </a:r>
            <a:r>
              <a:rPr lang="en-US" sz="2400" b="1" i="1" u="sng" dirty="0" smtClean="0">
                <a:effectLst>
                  <a:outerShdw blurRad="38100" dist="38100" dir="2700000" algn="tl">
                    <a:srgbClr val="000000">
                      <a:alpha val="43137"/>
                    </a:srgbClr>
                  </a:outerShdw>
                </a:effectLst>
                <a:latin typeface="Cambria" pitchFamily="18" charset="0"/>
              </a:rPr>
              <a:t>subject</a:t>
            </a:r>
            <a:r>
              <a:rPr lang="en-US" sz="2400" b="1" dirty="0" smtClean="0">
                <a:latin typeface="Cambria" pitchFamily="18" charset="0"/>
              </a:rPr>
              <a:t> to the Son of God. </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5139869"/>
          </a:xfrm>
          <a:prstGeom prst="rect">
            <a:avLst/>
          </a:prstGeom>
          <a:noFill/>
        </p:spPr>
        <p:txBody>
          <a:bodyPr wrap="square" rtlCol="0">
            <a:spAutoFit/>
          </a:bodyPr>
          <a:lstStyle/>
          <a:p>
            <a:pPr marL="274320" indent="-274320" algn="ctr">
              <a:spcAft>
                <a:spcPts val="1800"/>
              </a:spcAft>
            </a:pPr>
            <a:r>
              <a:rPr lang="en-US" sz="2800" b="1" dirty="0" smtClean="0">
                <a:effectLst>
                  <a:outerShdw blurRad="38100" dist="38100" dir="2700000" algn="tl">
                    <a:srgbClr val="000000">
                      <a:alpha val="43137"/>
                    </a:srgbClr>
                  </a:outerShdw>
                </a:effectLst>
                <a:latin typeface="Cambria" pitchFamily="18" charset="0"/>
              </a:rPr>
              <a:t>Application of Chapter 1</a:t>
            </a:r>
            <a:endParaRPr lang="en-US" sz="2400" b="1" dirty="0" smtClean="0">
              <a:effectLst>
                <a:outerShdw blurRad="38100" dist="38100" dir="2700000" algn="tl">
                  <a:srgbClr val="000000">
                    <a:alpha val="43137"/>
                  </a:srgbClr>
                </a:outerShdw>
              </a:effectLst>
              <a:latin typeface="Cambria" pitchFamily="18" charset="0"/>
            </a:endParaRPr>
          </a:p>
          <a:p>
            <a:pPr marL="274320" indent="-274320">
              <a:spcAft>
                <a:spcPts val="1800"/>
              </a:spcAft>
            </a:pPr>
            <a:r>
              <a:rPr lang="de-DE" sz="2400" b="1" dirty="0" smtClean="0">
                <a:effectLst>
                  <a:outerShdw blurRad="38100" dist="38100" dir="2700000" algn="tl">
                    <a:srgbClr val="000000">
                      <a:alpha val="43137"/>
                    </a:srgbClr>
                  </a:outerShdw>
                </a:effectLst>
                <a:latin typeface="Cambria" pitchFamily="18" charset="0"/>
              </a:rPr>
              <a:t>	[3]</a:t>
            </a:r>
            <a:r>
              <a:rPr lang="de-DE" sz="2400" b="1" dirty="0" smtClean="0">
                <a:latin typeface="Cambria" pitchFamily="18" charset="0"/>
              </a:rPr>
              <a:t> – God‘s angelic servants protect us </a:t>
            </a:r>
            <a:r>
              <a:rPr lang="de-DE" sz="2400" b="1" i="1" dirty="0" smtClean="0">
                <a:effectLst>
                  <a:outerShdw blurRad="38100" dist="38100" dir="2700000" algn="tl">
                    <a:srgbClr val="000000">
                      <a:alpha val="43137"/>
                    </a:srgbClr>
                  </a:outerShdw>
                </a:effectLst>
                <a:latin typeface="Cambria" pitchFamily="18" charset="0"/>
              </a:rPr>
              <a:t>physically</a:t>
            </a:r>
            <a:r>
              <a:rPr lang="de-DE" sz="2400" b="1" dirty="0" smtClean="0">
                <a:latin typeface="Cambria" pitchFamily="18" charset="0"/>
              </a:rPr>
              <a:t>, but only God‘s Son can save us </a:t>
            </a:r>
            <a:r>
              <a:rPr lang="de-DE" sz="2400" b="1" i="1" dirty="0" smtClean="0">
                <a:effectLst>
                  <a:outerShdw blurRad="38100" dist="38100" dir="2700000" algn="tl">
                    <a:srgbClr val="000000">
                      <a:alpha val="43137"/>
                    </a:srgbClr>
                  </a:outerShdw>
                </a:effectLst>
                <a:latin typeface="Cambria" pitchFamily="18" charset="0"/>
              </a:rPr>
              <a:t>spiritually</a:t>
            </a:r>
            <a:r>
              <a:rPr lang="de-DE" sz="2400" b="1" dirty="0" smtClean="0">
                <a:latin typeface="Cambria" pitchFamily="18" charset="0"/>
              </a:rPr>
              <a:t> . . . </a:t>
            </a:r>
          </a:p>
          <a:p>
            <a:pPr marL="731520" lvl="1" indent="-274320">
              <a:spcAft>
                <a:spcPts val="1800"/>
              </a:spcAft>
              <a:buFont typeface="Arial" pitchFamily="34" charset="0"/>
              <a:buChar char="•"/>
            </a:pPr>
            <a:r>
              <a:rPr lang="en-US" sz="2400" b="1" dirty="0" smtClean="0">
                <a:latin typeface="Cambria" pitchFamily="18" charset="0"/>
              </a:rPr>
              <a:t>The One who is to </a:t>
            </a:r>
            <a:r>
              <a:rPr lang="en-US" sz="2400" b="1" i="1" u="sng" dirty="0" smtClean="0">
                <a:effectLst>
                  <a:outerShdw blurRad="38100" dist="38100" dir="2700000" algn="tl">
                    <a:srgbClr val="000000">
                      <a:alpha val="43137"/>
                    </a:srgbClr>
                  </a:outerShdw>
                </a:effectLst>
                <a:latin typeface="Cambria" pitchFamily="18" charset="0"/>
              </a:rPr>
              <a:t>occupy</a:t>
            </a:r>
            <a:r>
              <a:rPr lang="en-US" sz="2400" b="1" dirty="0" smtClean="0">
                <a:latin typeface="Cambria" pitchFamily="18" charset="0"/>
              </a:rPr>
              <a:t> the throne of our lives is Jesus. </a:t>
            </a:r>
          </a:p>
          <a:p>
            <a:pPr marL="731520" lvl="1" indent="-274320">
              <a:spcAft>
                <a:spcPts val="1800"/>
              </a:spcAft>
              <a:buFont typeface="Arial" pitchFamily="34" charset="0"/>
              <a:buChar char="•"/>
            </a:pPr>
            <a:r>
              <a:rPr lang="en-US" sz="2400" b="1" dirty="0" smtClean="0">
                <a:latin typeface="Cambria" pitchFamily="18" charset="0"/>
              </a:rPr>
              <a:t>Both OT prophets and angels desire to see the </a:t>
            </a:r>
            <a:r>
              <a:rPr lang="en-US" sz="2400" b="1" i="1" u="sng" dirty="0" smtClean="0">
                <a:effectLst>
                  <a:outerShdw blurRad="38100" dist="38100" dir="2700000" algn="tl">
                    <a:srgbClr val="000000">
                      <a:alpha val="43137"/>
                    </a:srgbClr>
                  </a:outerShdw>
                </a:effectLst>
                <a:latin typeface="Cambria" pitchFamily="18" charset="0"/>
              </a:rPr>
              <a:t>spiritual</a:t>
            </a:r>
            <a:r>
              <a:rPr lang="en-US" sz="2400" b="1" dirty="0" smtClean="0">
                <a:latin typeface="Cambria" pitchFamily="18" charset="0"/>
              </a:rPr>
              <a:t> </a:t>
            </a:r>
            <a:r>
              <a:rPr lang="en-US" sz="2400" b="1" i="1" u="sng" dirty="0" smtClean="0">
                <a:effectLst>
                  <a:outerShdw blurRad="38100" dist="38100" dir="2700000" algn="tl">
                    <a:srgbClr val="000000">
                      <a:alpha val="43137"/>
                    </a:srgbClr>
                  </a:outerShdw>
                </a:effectLst>
                <a:latin typeface="Cambria" pitchFamily="18" charset="0"/>
              </a:rPr>
              <a:t>salvation</a:t>
            </a:r>
            <a:r>
              <a:rPr lang="en-US" sz="2400" b="1" dirty="0" smtClean="0">
                <a:latin typeface="Cambria" pitchFamily="18" charset="0"/>
              </a:rPr>
              <a:t> through the Son of God that we experience today.</a:t>
            </a:r>
          </a:p>
          <a:p>
            <a:pPr marL="731520" lvl="1" indent="-274320">
              <a:spcAft>
                <a:spcPts val="1800"/>
              </a:spcAft>
              <a:buFont typeface="Arial" pitchFamily="34" charset="0"/>
              <a:buChar char="•"/>
            </a:pPr>
            <a:r>
              <a:rPr lang="en-US" sz="2400" b="1" dirty="0" smtClean="0">
                <a:latin typeface="Cambria" pitchFamily="18" charset="0"/>
              </a:rPr>
              <a:t>We should </a:t>
            </a:r>
            <a:r>
              <a:rPr lang="en-US" sz="2400" b="1" i="1" u="sng" dirty="0" smtClean="0">
                <a:effectLst>
                  <a:outerShdw blurRad="38100" dist="38100" dir="2700000" algn="tl">
                    <a:srgbClr val="000000">
                      <a:alpha val="43137"/>
                    </a:srgbClr>
                  </a:outerShdw>
                </a:effectLst>
                <a:latin typeface="Cambria" pitchFamily="18" charset="0"/>
              </a:rPr>
              <a:t>acknowledge</a:t>
            </a:r>
            <a:r>
              <a:rPr lang="en-US" sz="2400" b="1" dirty="0" smtClean="0">
                <a:latin typeface="Cambria" pitchFamily="18" charset="0"/>
              </a:rPr>
              <a:t> in thought, word, and deed, that Jesus Christ is superior to all things in His person and work. </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Cover page Hebrews - 4.jpg"/>
          <p:cNvPicPr>
            <a:picLocks noChangeAspect="1"/>
          </p:cNvPicPr>
          <p:nvPr/>
        </p:nvPicPr>
        <p:blipFill>
          <a:blip r:embed="rId3" cstate="print"/>
          <a:stretch>
            <a:fillRect/>
          </a:stretch>
        </p:blipFill>
        <p:spPr>
          <a:xfrm>
            <a:off x="-1" y="0"/>
            <a:ext cx="9144001" cy="6858000"/>
          </a:xfrm>
          <a:prstGeom prst="rect">
            <a:avLst/>
          </a:prstGeom>
        </p:spPr>
      </p:pic>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28600"/>
            <a:ext cx="8001000" cy="646331"/>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en-US" sz="3600" b="1" dirty="0" smtClean="0">
                <a:solidFill>
                  <a:srgbClr val="FFFF00"/>
                </a:solidFill>
                <a:effectLst>
                  <a:outerShdw blurRad="38100" dist="38100" dir="2700000" algn="tl">
                    <a:srgbClr val="000000">
                      <a:alpha val="43137"/>
                    </a:srgbClr>
                  </a:outerShdw>
                </a:effectLst>
                <a:latin typeface="Georgia" pitchFamily="18" charset="0"/>
              </a:rPr>
              <a:t>NEXT CLASS – 9 Sept 2020</a:t>
            </a:r>
            <a:endParaRPr lang="en-US" sz="3600" b="1" dirty="0">
              <a:solidFill>
                <a:srgbClr val="FFFF00"/>
              </a:solidFill>
              <a:effectLst>
                <a:outerShdw blurRad="38100" dist="38100" dir="2700000" algn="tl">
                  <a:srgbClr val="000000">
                    <a:alpha val="43137"/>
                  </a:srgbClr>
                </a:outerShdw>
              </a:effectLst>
              <a:latin typeface="Georgia" pitchFamily="18" charset="0"/>
            </a:endParaRPr>
          </a:p>
        </p:txBody>
      </p:sp>
      <p:sp>
        <p:nvSpPr>
          <p:cNvPr id="3" name="Rectangle 5"/>
          <p:cNvSpPr txBox="1">
            <a:spLocks noChangeArrowheads="1"/>
          </p:cNvSpPr>
          <p:nvPr/>
        </p:nvSpPr>
        <p:spPr>
          <a:xfrm>
            <a:off x="457200" y="1373832"/>
            <a:ext cx="8001000" cy="646331"/>
          </a:xfrm>
          <a:prstGeom prst="rect">
            <a:avLst/>
          </a:prstGeom>
        </p:spPr>
        <p:style>
          <a:lnRef idx="2">
            <a:schemeClr val="accent2"/>
          </a:lnRef>
          <a:fillRef idx="1">
            <a:schemeClr val="lt1"/>
          </a:fillRef>
          <a:effectRef idx="0">
            <a:schemeClr val="accent2"/>
          </a:effectRef>
          <a:fontRef idx="minor">
            <a:schemeClr val="dk1"/>
          </a:fontRef>
        </p:style>
        <p:txBody>
          <a:bodyPr vert="horz" anchor="ctr" anchorCtr="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noProof="0" dirty="0" smtClean="0">
                <a:ln>
                  <a:prstDash val="solid"/>
                </a:ln>
                <a:solidFill>
                  <a:schemeClr val="tx1"/>
                </a:solidFill>
                <a:effectLst>
                  <a:outerShdw blurRad="88000" dist="50800" dir="5040000" algn="tl">
                    <a:schemeClr val="accent4">
                      <a:tint val="80000"/>
                      <a:satMod val="250000"/>
                      <a:alpha val="45000"/>
                    </a:schemeClr>
                  </a:outerShdw>
                </a:effectLst>
                <a:latin typeface="Britannic Bold" pitchFamily="34" charset="0"/>
                <a:ea typeface="+mj-ea"/>
                <a:cs typeface="Arial" pitchFamily="34" charset="0"/>
              </a:rPr>
              <a:t>Letter to the Hebrews</a:t>
            </a:r>
            <a:endParaRPr kumimoji="0" lang="en-US" sz="3000" b="1" i="0" u="none" strike="noStrike" kern="1200" normalizeH="0" baseline="0" noProof="0" dirty="0" smtClean="0">
              <a:ln>
                <a:prstDash val="solid"/>
              </a:ln>
              <a:solidFill>
                <a:schemeClr val="tx1"/>
              </a:solidFill>
              <a:effectLst>
                <a:outerShdw blurRad="88000" dist="50800" dir="5040000" algn="tl">
                  <a:schemeClr val="accent4">
                    <a:tint val="80000"/>
                    <a:satMod val="250000"/>
                    <a:alpha val="45000"/>
                  </a:schemeClr>
                </a:outerShdw>
              </a:effectLst>
              <a:uLnTx/>
              <a:uFillTx/>
              <a:latin typeface="Britannic Bold" pitchFamily="34" charset="0"/>
              <a:ea typeface="+mj-ea"/>
              <a:cs typeface="Arial" pitchFamily="34" charset="0"/>
            </a:endParaRPr>
          </a:p>
        </p:txBody>
      </p:sp>
      <p:sp>
        <p:nvSpPr>
          <p:cNvPr id="4" name="TextBox 3"/>
          <p:cNvSpPr txBox="1"/>
          <p:nvPr/>
        </p:nvSpPr>
        <p:spPr>
          <a:xfrm>
            <a:off x="457200" y="2210574"/>
            <a:ext cx="8001000" cy="2431435"/>
          </a:xfrm>
          <a:prstGeom prst="rect">
            <a:avLst/>
          </a:prstGeom>
          <a:noFill/>
        </p:spPr>
        <p:txBody>
          <a:bodyPr wrap="square" rtlCol="0">
            <a:spAutoFit/>
          </a:bodyPr>
          <a:lstStyle/>
          <a:p>
            <a:pPr marL="274320" indent="-274320">
              <a:spcAft>
                <a:spcPts val="2400"/>
              </a:spcAft>
            </a:pPr>
            <a:r>
              <a:rPr lang="en-US" sz="3200" b="1" dirty="0" smtClean="0">
                <a:solidFill>
                  <a:srgbClr val="C00000"/>
                </a:solidFill>
                <a:latin typeface="Britannic Bold" pitchFamily="34" charset="0"/>
              </a:rPr>
              <a:t>Read before the next class in the KJV and in two other versions of the Bible, NKJV, NRSV, NIV, CEV, etc … </a:t>
            </a:r>
          </a:p>
          <a:p>
            <a:pPr marL="731520" indent="-274320">
              <a:spcAft>
                <a:spcPts val="2400"/>
              </a:spcAft>
              <a:buFont typeface="Arial" pitchFamily="34" charset="0"/>
              <a:buChar char="•"/>
            </a:pPr>
            <a:r>
              <a:rPr lang="en-US" sz="3600" b="1" dirty="0" smtClean="0">
                <a:effectLst>
                  <a:outerShdw blurRad="38100" dist="38100" dir="2700000" algn="tl">
                    <a:srgbClr val="000000">
                      <a:alpha val="43137"/>
                    </a:srgbClr>
                  </a:outerShdw>
                </a:effectLst>
                <a:latin typeface="Cambria" pitchFamily="18" charset="0"/>
              </a:rPr>
              <a:t>Chapter 2 </a:t>
            </a:r>
            <a:endParaRPr lang="en-US" sz="2800" b="1" dirty="0" smtClean="0">
              <a:latin typeface="Cambria"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withEffect">
                                  <p:stCondLst>
                                    <p:cond delay="0"/>
                                  </p:stCondLst>
                                  <p:iterate type="lt">
                                    <p:tmAbs val="0"/>
                                  </p:iterate>
                                  <p:childTnLst>
                                    <p:set>
                                      <p:cBhvr>
                                        <p:cTn id="6" dur="1" fill="hold">
                                          <p:stCondLst>
                                            <p:cond delay="0"/>
                                          </p:stCondLst>
                                        </p:cTn>
                                        <p:tgtEl>
                                          <p:spTgt spid="2"/>
                                        </p:tgtEl>
                                        <p:attrNameLst>
                                          <p:attrName>style.visibility</p:attrName>
                                        </p:attrNameLst>
                                      </p:cBhvr>
                                      <p:to>
                                        <p:strVal val="visible"/>
                                      </p:to>
                                    </p:set>
                                  </p:childTnLst>
                                </p:cTn>
                              </p:par>
                              <p:par>
                                <p:cTn id="7" presetID="45" presetClass="entr" presetSubtype="0" fill="hold" grpId="0" nodeType="withEffect">
                                  <p:stCondLst>
                                    <p:cond delay="0"/>
                                  </p:stCondLst>
                                  <p:iterate type="lt">
                                    <p:tmPct val="10000"/>
                                  </p:iterate>
                                  <p:childTnLst>
                                    <p:set>
                                      <p:cBhvr>
                                        <p:cTn id="8" dur="1" fill="hold">
                                          <p:stCondLst>
                                            <p:cond delay="0"/>
                                          </p:stCondLst>
                                        </p:cTn>
                                        <p:tgtEl>
                                          <p:spTgt spid="2"/>
                                        </p:tgtEl>
                                        <p:attrNameLst>
                                          <p:attrName>style.visibility</p:attrName>
                                        </p:attrNameLst>
                                      </p:cBhvr>
                                      <p:to>
                                        <p:strVal val="visible"/>
                                      </p:to>
                                    </p:set>
                                    <p:animEffect transition="in" filter="fade">
                                      <p:cBhvr>
                                        <p:cTn id="9" dur="1000"/>
                                        <p:tgtEl>
                                          <p:spTgt spid="2"/>
                                        </p:tgtEl>
                                      </p:cBhvr>
                                    </p:animEffect>
                                    <p:anim calcmode="lin" valueType="num">
                                      <p:cBhvr>
                                        <p:cTn id="10" dur="1000" fill="hold"/>
                                        <p:tgtEl>
                                          <p:spTgt spid="2"/>
                                        </p:tgtEl>
                                        <p:attrNameLst>
                                          <p:attrName>ppt_w</p:attrName>
                                        </p:attrNameLst>
                                      </p:cBhvr>
                                      <p:tavLst>
                                        <p:tav tm="0" fmla="#ppt_w*sin(2.5*pi*$)">
                                          <p:val>
                                            <p:fltVal val="0"/>
                                          </p:val>
                                        </p:tav>
                                        <p:tav tm="100000">
                                          <p:val>
                                            <p:fltVal val="1"/>
                                          </p:val>
                                        </p:tav>
                                      </p:tavLst>
                                    </p:anim>
                                    <p:anim calcmode="lin" valueType="num">
                                      <p:cBhvr>
                                        <p:cTn id="11" dur="1000" fill="hold"/>
                                        <p:tgtEl>
                                          <p:spTgt spid="2"/>
                                        </p:tgtEl>
                                        <p:attrNameLst>
                                          <p:attrName>ppt_h</p:attrName>
                                        </p:attrNameLst>
                                      </p:cBhvr>
                                      <p:tavLst>
                                        <p:tav tm="0">
                                          <p:val>
                                            <p:strVal val="#ppt_h"/>
                                          </p:val>
                                        </p:tav>
                                        <p:tav tm="100000">
                                          <p:val>
                                            <p:strVal val="#ppt_h"/>
                                          </p:val>
                                        </p:tav>
                                      </p:tavLst>
                                    </p:anim>
                                  </p:childTnLst>
                                </p:cTn>
                              </p:par>
                              <p:par>
                                <p:cTn id="12" presetID="45" presetClass="entr" presetSubtype="0" fill="hold" nodeType="withEffect">
                                  <p:stCondLst>
                                    <p:cond delay="0"/>
                                  </p:stCondLst>
                                  <p:iterate type="lt">
                                    <p:tmPct val="10000"/>
                                  </p:iterate>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1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17" fill="hold">
                            <p:stCondLst>
                              <p:cond delay="2800"/>
                            </p:stCondLst>
                            <p:childTnLst>
                              <p:par>
                                <p:cTn id="18" presetID="22" presetClass="entr" presetSubtype="1" fill="hold" nodeType="after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wipe(up)">
                                      <p:cBhvr>
                                        <p:cTn id="20" dur="1000"/>
                                        <p:tgtEl>
                                          <p:spTgt spid="4">
                                            <p:txEl>
                                              <p:pRg st="0" end="0"/>
                                            </p:txEl>
                                          </p:spTgt>
                                        </p:tgtEl>
                                      </p:cBhvr>
                                    </p:animEffect>
                                  </p:childTnLst>
                                </p:cTn>
                              </p:par>
                              <p:par>
                                <p:cTn id="21" presetID="22" presetClass="entr" presetSubtype="1" fill="hold" nodeType="with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wipe(up)">
                                      <p:cBhvr>
                                        <p:cTn id="23"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4909036"/>
          </a:xfrm>
          <a:prstGeom prst="rect">
            <a:avLst/>
          </a:prstGeom>
          <a:noFill/>
        </p:spPr>
        <p:txBody>
          <a:bodyPr wrap="square" rtlCol="0">
            <a:spAutoFit/>
          </a:bodyPr>
          <a:lstStyle/>
          <a:p>
            <a:pPr marL="274320" indent="-274320">
              <a:spcAft>
                <a:spcPts val="1800"/>
              </a:spcAft>
            </a:pPr>
            <a:r>
              <a:rPr lang="en-US" sz="2800" b="1" dirty="0" smtClean="0">
                <a:effectLst>
                  <a:outerShdw blurRad="38100" dist="38100" dir="2700000" algn="tl">
                    <a:srgbClr val="000000">
                      <a:alpha val="43137"/>
                    </a:srgbClr>
                  </a:outerShdw>
                </a:effectLst>
                <a:latin typeface="Cambria" pitchFamily="18" charset="0"/>
              </a:rPr>
              <a:t>OVERVIEW:</a:t>
            </a:r>
          </a:p>
          <a:p>
            <a:pPr marL="274320" indent="-274320">
              <a:spcAft>
                <a:spcPts val="1800"/>
              </a:spcAft>
              <a:buFont typeface="Arial" pitchFamily="34" charset="0"/>
              <a:buChar char="•"/>
            </a:pPr>
            <a:r>
              <a:rPr lang="en-US" sz="2400" b="1" dirty="0" smtClean="0">
                <a:latin typeface="Cambria" pitchFamily="18" charset="0"/>
              </a:rPr>
              <a:t>Dispensing with greetings and salutations typical of letters at that time, the epistle to the Hebrews begins like a sermon, with the author immediately declaring the superiority of Jesus.  </a:t>
            </a:r>
          </a:p>
          <a:p>
            <a:pPr marL="274320" indent="-274320">
              <a:spcAft>
                <a:spcPts val="1800"/>
              </a:spcAft>
              <a:buFont typeface="Arial" pitchFamily="34" charset="0"/>
              <a:buChar char="•"/>
            </a:pPr>
            <a:r>
              <a:rPr lang="en-US" sz="2400" b="1" dirty="0" smtClean="0">
                <a:latin typeface="Cambria" pitchFamily="18" charset="0"/>
              </a:rPr>
              <a:t>Jesus superior over </a:t>
            </a:r>
            <a:r>
              <a:rPr lang="en-US" sz="2400" b="1" u="sng" dirty="0" smtClean="0">
                <a:effectLst>
                  <a:outerShdw blurRad="38100" dist="38100" dir="2700000" algn="tl">
                    <a:srgbClr val="000000">
                      <a:alpha val="43137"/>
                    </a:srgbClr>
                  </a:outerShdw>
                </a:effectLst>
                <a:latin typeface="Cambria" pitchFamily="18" charset="0"/>
              </a:rPr>
              <a:t>prophets</a:t>
            </a:r>
            <a:r>
              <a:rPr lang="en-US" sz="2400" b="1" dirty="0" smtClean="0">
                <a:latin typeface="Cambria" pitchFamily="18" charset="0"/>
              </a:rPr>
              <a:t> as spokesman (</a:t>
            </a:r>
            <a:r>
              <a:rPr lang="en-US" sz="2400" b="1" dirty="0" smtClean="0">
                <a:effectLst>
                  <a:outerShdw blurRad="38100" dist="38100" dir="2700000" algn="tl">
                    <a:srgbClr val="000000">
                      <a:alpha val="43137"/>
                    </a:srgbClr>
                  </a:outerShdw>
                </a:effectLst>
                <a:latin typeface="Cambria" pitchFamily="18" charset="0"/>
              </a:rPr>
              <a:t>1-3</a:t>
            </a:r>
            <a:r>
              <a:rPr lang="en-US" sz="2400" b="1" dirty="0" smtClean="0">
                <a:latin typeface="Cambria" pitchFamily="18" charset="0"/>
              </a:rPr>
              <a:t>) </a:t>
            </a:r>
            <a:r>
              <a:rPr lang="en-US" sz="2000" b="1" dirty="0" smtClean="0">
                <a:effectLst>
                  <a:outerShdw blurRad="38100" dist="38100" dir="2700000" algn="tl">
                    <a:srgbClr val="000000">
                      <a:alpha val="43137"/>
                    </a:srgbClr>
                  </a:outerShdw>
                </a:effectLst>
                <a:latin typeface="Cambria" pitchFamily="18" charset="0"/>
              </a:rPr>
              <a:t>&gt;</a:t>
            </a:r>
            <a:r>
              <a:rPr lang="en-US" sz="2400" b="1" dirty="0" smtClean="0">
                <a:latin typeface="Cambria" pitchFamily="18" charset="0"/>
              </a:rPr>
              <a:t>         </a:t>
            </a:r>
            <a:r>
              <a:rPr lang="en-US" sz="2400" dirty="0" smtClean="0">
                <a:latin typeface="Cambria" pitchFamily="18" charset="0"/>
              </a:rPr>
              <a:t>“Who being the brightness of [God’s] </a:t>
            </a:r>
            <a:r>
              <a:rPr lang="en-US" sz="2400" u="sng" dirty="0" smtClean="0">
                <a:latin typeface="Cambria" pitchFamily="18" charset="0"/>
              </a:rPr>
              <a:t>glory</a:t>
            </a:r>
            <a:r>
              <a:rPr lang="en-US" sz="2400" dirty="0" smtClean="0">
                <a:latin typeface="Cambria" pitchFamily="18" charset="0"/>
              </a:rPr>
              <a:t>, and the express </a:t>
            </a:r>
            <a:r>
              <a:rPr lang="en-US" sz="2400" u="sng" dirty="0" smtClean="0">
                <a:latin typeface="Cambria" pitchFamily="18" charset="0"/>
              </a:rPr>
              <a:t>image</a:t>
            </a:r>
            <a:r>
              <a:rPr lang="en-US" sz="2400" dirty="0" smtClean="0">
                <a:latin typeface="Cambria" pitchFamily="18" charset="0"/>
              </a:rPr>
              <a:t> of his person ... ”</a:t>
            </a:r>
          </a:p>
          <a:p>
            <a:pPr marL="274320" indent="-274320">
              <a:spcAft>
                <a:spcPts val="1800"/>
              </a:spcAft>
              <a:buFont typeface="Arial" pitchFamily="34" charset="0"/>
              <a:buChar char="•"/>
            </a:pPr>
            <a:r>
              <a:rPr lang="en-US" sz="2400" b="1" dirty="0" smtClean="0">
                <a:latin typeface="Cambria" pitchFamily="18" charset="0"/>
              </a:rPr>
              <a:t>Jesus superior over </a:t>
            </a:r>
            <a:r>
              <a:rPr lang="en-US" sz="2400" b="1" u="sng" dirty="0" smtClean="0">
                <a:effectLst>
                  <a:outerShdw blurRad="38100" dist="38100" dir="2700000" algn="tl">
                    <a:srgbClr val="000000">
                      <a:alpha val="43137"/>
                    </a:srgbClr>
                  </a:outerShdw>
                </a:effectLst>
                <a:latin typeface="Cambria" pitchFamily="18" charset="0"/>
              </a:rPr>
              <a:t>angels</a:t>
            </a:r>
            <a:r>
              <a:rPr lang="en-US" sz="2400" b="1" dirty="0" smtClean="0">
                <a:latin typeface="Cambria" pitchFamily="18" charset="0"/>
              </a:rPr>
              <a:t> by virtue of His deity (</a:t>
            </a:r>
            <a:r>
              <a:rPr lang="en-US" sz="2400" b="1" dirty="0" smtClean="0">
                <a:effectLst>
                  <a:outerShdw blurRad="38100" dist="38100" dir="2700000" algn="tl">
                    <a:srgbClr val="000000">
                      <a:alpha val="43137"/>
                    </a:srgbClr>
                  </a:outerShdw>
                </a:effectLst>
                <a:latin typeface="Cambria" pitchFamily="18" charset="0"/>
              </a:rPr>
              <a:t>4-14</a:t>
            </a:r>
            <a:r>
              <a:rPr lang="en-US" sz="2400" b="1" dirty="0" smtClean="0">
                <a:latin typeface="Cambria" pitchFamily="18" charset="0"/>
              </a:rPr>
              <a:t>) </a:t>
            </a:r>
            <a:r>
              <a:rPr lang="en-US" sz="2400" dirty="0" smtClean="0">
                <a:latin typeface="Cambria" pitchFamily="18" charset="0"/>
              </a:rPr>
              <a:t>Angels are messengers and ministering spirits – while Jesus is the </a:t>
            </a:r>
            <a:r>
              <a:rPr lang="en-US" sz="2400" u="sng" dirty="0" smtClean="0">
                <a:latin typeface="Cambria" pitchFamily="18" charset="0"/>
              </a:rPr>
              <a:t>Son</a:t>
            </a:r>
            <a:r>
              <a:rPr lang="en-US" sz="2400" dirty="0" smtClean="0">
                <a:latin typeface="Cambria" pitchFamily="18" charset="0"/>
              </a:rPr>
              <a:t>, the </a:t>
            </a:r>
            <a:r>
              <a:rPr lang="en-US" sz="2400" u="sng" dirty="0" smtClean="0">
                <a:latin typeface="Cambria" pitchFamily="18" charset="0"/>
              </a:rPr>
              <a:t>Creator</a:t>
            </a:r>
            <a:r>
              <a:rPr lang="en-US" sz="2400" dirty="0" smtClean="0">
                <a:latin typeface="Cambria" pitchFamily="18" charset="0"/>
              </a:rPr>
              <a:t>, and </a:t>
            </a:r>
            <a:r>
              <a:rPr lang="en-US" sz="2400" u="sng" dirty="0" smtClean="0">
                <a:latin typeface="Cambria" pitchFamily="18" charset="0"/>
              </a:rPr>
              <a:t>Ruler</a:t>
            </a:r>
            <a:r>
              <a:rPr lang="en-US" sz="2400" dirty="0" smtClean="0">
                <a:latin typeface="Cambria" pitchFamily="18" charset="0"/>
              </a:rPr>
              <a:t> of the age to come. </a:t>
            </a:r>
            <a:endParaRPr lang="en-US" sz="2400" b="1" dirty="0" smtClean="0">
              <a:latin typeface="Cambria" pitchFamily="18" charset="0"/>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1-4 angels.jpg"/>
          <p:cNvPicPr>
            <a:picLocks noChangeAspect="1"/>
          </p:cNvPicPr>
          <p:nvPr/>
        </p:nvPicPr>
        <p:blipFill>
          <a:blip r:embed="rId2" cstate="print"/>
          <a:srcRect t="11806" b="11805"/>
          <a:stretch>
            <a:fillRect/>
          </a:stretch>
        </p:blipFill>
        <p:spPr>
          <a:xfrm>
            <a:off x="0" y="0"/>
            <a:ext cx="9177251" cy="6858000"/>
          </a:xfrm>
          <a:prstGeom prst="rect">
            <a:avLst/>
          </a:prstGeom>
        </p:spPr>
      </p:pic>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610600" cy="5232202"/>
          </a:xfrm>
          <a:prstGeom prst="rect">
            <a:avLst/>
          </a:prstGeom>
          <a:noFill/>
        </p:spPr>
        <p:txBody>
          <a:bodyPr wrap="square" rtlCol="0">
            <a:spAutoFit/>
          </a:bodyPr>
          <a:lstStyle/>
          <a:p>
            <a:pPr marL="274320" indent="-274320">
              <a:spcAft>
                <a:spcPts val="1800"/>
              </a:spcAft>
            </a:pPr>
            <a:r>
              <a:rPr lang="en-US" sz="2800" b="1" dirty="0" smtClean="0">
                <a:effectLst>
                  <a:outerShdw blurRad="38100" dist="38100" dir="2700000" algn="tl">
                    <a:srgbClr val="000000">
                      <a:alpha val="43137"/>
                    </a:srgbClr>
                  </a:outerShdw>
                </a:effectLst>
                <a:latin typeface="Cambria" pitchFamily="18" charset="0"/>
              </a:rPr>
              <a:t>OVERVIEW:</a:t>
            </a:r>
          </a:p>
          <a:p>
            <a:pPr marL="274320" indent="-274320">
              <a:spcAft>
                <a:spcPts val="1800"/>
              </a:spcAft>
              <a:buFont typeface="Arial" pitchFamily="34" charset="0"/>
              <a:buChar char="•"/>
            </a:pPr>
            <a:r>
              <a:rPr lang="en-US" sz="2400" b="1" dirty="0" smtClean="0">
                <a:latin typeface="Cambria" pitchFamily="18" charset="0"/>
              </a:rPr>
              <a:t>While God spoke in times past to the fathers by the </a:t>
            </a:r>
            <a:r>
              <a:rPr lang="en-US" sz="2400" b="1" i="1" dirty="0" smtClean="0">
                <a:effectLst>
                  <a:outerShdw blurRad="38100" dist="38100" dir="2700000" algn="tl">
                    <a:srgbClr val="000000">
                      <a:alpha val="43137"/>
                    </a:srgbClr>
                  </a:outerShdw>
                </a:effectLst>
                <a:latin typeface="Cambria" pitchFamily="18" charset="0"/>
              </a:rPr>
              <a:t>prophets</a:t>
            </a:r>
            <a:r>
              <a:rPr lang="en-US" sz="2400" b="1" dirty="0" smtClean="0">
                <a:latin typeface="Cambria" pitchFamily="18" charset="0"/>
              </a:rPr>
              <a:t>, He now speaks to us through His </a:t>
            </a:r>
            <a:r>
              <a:rPr lang="en-US" sz="2400" b="1" i="1" dirty="0" smtClean="0">
                <a:effectLst>
                  <a:outerShdw blurRad="38100" dist="38100" dir="2700000" algn="tl">
                    <a:srgbClr val="000000">
                      <a:alpha val="43137"/>
                    </a:srgbClr>
                  </a:outerShdw>
                </a:effectLst>
                <a:latin typeface="Cambria" pitchFamily="18" charset="0"/>
              </a:rPr>
              <a:t>Son</a:t>
            </a:r>
            <a:r>
              <a:rPr lang="en-US" sz="2400" b="1" dirty="0" smtClean="0">
                <a:latin typeface="Cambria" pitchFamily="18" charset="0"/>
              </a:rPr>
              <a:t> (</a:t>
            </a:r>
            <a:r>
              <a:rPr lang="en-US" sz="2400" b="1" dirty="0" smtClean="0">
                <a:effectLst>
                  <a:outerShdw blurRad="38100" dist="38100" dir="2700000" algn="tl">
                    <a:srgbClr val="000000">
                      <a:alpha val="43137"/>
                    </a:srgbClr>
                  </a:outerShdw>
                </a:effectLst>
                <a:latin typeface="Cambria" pitchFamily="18" charset="0"/>
              </a:rPr>
              <a:t>1-2</a:t>
            </a:r>
            <a:r>
              <a:rPr lang="en-US" sz="2400" b="1" dirty="0" smtClean="0">
                <a:latin typeface="Cambria" pitchFamily="18" charset="0"/>
              </a:rPr>
              <a:t>). </a:t>
            </a:r>
          </a:p>
          <a:p>
            <a:pPr marL="274320" indent="-274320">
              <a:spcAft>
                <a:spcPts val="1800"/>
              </a:spcAft>
              <a:buFont typeface="Arial" pitchFamily="34" charset="0"/>
              <a:buChar char="•"/>
            </a:pPr>
            <a:r>
              <a:rPr lang="en-US" sz="2400" b="1" dirty="0" smtClean="0">
                <a:latin typeface="Cambria" pitchFamily="18" charset="0"/>
              </a:rPr>
              <a:t>The Father has chosen his Son to minister in </a:t>
            </a:r>
            <a:r>
              <a:rPr lang="en-US" sz="2400" b="1" i="1" u="sng" dirty="0" smtClean="0">
                <a:latin typeface="Cambria" pitchFamily="18" charset="0"/>
              </a:rPr>
              <a:t>four</a:t>
            </a:r>
            <a:r>
              <a:rPr lang="en-US" sz="2400" b="1" dirty="0" smtClean="0">
                <a:latin typeface="Cambria" pitchFamily="18" charset="0"/>
              </a:rPr>
              <a:t> important areas (</a:t>
            </a:r>
            <a:r>
              <a:rPr lang="en-US" sz="2400" b="1" dirty="0" smtClean="0">
                <a:effectLst>
                  <a:outerShdw blurRad="38100" dist="38100" dir="2700000" algn="tl">
                    <a:srgbClr val="000000">
                      <a:alpha val="43137"/>
                    </a:srgbClr>
                  </a:outerShdw>
                </a:effectLst>
                <a:latin typeface="Cambria" pitchFamily="18" charset="0"/>
              </a:rPr>
              <a:t>1-3</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 . . .</a:t>
            </a:r>
            <a:r>
              <a:rPr lang="en-US" sz="2400" b="1" dirty="0" smtClean="0">
                <a:latin typeface="Cambria" pitchFamily="18" charset="0"/>
              </a:rPr>
              <a:t> </a:t>
            </a:r>
          </a:p>
          <a:p>
            <a:pPr marL="274320" indent="-274320">
              <a:spcAft>
                <a:spcPts val="1800"/>
              </a:spcAft>
              <a:buFont typeface="Arial" pitchFamily="34" charset="0"/>
              <a:buChar char="•"/>
            </a:pPr>
            <a:r>
              <a:rPr lang="en-US" sz="2400" b="1" dirty="0" smtClean="0">
                <a:effectLst>
                  <a:outerShdw blurRad="38100" dist="38100" dir="2700000" algn="tl">
                    <a:srgbClr val="000000">
                      <a:alpha val="43137"/>
                    </a:srgbClr>
                  </a:outerShdw>
                </a:effectLst>
                <a:latin typeface="Cambria" pitchFamily="18" charset="0"/>
              </a:rPr>
              <a:t>REVELATION</a:t>
            </a:r>
            <a:r>
              <a:rPr lang="en-US" sz="2400" b="1" dirty="0" smtClean="0">
                <a:latin typeface="Cambria" pitchFamily="18" charset="0"/>
              </a:rPr>
              <a:t> – In the </a:t>
            </a:r>
            <a:r>
              <a:rPr lang="en-US" sz="2400" b="1" dirty="0" smtClean="0">
                <a:effectLst>
                  <a:outerShdw blurRad="38100" dist="38100" dir="2700000" algn="tl">
                    <a:srgbClr val="000000">
                      <a:alpha val="43137"/>
                    </a:srgbClr>
                  </a:outerShdw>
                </a:effectLst>
                <a:latin typeface="Cambria" pitchFamily="18" charset="0"/>
              </a:rPr>
              <a:t>OT</a:t>
            </a:r>
            <a:r>
              <a:rPr lang="en-US" sz="2400" b="1" dirty="0" smtClean="0">
                <a:latin typeface="Cambria" pitchFamily="18" charset="0"/>
              </a:rPr>
              <a:t>, God revealed through his </a:t>
            </a:r>
            <a:r>
              <a:rPr lang="en-US" sz="2400" b="1" u="sng" dirty="0" smtClean="0">
                <a:latin typeface="Cambria" pitchFamily="18" charset="0"/>
              </a:rPr>
              <a:t>messengers</a:t>
            </a:r>
            <a:r>
              <a:rPr lang="en-US" sz="2400" b="1" dirty="0" smtClean="0">
                <a:latin typeface="Cambria" pitchFamily="18" charset="0"/>
              </a:rPr>
              <a:t> – In the </a:t>
            </a:r>
            <a:r>
              <a:rPr lang="en-US" sz="2400" b="1" dirty="0" smtClean="0">
                <a:effectLst>
                  <a:outerShdw blurRad="38100" dist="38100" dir="2700000" algn="tl">
                    <a:srgbClr val="000000">
                      <a:alpha val="43137"/>
                    </a:srgbClr>
                  </a:outerShdw>
                </a:effectLst>
                <a:latin typeface="Cambria" pitchFamily="18" charset="0"/>
              </a:rPr>
              <a:t>NT</a:t>
            </a:r>
            <a:r>
              <a:rPr lang="en-US" sz="2400" b="1" dirty="0" smtClean="0">
                <a:latin typeface="Cambria" pitchFamily="18" charset="0"/>
              </a:rPr>
              <a:t>, God revealed through his </a:t>
            </a:r>
            <a:r>
              <a:rPr lang="en-US" sz="2400" b="1" u="sng" dirty="0" smtClean="0">
                <a:latin typeface="Cambria" pitchFamily="18" charset="0"/>
              </a:rPr>
              <a:t>Messiah</a:t>
            </a:r>
            <a:r>
              <a:rPr lang="en-US" sz="2400" b="1" dirty="0" smtClean="0">
                <a:latin typeface="Cambria" pitchFamily="18" charset="0"/>
              </a:rPr>
              <a:t>.</a:t>
            </a:r>
          </a:p>
          <a:p>
            <a:pPr marL="274320" indent="-274320">
              <a:spcAft>
                <a:spcPts val="1800"/>
              </a:spcAft>
              <a:buFont typeface="Arial" pitchFamily="34" charset="0"/>
              <a:buChar char="•"/>
            </a:pPr>
            <a:r>
              <a:rPr lang="en-US" sz="2400" b="1" dirty="0" smtClean="0">
                <a:effectLst>
                  <a:outerShdw blurRad="38100" dist="38100" dir="2700000" algn="tl">
                    <a:srgbClr val="000000">
                      <a:alpha val="43137"/>
                    </a:srgbClr>
                  </a:outerShdw>
                </a:effectLst>
                <a:latin typeface="Cambria" pitchFamily="18" charset="0"/>
              </a:rPr>
              <a:t>CREATION</a:t>
            </a:r>
            <a:r>
              <a:rPr lang="en-US" sz="2400" b="1" dirty="0" smtClean="0">
                <a:latin typeface="Cambria" pitchFamily="18" charset="0"/>
              </a:rPr>
              <a:t> – Son </a:t>
            </a:r>
            <a:r>
              <a:rPr lang="en-US" sz="2400" b="1" i="1" u="sng" dirty="0" smtClean="0">
                <a:latin typeface="Cambria" pitchFamily="18" charset="0"/>
              </a:rPr>
              <a:t>made</a:t>
            </a:r>
            <a:r>
              <a:rPr lang="en-US" sz="2400" b="1" dirty="0" smtClean="0">
                <a:latin typeface="Cambria" pitchFamily="18" charset="0"/>
              </a:rPr>
              <a:t> universe / Son </a:t>
            </a:r>
            <a:r>
              <a:rPr lang="en-US" sz="2400" b="1" i="1" u="sng" dirty="0" smtClean="0">
                <a:latin typeface="Cambria" pitchFamily="18" charset="0"/>
              </a:rPr>
              <a:t>maintains</a:t>
            </a:r>
            <a:r>
              <a:rPr lang="en-US" sz="2400" b="1" dirty="0" smtClean="0">
                <a:latin typeface="Cambria" pitchFamily="18" charset="0"/>
              </a:rPr>
              <a:t> universe.</a:t>
            </a:r>
          </a:p>
          <a:p>
            <a:pPr marL="274320" indent="-274320">
              <a:spcAft>
                <a:spcPts val="1800"/>
              </a:spcAft>
              <a:buFont typeface="Arial" pitchFamily="34" charset="0"/>
              <a:buChar char="•"/>
            </a:pPr>
            <a:r>
              <a:rPr lang="en-US" sz="2400" b="1" dirty="0" smtClean="0">
                <a:effectLst>
                  <a:outerShdw blurRad="38100" dist="38100" dir="2700000" algn="tl">
                    <a:srgbClr val="000000">
                      <a:alpha val="43137"/>
                    </a:srgbClr>
                  </a:outerShdw>
                </a:effectLst>
                <a:latin typeface="Cambria" pitchFamily="18" charset="0"/>
              </a:rPr>
              <a:t>REPRESENTATION</a:t>
            </a:r>
            <a:r>
              <a:rPr lang="en-US" sz="2400" b="1" dirty="0" smtClean="0">
                <a:latin typeface="Cambria" pitchFamily="18" charset="0"/>
              </a:rPr>
              <a:t> – Jesus represents God’s being.</a:t>
            </a:r>
          </a:p>
          <a:p>
            <a:pPr marL="274320" indent="-274320">
              <a:spcAft>
                <a:spcPts val="1800"/>
              </a:spcAft>
              <a:buFont typeface="Arial" pitchFamily="34" charset="0"/>
              <a:buChar char="•"/>
            </a:pPr>
            <a:r>
              <a:rPr lang="en-US" sz="2400" b="1" dirty="0" smtClean="0">
                <a:effectLst>
                  <a:outerShdw blurRad="38100" dist="38100" dir="2700000" algn="tl">
                    <a:srgbClr val="000000">
                      <a:alpha val="43137"/>
                    </a:srgbClr>
                  </a:outerShdw>
                </a:effectLst>
                <a:latin typeface="Cambria" pitchFamily="18" charset="0"/>
              </a:rPr>
              <a:t>PURIFICATION</a:t>
            </a:r>
            <a:r>
              <a:rPr lang="en-US" sz="2400" b="1" dirty="0" smtClean="0">
                <a:latin typeface="Cambria" pitchFamily="18" charset="0"/>
              </a:rPr>
              <a:t> – Jesus </a:t>
            </a:r>
            <a:r>
              <a:rPr lang="en-US" sz="2400" b="1" i="1" u="sng" dirty="0" smtClean="0">
                <a:latin typeface="Cambria" pitchFamily="18" charset="0"/>
              </a:rPr>
              <a:t>died</a:t>
            </a:r>
            <a:r>
              <a:rPr lang="en-US" sz="2400" b="1" dirty="0" smtClean="0">
                <a:latin typeface="Cambria" pitchFamily="18" charset="0"/>
              </a:rPr>
              <a:t> to cleanse us from our sin. </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4324261"/>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Seven things that describe the Son</a:t>
            </a:r>
            <a:r>
              <a:rPr lang="en-US" sz="2400" b="1" dirty="0" smtClean="0">
                <a:latin typeface="Cambria" pitchFamily="18" charset="0"/>
              </a:rPr>
              <a:t> (</a:t>
            </a:r>
            <a:r>
              <a:rPr lang="en-US" sz="2400" b="1" dirty="0" smtClean="0">
                <a:effectLst>
                  <a:outerShdw blurRad="38100" dist="38100" dir="2700000" algn="tl">
                    <a:srgbClr val="000000">
                      <a:alpha val="43137"/>
                    </a:srgbClr>
                  </a:outerShdw>
                </a:effectLst>
                <a:latin typeface="Cambria" pitchFamily="18" charset="0"/>
              </a:rPr>
              <a:t>2-3</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[1] </a:t>
            </a:r>
            <a:r>
              <a:rPr lang="en-US" sz="2400" b="1" dirty="0" smtClean="0">
                <a:latin typeface="Cambria" pitchFamily="18" charset="0"/>
              </a:rPr>
              <a:t>He is the appointed </a:t>
            </a:r>
            <a:r>
              <a:rPr lang="en-US" sz="2400" b="1" u="sng" dirty="0" smtClean="0">
                <a:effectLst>
                  <a:outerShdw blurRad="38100" dist="38100" dir="2700000" algn="tl">
                    <a:srgbClr val="000000">
                      <a:alpha val="43137"/>
                    </a:srgbClr>
                  </a:outerShdw>
                </a:effectLst>
                <a:latin typeface="Cambria" pitchFamily="18" charset="0"/>
              </a:rPr>
              <a:t>heir</a:t>
            </a:r>
            <a:r>
              <a:rPr lang="en-US" sz="2400" b="1" dirty="0" smtClean="0">
                <a:latin typeface="Cambria" pitchFamily="18" charset="0"/>
              </a:rPr>
              <a:t> of all things: </a:t>
            </a:r>
            <a:r>
              <a:rPr lang="en-US" sz="2400" i="1" dirty="0" smtClean="0">
                <a:latin typeface="Cambria" pitchFamily="18" charset="0"/>
              </a:rPr>
              <a:t> What was lost in the first Adam is restored in the last Adam (1Cor 15:45). </a:t>
            </a: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[2] </a:t>
            </a:r>
            <a:r>
              <a:rPr lang="en-US" sz="2400" b="1" dirty="0" smtClean="0">
                <a:latin typeface="Cambria" pitchFamily="18" charset="0"/>
              </a:rPr>
              <a:t>Through Him God made the </a:t>
            </a:r>
            <a:r>
              <a:rPr lang="en-US" sz="2400" b="1" u="sng" dirty="0" smtClean="0">
                <a:effectLst>
                  <a:outerShdw blurRad="38100" dist="38100" dir="2700000" algn="tl">
                    <a:srgbClr val="000000">
                      <a:alpha val="43137"/>
                    </a:srgbClr>
                  </a:outerShdw>
                </a:effectLst>
                <a:latin typeface="Cambria" pitchFamily="18" charset="0"/>
              </a:rPr>
              <a:t>worlds</a:t>
            </a:r>
            <a:r>
              <a:rPr lang="en-US" sz="2400" b="1" dirty="0" smtClean="0">
                <a:latin typeface="Cambria" pitchFamily="18" charset="0"/>
              </a:rPr>
              <a:t>:  </a:t>
            </a:r>
            <a:r>
              <a:rPr lang="en-US" sz="2400" i="1" dirty="0" smtClean="0">
                <a:latin typeface="Cambria" pitchFamily="18" charset="0"/>
              </a:rPr>
              <a:t>All things were made by Him (Jesus), and without him was not any thing made that was made (John 1:3).</a:t>
            </a:r>
            <a:r>
              <a:rPr lang="en-US" sz="2400" b="1" dirty="0" smtClean="0">
                <a:latin typeface="Cambria" pitchFamily="18" charset="0"/>
              </a:rPr>
              <a:t> </a:t>
            </a:r>
            <a:endParaRPr lang="en-US" sz="2400" b="1" u="sng" dirty="0" smtClean="0">
              <a:effectLst>
                <a:outerShdw blurRad="38100" dist="38100" dir="2700000" algn="tl">
                  <a:srgbClr val="000000">
                    <a:alpha val="43137"/>
                  </a:srgbClr>
                </a:outerShdw>
              </a:effectLst>
              <a:latin typeface="Cambria" pitchFamily="18" charset="0"/>
            </a:endParaRP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[3] </a:t>
            </a:r>
            <a:r>
              <a:rPr lang="en-US" sz="2400" b="1" dirty="0" smtClean="0">
                <a:latin typeface="Cambria" pitchFamily="18" charset="0"/>
              </a:rPr>
              <a:t>He is the </a:t>
            </a:r>
            <a:r>
              <a:rPr lang="en-US" sz="2400" b="1" u="sng" dirty="0" smtClean="0">
                <a:effectLst>
                  <a:outerShdw blurRad="38100" dist="38100" dir="2700000" algn="tl">
                    <a:srgbClr val="000000">
                      <a:alpha val="43137"/>
                    </a:srgbClr>
                  </a:outerShdw>
                </a:effectLst>
                <a:latin typeface="Cambria" pitchFamily="18" charset="0"/>
              </a:rPr>
              <a:t>brightness</a:t>
            </a:r>
            <a:r>
              <a:rPr lang="en-US" sz="2400" b="1" dirty="0" smtClean="0">
                <a:latin typeface="Cambria" pitchFamily="18" charset="0"/>
              </a:rPr>
              <a:t> of God’s glory:  </a:t>
            </a:r>
            <a:r>
              <a:rPr lang="en-US" sz="2400" i="1" dirty="0" smtClean="0">
                <a:latin typeface="Cambria" pitchFamily="18" charset="0"/>
              </a:rPr>
              <a:t>The Son of God eternally conveys the glory, majesty, and power of God from eternity past to eternity future.   </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2970044"/>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Seven things that describe the Son</a:t>
            </a:r>
            <a:r>
              <a:rPr lang="en-US" sz="2400" b="1" dirty="0" smtClean="0">
                <a:latin typeface="Cambria" pitchFamily="18" charset="0"/>
              </a:rPr>
              <a:t> (</a:t>
            </a:r>
            <a:r>
              <a:rPr lang="en-US" sz="2400" b="1" dirty="0" smtClean="0">
                <a:effectLst>
                  <a:outerShdw blurRad="38100" dist="38100" dir="2700000" algn="tl">
                    <a:srgbClr val="000000">
                      <a:alpha val="43137"/>
                    </a:srgbClr>
                  </a:outerShdw>
                </a:effectLst>
                <a:latin typeface="Cambria" pitchFamily="18" charset="0"/>
              </a:rPr>
              <a:t>2-3</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[4] </a:t>
            </a:r>
            <a:r>
              <a:rPr lang="en-US" sz="2400" b="1" dirty="0" smtClean="0">
                <a:latin typeface="Cambria" pitchFamily="18" charset="0"/>
              </a:rPr>
              <a:t>He is the express</a:t>
            </a:r>
            <a:r>
              <a:rPr lang="en-US" sz="2400" b="1" u="sng" dirty="0" smtClean="0">
                <a:effectLst>
                  <a:outerShdw blurRad="38100" dist="38100" dir="2700000" algn="tl">
                    <a:srgbClr val="000000">
                      <a:alpha val="43137"/>
                    </a:srgbClr>
                  </a:outerShdw>
                </a:effectLst>
                <a:latin typeface="Cambria" pitchFamily="18" charset="0"/>
              </a:rPr>
              <a:t> image</a:t>
            </a:r>
            <a:r>
              <a:rPr lang="en-US" sz="2400" b="1" dirty="0" smtClean="0">
                <a:latin typeface="Cambria" pitchFamily="18" charset="0"/>
              </a:rPr>
              <a:t> of God’s person:  </a:t>
            </a:r>
            <a:r>
              <a:rPr lang="en-US" sz="2400" i="1" dirty="0" smtClean="0">
                <a:latin typeface="Cambria" pitchFamily="18" charset="0"/>
              </a:rPr>
              <a:t>Jesus the Son is completely the same in his being as God the Father. </a:t>
            </a: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[5] </a:t>
            </a:r>
            <a:r>
              <a:rPr lang="en-US" sz="2400" b="1" dirty="0" smtClean="0">
                <a:latin typeface="Cambria" pitchFamily="18" charset="0"/>
              </a:rPr>
              <a:t>He upholds all things by the </a:t>
            </a:r>
            <a:r>
              <a:rPr lang="en-US" sz="2400" b="1" u="sng" dirty="0" smtClean="0">
                <a:effectLst>
                  <a:outerShdw blurRad="38100" dist="38100" dir="2700000" algn="tl">
                    <a:srgbClr val="000000">
                      <a:alpha val="43137"/>
                    </a:srgbClr>
                  </a:outerShdw>
                </a:effectLst>
                <a:latin typeface="Cambria" pitchFamily="18" charset="0"/>
              </a:rPr>
              <a:t>word</a:t>
            </a:r>
            <a:r>
              <a:rPr lang="en-US" sz="2400" b="1" dirty="0" smtClean="0">
                <a:latin typeface="Cambria" pitchFamily="18" charset="0"/>
              </a:rPr>
              <a:t> of His power:  </a:t>
            </a:r>
            <a:r>
              <a:rPr lang="en-US" sz="2400" i="1" dirty="0" smtClean="0">
                <a:latin typeface="Cambria" pitchFamily="18" charset="0"/>
              </a:rPr>
              <a:t>Jesus upholds the world not by physical strength but by His almighty word. </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3647152"/>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Seven things that describe the Son</a:t>
            </a:r>
            <a:r>
              <a:rPr lang="en-US" sz="2400" b="1" dirty="0" smtClean="0">
                <a:latin typeface="Cambria" pitchFamily="18" charset="0"/>
              </a:rPr>
              <a:t> (</a:t>
            </a:r>
            <a:r>
              <a:rPr lang="en-US" sz="2400" b="1" dirty="0" smtClean="0">
                <a:effectLst>
                  <a:outerShdw blurRad="38100" dist="38100" dir="2700000" algn="tl">
                    <a:srgbClr val="000000">
                      <a:alpha val="43137"/>
                    </a:srgbClr>
                  </a:outerShdw>
                </a:effectLst>
                <a:latin typeface="Cambria" pitchFamily="18" charset="0"/>
              </a:rPr>
              <a:t>2-3</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[6] </a:t>
            </a:r>
            <a:r>
              <a:rPr lang="en-US" sz="2400" b="1" dirty="0" smtClean="0">
                <a:latin typeface="Cambria" pitchFamily="18" charset="0"/>
              </a:rPr>
              <a:t>He purged our </a:t>
            </a:r>
            <a:r>
              <a:rPr lang="en-US" sz="2400" b="1" u="sng" dirty="0" smtClean="0">
                <a:effectLst>
                  <a:outerShdw blurRad="38100" dist="38100" dir="2700000" algn="tl">
                    <a:srgbClr val="000000">
                      <a:alpha val="43137"/>
                    </a:srgbClr>
                  </a:outerShdw>
                </a:effectLst>
                <a:latin typeface="Cambria" pitchFamily="18" charset="0"/>
              </a:rPr>
              <a:t>sins</a:t>
            </a:r>
            <a:r>
              <a:rPr lang="en-US" sz="2400" b="1" dirty="0" smtClean="0">
                <a:latin typeface="Cambria" pitchFamily="18" charset="0"/>
              </a:rPr>
              <a:t>:  </a:t>
            </a:r>
            <a:r>
              <a:rPr lang="en-US" sz="2400" i="1" dirty="0" smtClean="0">
                <a:latin typeface="Cambria" pitchFamily="18" charset="0"/>
              </a:rPr>
              <a:t>What had been poisoned by sin was cured (purified) by the blood of Christ – forever, once for all, never to be repeated. </a:t>
            </a:r>
            <a:endParaRPr lang="en-US" sz="2400" i="1" u="sng" dirty="0" smtClean="0">
              <a:effectLst>
                <a:outerShdw blurRad="38100" dist="38100" dir="2700000" algn="tl">
                  <a:srgbClr val="000000">
                    <a:alpha val="43137"/>
                  </a:srgbClr>
                </a:outerShdw>
              </a:effectLst>
              <a:latin typeface="Cambria" pitchFamily="18" charset="0"/>
            </a:endParaRP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[7] </a:t>
            </a:r>
            <a:r>
              <a:rPr lang="en-US" sz="2400" b="1" dirty="0" smtClean="0">
                <a:latin typeface="Cambria" pitchFamily="18" charset="0"/>
              </a:rPr>
              <a:t>He is now seated at the </a:t>
            </a:r>
            <a:r>
              <a:rPr lang="en-US" sz="2400" b="1" u="sng" dirty="0" smtClean="0">
                <a:effectLst>
                  <a:outerShdw blurRad="38100" dist="38100" dir="2700000" algn="tl">
                    <a:srgbClr val="000000">
                      <a:alpha val="43137"/>
                    </a:srgbClr>
                  </a:outerShdw>
                </a:effectLst>
                <a:latin typeface="Cambria" pitchFamily="18" charset="0"/>
              </a:rPr>
              <a:t>right</a:t>
            </a:r>
            <a:r>
              <a:rPr lang="en-US" sz="2400" b="1" dirty="0" smtClean="0">
                <a:latin typeface="Cambria" pitchFamily="18" charset="0"/>
              </a:rPr>
              <a:t> </a:t>
            </a:r>
            <a:r>
              <a:rPr lang="en-US" sz="2400" b="1" u="sng" dirty="0" smtClean="0">
                <a:effectLst>
                  <a:outerShdw blurRad="38100" dist="38100" dir="2700000" algn="tl">
                    <a:srgbClr val="000000">
                      <a:alpha val="43137"/>
                    </a:srgbClr>
                  </a:outerShdw>
                </a:effectLst>
                <a:latin typeface="Cambria" pitchFamily="18" charset="0"/>
              </a:rPr>
              <a:t>hand</a:t>
            </a:r>
            <a:r>
              <a:rPr lang="en-US" sz="2400" b="1" dirty="0" smtClean="0">
                <a:latin typeface="Cambria" pitchFamily="18" charset="0"/>
              </a:rPr>
              <a:t> of the Majesty on high: </a:t>
            </a:r>
            <a:r>
              <a:rPr lang="en-US" sz="2400" i="1" dirty="0" smtClean="0">
                <a:latin typeface="Cambria" pitchFamily="18" charset="0"/>
              </a:rPr>
              <a:t>No exalted saint or powerful angel can sit at the right hand of the Father to receive praise and glory but the Son, Jesus Christ, the perfect Lamb of God (Rev 5:13).   </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Hebrews          </a:t>
            </a:r>
            <a:r>
              <a:rPr kumimoji="0" lang="en-US" sz="28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rPr>
              <a:t>chapter1</a:t>
            </a:r>
            <a:endParaRPr kumimoji="0" lang="en-US" sz="3600" b="0" i="0" u="none" strike="noStrike" kern="1200" cap="all" spc="0" normalizeH="0" baseline="0" noProof="0" dirty="0" smtClean="0">
              <a:ln>
                <a:noFill/>
              </a:ln>
              <a:solidFill>
                <a:srgbClr val="00206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n-ea"/>
              <a:cs typeface="+mn-cs"/>
            </a:endParaRP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 y="1371600"/>
            <a:ext cx="8458200" cy="3647152"/>
          </a:xfrm>
          <a:prstGeom prst="rect">
            <a:avLst/>
          </a:prstGeom>
          <a:noFill/>
        </p:spPr>
        <p:txBody>
          <a:bodyPr wrap="square" rtlCol="0">
            <a:spAutoFit/>
          </a:bodyPr>
          <a:lstStyle/>
          <a:p>
            <a:pPr marL="274320" indent="-274320">
              <a:spcAft>
                <a:spcPts val="1800"/>
              </a:spcAft>
            </a:pPr>
            <a:r>
              <a:rPr lang="en-US" sz="2800" b="1" dirty="0" smtClean="0">
                <a:latin typeface="Cambria" pitchFamily="18" charset="0"/>
              </a:rPr>
              <a:t>Five ways Jesus is superior to angels </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4-14</a:t>
            </a:r>
            <a:r>
              <a:rPr lang="en-US" sz="2400" b="1" dirty="0" smtClean="0">
                <a:latin typeface="Cambria" pitchFamily="18" charset="0"/>
              </a:rPr>
              <a:t>)</a:t>
            </a:r>
            <a:r>
              <a:rPr lang="en-US" sz="2400" b="1" dirty="0" smtClean="0">
                <a:effectLst>
                  <a:outerShdw blurRad="38100" dist="38100" dir="2700000" algn="tl">
                    <a:srgbClr val="000000">
                      <a:alpha val="43137"/>
                    </a:srgbClr>
                  </a:outerShdw>
                </a:effectLst>
                <a:latin typeface="Cambria" pitchFamily="18" charset="0"/>
              </a:rPr>
              <a:t>:</a:t>
            </a: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[1] </a:t>
            </a:r>
            <a:r>
              <a:rPr lang="en-US" sz="2400" b="1" dirty="0" smtClean="0">
                <a:latin typeface="Cambria" pitchFamily="18" charset="0"/>
              </a:rPr>
              <a:t>He is the “</a:t>
            </a:r>
            <a:r>
              <a:rPr lang="en-US" sz="2400" b="1" dirty="0" smtClean="0">
                <a:effectLst>
                  <a:outerShdw blurRad="38100" dist="38100" dir="2700000" algn="tl">
                    <a:srgbClr val="000000">
                      <a:alpha val="43137"/>
                    </a:srgbClr>
                  </a:outerShdw>
                </a:effectLst>
                <a:latin typeface="Cambria" pitchFamily="18" charset="0"/>
              </a:rPr>
              <a:t>Son</a:t>
            </a:r>
            <a:r>
              <a:rPr lang="en-US" sz="2400" b="1" dirty="0" smtClean="0">
                <a:latin typeface="Cambria" pitchFamily="18" charset="0"/>
              </a:rPr>
              <a:t>,” angels are not:  </a:t>
            </a:r>
            <a:r>
              <a:rPr lang="en-US" sz="2400" i="1" dirty="0" smtClean="0">
                <a:latin typeface="Cambria" pitchFamily="18" charset="0"/>
              </a:rPr>
              <a:t>God has highly exalted him, that at the name Jesus every knee will bow, and every tongue will confess that Jesus Christ is Lord (Phil 2:9ff). </a:t>
            </a:r>
          </a:p>
          <a:p>
            <a:pPr marL="274320" indent="-274320">
              <a:spcAft>
                <a:spcPts val="2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[2] </a:t>
            </a:r>
            <a:r>
              <a:rPr lang="en-US" sz="2400" b="1" dirty="0" smtClean="0">
                <a:latin typeface="Cambria" pitchFamily="18" charset="0"/>
              </a:rPr>
              <a:t>He is “</a:t>
            </a:r>
            <a:r>
              <a:rPr lang="en-US" sz="2400" b="1" dirty="0" smtClean="0">
                <a:effectLst>
                  <a:outerShdw blurRad="38100" dist="38100" dir="2700000" algn="tl">
                    <a:srgbClr val="000000">
                      <a:alpha val="43137"/>
                    </a:srgbClr>
                  </a:outerShdw>
                </a:effectLst>
                <a:latin typeface="Cambria" pitchFamily="18" charset="0"/>
              </a:rPr>
              <a:t>the firstborn</a:t>
            </a:r>
            <a:r>
              <a:rPr lang="en-US" sz="2400" b="1" dirty="0" smtClean="0">
                <a:latin typeface="Cambria" pitchFamily="18" charset="0"/>
              </a:rPr>
              <a:t>” who receives worship from angels:  </a:t>
            </a:r>
            <a:r>
              <a:rPr lang="en-US" sz="2400" i="1" dirty="0" smtClean="0">
                <a:latin typeface="Cambria" pitchFamily="18" charset="0"/>
              </a:rPr>
              <a:t>That angels are required to worship the Son because of who He is . . . all beings are inferior to the Son and thus must worship Him.</a:t>
            </a:r>
          </a:p>
        </p:txBody>
      </p:sp>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22934</TotalTime>
  <Words>1320</Words>
  <Application>Microsoft Office PowerPoint</Application>
  <PresentationFormat>On-screen Show (4:3)</PresentationFormat>
  <Paragraphs>98</Paragraphs>
  <Slides>24</Slides>
  <Notes>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Trek</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What You Give”</dc:title>
  <dc:creator>Pastor CALundy</dc:creator>
  <cp:lastModifiedBy>Pastor CALundy</cp:lastModifiedBy>
  <cp:revision>5696</cp:revision>
  <dcterms:created xsi:type="dcterms:W3CDTF">2016-10-08T19:35:00Z</dcterms:created>
  <dcterms:modified xsi:type="dcterms:W3CDTF">2020-09-07T20:16:56Z</dcterms:modified>
</cp:coreProperties>
</file>