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58"/>
  </p:notesMasterIdLst>
  <p:sldIdLst>
    <p:sldId id="1659" r:id="rId2"/>
    <p:sldId id="1871" r:id="rId3"/>
    <p:sldId id="1990" r:id="rId4"/>
    <p:sldId id="2010" r:id="rId5"/>
    <p:sldId id="2101" r:id="rId6"/>
    <p:sldId id="2012" r:id="rId7"/>
    <p:sldId id="2117" r:id="rId8"/>
    <p:sldId id="1995" r:id="rId9"/>
    <p:sldId id="1979" r:id="rId10"/>
    <p:sldId id="2051" r:id="rId11"/>
    <p:sldId id="2132" r:id="rId12"/>
    <p:sldId id="2131" r:id="rId13"/>
    <p:sldId id="2133" r:id="rId14"/>
    <p:sldId id="2134" r:id="rId15"/>
    <p:sldId id="2135" r:id="rId16"/>
    <p:sldId id="2136" r:id="rId17"/>
    <p:sldId id="2137" r:id="rId18"/>
    <p:sldId id="2138" r:id="rId19"/>
    <p:sldId id="2139" r:id="rId20"/>
    <p:sldId id="2140" r:id="rId21"/>
    <p:sldId id="2082" r:id="rId22"/>
    <p:sldId id="2141" r:id="rId23"/>
    <p:sldId id="2142" r:id="rId24"/>
    <p:sldId id="2164" r:id="rId25"/>
    <p:sldId id="2144" r:id="rId26"/>
    <p:sldId id="2143" r:id="rId27"/>
    <p:sldId id="2078" r:id="rId28"/>
    <p:sldId id="2145" r:id="rId29"/>
    <p:sldId id="2146" r:id="rId30"/>
    <p:sldId id="2154" r:id="rId31"/>
    <p:sldId id="2147" r:id="rId32"/>
    <p:sldId id="2148" r:id="rId33"/>
    <p:sldId id="2149" r:id="rId34"/>
    <p:sldId id="2155" r:id="rId35"/>
    <p:sldId id="2157" r:id="rId36"/>
    <p:sldId id="2159" r:id="rId37"/>
    <p:sldId id="2150" r:id="rId38"/>
    <p:sldId id="2151" r:id="rId39"/>
    <p:sldId id="2152" r:id="rId40"/>
    <p:sldId id="2158" r:id="rId41"/>
    <p:sldId id="2153" r:id="rId42"/>
    <p:sldId id="2161" r:id="rId43"/>
    <p:sldId id="1968" r:id="rId44"/>
    <p:sldId id="2162" r:id="rId45"/>
    <p:sldId id="2163" r:id="rId46"/>
    <p:sldId id="2160" r:id="rId47"/>
    <p:sldId id="2166" r:id="rId48"/>
    <p:sldId id="2165" r:id="rId49"/>
    <p:sldId id="2167" r:id="rId50"/>
    <p:sldId id="1935" r:id="rId51"/>
    <p:sldId id="1867" r:id="rId52"/>
    <p:sldId id="1970" r:id="rId53"/>
    <p:sldId id="1868" r:id="rId54"/>
    <p:sldId id="2071" r:id="rId55"/>
    <p:sldId id="1853" r:id="rId56"/>
    <p:sldId id="1872"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BD5"/>
    <a:srgbClr val="FFF3E5"/>
    <a:srgbClr val="642626"/>
    <a:srgbClr val="595DF9"/>
    <a:srgbClr val="2D99F3"/>
    <a:srgbClr val="33CC33"/>
    <a:srgbClr val="2D5F40"/>
    <a:srgbClr val="6FE9A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70" autoAdjust="0"/>
    <p:restoredTop sz="86410"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11/10/2020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55</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11/10/2020</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11/10/2020</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11/10/2020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11/10/2020</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11/10/2020</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11/10/2020</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11/10/2020</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11/10/2020</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Cover page Hebrews - 2.jpg"/>
          <p:cNvPicPr>
            <a:picLocks noChangeAspect="1"/>
          </p:cNvPicPr>
          <p:nvPr/>
        </p:nvPicPr>
        <p:blipFill>
          <a:blip r:embed="rId3" cstate="print"/>
          <a:srcRect t="10185" b="8333"/>
          <a:stretch>
            <a:fillRect/>
          </a:stretch>
        </p:blipFill>
        <p:spPr>
          <a:xfrm>
            <a:off x="0" y="0"/>
            <a:ext cx="9144000" cy="6858000"/>
          </a:xfrm>
          <a:prstGeom prst="rect">
            <a:avLst/>
          </a:prstGeom>
        </p:spPr>
      </p:pic>
      <p:sp>
        <p:nvSpPr>
          <p:cNvPr id="11" name="Rectangle 10"/>
          <p:cNvSpPr/>
          <p:nvPr/>
        </p:nvSpPr>
        <p:spPr>
          <a:xfrm>
            <a:off x="0" y="677108"/>
            <a:ext cx="9144000" cy="1107996"/>
          </a:xfrm>
          <a:prstGeom prst="rect">
            <a:avLst/>
          </a:prstGeom>
        </p:spPr>
        <p:txBody>
          <a:bodyPr wrap="square" lIns="91440" tIns="0" bIns="274320" anchor="ctr" anchorCtr="0">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The Superiority of Jesus’ Sacrifice </a:t>
            </a:r>
            <a:endParaRPr lang="en-US" sz="48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4724400"/>
            <a:ext cx="9144000" cy="1446550"/>
          </a:xfrm>
          <a:prstGeom prst="rect">
            <a:avLst/>
          </a:prstGeom>
        </p:spPr>
        <p:txBody>
          <a:bodyPr wrap="square">
            <a:spAutoFit/>
          </a:bodyPr>
          <a:lstStyle/>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11  </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11 November 2020</a:t>
            </a:r>
            <a:endParaRPr lang="en-US" sz="44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1000"/>
                                        <p:tgtEl>
                                          <p:spTgt spid="11">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up)">
                                      <p:cBhvr>
                                        <p:cTn id="11" dur="1000"/>
                                        <p:tgtEl>
                                          <p:spTgt spid="10">
                                            <p:txEl>
                                              <p:pRg st="0" end="0"/>
                                            </p:txEl>
                                          </p:spTgt>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wipe(up)">
                                      <p:cBhvr>
                                        <p:cTn id="15"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539978"/>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The Law was merely </a:t>
            </a:r>
            <a:r>
              <a:rPr lang="en-US" sz="2600" b="1" dirty="0" smtClean="0">
                <a:effectLst>
                  <a:outerShdw blurRad="38100" dist="38100" dir="2700000" algn="tl">
                    <a:srgbClr val="000000">
                      <a:alpha val="43137"/>
                    </a:srgbClr>
                  </a:outerShdw>
                </a:effectLst>
                <a:latin typeface="Cambria" pitchFamily="18" charset="0"/>
              </a:rPr>
              <a:t>“a shadow of the good things to come.” </a:t>
            </a:r>
            <a:r>
              <a:rPr lang="en-US" sz="2600" b="1" dirty="0" smtClean="0">
                <a:latin typeface="Cambria" pitchFamily="18" charset="0"/>
              </a:rPr>
              <a:t> The Law served a valid purpose, but it was limited in what it could accomplish.  It couldn’t </a:t>
            </a:r>
            <a:r>
              <a:rPr lang="en-US" sz="2600" b="1" dirty="0" smtClean="0">
                <a:effectLst>
                  <a:outerShdw blurRad="38100" dist="38100" dir="2700000" algn="tl">
                    <a:srgbClr val="000000">
                      <a:alpha val="43137"/>
                    </a:srgbClr>
                  </a:outerShdw>
                </a:effectLst>
                <a:latin typeface="Cambria" pitchFamily="18" charset="0"/>
              </a:rPr>
              <a:t>“make perfect those who draw near”</a:t>
            </a:r>
            <a:r>
              <a:rPr lang="en-US" sz="2600" b="1" dirty="0" smtClean="0">
                <a:latin typeface="Cambria" pitchFamily="18" charset="0"/>
              </a:rPr>
              <a:t> by means of the animal sacrifices made over and over again, year after year.</a:t>
            </a:r>
          </a:p>
          <a:p>
            <a:pPr marL="274320" indent="-274320">
              <a:spcAft>
                <a:spcPts val="2400"/>
              </a:spcAft>
              <a:buFont typeface="Arial" pitchFamily="34" charset="0"/>
              <a:buChar char="•"/>
            </a:pPr>
            <a:r>
              <a:rPr lang="en-US" sz="2600" b="1" dirty="0" smtClean="0">
                <a:latin typeface="Cambria" pitchFamily="18" charset="0"/>
              </a:rPr>
              <a:t>Imagine if a </a:t>
            </a:r>
            <a:r>
              <a:rPr lang="en-US" sz="2600" b="1" u="sng" dirty="0" smtClean="0">
                <a:effectLst>
                  <a:outerShdw blurRad="38100" dist="38100" dir="2700000" algn="tl">
                    <a:srgbClr val="000000">
                      <a:alpha val="43137"/>
                    </a:srgbClr>
                  </a:outerShdw>
                </a:effectLst>
                <a:latin typeface="Cambria" pitchFamily="18" charset="0"/>
              </a:rPr>
              <a:t>married</a:t>
            </a:r>
            <a:r>
              <a:rPr lang="en-US" sz="2600" b="1" dirty="0" smtClean="0">
                <a:latin typeface="Cambria" pitchFamily="18" charset="0"/>
              </a:rPr>
              <a:t> couple had to run </a:t>
            </a:r>
            <a:r>
              <a:rPr lang="en-US" sz="2600" b="1" i="1" dirty="0" smtClean="0">
                <a:effectLst>
                  <a:outerShdw blurRad="38100" dist="38100" dir="2700000" algn="tl">
                    <a:srgbClr val="000000">
                      <a:alpha val="43137"/>
                    </a:srgbClr>
                  </a:outerShdw>
                </a:effectLst>
                <a:latin typeface="Cambria" pitchFamily="18" charset="0"/>
              </a:rPr>
              <a:t>back</a:t>
            </a:r>
            <a:r>
              <a:rPr lang="en-US" sz="2600" b="1" dirty="0" smtClean="0">
                <a:latin typeface="Cambria" pitchFamily="18" charset="0"/>
              </a:rPr>
              <a:t> to the altar and get married every time they got into an argument.  Thankfully, marriage doesn’t work that way.  It takes just </a:t>
            </a:r>
            <a:r>
              <a:rPr lang="en-US" sz="2600" b="1" i="1" dirty="0" smtClean="0">
                <a:effectLst>
                  <a:outerShdw blurRad="38100" dist="38100" dir="2700000" algn="tl">
                    <a:srgbClr val="000000">
                      <a:alpha val="43137"/>
                    </a:srgbClr>
                  </a:outerShdw>
                </a:effectLst>
                <a:latin typeface="Cambria" pitchFamily="18" charset="0"/>
              </a:rPr>
              <a:t>one trip</a:t>
            </a:r>
            <a:r>
              <a:rPr lang="en-US" sz="2600" b="1" dirty="0" smtClean="0">
                <a:latin typeface="Cambria" pitchFamily="18" charset="0"/>
              </a:rPr>
              <a:t> to the altar for a bride and groom to be married.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33965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This is what it was like with the </a:t>
            </a:r>
            <a:r>
              <a:rPr lang="en-US" sz="2600" b="1" i="1" dirty="0" smtClean="0">
                <a:effectLst>
                  <a:outerShdw blurRad="38100" dist="38100" dir="2700000" algn="tl">
                    <a:srgbClr val="000000">
                      <a:alpha val="43137"/>
                    </a:srgbClr>
                  </a:outerShdw>
                </a:effectLst>
                <a:latin typeface="Cambria" pitchFamily="18" charset="0"/>
              </a:rPr>
              <a:t>sacrificial system</a:t>
            </a:r>
            <a:r>
              <a:rPr lang="en-US" sz="2600" b="1" dirty="0" smtClean="0">
                <a:latin typeface="Cambria" pitchFamily="18" charset="0"/>
              </a:rPr>
              <a:t> in the Law.  If the Law had been able to </a:t>
            </a:r>
            <a:r>
              <a:rPr lang="en-US" sz="2600" b="1" u="sng" dirty="0" smtClean="0">
                <a:effectLst>
                  <a:outerShdw blurRad="38100" dist="38100" dir="2700000" algn="tl">
                    <a:srgbClr val="000000">
                      <a:alpha val="43137"/>
                    </a:srgbClr>
                  </a:outerShdw>
                </a:effectLst>
                <a:latin typeface="Cambria" pitchFamily="18" charset="0"/>
              </a:rPr>
              <a:t>perfectly</a:t>
            </a:r>
            <a:r>
              <a:rPr lang="en-US" sz="2600" b="1" dirty="0" smtClean="0">
                <a:latin typeface="Cambria" pitchFamily="18" charset="0"/>
              </a:rPr>
              <a:t> and </a:t>
            </a:r>
            <a:r>
              <a:rPr lang="en-US" sz="2600" b="1" u="sng" dirty="0" smtClean="0">
                <a:effectLst>
                  <a:outerShdw blurRad="38100" dist="38100" dir="2700000" algn="tl">
                    <a:srgbClr val="000000">
                      <a:alpha val="43137"/>
                    </a:srgbClr>
                  </a:outerShdw>
                </a:effectLst>
                <a:latin typeface="Cambria" pitchFamily="18" charset="0"/>
              </a:rPr>
              <a:t>completely</a:t>
            </a:r>
            <a:r>
              <a:rPr lang="en-US" sz="2600" b="1" dirty="0" smtClean="0">
                <a:latin typeface="Cambria" pitchFamily="18" charset="0"/>
              </a:rPr>
              <a:t> deal with the relationship-breaking power of sin and guilt, there wouldn’t have been a need for a </a:t>
            </a:r>
            <a:r>
              <a:rPr lang="en-US" sz="2600" b="1" i="1" dirty="0" smtClean="0">
                <a:effectLst>
                  <a:outerShdw blurRad="38100" dist="38100" dir="2700000" algn="tl">
                    <a:srgbClr val="000000">
                      <a:alpha val="43137"/>
                    </a:srgbClr>
                  </a:outerShdw>
                </a:effectLst>
                <a:latin typeface="Cambria" pitchFamily="18" charset="0"/>
              </a:rPr>
              <a:t>continual return</a:t>
            </a:r>
            <a:r>
              <a:rPr lang="en-US" sz="2600" b="1" dirty="0" smtClean="0">
                <a:latin typeface="Cambria" pitchFamily="18" charset="0"/>
              </a:rPr>
              <a:t> to the altar (10:2).</a:t>
            </a:r>
          </a:p>
          <a:p>
            <a:pPr marL="274320" indent="-274320">
              <a:spcAft>
                <a:spcPts val="2400"/>
              </a:spcAft>
              <a:buFont typeface="Arial" pitchFamily="34" charset="0"/>
              <a:buChar char="•"/>
            </a:pPr>
            <a:r>
              <a:rPr lang="en-US" sz="2600" b="1" dirty="0" smtClean="0">
                <a:latin typeface="Cambria" pitchFamily="18" charset="0"/>
              </a:rPr>
              <a:t>All the guilt would have been gone – </a:t>
            </a:r>
            <a:r>
              <a:rPr lang="en-US" sz="2600" b="1" i="1" dirty="0" smtClean="0">
                <a:effectLst>
                  <a:outerShdw blurRad="38100" dist="38100" dir="2700000" algn="tl">
                    <a:srgbClr val="000000">
                      <a:alpha val="43137"/>
                    </a:srgbClr>
                  </a:outerShdw>
                </a:effectLst>
                <a:latin typeface="Cambria" pitchFamily="18" charset="0"/>
              </a:rPr>
              <a:t>banished</a:t>
            </a:r>
            <a:r>
              <a:rPr lang="en-US" sz="2600" b="1" dirty="0" smtClean="0">
                <a:latin typeface="Cambria" pitchFamily="18" charset="0"/>
              </a:rPr>
              <a:t> when the </a:t>
            </a:r>
            <a:r>
              <a:rPr lang="en-US" sz="2600" b="1" i="1" dirty="0" smtClean="0">
                <a:effectLst>
                  <a:outerShdw blurRad="38100" dist="38100" dir="2700000" algn="tl">
                    <a:srgbClr val="000000">
                      <a:alpha val="43137"/>
                    </a:srgbClr>
                  </a:outerShdw>
                </a:effectLst>
                <a:latin typeface="Cambria" pitchFamily="18" charset="0"/>
              </a:rPr>
              <a:t>blood</a:t>
            </a:r>
            <a:r>
              <a:rPr lang="en-US" sz="2600" b="1" dirty="0" smtClean="0">
                <a:latin typeface="Cambria" pitchFamily="18" charset="0"/>
              </a:rPr>
              <a:t> was spilled, forgotten when the sacrificial lamb went up in smoke.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73975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Paul is careful not to </a:t>
            </a:r>
            <a:r>
              <a:rPr lang="en-US" sz="2600" b="1" u="sng" dirty="0" smtClean="0">
                <a:effectLst>
                  <a:outerShdw blurRad="38100" dist="38100" dir="2700000" algn="tl">
                    <a:srgbClr val="000000">
                      <a:alpha val="43137"/>
                    </a:srgbClr>
                  </a:outerShdw>
                </a:effectLst>
                <a:latin typeface="Cambria" pitchFamily="18" charset="0"/>
              </a:rPr>
              <a:t>disparage</a:t>
            </a:r>
            <a:r>
              <a:rPr lang="en-US" sz="2600" b="1" dirty="0" smtClean="0">
                <a:latin typeface="Cambria" pitchFamily="18" charset="0"/>
              </a:rPr>
              <a:t> the Law.  The sacrifices were not foolish, meaningless, or sinful.  They were, after all, </a:t>
            </a:r>
            <a:r>
              <a:rPr lang="en-US" sz="2600" b="1" u="sng" dirty="0" smtClean="0">
                <a:effectLst>
                  <a:outerShdw blurRad="38100" dist="38100" dir="2700000" algn="tl">
                    <a:srgbClr val="000000">
                      <a:alpha val="43137"/>
                    </a:srgbClr>
                  </a:outerShdw>
                </a:effectLst>
                <a:latin typeface="Cambria" pitchFamily="18" charset="0"/>
              </a:rPr>
              <a:t>decreed</a:t>
            </a:r>
            <a:r>
              <a:rPr lang="en-US" sz="2600" b="1" dirty="0" smtClean="0">
                <a:latin typeface="Cambria" pitchFamily="18" charset="0"/>
              </a:rPr>
              <a:t> by God and served a purpose.  </a:t>
            </a:r>
          </a:p>
          <a:p>
            <a:pPr marL="274320" indent="-274320">
              <a:spcAft>
                <a:spcPts val="2400"/>
              </a:spcAft>
              <a:buFont typeface="Arial" pitchFamily="34" charset="0"/>
              <a:buChar char="•"/>
            </a:pPr>
            <a:r>
              <a:rPr lang="en-US" sz="2600" b="1" i="1" dirty="0" smtClean="0">
                <a:effectLst>
                  <a:outerShdw blurRad="38100" dist="38100" dir="2700000" algn="tl">
                    <a:srgbClr val="000000">
                      <a:alpha val="43137"/>
                    </a:srgbClr>
                  </a:outerShdw>
                </a:effectLst>
                <a:latin typeface="Cambria" pitchFamily="18" charset="0"/>
              </a:rPr>
              <a:t>But what was the purpose of the Law?</a:t>
            </a:r>
            <a:r>
              <a:rPr lang="en-US" sz="2600" b="1" dirty="0" smtClean="0">
                <a:latin typeface="Cambria" pitchFamily="18" charset="0"/>
              </a:rPr>
              <a:t>  Paul tells us that “in those sacrifices there is a </a:t>
            </a:r>
            <a:r>
              <a:rPr lang="en-US" sz="2600" b="1" i="1" dirty="0" smtClean="0">
                <a:effectLst>
                  <a:outerShdw blurRad="38100" dist="38100" dir="2700000" algn="tl">
                    <a:srgbClr val="000000">
                      <a:alpha val="43137"/>
                    </a:srgbClr>
                  </a:outerShdw>
                </a:effectLst>
                <a:latin typeface="Cambria" pitchFamily="18" charset="0"/>
              </a:rPr>
              <a:t>reminder of sins</a:t>
            </a:r>
            <a:r>
              <a:rPr lang="en-US" sz="2600" b="1" dirty="0" smtClean="0">
                <a:latin typeface="Cambria" pitchFamily="18" charset="0"/>
              </a:rPr>
              <a:t> year by year.”  Moreover, the sacrifices can never make worshipers perfect: “For it is </a:t>
            </a:r>
            <a:r>
              <a:rPr lang="en-US" sz="2600" b="1" u="sng" dirty="0" smtClean="0">
                <a:effectLst>
                  <a:outerShdw blurRad="38100" dist="38100" dir="2700000" algn="tl">
                    <a:srgbClr val="000000">
                      <a:alpha val="43137"/>
                    </a:srgbClr>
                  </a:outerShdw>
                </a:effectLst>
                <a:latin typeface="Cambria" pitchFamily="18" charset="0"/>
              </a:rPr>
              <a:t>impossible</a:t>
            </a:r>
            <a:r>
              <a:rPr lang="en-US" sz="2600" b="1" dirty="0" smtClean="0">
                <a:latin typeface="Cambria" pitchFamily="18" charset="0"/>
              </a:rPr>
              <a:t> for the blood of bulls and goats to take away sin” (</a:t>
            </a:r>
            <a:r>
              <a:rPr lang="en-US" sz="2600" b="1" dirty="0" smtClean="0">
                <a:effectLst>
                  <a:outerShdw blurRad="38100" dist="38100" dir="2700000" algn="tl">
                    <a:srgbClr val="000000">
                      <a:alpha val="43137"/>
                    </a:srgbClr>
                  </a:outerShdw>
                </a:effectLst>
                <a:latin typeface="Cambria" pitchFamily="18" charset="0"/>
              </a:rPr>
              <a:t>10:4</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Underscore the word </a:t>
            </a:r>
            <a:r>
              <a:rPr lang="en-US" sz="2600" b="1" u="sng" dirty="0" smtClean="0">
                <a:effectLst>
                  <a:outerShdw blurRad="38100" dist="38100" dir="2700000" algn="tl">
                    <a:srgbClr val="000000">
                      <a:alpha val="43137"/>
                    </a:srgbClr>
                  </a:outerShdw>
                </a:effectLst>
                <a:latin typeface="Cambria" pitchFamily="18" charset="0"/>
              </a:rPr>
              <a:t>impossible</a:t>
            </a:r>
            <a:r>
              <a:rPr lang="en-US" sz="2600" b="1" dirty="0" smtClean="0">
                <a:latin typeface="Cambria" pitchFamily="18" charset="0"/>
              </a:rPr>
              <a:t>.  Not improbable, not difficult, not unlikely, not rare.  </a:t>
            </a:r>
            <a:r>
              <a:rPr lang="en-US" sz="2600" b="1" dirty="0" smtClean="0">
                <a:effectLst>
                  <a:outerShdw blurRad="38100" dist="38100" dir="2700000" algn="tl">
                    <a:srgbClr val="000000">
                      <a:alpha val="43137"/>
                    </a:srgbClr>
                  </a:outerShdw>
                </a:effectLst>
                <a:latin typeface="Cambria" pitchFamily="18" charset="0"/>
              </a:rPr>
              <a:t>Impossible!</a:t>
            </a:r>
          </a:p>
          <a:p>
            <a:pPr marL="274320" indent="-274320">
              <a:spcAft>
                <a:spcPts val="2400"/>
              </a:spcAft>
              <a:buFont typeface="Arial" pitchFamily="34" charset="0"/>
              <a:buChar char="•"/>
            </a:pPr>
            <a:r>
              <a:rPr lang="en-US" sz="2600" b="1" dirty="0" smtClean="0">
                <a:latin typeface="Cambria" pitchFamily="18" charset="0"/>
              </a:rPr>
              <a:t>Paul is referring the </a:t>
            </a:r>
            <a:r>
              <a:rPr lang="en-US" sz="2600" b="1" i="1" dirty="0" smtClean="0">
                <a:effectLst>
                  <a:outerShdw blurRad="38100" dist="38100" dir="2700000" algn="tl">
                    <a:srgbClr val="000000">
                      <a:alpha val="43137"/>
                    </a:srgbClr>
                  </a:outerShdw>
                </a:effectLst>
                <a:latin typeface="Cambria" pitchFamily="18" charset="0"/>
              </a:rPr>
              <a:t>limitations</a:t>
            </a:r>
            <a:r>
              <a:rPr lang="en-US" sz="2600" b="1" dirty="0" smtClean="0">
                <a:latin typeface="Cambria" pitchFamily="18" charset="0"/>
              </a:rPr>
              <a:t> of the sacrifices under the Old Testament Law itself.  It has always been </a:t>
            </a:r>
            <a:r>
              <a:rPr lang="en-US" sz="2600" b="1" u="sng" dirty="0" smtClean="0">
                <a:effectLst>
                  <a:outerShdw blurRad="38100" dist="38100" dir="2700000" algn="tl">
                    <a:srgbClr val="000000">
                      <a:alpha val="43137"/>
                    </a:srgbClr>
                  </a:outerShdw>
                </a:effectLst>
                <a:latin typeface="Cambria" pitchFamily="18" charset="0"/>
              </a:rPr>
              <a:t>impossible</a:t>
            </a:r>
            <a:r>
              <a:rPr lang="en-US" sz="2600" b="1" dirty="0" smtClean="0">
                <a:latin typeface="Cambria" pitchFamily="18" charset="0"/>
              </a:rPr>
              <a:t> for the blood of animal sacrifices to take away sins.  </a:t>
            </a:r>
          </a:p>
          <a:p>
            <a:pPr marL="274320" indent="-274320">
              <a:spcAft>
                <a:spcPts val="2400"/>
              </a:spcAft>
              <a:buFont typeface="Arial" pitchFamily="34" charset="0"/>
              <a:buChar char="•"/>
            </a:pPr>
            <a:r>
              <a:rPr lang="en-US" sz="2600" b="1" dirty="0" smtClean="0">
                <a:latin typeface="Cambria" pitchFamily="18" charset="0"/>
              </a:rPr>
              <a:t>If the sacrifices did anything permanently, it was to </a:t>
            </a:r>
            <a:r>
              <a:rPr lang="en-US" sz="2600" b="1" i="1" dirty="0" smtClean="0">
                <a:effectLst>
                  <a:outerShdw blurRad="38100" dist="38100" dir="2700000" algn="tl">
                    <a:srgbClr val="000000">
                      <a:alpha val="43137"/>
                    </a:srgbClr>
                  </a:outerShdw>
                </a:effectLst>
                <a:latin typeface="Cambria" pitchFamily="18" charset="0"/>
              </a:rPr>
              <a:t>remind</a:t>
            </a:r>
            <a:r>
              <a:rPr lang="en-US" sz="2600" b="1" dirty="0" smtClean="0">
                <a:latin typeface="Cambria" pitchFamily="18" charset="0"/>
              </a:rPr>
              <a:t> the people of Israel of their sinfulness.  Just as a </a:t>
            </a:r>
            <a:r>
              <a:rPr lang="en-US" sz="2600" b="1" u="sng" dirty="0" smtClean="0">
                <a:latin typeface="Cambria" pitchFamily="18" charset="0"/>
              </a:rPr>
              <a:t>speed limit sign</a:t>
            </a:r>
            <a:r>
              <a:rPr lang="en-US" sz="2600" b="1" dirty="0" smtClean="0">
                <a:latin typeface="Cambria" pitchFamily="18" charset="0"/>
              </a:rPr>
              <a:t> reminds us of the </a:t>
            </a:r>
            <a:r>
              <a:rPr lang="en-US" sz="2600" b="1" u="sng" dirty="0" smtClean="0">
                <a:effectLst>
                  <a:outerShdw blurRad="38100" dist="38100" dir="2700000" algn="tl">
                    <a:srgbClr val="000000">
                      <a:alpha val="43137"/>
                    </a:srgbClr>
                  </a:outerShdw>
                </a:effectLst>
                <a:latin typeface="Cambria" pitchFamily="18" charset="0"/>
              </a:rPr>
              <a:t>law</a:t>
            </a:r>
            <a:r>
              <a:rPr lang="en-US" sz="2600" b="1" dirty="0" smtClean="0">
                <a:latin typeface="Cambria" pitchFamily="18" charset="0"/>
              </a:rPr>
              <a:t>, and a </a:t>
            </a:r>
            <a:r>
              <a:rPr lang="en-US" sz="2600" b="1" u="sng" dirty="0" smtClean="0">
                <a:latin typeface="Cambria" pitchFamily="18" charset="0"/>
              </a:rPr>
              <a:t>speeding ticket</a:t>
            </a:r>
            <a:r>
              <a:rPr lang="en-US" sz="2600" b="1" dirty="0" smtClean="0">
                <a:latin typeface="Cambria" pitchFamily="18" charset="0"/>
              </a:rPr>
              <a:t> reminds us of our </a:t>
            </a:r>
            <a:r>
              <a:rPr lang="en-US" sz="2600" b="1" u="sng" dirty="0" smtClean="0">
                <a:effectLst>
                  <a:outerShdw blurRad="38100" dist="38100" dir="2700000" algn="tl">
                    <a:srgbClr val="000000">
                      <a:alpha val="43137"/>
                    </a:srgbClr>
                  </a:outerShdw>
                </a:effectLst>
                <a:latin typeface="Cambria" pitchFamily="18" charset="0"/>
              </a:rPr>
              <a:t>guilt</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33965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Under the old system, Israel’s national sins accumulated daily over the course of the year; then the sacrifices of the </a:t>
            </a:r>
            <a:r>
              <a:rPr lang="en-US" sz="2600" b="1" dirty="0" smtClean="0">
                <a:effectLst>
                  <a:outerShdw blurRad="38100" dist="38100" dir="2700000" algn="tl">
                    <a:srgbClr val="000000">
                      <a:alpha val="43137"/>
                    </a:srgbClr>
                  </a:outerShdw>
                </a:effectLst>
                <a:latin typeface="Cambria" pitchFamily="18" charset="0"/>
              </a:rPr>
              <a:t>Day of Atonement</a:t>
            </a:r>
            <a:r>
              <a:rPr lang="en-US" sz="2600" b="1" dirty="0" smtClean="0">
                <a:latin typeface="Cambria" pitchFamily="18" charset="0"/>
              </a:rPr>
              <a:t> temporarily covered them.</a:t>
            </a:r>
          </a:p>
          <a:p>
            <a:pPr marL="274320" indent="-274320">
              <a:spcAft>
                <a:spcPts val="2400"/>
              </a:spcAft>
              <a:buFont typeface="Arial" pitchFamily="34" charset="0"/>
              <a:buChar char="•"/>
            </a:pPr>
            <a:r>
              <a:rPr lang="en-US" sz="2600" b="1" dirty="0" smtClean="0">
                <a:latin typeface="Cambria" pitchFamily="18" charset="0"/>
              </a:rPr>
              <a:t>They </a:t>
            </a:r>
            <a:r>
              <a:rPr lang="en-US" sz="2600" b="1" i="1" dirty="0" smtClean="0">
                <a:effectLst>
                  <a:outerShdw blurRad="38100" dist="38100" dir="2700000" algn="tl">
                    <a:srgbClr val="000000">
                      <a:alpha val="43137"/>
                    </a:srgbClr>
                  </a:outerShdw>
                </a:effectLst>
                <a:latin typeface="Cambria" pitchFamily="18" charset="0"/>
              </a:rPr>
              <a:t>accumulated</a:t>
            </a:r>
            <a:r>
              <a:rPr lang="en-US" sz="2600" b="1" dirty="0" smtClean="0">
                <a:latin typeface="Cambria" pitchFamily="18" charset="0"/>
              </a:rPr>
              <a:t> again the next year; the </a:t>
            </a:r>
            <a:r>
              <a:rPr lang="en-US" sz="2600" b="1" dirty="0" smtClean="0">
                <a:effectLst>
                  <a:outerShdw blurRad="38100" dist="38100" dir="2700000" algn="tl">
                    <a:srgbClr val="000000">
                      <a:alpha val="43137"/>
                    </a:srgbClr>
                  </a:outerShdw>
                </a:effectLst>
                <a:latin typeface="Cambria" pitchFamily="18" charset="0"/>
              </a:rPr>
              <a:t>Day of Atonement</a:t>
            </a:r>
            <a:r>
              <a:rPr lang="en-US" sz="2600" b="1" dirty="0" smtClean="0">
                <a:latin typeface="Cambria" pitchFamily="18" charset="0"/>
              </a:rPr>
              <a:t> covered them again.  The old covenant kept kicking the </a:t>
            </a:r>
            <a:r>
              <a:rPr lang="en-US" sz="2600" b="1" dirty="0" smtClean="0">
                <a:effectLst>
                  <a:outerShdw blurRad="38100" dist="38100" dir="2700000" algn="tl">
                    <a:srgbClr val="000000">
                      <a:alpha val="43137"/>
                    </a:srgbClr>
                  </a:outerShdw>
                </a:effectLst>
                <a:latin typeface="Cambria" pitchFamily="18" charset="0"/>
              </a:rPr>
              <a:t>“can of sin”</a:t>
            </a:r>
            <a:r>
              <a:rPr lang="en-US" sz="2600" b="1" dirty="0" smtClean="0">
                <a:latin typeface="Cambria" pitchFamily="18" charset="0"/>
              </a:rPr>
              <a:t> down the road, so to speak.  But that system of endless blood got </a:t>
            </a:r>
            <a:r>
              <a:rPr lang="en-US" sz="2600" b="1" u="sng" dirty="0" smtClean="0">
                <a:effectLst>
                  <a:outerShdw blurRad="38100" dist="38100" dir="2700000" algn="tl">
                    <a:srgbClr val="000000">
                      <a:alpha val="43137"/>
                    </a:srgbClr>
                  </a:outerShdw>
                </a:effectLst>
                <a:latin typeface="Cambria" pitchFamily="18" charset="0"/>
              </a:rPr>
              <a:t>old</a:t>
            </a:r>
            <a:r>
              <a:rPr lang="en-US" sz="2600" b="1" dirty="0" smtClean="0">
                <a:latin typeface="Cambria" pitchFamily="18" charset="0"/>
              </a:rPr>
              <a:t>.</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8" name="TextBox 7"/>
          <p:cNvSpPr txBox="1"/>
          <p:nvPr/>
        </p:nvSpPr>
        <p:spPr>
          <a:xfrm>
            <a:off x="152400" y="914400"/>
            <a:ext cx="8778240" cy="3816429"/>
          </a:xfrm>
          <a:prstGeom prst="rect">
            <a:avLst/>
          </a:prstGeom>
          <a:gradFill>
            <a:gsLst>
              <a:gs pos="0">
                <a:srgbClr val="00B0F0"/>
              </a:gs>
              <a:gs pos="100000">
                <a:srgbClr val="FFEBFA"/>
              </a:gs>
            </a:gsLst>
            <a:lin ang="5400000" scaled="0"/>
          </a:gradFill>
        </p:spPr>
        <p:txBody>
          <a:bodyPr wrap="square" lIns="274320" tIns="0" rIns="274320" bIns="91440" rtlCol="0" anchor="t" anchorCtr="0">
            <a:spAutoFit/>
          </a:bodyPr>
          <a:lstStyle/>
          <a:p>
            <a:endParaRPr lang="en-US" sz="3200" dirty="0" smtClean="0">
              <a:latin typeface="Georgia" pitchFamily="18" charset="0"/>
            </a:endParaRPr>
          </a:p>
          <a:p>
            <a:r>
              <a:rPr lang="en-US" sz="3000" b="1" baseline="30000" dirty="0" smtClean="0">
                <a:effectLst>
                  <a:outerShdw blurRad="38100" dist="38100" dir="2700000" algn="tl">
                    <a:srgbClr val="000000">
                      <a:alpha val="43137"/>
                    </a:srgbClr>
                  </a:outerShdw>
                </a:effectLst>
                <a:latin typeface="Georgia" pitchFamily="18" charset="0"/>
              </a:rPr>
              <a:t>5</a:t>
            </a:r>
            <a:r>
              <a:rPr lang="en-US" sz="3000" dirty="0" smtClean="0">
                <a:latin typeface="Georgia" pitchFamily="18" charset="0"/>
              </a:rPr>
              <a:t>Therefore, when Christ came into the world, he said: “Sacrifice and offering you did not desire, but a body you prepared for me; </a:t>
            </a:r>
            <a:r>
              <a:rPr lang="en-US" sz="3000" b="1" baseline="30000" dirty="0" smtClean="0">
                <a:effectLst>
                  <a:outerShdw blurRad="38100" dist="38100" dir="2700000" algn="tl">
                    <a:srgbClr val="000000">
                      <a:alpha val="43137"/>
                    </a:srgbClr>
                  </a:outerShdw>
                </a:effectLst>
                <a:latin typeface="Georgia" pitchFamily="18" charset="0"/>
              </a:rPr>
              <a:t>6</a:t>
            </a:r>
            <a:r>
              <a:rPr lang="en-US" sz="3000" dirty="0" smtClean="0">
                <a:latin typeface="Georgia" pitchFamily="18" charset="0"/>
              </a:rPr>
              <a:t>with burnt offerings and sin offerings you were not pleased.</a:t>
            </a:r>
            <a:br>
              <a:rPr lang="en-US" sz="3000" dirty="0" smtClean="0">
                <a:latin typeface="Georgia" pitchFamily="18" charset="0"/>
              </a:rPr>
            </a:br>
            <a:r>
              <a:rPr lang="en-US" sz="3000" b="1" baseline="30000" dirty="0" smtClean="0">
                <a:effectLst>
                  <a:outerShdw blurRad="38100" dist="38100" dir="2700000" algn="tl">
                    <a:srgbClr val="000000">
                      <a:alpha val="43137"/>
                    </a:srgbClr>
                  </a:outerShdw>
                </a:effectLst>
                <a:latin typeface="Georgia" pitchFamily="18" charset="0"/>
              </a:rPr>
              <a:t>7</a:t>
            </a:r>
            <a:r>
              <a:rPr lang="en-US" sz="3000" dirty="0" smtClean="0">
                <a:latin typeface="Georgia" pitchFamily="18" charset="0"/>
              </a:rPr>
              <a:t>Then I said, ‘Here I am—it is written about me in the scroll—I have come to do your will, my God.’”</a:t>
            </a:r>
          </a:p>
        </p:txBody>
      </p:sp>
      <p:sp>
        <p:nvSpPr>
          <p:cNvPr id="13" name="TextBox 12"/>
          <p:cNvSpPr txBox="1"/>
          <p:nvPr/>
        </p:nvSpPr>
        <p:spPr>
          <a:xfrm>
            <a:off x="2590800" y="228600"/>
            <a:ext cx="4343400" cy="52322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b="1" dirty="0" smtClean="0">
                <a:solidFill>
                  <a:schemeClr val="tx1"/>
                </a:solidFill>
                <a:latin typeface="Georgia" pitchFamily="18" charset="0"/>
              </a:rPr>
              <a:t>Hebrews 10:5 - 7</a:t>
            </a:r>
            <a:endParaRPr lang="en-US" sz="2800" b="1" dirty="0">
              <a:solidFill>
                <a:schemeClr val="tx1"/>
              </a:solidFill>
              <a:latin typeface="Georgia" pitchFamily="18" charset="0"/>
            </a:endParaRPr>
          </a:p>
        </p:txBody>
      </p:sp>
      <p:cxnSp>
        <p:nvCxnSpPr>
          <p:cNvPr id="12" name="Straight Connector 11"/>
          <p:cNvCxnSpPr/>
          <p:nvPr/>
        </p:nvCxnSpPr>
        <p:spPr>
          <a:xfrm>
            <a:off x="2743200" y="3657600"/>
            <a:ext cx="167640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5867400" y="4114800"/>
            <a:ext cx="137160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152400" y="4800600"/>
            <a:ext cx="8763000" cy="1938992"/>
          </a:xfrm>
          <a:prstGeom prst="rect">
            <a:avLst/>
          </a:prstGeom>
          <a:noFill/>
        </p:spPr>
        <p:txBody>
          <a:bodyPr wrap="square" rtlCol="0">
            <a:spAutoFit/>
          </a:bodyPr>
          <a:lstStyle/>
          <a:p>
            <a:r>
              <a:rPr lang="en-US" sz="2400" b="1" dirty="0" smtClean="0">
                <a:solidFill>
                  <a:srgbClr val="FFFF00"/>
                </a:solidFill>
                <a:effectLst>
                  <a:outerShdw blurRad="38100" dist="38100" dir="2700000" algn="tl">
                    <a:srgbClr val="000000">
                      <a:alpha val="43137"/>
                    </a:srgbClr>
                  </a:outerShdw>
                </a:effectLst>
                <a:latin typeface="Georgia" pitchFamily="18" charset="0"/>
              </a:rPr>
              <a:t>Psalm 40:6-8 &gt;</a:t>
            </a:r>
            <a:r>
              <a:rPr lang="en-US" sz="2400" dirty="0" smtClean="0">
                <a:solidFill>
                  <a:srgbClr val="FFFF00"/>
                </a:solidFill>
                <a:latin typeface="Georgia" pitchFamily="18" charset="0"/>
              </a:rPr>
              <a:t>  </a:t>
            </a:r>
            <a:r>
              <a:rPr lang="en-US" sz="2400" dirty="0" smtClean="0">
                <a:solidFill>
                  <a:srgbClr val="FFFF00"/>
                </a:solidFill>
                <a:effectLst>
                  <a:outerShdw blurRad="38100" dist="38100" dir="2700000" algn="tl">
                    <a:srgbClr val="000000">
                      <a:alpha val="43137"/>
                    </a:srgbClr>
                  </a:outerShdw>
                </a:effectLst>
                <a:latin typeface="Georgia" pitchFamily="18" charset="0"/>
              </a:rPr>
              <a:t>Sacrifice and offering  you did not desire — but my ears you have opened — burnt offerings and sin offerings you did not require.  </a:t>
            </a:r>
            <a:r>
              <a:rPr lang="en-US" sz="2400" b="1" baseline="30000" dirty="0" smtClean="0">
                <a:solidFill>
                  <a:srgbClr val="FFFF00"/>
                </a:solidFill>
                <a:effectLst>
                  <a:outerShdw blurRad="38100" dist="38100" dir="2700000" algn="tl">
                    <a:srgbClr val="000000">
                      <a:alpha val="43137"/>
                    </a:srgbClr>
                  </a:outerShdw>
                </a:effectLst>
                <a:latin typeface="Georgia" pitchFamily="18" charset="0"/>
              </a:rPr>
              <a:t>7</a:t>
            </a:r>
            <a:r>
              <a:rPr lang="en-US" sz="2400" baseline="30000" dirty="0" smtClean="0">
                <a:solidFill>
                  <a:srgbClr val="FFFF00"/>
                </a:solidFill>
                <a:effectLst>
                  <a:outerShdw blurRad="38100" dist="38100" dir="2700000" algn="tl">
                    <a:srgbClr val="000000">
                      <a:alpha val="43137"/>
                    </a:srgbClr>
                  </a:outerShdw>
                </a:effectLst>
                <a:latin typeface="Georgia" pitchFamily="18" charset="0"/>
              </a:rPr>
              <a:t> </a:t>
            </a:r>
            <a:r>
              <a:rPr lang="en-US" sz="2400" dirty="0" smtClean="0">
                <a:solidFill>
                  <a:srgbClr val="FFFF00"/>
                </a:solidFill>
                <a:effectLst>
                  <a:outerShdw blurRad="38100" dist="38100" dir="2700000" algn="tl">
                    <a:srgbClr val="000000">
                      <a:alpha val="43137"/>
                    </a:srgbClr>
                  </a:outerShdw>
                </a:effectLst>
                <a:latin typeface="Georgia" pitchFamily="18" charset="0"/>
              </a:rPr>
              <a:t>Then I said, “Here I am, I have come — it is written about me in the scroll.  </a:t>
            </a:r>
            <a:r>
              <a:rPr lang="en-US" sz="2400" b="1" baseline="30000" dirty="0" smtClean="0">
                <a:solidFill>
                  <a:srgbClr val="FFFF00"/>
                </a:solidFill>
                <a:effectLst>
                  <a:outerShdw blurRad="38100" dist="38100" dir="2700000" algn="tl">
                    <a:srgbClr val="000000">
                      <a:alpha val="43137"/>
                    </a:srgbClr>
                  </a:outerShdw>
                </a:effectLst>
                <a:latin typeface="Georgia" pitchFamily="18" charset="0"/>
              </a:rPr>
              <a:t>8</a:t>
            </a:r>
            <a:r>
              <a:rPr lang="en-US" sz="2400" baseline="30000" dirty="0" smtClean="0">
                <a:solidFill>
                  <a:srgbClr val="FFFF00"/>
                </a:solidFill>
                <a:effectLst>
                  <a:outerShdw blurRad="38100" dist="38100" dir="2700000" algn="tl">
                    <a:srgbClr val="000000">
                      <a:alpha val="43137"/>
                    </a:srgbClr>
                  </a:outerShdw>
                </a:effectLst>
                <a:latin typeface="Georgia" pitchFamily="18" charset="0"/>
              </a:rPr>
              <a:t> </a:t>
            </a:r>
            <a:r>
              <a:rPr lang="en-US" sz="2400" dirty="0" smtClean="0">
                <a:solidFill>
                  <a:srgbClr val="FFFF00"/>
                </a:solidFill>
                <a:effectLst>
                  <a:outerShdw blurRad="38100" dist="38100" dir="2700000" algn="tl">
                    <a:srgbClr val="000000">
                      <a:alpha val="43137"/>
                    </a:srgbClr>
                  </a:outerShdw>
                </a:effectLst>
                <a:latin typeface="Georgia" pitchFamily="18" charset="0"/>
              </a:rPr>
              <a:t>I desire to do your will, my God; your law is within my heart.”</a:t>
            </a:r>
            <a:endParaRPr lang="en-US" sz="2400" dirty="0">
              <a:solidFill>
                <a:srgbClr val="FFFF00"/>
              </a:solidFill>
              <a:effectLst>
                <a:outerShdw blurRad="38100" dist="38100" dir="2700000" algn="tl">
                  <a:srgbClr val="000000">
                    <a:alpha val="43137"/>
                  </a:srgbClr>
                </a:outerShdw>
              </a:effectLst>
              <a:latin typeface="Georg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1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left)">
                                      <p:cBhvr>
                                        <p:cTn id="21"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Paraphrases </a:t>
            </a:r>
            <a:r>
              <a:rPr lang="en-US" sz="2600" b="1" dirty="0" smtClean="0">
                <a:effectLst>
                  <a:outerShdw blurRad="38100" dist="38100" dir="2700000" algn="tl">
                    <a:srgbClr val="000000">
                      <a:alpha val="43137"/>
                    </a:srgbClr>
                  </a:outerShdw>
                </a:effectLst>
                <a:latin typeface="Cambria" pitchFamily="18" charset="0"/>
              </a:rPr>
              <a:t>Psalm 40:6-8</a:t>
            </a:r>
            <a:r>
              <a:rPr lang="en-US" sz="2600" b="1" dirty="0" smtClean="0">
                <a:latin typeface="Cambria" pitchFamily="18" charset="0"/>
              </a:rPr>
              <a:t>, Paul contrasts the once-for-all coming of Christ with the over-and-over again sacrificial system.  That is, because the blood of animals could </a:t>
            </a:r>
            <a:r>
              <a:rPr lang="en-US" sz="2600" b="1" i="1" dirty="0" smtClean="0">
                <a:effectLst>
                  <a:outerShdw blurRad="38100" dist="38100" dir="2700000" algn="tl">
                    <a:srgbClr val="000000">
                      <a:alpha val="43137"/>
                    </a:srgbClr>
                  </a:outerShdw>
                </a:effectLst>
                <a:latin typeface="Cambria" pitchFamily="18" charset="0"/>
              </a:rPr>
              <a:t>never</a:t>
            </a:r>
            <a:r>
              <a:rPr lang="en-US" sz="2600" b="1" dirty="0" smtClean="0">
                <a:latin typeface="Cambria" pitchFamily="18" charset="0"/>
              </a:rPr>
              <a:t> take away sins, the Son of God came into the world.</a:t>
            </a:r>
          </a:p>
          <a:p>
            <a:pPr marL="274320" indent="-274320">
              <a:spcAft>
                <a:spcPts val="2400"/>
              </a:spcAft>
              <a:buFont typeface="Arial" pitchFamily="34" charset="0"/>
              <a:buChar char="•"/>
            </a:pPr>
            <a:r>
              <a:rPr lang="en-US" sz="2600" b="1" dirty="0" smtClean="0">
                <a:latin typeface="Cambria" pitchFamily="18" charset="0"/>
              </a:rPr>
              <a:t>Jesus did what no thing and no one else could do.  Ultimately, God doesn’t desire “sacrifice and offering” as a means of complete cleansing and total forgiveness  (</a:t>
            </a:r>
            <a:r>
              <a:rPr lang="en-US" sz="2600" b="1" dirty="0" smtClean="0">
                <a:effectLst>
                  <a:outerShdw blurRad="38100" dist="38100" dir="2700000" algn="tl">
                    <a:srgbClr val="000000">
                      <a:alpha val="43137"/>
                    </a:srgbClr>
                  </a:outerShdw>
                </a:effectLst>
                <a:latin typeface="Cambria" pitchFamily="18" charset="0"/>
              </a:rPr>
              <a:t>10:5</a:t>
            </a:r>
            <a:r>
              <a:rPr lang="en-US" sz="2600" b="1" dirty="0" smtClean="0">
                <a:latin typeface="Cambria" pitchFamily="18" charset="0"/>
              </a:rPr>
              <a:t>) – a thought that is paralleled in </a:t>
            </a:r>
            <a:r>
              <a:rPr lang="en-US" sz="2600" b="1" dirty="0" smtClean="0">
                <a:effectLst>
                  <a:outerShdw blurRad="38100" dist="38100" dir="2700000" algn="tl">
                    <a:srgbClr val="000000">
                      <a:alpha val="43137"/>
                    </a:srgbClr>
                  </a:outerShdw>
                </a:effectLst>
                <a:latin typeface="Cambria" pitchFamily="18" charset="0"/>
              </a:rPr>
              <a:t>10:6</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For the purpose of </a:t>
            </a:r>
            <a:r>
              <a:rPr lang="en-US" sz="2600" b="1" i="1" dirty="0" smtClean="0">
                <a:effectLst>
                  <a:outerShdw blurRad="38100" dist="38100" dir="2700000" algn="tl">
                    <a:srgbClr val="000000">
                      <a:alpha val="43137"/>
                    </a:srgbClr>
                  </a:outerShdw>
                </a:effectLst>
                <a:latin typeface="Cambria" pitchFamily="18" charset="0"/>
              </a:rPr>
              <a:t>eternal salvation</a:t>
            </a:r>
            <a:r>
              <a:rPr lang="en-US" sz="2600" b="1" dirty="0" smtClean="0">
                <a:latin typeface="Cambria" pitchFamily="18" charset="0"/>
              </a:rPr>
              <a:t>, God took no pleasure in the endless line of </a:t>
            </a:r>
            <a:r>
              <a:rPr lang="en-US" sz="2600" b="1" u="sng" dirty="0" smtClean="0">
                <a:effectLst>
                  <a:outerShdw blurRad="38100" dist="38100" dir="2700000" algn="tl">
                    <a:srgbClr val="000000">
                      <a:alpha val="43137"/>
                    </a:srgbClr>
                  </a:outerShdw>
                </a:effectLst>
                <a:latin typeface="Cambria" pitchFamily="18" charset="0"/>
              </a:rPr>
              <a:t>smoke</a:t>
            </a:r>
            <a:r>
              <a:rPr lang="en-US" sz="2600" b="1" dirty="0" smtClean="0">
                <a:latin typeface="Cambria" pitchFamily="18" charset="0"/>
              </a:rPr>
              <a:t> ascending from the altar as the priests carried out the prescribed sacrifices.</a:t>
            </a:r>
          </a:p>
          <a:p>
            <a:pPr marL="274320" indent="-274320">
              <a:spcAft>
                <a:spcPts val="2400"/>
              </a:spcAft>
              <a:buFont typeface="Arial" pitchFamily="34" charset="0"/>
              <a:buChar char="•"/>
            </a:pPr>
            <a:r>
              <a:rPr lang="en-US" sz="2600" b="1" dirty="0" smtClean="0">
                <a:latin typeface="Cambria" pitchFamily="18" charset="0"/>
              </a:rPr>
              <a:t>When it came to animal sacrifices, the beasts were offered </a:t>
            </a:r>
            <a:r>
              <a:rPr lang="en-US" sz="2600" b="1" i="1" dirty="0" smtClean="0">
                <a:effectLst>
                  <a:outerShdw blurRad="38100" dist="38100" dir="2700000" algn="tl">
                    <a:srgbClr val="000000">
                      <a:alpha val="43137"/>
                    </a:srgbClr>
                  </a:outerShdw>
                </a:effectLst>
                <a:latin typeface="Cambria" pitchFamily="18" charset="0"/>
              </a:rPr>
              <a:t>against</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their will</a:t>
            </a:r>
            <a:r>
              <a:rPr lang="en-US" sz="2600" b="1" dirty="0" smtClean="0">
                <a:latin typeface="Cambria" pitchFamily="18" charset="0"/>
              </a:rPr>
              <a:t>.  At best, the animal would stand in ignorance and submit to the knife.  In fact, under this system, even the worshipers bringing the animals, or the priests presenting the sacrifices, could do so without </a:t>
            </a:r>
            <a:r>
              <a:rPr lang="en-US" sz="2600" b="1" u="sng" dirty="0" smtClean="0">
                <a:latin typeface="Cambria" pitchFamily="18" charset="0"/>
              </a:rPr>
              <a:t>understanding</a:t>
            </a:r>
            <a:r>
              <a:rPr lang="en-US" sz="2600" b="1" dirty="0" smtClean="0">
                <a:latin typeface="Cambria" pitchFamily="18" charset="0"/>
              </a:rPr>
              <a:t>, </a:t>
            </a:r>
            <a:r>
              <a:rPr lang="en-US" sz="2600" b="1" u="sng" dirty="0" smtClean="0">
                <a:latin typeface="Cambria" pitchFamily="18" charset="0"/>
              </a:rPr>
              <a:t>emotion</a:t>
            </a:r>
            <a:r>
              <a:rPr lang="en-US" sz="2600" b="1" dirty="0" smtClean="0">
                <a:latin typeface="Cambria" pitchFamily="18" charset="0"/>
              </a:rPr>
              <a:t>, or </a:t>
            </a:r>
            <a:r>
              <a:rPr lang="en-US" sz="2600" b="1" u="sng" dirty="0" smtClean="0">
                <a:latin typeface="Cambria" pitchFamily="18" charset="0"/>
              </a:rPr>
              <a:t>will</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33965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Monotonous routine can reduce a meaningful rite to mindless ritual.  With God’s Son, there was a real </a:t>
            </a:r>
            <a:r>
              <a:rPr lang="en-US" sz="2600" b="1" i="1" dirty="0" smtClean="0">
                <a:effectLst>
                  <a:outerShdw blurRad="38100" dist="38100" dir="2700000" algn="tl">
                    <a:srgbClr val="000000">
                      <a:alpha val="43137"/>
                    </a:srgbClr>
                  </a:outerShdw>
                </a:effectLst>
                <a:latin typeface="Cambria" pitchFamily="18" charset="0"/>
              </a:rPr>
              <a:t>will</a:t>
            </a:r>
            <a:r>
              <a:rPr lang="en-US" sz="2600" b="1" dirty="0" smtClean="0">
                <a:latin typeface="Cambria" pitchFamily="18" charset="0"/>
              </a:rPr>
              <a:t> involved – a truly human </a:t>
            </a:r>
            <a:r>
              <a:rPr lang="en-US" sz="2600" b="1" i="1" dirty="0" smtClean="0">
                <a:effectLst>
                  <a:outerShdw blurRad="38100" dist="38100" dir="2700000" algn="tl">
                    <a:srgbClr val="000000">
                      <a:alpha val="43137"/>
                    </a:srgbClr>
                  </a:outerShdw>
                </a:effectLst>
                <a:latin typeface="Cambria" pitchFamily="18" charset="0"/>
              </a:rPr>
              <a:t>will</a:t>
            </a:r>
            <a:r>
              <a:rPr lang="en-US" sz="2600" b="1" dirty="0" smtClean="0">
                <a:latin typeface="Cambria" pitchFamily="18" charset="0"/>
              </a:rPr>
              <a:t> that submitted obediently to the </a:t>
            </a:r>
            <a:r>
              <a:rPr lang="en-US" sz="2600" b="1" i="1" dirty="0" smtClean="0">
                <a:effectLst>
                  <a:outerShdw blurRad="38100" dist="38100" dir="2700000" algn="tl">
                    <a:srgbClr val="000000">
                      <a:alpha val="43137"/>
                    </a:srgbClr>
                  </a:outerShdw>
                </a:effectLst>
                <a:latin typeface="Cambria" pitchFamily="18" charset="0"/>
              </a:rPr>
              <a:t>will</a:t>
            </a:r>
            <a:r>
              <a:rPr lang="en-US" sz="2600" b="1" dirty="0" smtClean="0">
                <a:latin typeface="Cambria" pitchFamily="18" charset="0"/>
              </a:rPr>
              <a:t> of the Father.  </a:t>
            </a:r>
          </a:p>
          <a:p>
            <a:pPr marL="274320" indent="-274320">
              <a:spcAft>
                <a:spcPts val="2400"/>
              </a:spcAft>
              <a:buFont typeface="Arial" pitchFamily="34" charset="0"/>
              <a:buChar char="•"/>
            </a:pPr>
            <a:r>
              <a:rPr lang="en-US" sz="2600" b="1" dirty="0" smtClean="0">
                <a:latin typeface="Cambria" pitchFamily="18" charset="0"/>
              </a:rPr>
              <a:t>Having taken on full humanity in the incarnation, the Son of God came to do God’s </a:t>
            </a:r>
            <a:r>
              <a:rPr lang="en-US" sz="2600" b="1" i="1" dirty="0" smtClean="0">
                <a:effectLst>
                  <a:outerShdw blurRad="38100" dist="38100" dir="2700000" algn="tl">
                    <a:srgbClr val="000000">
                      <a:alpha val="43137"/>
                    </a:srgbClr>
                  </a:outerShdw>
                </a:effectLst>
                <a:latin typeface="Cambria" pitchFamily="18" charset="0"/>
              </a:rPr>
              <a:t>will</a:t>
            </a:r>
            <a:r>
              <a:rPr lang="en-US" sz="2600" b="1" dirty="0" smtClean="0">
                <a:latin typeface="Cambria" pitchFamily="18" charset="0"/>
              </a:rPr>
              <a:t> in fulfillment of everything written about Him in the Old Testament (</a:t>
            </a:r>
            <a:r>
              <a:rPr lang="en-US" sz="2600" b="1" dirty="0" smtClean="0">
                <a:effectLst>
                  <a:outerShdw blurRad="38100" dist="38100" dir="2700000" algn="tl">
                    <a:srgbClr val="000000">
                      <a:alpha val="43137"/>
                    </a:srgbClr>
                  </a:outerShdw>
                </a:effectLst>
                <a:latin typeface="Cambria" pitchFamily="18" charset="0"/>
              </a:rPr>
              <a:t>10:7</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C000"/>
            </a:gs>
            <a:gs pos="17999">
              <a:srgbClr val="FEE7F2"/>
            </a:gs>
            <a:gs pos="36000">
              <a:srgbClr val="FAC77D"/>
            </a:gs>
            <a:gs pos="61000">
              <a:srgbClr val="FBA97D"/>
            </a:gs>
            <a:gs pos="82001">
              <a:srgbClr val="FBD49C"/>
            </a:gs>
            <a:gs pos="100000">
              <a:srgbClr val="FEE7F2"/>
            </a:gs>
          </a:gsLst>
          <a:lin ang="13500000" scaled="1"/>
          <a:tileRect/>
        </a:gradFill>
        <a:effectLst/>
      </p:bgPr>
    </p:bg>
    <p:spTree>
      <p:nvGrpSpPr>
        <p:cNvPr id="1" name=""/>
        <p:cNvGrpSpPr/>
        <p:nvPr/>
      </p:nvGrpSpPr>
      <p:grpSpPr>
        <a:xfrm>
          <a:off x="0" y="0"/>
          <a:ext cx="0" cy="0"/>
          <a:chOff x="0" y="0"/>
          <a:chExt cx="0" cy="0"/>
        </a:xfrm>
      </p:grpSpPr>
      <p:sp>
        <p:nvSpPr>
          <p:cNvPr id="8" name="TextBox 7"/>
          <p:cNvSpPr txBox="1"/>
          <p:nvPr/>
        </p:nvSpPr>
        <p:spPr>
          <a:xfrm>
            <a:off x="0" y="838200"/>
            <a:ext cx="9144000" cy="5386090"/>
          </a:xfrm>
          <a:prstGeom prst="rect">
            <a:avLst/>
          </a:prstGeom>
          <a:gradFill>
            <a:gsLst>
              <a:gs pos="0">
                <a:srgbClr val="FF0000">
                  <a:alpha val="50000"/>
                </a:srgbClr>
              </a:gs>
              <a:gs pos="100000">
                <a:srgbClr val="FFEBFA"/>
              </a:gs>
            </a:gsLst>
            <a:lin ang="5400000" scaled="0"/>
          </a:gradFill>
        </p:spPr>
        <p:txBody>
          <a:bodyPr wrap="square" lIns="274320" tIns="0" rIns="274320" bIns="91440" rtlCol="0" anchor="t" anchorCtr="0">
            <a:spAutoFit/>
          </a:bodyPr>
          <a:lstStyle/>
          <a:p>
            <a:endParaRPr lang="en-US" sz="3200" dirty="0" smtClean="0">
              <a:latin typeface="Georgia" pitchFamily="18" charset="0"/>
            </a:endParaRPr>
          </a:p>
          <a:p>
            <a:r>
              <a:rPr lang="en-US" sz="2400" b="1" baseline="30000" dirty="0" smtClean="0">
                <a:effectLst>
                  <a:outerShdw blurRad="38100" dist="38100" dir="2700000" algn="tl">
                    <a:srgbClr val="000000">
                      <a:alpha val="43137"/>
                    </a:srgbClr>
                  </a:outerShdw>
                </a:effectLst>
                <a:latin typeface="Georgia" pitchFamily="18" charset="0"/>
              </a:rPr>
              <a:t>8</a:t>
            </a:r>
            <a:r>
              <a:rPr lang="en-US" sz="2400" dirty="0" smtClean="0">
                <a:latin typeface="Georgia" pitchFamily="18" charset="0"/>
              </a:rPr>
              <a:t>First he said, “Sacrifices and offerings, burnt offerings and sin offerings you did not desire, nor were you pleased with them”—though they were offered in accordance with the law.  </a:t>
            </a:r>
            <a:r>
              <a:rPr lang="en-US" sz="2400" b="1" baseline="30000" dirty="0" smtClean="0">
                <a:effectLst>
                  <a:outerShdw blurRad="38100" dist="38100" dir="2700000" algn="tl">
                    <a:srgbClr val="000000">
                      <a:alpha val="43137"/>
                    </a:srgbClr>
                  </a:outerShdw>
                </a:effectLst>
                <a:latin typeface="Georgia" pitchFamily="18" charset="0"/>
              </a:rPr>
              <a:t>9</a:t>
            </a:r>
            <a:r>
              <a:rPr lang="en-US" sz="2400" dirty="0" smtClean="0">
                <a:latin typeface="Georgia" pitchFamily="18" charset="0"/>
              </a:rPr>
              <a:t>Then he said, “Here I am, I have come to do your will.”  He sets aside the first to establish the second.  </a:t>
            </a:r>
            <a:r>
              <a:rPr lang="en-US" sz="2400" b="1" baseline="30000" dirty="0" smtClean="0">
                <a:effectLst>
                  <a:outerShdw blurRad="38100" dist="38100" dir="2700000" algn="tl">
                    <a:srgbClr val="000000">
                      <a:alpha val="43137"/>
                    </a:srgbClr>
                  </a:outerShdw>
                </a:effectLst>
                <a:latin typeface="Georgia" pitchFamily="18" charset="0"/>
              </a:rPr>
              <a:t>10</a:t>
            </a:r>
            <a:r>
              <a:rPr lang="en-US" sz="2400" dirty="0" smtClean="0">
                <a:latin typeface="Georgia" pitchFamily="18" charset="0"/>
              </a:rPr>
              <a:t>And by that will, we have been made holy through the sacrifice of the body of Jesus Christ once for all.  </a:t>
            </a:r>
            <a:r>
              <a:rPr lang="en-US" sz="2400" b="1" baseline="30000" dirty="0" smtClean="0">
                <a:effectLst>
                  <a:outerShdw blurRad="38100" dist="38100" dir="2700000" algn="tl">
                    <a:srgbClr val="000000">
                      <a:alpha val="43137"/>
                    </a:srgbClr>
                  </a:outerShdw>
                </a:effectLst>
                <a:latin typeface="Georgia" pitchFamily="18" charset="0"/>
              </a:rPr>
              <a:t>11</a:t>
            </a:r>
            <a:r>
              <a:rPr lang="en-US" sz="2400" dirty="0" smtClean="0">
                <a:latin typeface="Georgia" pitchFamily="18" charset="0"/>
              </a:rPr>
              <a:t>Day after day every priest stands and performs his religious duties; again and again he offers the same sacrifices, which can never take away sins.  </a:t>
            </a:r>
            <a:r>
              <a:rPr lang="en-US" sz="2400" b="1" baseline="30000" dirty="0" smtClean="0">
                <a:effectLst>
                  <a:outerShdw blurRad="38100" dist="38100" dir="2700000" algn="tl">
                    <a:srgbClr val="000000">
                      <a:alpha val="43137"/>
                    </a:srgbClr>
                  </a:outerShdw>
                </a:effectLst>
                <a:latin typeface="Georgia" pitchFamily="18" charset="0"/>
              </a:rPr>
              <a:t>12</a:t>
            </a:r>
            <a:r>
              <a:rPr lang="en-US" sz="2400" dirty="0" smtClean="0">
                <a:latin typeface="Georgia" pitchFamily="18" charset="0"/>
              </a:rPr>
              <a:t>But when this priest had offered for all time one sacrifice for sins, he sat down at the right hand of God, </a:t>
            </a:r>
            <a:r>
              <a:rPr lang="en-US" sz="2400" b="1" baseline="30000" dirty="0" smtClean="0">
                <a:effectLst>
                  <a:outerShdw blurRad="38100" dist="38100" dir="2700000" algn="tl">
                    <a:srgbClr val="000000">
                      <a:alpha val="43137"/>
                    </a:srgbClr>
                  </a:outerShdw>
                </a:effectLst>
                <a:latin typeface="Georgia" pitchFamily="18" charset="0"/>
              </a:rPr>
              <a:t>13</a:t>
            </a:r>
            <a:r>
              <a:rPr lang="en-US" sz="2400" dirty="0" smtClean="0">
                <a:latin typeface="Georgia" pitchFamily="18" charset="0"/>
              </a:rPr>
              <a:t>and since that time he waits for his enemies to be made his footstool.  </a:t>
            </a:r>
            <a:r>
              <a:rPr lang="en-US" sz="2400" b="1" baseline="30000" dirty="0" smtClean="0">
                <a:effectLst>
                  <a:outerShdw blurRad="38100" dist="38100" dir="2700000" algn="tl">
                    <a:srgbClr val="000000">
                      <a:alpha val="43137"/>
                    </a:srgbClr>
                  </a:outerShdw>
                </a:effectLst>
                <a:latin typeface="Georgia" pitchFamily="18" charset="0"/>
              </a:rPr>
              <a:t>14</a:t>
            </a:r>
            <a:r>
              <a:rPr lang="en-US" sz="2400" dirty="0" smtClean="0">
                <a:latin typeface="Georgia" pitchFamily="18" charset="0"/>
              </a:rPr>
              <a:t>For by one sacrifice he has made perfect forever those who are being made holy.  </a:t>
            </a:r>
            <a:endParaRPr lang="en-US" sz="2200" dirty="0" smtClean="0">
              <a:latin typeface="Georgia" pitchFamily="18" charset="0"/>
            </a:endParaRPr>
          </a:p>
        </p:txBody>
      </p:sp>
      <p:cxnSp>
        <p:nvCxnSpPr>
          <p:cNvPr id="12" name="Straight Connector 11"/>
          <p:cNvCxnSpPr/>
          <p:nvPr/>
        </p:nvCxnSpPr>
        <p:spPr>
          <a:xfrm>
            <a:off x="6553200" y="2743200"/>
            <a:ext cx="228600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2514600" y="76200"/>
            <a:ext cx="43434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b="1" dirty="0" smtClean="0">
                <a:solidFill>
                  <a:srgbClr val="FFFF00"/>
                </a:solidFill>
                <a:latin typeface="Georgia" pitchFamily="18" charset="0"/>
              </a:rPr>
              <a:t>Hebrews 10:8 - 14</a:t>
            </a:r>
            <a:endParaRPr lang="en-US" sz="2800" b="1" dirty="0">
              <a:solidFill>
                <a:srgbClr val="FFFF00"/>
              </a:solidFill>
              <a:latin typeface="Georgia" pitchFamily="18" charset="0"/>
            </a:endParaRPr>
          </a:p>
        </p:txBody>
      </p:sp>
      <p:cxnSp>
        <p:nvCxnSpPr>
          <p:cNvPr id="10" name="Straight Connector 9"/>
          <p:cNvCxnSpPr/>
          <p:nvPr/>
        </p:nvCxnSpPr>
        <p:spPr>
          <a:xfrm>
            <a:off x="228600" y="3124200"/>
            <a:ext cx="373380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304800" y="6096000"/>
            <a:ext cx="274320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5943600"/>
            <a:ext cx="9144000" cy="707886"/>
          </a:xfrm>
          <a:prstGeom prst="rect">
            <a:avLst/>
          </a:prstGeom>
        </p:spPr>
        <p:txBody>
          <a:bodyPr wrap="square">
            <a:spAutoFit/>
          </a:bodyPr>
          <a:lstStyle/>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Chapter 10</a:t>
            </a:r>
            <a:endParaRPr lang="en-US" sz="32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pic>
        <p:nvPicPr>
          <p:cNvPr id="5" name="Picture 4" descr="10-1 Lamb.jpg"/>
          <p:cNvPicPr>
            <a:picLocks noChangeAspect="1"/>
          </p:cNvPicPr>
          <p:nvPr/>
        </p:nvPicPr>
        <p:blipFill>
          <a:blip r:embed="rId2" cstate="print"/>
          <a:srcRect b="8108"/>
          <a:stretch>
            <a:fillRect/>
          </a:stretch>
        </p:blipFill>
        <p:spPr>
          <a:xfrm>
            <a:off x="1600200" y="304800"/>
            <a:ext cx="6019800" cy="5531708"/>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539978"/>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God essentially set aside the old, inferior system of the Law and its sacrifices in order to accomplish on behalf of humanity what </a:t>
            </a:r>
            <a:r>
              <a:rPr lang="en-US" sz="2600" b="1" i="1" dirty="0" smtClean="0">
                <a:effectLst>
                  <a:outerShdw blurRad="38100" dist="38100" dir="2700000" algn="tl">
                    <a:srgbClr val="000000">
                      <a:alpha val="43137"/>
                    </a:srgbClr>
                  </a:outerShdw>
                </a:effectLst>
                <a:latin typeface="Cambria" pitchFamily="18" charset="0"/>
              </a:rPr>
              <a:t>no other human</a:t>
            </a:r>
            <a:r>
              <a:rPr lang="en-US" sz="2600" b="1" dirty="0" smtClean="0">
                <a:latin typeface="Cambria" pitchFamily="18" charset="0"/>
              </a:rPr>
              <a:t> could have accomplished – </a:t>
            </a:r>
            <a:r>
              <a:rPr lang="en-US" sz="2600" b="1" i="1" dirty="0" smtClean="0">
                <a:effectLst>
                  <a:outerShdw blurRad="38100" dist="38100" dir="2700000" algn="tl">
                    <a:srgbClr val="000000">
                      <a:alpha val="43137"/>
                    </a:srgbClr>
                  </a:outerShdw>
                </a:effectLst>
                <a:latin typeface="Cambria" pitchFamily="18" charset="0"/>
              </a:rPr>
              <a:t>complete obedience to the Father</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10:8-9</a:t>
            </a:r>
            <a:r>
              <a:rPr lang="en-US" sz="2600" b="1" dirty="0" smtClean="0">
                <a:latin typeface="Cambria" pitchFamily="18" charset="0"/>
              </a:rPr>
              <a:t>).  What was </a:t>
            </a:r>
            <a:r>
              <a:rPr lang="en-US" sz="2600" b="1" u="sng" dirty="0" smtClean="0">
                <a:effectLst>
                  <a:outerShdw blurRad="38100" dist="38100" dir="2700000" algn="tl">
                    <a:srgbClr val="000000">
                      <a:alpha val="43137"/>
                    </a:srgbClr>
                  </a:outerShdw>
                </a:effectLst>
                <a:latin typeface="Cambria" pitchFamily="18" charset="0"/>
              </a:rPr>
              <a:t>impossible</a:t>
            </a:r>
            <a:r>
              <a:rPr lang="en-US" sz="2600" b="1" dirty="0" smtClean="0">
                <a:latin typeface="Cambria" pitchFamily="18" charset="0"/>
              </a:rPr>
              <a:t> for frail, fallible, fallen humans was </a:t>
            </a:r>
            <a:r>
              <a:rPr lang="en-US" sz="2600" b="1" u="sng" dirty="0" smtClean="0">
                <a:effectLst>
                  <a:outerShdw blurRad="38100" dist="38100" dir="2700000" algn="tl">
                    <a:srgbClr val="000000">
                      <a:alpha val="43137"/>
                    </a:srgbClr>
                  </a:outerShdw>
                </a:effectLst>
                <a:latin typeface="Cambria" pitchFamily="18" charset="0"/>
              </a:rPr>
              <a:t>possible</a:t>
            </a:r>
            <a:r>
              <a:rPr lang="en-US" sz="2600" b="1" dirty="0" smtClean="0">
                <a:latin typeface="Cambria" pitchFamily="18" charset="0"/>
              </a:rPr>
              <a:t> only for the powerful, perfect, pure God-man, Jesus.  </a:t>
            </a:r>
          </a:p>
          <a:p>
            <a:pPr marL="274320" indent="-274320">
              <a:spcAft>
                <a:spcPts val="2400"/>
              </a:spcAft>
              <a:buFont typeface="Arial" pitchFamily="34" charset="0"/>
              <a:buChar char="•"/>
            </a:pPr>
            <a:r>
              <a:rPr lang="en-US" sz="2600" b="1" dirty="0" smtClean="0">
                <a:latin typeface="Cambria" pitchFamily="18" charset="0"/>
              </a:rPr>
              <a:t>Jesus accomplished the permanent cleansing that could never have occurred through animal sacrifices: </a:t>
            </a:r>
            <a:r>
              <a:rPr lang="en-US" sz="2600" b="1" i="1" dirty="0" smtClean="0">
                <a:latin typeface="Cambria" pitchFamily="18" charset="0"/>
              </a:rPr>
              <a:t>“We have been made holy through the sacrifice of the body of Jesus Christ once for all”</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10:10</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10-10 Made Holy.jpg"/>
          <p:cNvPicPr>
            <a:picLocks noChangeAspect="1"/>
          </p:cNvPicPr>
          <p:nvPr/>
        </p:nvPicPr>
        <p:blipFill>
          <a:blip r:embed="rId2" cstate="print"/>
          <a:srcRect l="2500" r="1667"/>
          <a:stretch>
            <a:fillRect/>
          </a:stretch>
        </p:blipFill>
        <p:spPr>
          <a:xfrm>
            <a:off x="-1" y="0"/>
            <a:ext cx="9124473" cy="6858000"/>
          </a:xfrm>
          <a:prstGeom prst="rect">
            <a:avLst/>
          </a:prstGeom>
          <a:ln>
            <a:noFill/>
          </a:ln>
          <a:effectLst>
            <a:outerShdw blurRad="190500" algn="tl" rotWithShape="0">
              <a:srgbClr val="000000">
                <a:alpha val="70000"/>
              </a:srgbClr>
            </a:outerShdw>
          </a:effectLst>
        </p:spPr>
      </p:pic>
      <p:cxnSp>
        <p:nvCxnSpPr>
          <p:cNvPr id="6" name="Straight Connector 5"/>
          <p:cNvCxnSpPr/>
          <p:nvPr/>
        </p:nvCxnSpPr>
        <p:spPr>
          <a:xfrm>
            <a:off x="6400800" y="6553200"/>
            <a:ext cx="2468880" cy="0"/>
          </a:xfrm>
          <a:prstGeom prst="line">
            <a:avLst/>
          </a:prstGeom>
          <a:ln w="63500">
            <a:solidFill>
              <a:schemeClr val="bg1"/>
            </a:solidFill>
          </a:ln>
        </p:spPr>
        <p:style>
          <a:lnRef idx="3">
            <a:schemeClr val="dk1"/>
          </a:lnRef>
          <a:fillRef idx="0">
            <a:schemeClr val="dk1"/>
          </a:fillRef>
          <a:effectRef idx="2">
            <a:schemeClr val="dk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Paul reminds his readers that priests must offer sacrifices </a:t>
            </a:r>
            <a:r>
              <a:rPr lang="en-US" sz="2600" b="1" u="sng" dirty="0" smtClean="0">
                <a:effectLst>
                  <a:outerShdw blurRad="38100" dist="38100" dir="2700000" algn="tl">
                    <a:srgbClr val="000000">
                      <a:alpha val="43137"/>
                    </a:srgbClr>
                  </a:outerShdw>
                </a:effectLst>
                <a:latin typeface="Cambria" pitchFamily="18" charset="0"/>
              </a:rPr>
              <a:t>continually</a:t>
            </a:r>
            <a:r>
              <a:rPr lang="en-US" sz="2600" b="1" dirty="0" smtClean="0">
                <a:latin typeface="Cambria" pitchFamily="18" charset="0"/>
              </a:rPr>
              <a:t> – those sacrifices could never take away sin.  As such, the priest “stands daily” to carry out the bloody sacrifices over and over again (</a:t>
            </a:r>
            <a:r>
              <a:rPr lang="en-US" sz="2600" b="1" dirty="0" smtClean="0">
                <a:effectLst>
                  <a:outerShdw blurRad="38100" dist="38100" dir="2700000" algn="tl">
                    <a:srgbClr val="000000">
                      <a:alpha val="43137"/>
                    </a:srgbClr>
                  </a:outerShdw>
                </a:effectLst>
                <a:latin typeface="Cambria" pitchFamily="18" charset="0"/>
              </a:rPr>
              <a:t>10:11</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In contrast to the priests </a:t>
            </a:r>
            <a:r>
              <a:rPr lang="en-US" sz="2600" b="1" dirty="0" smtClean="0">
                <a:effectLst>
                  <a:outerShdw blurRad="38100" dist="38100" dir="2700000" algn="tl">
                    <a:srgbClr val="000000">
                      <a:alpha val="43137"/>
                    </a:srgbClr>
                  </a:outerShdw>
                </a:effectLst>
                <a:latin typeface="Cambria" pitchFamily="18" charset="0"/>
              </a:rPr>
              <a:t>“standing”</a:t>
            </a:r>
            <a:r>
              <a:rPr lang="en-US" sz="2600" b="1" dirty="0" smtClean="0">
                <a:latin typeface="Cambria" pitchFamily="18" charset="0"/>
              </a:rPr>
              <a:t> ministry, Jesus </a:t>
            </a:r>
            <a:r>
              <a:rPr lang="en-US" sz="2600" b="1" dirty="0" smtClean="0">
                <a:effectLst>
                  <a:outerShdw blurRad="38100" dist="38100" dir="2700000" algn="tl">
                    <a:srgbClr val="000000">
                      <a:alpha val="43137"/>
                    </a:srgbClr>
                  </a:outerShdw>
                </a:effectLst>
                <a:latin typeface="Cambria" pitchFamily="18" charset="0"/>
              </a:rPr>
              <a:t>“sat down”</a:t>
            </a:r>
            <a:r>
              <a:rPr lang="en-US" sz="2600" b="1" dirty="0" smtClean="0">
                <a:latin typeface="Cambria" pitchFamily="18" charset="0"/>
              </a:rPr>
              <a:t> at the right hand of God because his “one sacrifice” accomplished for </a:t>
            </a:r>
            <a:r>
              <a:rPr lang="en-US" sz="2600" b="1" i="1" dirty="0" smtClean="0">
                <a:effectLst>
                  <a:outerShdw blurRad="38100" dist="38100" dir="2700000" algn="tl">
                    <a:srgbClr val="000000">
                      <a:alpha val="43137"/>
                    </a:srgbClr>
                  </a:outerShdw>
                </a:effectLst>
                <a:latin typeface="Cambria" pitchFamily="18" charset="0"/>
              </a:rPr>
              <a:t>all time</a:t>
            </a:r>
            <a:r>
              <a:rPr lang="en-US" sz="2600" b="1" dirty="0" smtClean="0">
                <a:latin typeface="Cambria" pitchFamily="18" charset="0"/>
              </a:rPr>
              <a:t> what could never have been accomplished by the daily sacrifices:  complete payment for sins (</a:t>
            </a:r>
            <a:r>
              <a:rPr lang="en-US" sz="2600" b="1" dirty="0" smtClean="0">
                <a:effectLst>
                  <a:outerShdw blurRad="38100" dist="38100" dir="2700000" algn="tl">
                    <a:srgbClr val="000000">
                      <a:alpha val="43137"/>
                    </a:srgbClr>
                  </a:outerShdw>
                </a:effectLst>
                <a:latin typeface="Cambria" pitchFamily="18" charset="0"/>
              </a:rPr>
              <a:t>10:12</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33965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Paul puts it this way: “For by </a:t>
            </a:r>
            <a:r>
              <a:rPr lang="en-US" sz="2600" b="1" i="1" dirty="0" smtClean="0">
                <a:effectLst>
                  <a:outerShdw blurRad="38100" dist="38100" dir="2700000" algn="tl">
                    <a:srgbClr val="000000">
                      <a:alpha val="43137"/>
                    </a:srgbClr>
                  </a:outerShdw>
                </a:effectLst>
                <a:latin typeface="Cambria" pitchFamily="18" charset="0"/>
              </a:rPr>
              <a:t>one</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offering</a:t>
            </a:r>
            <a:r>
              <a:rPr lang="en-US" sz="2600" b="1" dirty="0" smtClean="0">
                <a:latin typeface="Cambria" pitchFamily="18" charset="0"/>
              </a:rPr>
              <a:t> He (Jesus) has perfected for </a:t>
            </a:r>
            <a:r>
              <a:rPr lang="en-US" sz="2600" b="1" i="1" dirty="0" smtClean="0">
                <a:effectLst>
                  <a:outerShdw blurRad="38100" dist="38100" dir="2700000" algn="tl">
                    <a:srgbClr val="000000">
                      <a:alpha val="43137"/>
                    </a:srgbClr>
                  </a:outerShdw>
                </a:effectLst>
                <a:latin typeface="Cambria" pitchFamily="18" charset="0"/>
              </a:rPr>
              <a:t>all</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time</a:t>
            </a:r>
            <a:r>
              <a:rPr lang="en-US" sz="2600" b="1" dirty="0" smtClean="0">
                <a:latin typeface="Cambria" pitchFamily="18" charset="0"/>
              </a:rPr>
              <a:t> those who are sanctified”  (</a:t>
            </a:r>
            <a:r>
              <a:rPr lang="en-US" sz="2600" b="1" dirty="0" smtClean="0">
                <a:effectLst>
                  <a:outerShdw blurRad="38100" dist="38100" dir="2700000" algn="tl">
                    <a:srgbClr val="000000">
                      <a:alpha val="43137"/>
                    </a:srgbClr>
                  </a:outerShdw>
                </a:effectLst>
                <a:latin typeface="Cambria" pitchFamily="18" charset="0"/>
              </a:rPr>
              <a:t>10:14</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Now, Christ </a:t>
            </a:r>
            <a:r>
              <a:rPr lang="en-US" sz="2600" b="1" i="1" dirty="0" smtClean="0">
                <a:effectLst>
                  <a:outerShdw blurRad="38100" dist="38100" dir="2700000" algn="tl">
                    <a:srgbClr val="000000">
                      <a:alpha val="43137"/>
                    </a:srgbClr>
                  </a:outerShdw>
                </a:effectLst>
                <a:latin typeface="Cambria" pitchFamily="18" charset="0"/>
              </a:rPr>
              <a:t>sits enthroned</a:t>
            </a:r>
            <a:r>
              <a:rPr lang="en-US" sz="2600" b="1" dirty="0" smtClean="0">
                <a:latin typeface="Cambria" pitchFamily="18" charset="0"/>
              </a:rPr>
              <a:t> at the right hand of the Father, awaiting the time of His </a:t>
            </a:r>
            <a:r>
              <a:rPr lang="en-US" sz="2600" b="1" i="1" dirty="0" smtClean="0">
                <a:effectLst>
                  <a:outerShdw blurRad="38100" dist="38100" dir="2700000" algn="tl">
                    <a:srgbClr val="000000">
                      <a:alpha val="43137"/>
                    </a:srgbClr>
                  </a:outerShdw>
                </a:effectLst>
                <a:latin typeface="Cambria" pitchFamily="18" charset="0"/>
              </a:rPr>
              <a:t>second coming</a:t>
            </a:r>
            <a:r>
              <a:rPr lang="en-US" sz="2600" b="1" dirty="0" smtClean="0">
                <a:latin typeface="Cambria" pitchFamily="18" charset="0"/>
              </a:rPr>
              <a:t>, when His enemies will be ultimately vanquished in judgment and the </a:t>
            </a:r>
            <a:r>
              <a:rPr lang="en-US" sz="2600" b="1" dirty="0" smtClean="0">
                <a:effectLst>
                  <a:outerShdw blurRad="38100" dist="38100" dir="2700000" algn="tl">
                    <a:srgbClr val="000000">
                      <a:alpha val="43137"/>
                    </a:srgbClr>
                  </a:outerShdw>
                </a:effectLst>
                <a:latin typeface="Cambria" pitchFamily="18" charset="0"/>
              </a:rPr>
              <a:t>Kingdom of God</a:t>
            </a:r>
            <a:r>
              <a:rPr lang="en-US" sz="2600" b="1" dirty="0" smtClean="0">
                <a:latin typeface="Cambria" pitchFamily="18" charset="0"/>
              </a:rPr>
              <a:t> will be manifested in its fullness (</a:t>
            </a:r>
            <a:r>
              <a:rPr lang="en-US" sz="2600" b="1" dirty="0" smtClean="0">
                <a:effectLst>
                  <a:outerShdw blurRad="38100" dist="38100" dir="2700000" algn="tl">
                    <a:srgbClr val="000000">
                      <a:alpha val="43137"/>
                    </a:srgbClr>
                  </a:outerShdw>
                </a:effectLst>
                <a:latin typeface="Cambria" pitchFamily="18" charset="0"/>
              </a:rPr>
              <a:t>10:13</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8" name="Picture 7" descr="Picture-Hebrews-10-14.jpg"/>
          <p:cNvPicPr>
            <a:picLocks noChangeAspect="1"/>
          </p:cNvPicPr>
          <p:nvPr/>
        </p:nvPicPr>
        <p:blipFill>
          <a:blip r:embed="rId2" cstate="print"/>
          <a:srcRect b="15412"/>
          <a:stretch>
            <a:fillRect/>
          </a:stretch>
        </p:blipFill>
        <p:spPr>
          <a:xfrm>
            <a:off x="304800" y="457200"/>
            <a:ext cx="8527943" cy="5943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8" name="TextBox 7"/>
          <p:cNvSpPr txBox="1"/>
          <p:nvPr/>
        </p:nvSpPr>
        <p:spPr>
          <a:xfrm>
            <a:off x="0" y="914400"/>
            <a:ext cx="9144000" cy="4278094"/>
          </a:xfrm>
          <a:prstGeom prst="rect">
            <a:avLst/>
          </a:prstGeom>
          <a:gradFill>
            <a:gsLst>
              <a:gs pos="0">
                <a:srgbClr val="00B0F0"/>
              </a:gs>
              <a:gs pos="100000">
                <a:srgbClr val="FFEBFA"/>
              </a:gs>
            </a:gsLst>
            <a:lin ang="5400000" scaled="0"/>
          </a:gradFill>
        </p:spPr>
        <p:txBody>
          <a:bodyPr wrap="square" lIns="274320" tIns="0" rIns="274320" bIns="91440" rtlCol="0" anchor="t" anchorCtr="0">
            <a:spAutoFit/>
          </a:bodyPr>
          <a:lstStyle/>
          <a:p>
            <a:endParaRPr lang="en-US" sz="3200" dirty="0" smtClean="0">
              <a:latin typeface="Georgia" pitchFamily="18" charset="0"/>
            </a:endParaRPr>
          </a:p>
          <a:p>
            <a:r>
              <a:rPr lang="en-US" sz="3000" b="1" baseline="30000" dirty="0" smtClean="0">
                <a:effectLst>
                  <a:outerShdw blurRad="38100" dist="38100" dir="2700000" algn="tl">
                    <a:srgbClr val="000000">
                      <a:alpha val="43137"/>
                    </a:srgbClr>
                  </a:outerShdw>
                </a:effectLst>
                <a:latin typeface="Georgia" pitchFamily="18" charset="0"/>
              </a:rPr>
              <a:t>15</a:t>
            </a:r>
            <a:r>
              <a:rPr lang="en-US" sz="3000" dirty="0" smtClean="0">
                <a:latin typeface="Georgia" pitchFamily="18" charset="0"/>
              </a:rPr>
              <a:t>The Holy Spirit also testifies to us about this. First he says:  </a:t>
            </a:r>
            <a:r>
              <a:rPr lang="en-US" sz="3000" b="1" baseline="30000" dirty="0" smtClean="0">
                <a:effectLst>
                  <a:outerShdw blurRad="38100" dist="38100" dir="2700000" algn="tl">
                    <a:srgbClr val="000000">
                      <a:alpha val="43137"/>
                    </a:srgbClr>
                  </a:outerShdw>
                </a:effectLst>
                <a:latin typeface="Georgia" pitchFamily="18" charset="0"/>
              </a:rPr>
              <a:t>16</a:t>
            </a:r>
            <a:r>
              <a:rPr lang="en-US" sz="3000" dirty="0" smtClean="0">
                <a:latin typeface="Georgia" pitchFamily="18" charset="0"/>
              </a:rPr>
              <a:t>“This is the covenant I will make with them after that time, says the Lord.  I will put my laws in their hearts, and I will write them on their minds.”  </a:t>
            </a:r>
            <a:r>
              <a:rPr lang="en-US" sz="3000" b="1" baseline="30000" dirty="0" smtClean="0">
                <a:effectLst>
                  <a:outerShdw blurRad="38100" dist="38100" dir="2700000" algn="tl">
                    <a:srgbClr val="000000">
                      <a:alpha val="43137"/>
                    </a:srgbClr>
                  </a:outerShdw>
                </a:effectLst>
                <a:latin typeface="Georgia" pitchFamily="18" charset="0"/>
              </a:rPr>
              <a:t>17</a:t>
            </a:r>
            <a:r>
              <a:rPr lang="en-US" sz="3000" dirty="0" smtClean="0">
                <a:latin typeface="Georgia" pitchFamily="18" charset="0"/>
              </a:rPr>
              <a:t>Then he adds:  “Their sins and lawless acts I will remember no more.”  </a:t>
            </a:r>
            <a:r>
              <a:rPr lang="en-US" sz="3000" b="1" baseline="30000" dirty="0" smtClean="0">
                <a:effectLst>
                  <a:outerShdw blurRad="38100" dist="38100" dir="2700000" algn="tl">
                    <a:srgbClr val="000000">
                      <a:alpha val="43137"/>
                    </a:srgbClr>
                  </a:outerShdw>
                </a:effectLst>
                <a:latin typeface="Georgia" pitchFamily="18" charset="0"/>
              </a:rPr>
              <a:t>18</a:t>
            </a:r>
            <a:r>
              <a:rPr lang="en-US" sz="3000" dirty="0" smtClean="0">
                <a:latin typeface="Georgia" pitchFamily="18" charset="0"/>
              </a:rPr>
              <a:t>And where these have been forgiven, sacrifice for sin is no longer necessary. </a:t>
            </a:r>
          </a:p>
        </p:txBody>
      </p:sp>
      <p:sp>
        <p:nvSpPr>
          <p:cNvPr id="13" name="TextBox 12"/>
          <p:cNvSpPr txBox="1"/>
          <p:nvPr/>
        </p:nvSpPr>
        <p:spPr>
          <a:xfrm>
            <a:off x="2514600" y="228600"/>
            <a:ext cx="4343400" cy="52322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b="1" dirty="0" smtClean="0">
                <a:solidFill>
                  <a:schemeClr val="tx1"/>
                </a:solidFill>
                <a:latin typeface="Georgia" pitchFamily="18" charset="0"/>
              </a:rPr>
              <a:t>Hebrews 10:15 - 18</a:t>
            </a:r>
            <a:endParaRPr lang="en-US" sz="2800" b="1" dirty="0">
              <a:solidFill>
                <a:schemeClr val="tx1"/>
              </a:solidFill>
              <a:latin typeface="Georgia" pitchFamily="18" charset="0"/>
            </a:endParaRPr>
          </a:p>
        </p:txBody>
      </p:sp>
      <p:cxnSp>
        <p:nvCxnSpPr>
          <p:cNvPr id="12" name="Straight Connector 11"/>
          <p:cNvCxnSpPr/>
          <p:nvPr/>
        </p:nvCxnSpPr>
        <p:spPr>
          <a:xfrm>
            <a:off x="2133600" y="3200400"/>
            <a:ext cx="192024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304800" y="3657600"/>
            <a:ext cx="192024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Paul points out the benefits of Christ’s superior priesthood.  He returns to the language of the new covenant and reminds his readers of what Christ has accomplished through His </a:t>
            </a:r>
            <a:r>
              <a:rPr lang="en-US" sz="2600" b="1" i="1" dirty="0" smtClean="0">
                <a:effectLst>
                  <a:outerShdw blurRad="38100" dist="38100" dir="2700000" algn="tl">
                    <a:srgbClr val="000000">
                      <a:alpha val="43137"/>
                    </a:srgbClr>
                  </a:outerShdw>
                </a:effectLst>
                <a:latin typeface="Cambria" pitchFamily="18" charset="0"/>
              </a:rPr>
              <a:t>once-for-all</a:t>
            </a:r>
            <a:r>
              <a:rPr lang="en-US" sz="2600" b="1" dirty="0" smtClean="0">
                <a:latin typeface="Cambria" pitchFamily="18" charset="0"/>
              </a:rPr>
              <a:t> sacrifice for sin.  </a:t>
            </a:r>
          </a:p>
          <a:p>
            <a:pPr marL="274320" indent="-274320">
              <a:spcAft>
                <a:spcPts val="2400"/>
              </a:spcAft>
              <a:buFont typeface="Arial" pitchFamily="34" charset="0"/>
              <a:buChar char="•"/>
            </a:pPr>
            <a:r>
              <a:rPr lang="en-US" sz="2600" b="1" dirty="0" smtClean="0">
                <a:latin typeface="Cambria" pitchFamily="18" charset="0"/>
              </a:rPr>
              <a:t>The Holy Spirit testifies </a:t>
            </a:r>
            <a:r>
              <a:rPr lang="en-US" sz="2600" b="1" dirty="0" smtClean="0">
                <a:effectLst>
                  <a:outerShdw blurRad="38100" dist="38100" dir="2700000" algn="tl">
                    <a:srgbClr val="000000">
                      <a:alpha val="43137"/>
                    </a:srgbClr>
                  </a:outerShdw>
                </a:effectLst>
                <a:latin typeface="Cambria" pitchFamily="18" charset="0"/>
              </a:rPr>
              <a:t>“to us”</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10:15</a:t>
            </a:r>
            <a:r>
              <a:rPr lang="en-US" sz="2600" b="1" dirty="0" smtClean="0">
                <a:latin typeface="Cambria" pitchFamily="18" charset="0"/>
              </a:rPr>
              <a:t>) – that is, to believers – that the new arrangement will put the law in our </a:t>
            </a:r>
            <a:r>
              <a:rPr lang="en-US" sz="2600" b="1" i="1" u="sng" dirty="0" smtClean="0">
                <a:latin typeface="Cambria" pitchFamily="18" charset="0"/>
              </a:rPr>
              <a:t>hearts</a:t>
            </a:r>
            <a:r>
              <a:rPr lang="en-US" sz="2600" b="1" dirty="0" smtClean="0">
                <a:latin typeface="Cambria" pitchFamily="18" charset="0"/>
              </a:rPr>
              <a:t> and </a:t>
            </a:r>
            <a:r>
              <a:rPr lang="en-US" sz="2600" b="1" i="1" u="sng" dirty="0" smtClean="0">
                <a:latin typeface="Cambria" pitchFamily="18" charset="0"/>
              </a:rPr>
              <a:t>minds</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10:16</a:t>
            </a:r>
            <a:r>
              <a:rPr lang="en-US" sz="2600" b="1" dirty="0" smtClean="0">
                <a:latin typeface="Cambria" pitchFamily="18" charset="0"/>
              </a:rPr>
              <a:t>), signifying an </a:t>
            </a:r>
            <a:r>
              <a:rPr lang="en-US" sz="2600" b="1" i="1" dirty="0" smtClean="0">
                <a:effectLst>
                  <a:outerShdw blurRad="38100" dist="38100" dir="2700000" algn="tl">
                    <a:srgbClr val="000000">
                      <a:alpha val="43137"/>
                    </a:srgbClr>
                  </a:outerShdw>
                </a:effectLst>
                <a:latin typeface="Cambria" pitchFamily="18" charset="0"/>
              </a:rPr>
              <a:t>internal transformation</a:t>
            </a:r>
            <a:r>
              <a:rPr lang="en-US" sz="2600" b="1" dirty="0" smtClean="0">
                <a:latin typeface="Cambria" pitchFamily="18" charset="0"/>
              </a:rPr>
              <a:t> with eternal effects:  our sins are forgiven and remembered no more (</a:t>
            </a:r>
            <a:r>
              <a:rPr lang="en-US" sz="2600" b="1" dirty="0" smtClean="0">
                <a:effectLst>
                  <a:outerShdw blurRad="38100" dist="38100" dir="2700000" algn="tl">
                    <a:srgbClr val="000000">
                      <a:alpha val="43137"/>
                    </a:srgbClr>
                  </a:outerShdw>
                </a:effectLst>
                <a:latin typeface="Cambria" pitchFamily="18" charset="0"/>
              </a:rPr>
              <a:t>10:17</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3" name="Picture 2" descr="10-17 text.jpg"/>
          <p:cNvPicPr>
            <a:picLocks noChangeAspect="1"/>
          </p:cNvPicPr>
          <p:nvPr/>
        </p:nvPicPr>
        <p:blipFill>
          <a:blip r:embed="rId2"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33965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This new arrangement, now made possible through Christ, brings all the resource we need and places them </a:t>
            </a:r>
            <a:r>
              <a:rPr lang="en-US" sz="2600" b="1" i="1" dirty="0" smtClean="0">
                <a:effectLst>
                  <a:outerShdw blurRad="38100" dist="38100" dir="2700000" algn="tl">
                    <a:srgbClr val="000000">
                      <a:alpha val="43137"/>
                    </a:srgbClr>
                  </a:outerShdw>
                </a:effectLst>
                <a:latin typeface="Cambria" pitchFamily="18" charset="0"/>
              </a:rPr>
              <a:t>within us</a:t>
            </a:r>
            <a:r>
              <a:rPr lang="en-US" sz="2600" b="1" dirty="0" smtClean="0">
                <a:latin typeface="Cambria" pitchFamily="18" charset="0"/>
              </a:rPr>
              <a:t>.  The sin issue that had destroyed our relationship with God and hindered righteousness and spiritual growth has been </a:t>
            </a:r>
            <a:r>
              <a:rPr lang="en-US" sz="2600" b="1" i="1" dirty="0" smtClean="0">
                <a:effectLst>
                  <a:outerShdw blurRad="38100" dist="38100" dir="2700000" algn="tl">
                    <a:srgbClr val="000000">
                      <a:alpha val="43137"/>
                    </a:srgbClr>
                  </a:outerShdw>
                </a:effectLst>
                <a:latin typeface="Cambria" pitchFamily="18" charset="0"/>
              </a:rPr>
              <a:t>deal with</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And more than that, we have a </a:t>
            </a:r>
            <a:r>
              <a:rPr lang="en-US" sz="2600" b="1" i="1" dirty="0" smtClean="0">
                <a:effectLst>
                  <a:outerShdw blurRad="38100" dist="38100" dir="2700000" algn="tl">
                    <a:srgbClr val="000000">
                      <a:alpha val="43137"/>
                    </a:srgbClr>
                  </a:outerShdw>
                </a:effectLst>
                <a:latin typeface="Cambria" pitchFamily="18" charset="0"/>
              </a:rPr>
              <a:t>new ability</a:t>
            </a:r>
            <a:r>
              <a:rPr lang="en-US" sz="2600" b="1" dirty="0" smtClean="0">
                <a:latin typeface="Cambria" pitchFamily="18" charset="0"/>
              </a:rPr>
              <a:t> to follow in Christ’s footsteps – to offer our bodies as “a living and holy sacrifice, acceptable to God” (</a:t>
            </a:r>
            <a:r>
              <a:rPr lang="en-US" sz="2600" b="1" dirty="0" smtClean="0">
                <a:effectLst>
                  <a:outerShdw blurRad="38100" dist="38100" dir="2700000" algn="tl">
                    <a:srgbClr val="000000">
                      <a:alpha val="43137"/>
                    </a:srgbClr>
                  </a:outerShdw>
                </a:effectLst>
                <a:latin typeface="Cambria" pitchFamily="18" charset="0"/>
              </a:rPr>
              <a:t>Romans 12:1</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73975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The Hebrew believers who had been slipping backward into their old fascination with the Law and its sacrifices needed to be reminded of its </a:t>
            </a:r>
            <a:r>
              <a:rPr lang="en-US" sz="2600" b="1" u="sng" dirty="0" smtClean="0">
                <a:effectLst>
                  <a:outerShdw blurRad="38100" dist="38100" dir="2700000" algn="tl">
                    <a:srgbClr val="000000">
                      <a:alpha val="43137"/>
                    </a:srgbClr>
                  </a:outerShdw>
                </a:effectLst>
                <a:latin typeface="Cambria" pitchFamily="18" charset="0"/>
              </a:rPr>
              <a:t>limitations</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They had to hear in no uncertain terms that it was </a:t>
            </a:r>
            <a:r>
              <a:rPr lang="en-US" sz="2600" b="1" u="sng" dirty="0" smtClean="0">
                <a:effectLst>
                  <a:outerShdw blurRad="38100" dist="38100" dir="2700000" algn="tl">
                    <a:srgbClr val="000000">
                      <a:alpha val="43137"/>
                    </a:srgbClr>
                  </a:outerShdw>
                </a:effectLst>
                <a:latin typeface="Cambria" pitchFamily="18" charset="0"/>
              </a:rPr>
              <a:t>impossible</a:t>
            </a:r>
            <a:r>
              <a:rPr lang="en-US" sz="2600" b="1" dirty="0" smtClean="0">
                <a:latin typeface="Cambria" pitchFamily="18" charset="0"/>
              </a:rPr>
              <a:t> for the blood of animal sacrifices to take away sins (</a:t>
            </a:r>
            <a:r>
              <a:rPr lang="en-US" sz="2600" b="1" dirty="0" smtClean="0">
                <a:effectLst>
                  <a:outerShdw blurRad="38100" dist="38100" dir="2700000" algn="tl">
                    <a:srgbClr val="000000">
                      <a:alpha val="43137"/>
                    </a:srgbClr>
                  </a:outerShdw>
                </a:effectLst>
                <a:latin typeface="Cambria" pitchFamily="18" charset="0"/>
              </a:rPr>
              <a:t>10:4</a:t>
            </a:r>
            <a:r>
              <a:rPr lang="en-US" sz="2600" b="1" dirty="0" smtClean="0">
                <a:latin typeface="Cambria" pitchFamily="18" charset="0"/>
              </a:rPr>
              <a:t>).  In essence, they needed to hear the good news that the perfect sacrifice of Christ was        </a:t>
            </a:r>
            <a:r>
              <a:rPr lang="en-US" sz="2600" b="1" i="1" dirty="0" smtClean="0">
                <a:effectLst>
                  <a:outerShdw blurRad="38100" dist="38100" dir="2700000" algn="tl">
                    <a:srgbClr val="000000">
                      <a:alpha val="43137"/>
                    </a:srgbClr>
                  </a:outerShdw>
                </a:effectLst>
                <a:latin typeface="Cambria" pitchFamily="18" charset="0"/>
              </a:rPr>
              <a:t>one for all, once for all, and free for all</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review</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755148"/>
          </a:xfrm>
          <a:prstGeom prst="rect">
            <a:avLst/>
          </a:prstGeom>
          <a:noFill/>
        </p:spPr>
        <p:txBody>
          <a:bodyPr wrap="square" rtlCol="0">
            <a:spAutoFit/>
          </a:bodyPr>
          <a:lstStyle/>
          <a:p>
            <a:pPr marL="274320" indent="-274320">
              <a:spcAft>
                <a:spcPts val="600"/>
              </a:spcAft>
            </a:pPr>
            <a:r>
              <a:rPr lang="en-US" sz="2000" b="1" dirty="0" smtClean="0">
                <a:latin typeface="Cambria" pitchFamily="18" charset="0"/>
              </a:rPr>
              <a:t>Chapter 1:</a:t>
            </a:r>
            <a:r>
              <a:rPr lang="en-US" sz="2000" b="1" dirty="0" smtClean="0">
                <a:effectLst>
                  <a:outerShdw blurRad="38100" dist="38100" dir="2700000" algn="tl">
                    <a:srgbClr val="000000">
                      <a:alpha val="43137"/>
                    </a:srgbClr>
                  </a:outerShdw>
                </a:effectLst>
                <a:latin typeface="Cambria" pitchFamily="18" charset="0"/>
              </a:rPr>
              <a:t>  </a:t>
            </a:r>
            <a:r>
              <a:rPr lang="en-US" sz="2000" b="1" dirty="0" smtClean="0">
                <a:latin typeface="Cambria" pitchFamily="18" charset="0"/>
              </a:rPr>
              <a:t>Jesus, Better than Prophets and Angels (</a:t>
            </a:r>
            <a:r>
              <a:rPr lang="en-US" sz="2000" b="1" dirty="0" smtClean="0">
                <a:effectLst>
                  <a:outerShdw blurRad="38100" dist="38100" dir="2700000" algn="tl">
                    <a:srgbClr val="000000">
                      <a:alpha val="43137"/>
                    </a:srgbClr>
                  </a:outerShdw>
                </a:effectLst>
                <a:latin typeface="Cambria" pitchFamily="18" charset="0"/>
              </a:rPr>
              <a:t>1:1-14</a:t>
            </a:r>
            <a:r>
              <a:rPr lang="en-US" sz="2000" b="1" dirty="0" smtClean="0">
                <a:latin typeface="Cambria" pitchFamily="18" charset="0"/>
              </a:rPr>
              <a:t>)</a:t>
            </a:r>
          </a:p>
          <a:p>
            <a:pPr marL="274320" indent="-274320">
              <a:spcAft>
                <a:spcPts val="600"/>
              </a:spcAft>
            </a:pPr>
            <a:r>
              <a:rPr lang="en-US" sz="2000" b="1" dirty="0" smtClean="0">
                <a:latin typeface="Cambria" pitchFamily="18" charset="0"/>
              </a:rPr>
              <a:t>Chapter 2:  Jesus, Better than the Angels</a:t>
            </a:r>
            <a:r>
              <a:rPr lang="en-US" sz="2000" b="1" dirty="0" smtClean="0">
                <a:effectLst>
                  <a:outerShdw blurRad="38100" dist="38100" dir="2700000" algn="tl">
                    <a:srgbClr val="000000">
                      <a:alpha val="43137"/>
                    </a:srgbClr>
                  </a:outerShdw>
                </a:effectLst>
                <a:latin typeface="Cambria" pitchFamily="18" charset="0"/>
              </a:rPr>
              <a:t> </a:t>
            </a:r>
            <a:r>
              <a:rPr lang="en-US" sz="2000" b="1" dirty="0" smtClean="0">
                <a:latin typeface="Cambria" pitchFamily="18" charset="0"/>
              </a:rPr>
              <a:t>(</a:t>
            </a:r>
            <a:r>
              <a:rPr lang="en-US" sz="2000" b="1" dirty="0" smtClean="0">
                <a:effectLst>
                  <a:outerShdw blurRad="38100" dist="38100" dir="2700000" algn="tl">
                    <a:srgbClr val="000000">
                      <a:alpha val="43137"/>
                    </a:srgbClr>
                  </a:outerShdw>
                </a:effectLst>
                <a:latin typeface="Cambria" pitchFamily="18" charset="0"/>
              </a:rPr>
              <a:t>2:1-18</a:t>
            </a:r>
            <a:r>
              <a:rPr lang="en-US" sz="2000" b="1" dirty="0" smtClean="0">
                <a:latin typeface="Cambria" pitchFamily="18" charset="0"/>
              </a:rPr>
              <a:t>)</a:t>
            </a:r>
          </a:p>
          <a:p>
            <a:pPr marL="274320" indent="-274320">
              <a:spcAft>
                <a:spcPts val="600"/>
              </a:spcAft>
            </a:pPr>
            <a:r>
              <a:rPr lang="en-US" sz="2000" b="1" dirty="0" smtClean="0">
                <a:latin typeface="Cambria" pitchFamily="18" charset="0"/>
              </a:rPr>
              <a:t>Chapter 3:  Jesus, Better than Moses (</a:t>
            </a:r>
            <a:r>
              <a:rPr lang="en-US" sz="2000" b="1" dirty="0" smtClean="0">
                <a:effectLst>
                  <a:outerShdw blurRad="38100" dist="38100" dir="2700000" algn="tl">
                    <a:srgbClr val="000000">
                      <a:alpha val="43137"/>
                    </a:srgbClr>
                  </a:outerShdw>
                </a:effectLst>
                <a:latin typeface="Cambria" pitchFamily="18" charset="0"/>
              </a:rPr>
              <a:t>3:1-19</a:t>
            </a:r>
            <a:r>
              <a:rPr lang="en-US" sz="2000" b="1" dirty="0" smtClean="0">
                <a:latin typeface="Cambria" pitchFamily="18" charset="0"/>
              </a:rPr>
              <a:t>) </a:t>
            </a:r>
          </a:p>
          <a:p>
            <a:pPr marL="274320" indent="-274320">
              <a:spcAft>
                <a:spcPts val="600"/>
              </a:spcAft>
            </a:pPr>
            <a:r>
              <a:rPr lang="en-US" sz="2000" b="1" dirty="0" smtClean="0">
                <a:latin typeface="Cambria" pitchFamily="18" charset="0"/>
              </a:rPr>
              <a:t>Chapter 4:  Jesus, Better than Joshua (</a:t>
            </a:r>
            <a:r>
              <a:rPr lang="en-US" sz="2000" b="1" dirty="0" smtClean="0">
                <a:effectLst>
                  <a:outerShdw blurRad="38100" dist="38100" dir="2700000" algn="tl">
                    <a:srgbClr val="000000">
                      <a:alpha val="43137"/>
                    </a:srgbClr>
                  </a:outerShdw>
                </a:effectLst>
                <a:latin typeface="Cambria" pitchFamily="18" charset="0"/>
              </a:rPr>
              <a:t>4:1-16</a:t>
            </a:r>
            <a:r>
              <a:rPr lang="en-US" sz="2000" b="1" dirty="0" smtClean="0">
                <a:latin typeface="Cambria" pitchFamily="18" charset="0"/>
              </a:rPr>
              <a:t>)</a:t>
            </a:r>
          </a:p>
          <a:p>
            <a:pPr marL="274320" indent="-274320">
              <a:spcAft>
                <a:spcPts val="600"/>
              </a:spcAft>
            </a:pPr>
            <a:r>
              <a:rPr lang="en-US" sz="2000" b="1" dirty="0" smtClean="0">
                <a:latin typeface="Cambria" pitchFamily="18" charset="0"/>
              </a:rPr>
              <a:t>Chapter 5:  Jesus, Better than Aaron as Priest (</a:t>
            </a:r>
            <a:r>
              <a:rPr lang="en-US" sz="2000" b="1" dirty="0" smtClean="0">
                <a:effectLst>
                  <a:outerShdw blurRad="38100" dist="38100" dir="2700000" algn="tl">
                    <a:srgbClr val="000000">
                      <a:alpha val="43137"/>
                    </a:srgbClr>
                  </a:outerShdw>
                </a:effectLst>
                <a:latin typeface="Cambria" pitchFamily="18" charset="0"/>
              </a:rPr>
              <a:t>5:1-14</a:t>
            </a:r>
            <a:r>
              <a:rPr lang="en-US" sz="2000" b="1" dirty="0" smtClean="0">
                <a:latin typeface="Cambria" pitchFamily="18" charset="0"/>
              </a:rPr>
              <a:t>) </a:t>
            </a:r>
          </a:p>
          <a:p>
            <a:pPr marL="274320" indent="-274320">
              <a:spcAft>
                <a:spcPts val="600"/>
              </a:spcAft>
            </a:pPr>
            <a:r>
              <a:rPr lang="en-US" sz="2000" b="1" dirty="0" smtClean="0">
                <a:latin typeface="Cambria" pitchFamily="18" charset="0"/>
              </a:rPr>
              <a:t>Chapter 6:  Jesus, Press On To Maturity (</a:t>
            </a:r>
            <a:r>
              <a:rPr lang="en-US" sz="2000" b="1" dirty="0" smtClean="0">
                <a:effectLst>
                  <a:outerShdw blurRad="38100" dist="38100" dir="2700000" algn="tl">
                    <a:srgbClr val="000000">
                      <a:alpha val="43137"/>
                    </a:srgbClr>
                  </a:outerShdw>
                </a:effectLst>
                <a:latin typeface="Cambria" pitchFamily="18" charset="0"/>
              </a:rPr>
              <a:t>6:1-20</a:t>
            </a:r>
            <a:r>
              <a:rPr lang="en-US" sz="2000" b="1" dirty="0" smtClean="0">
                <a:latin typeface="Cambria" pitchFamily="18" charset="0"/>
              </a:rPr>
              <a:t>).  </a:t>
            </a:r>
          </a:p>
          <a:p>
            <a:pPr marL="274320" indent="-274320">
              <a:spcAft>
                <a:spcPts val="600"/>
              </a:spcAft>
            </a:pPr>
            <a:r>
              <a:rPr lang="en-US" sz="2000" b="1" dirty="0" smtClean="0">
                <a:latin typeface="Cambria" pitchFamily="18" charset="0"/>
              </a:rPr>
              <a:t>Chapter 7:  Jesus, After the Order of Melchizedek (</a:t>
            </a:r>
            <a:r>
              <a:rPr lang="en-US" sz="2000" b="1" dirty="0" smtClean="0">
                <a:effectLst>
                  <a:outerShdw blurRad="38100" dist="38100" dir="2700000" algn="tl">
                    <a:srgbClr val="000000">
                      <a:alpha val="43137"/>
                    </a:srgbClr>
                  </a:outerShdw>
                </a:effectLst>
                <a:latin typeface="Cambria" pitchFamily="18" charset="0"/>
              </a:rPr>
              <a:t>7:1-17</a:t>
            </a:r>
            <a:r>
              <a:rPr lang="en-US" sz="2000" b="1" dirty="0" smtClean="0">
                <a:latin typeface="Cambria" pitchFamily="18" charset="0"/>
              </a:rPr>
              <a:t>). </a:t>
            </a:r>
          </a:p>
          <a:p>
            <a:pPr marL="274320" indent="-274320">
              <a:spcAft>
                <a:spcPts val="600"/>
              </a:spcAft>
            </a:pPr>
            <a:r>
              <a:rPr lang="en-US" sz="2000" b="1" dirty="0" smtClean="0">
                <a:latin typeface="Cambria" pitchFamily="18" charset="0"/>
              </a:rPr>
              <a:t>Chapter 8:  New Covenant Better than the Old (</a:t>
            </a:r>
            <a:r>
              <a:rPr lang="en-US" sz="2000" b="1" dirty="0" smtClean="0">
                <a:effectLst>
                  <a:outerShdw blurRad="38100" dist="38100" dir="2700000" algn="tl">
                    <a:srgbClr val="000000">
                      <a:alpha val="43137"/>
                    </a:srgbClr>
                  </a:outerShdw>
                </a:effectLst>
                <a:latin typeface="Cambria" pitchFamily="18" charset="0"/>
              </a:rPr>
              <a:t>8:1-13</a:t>
            </a:r>
            <a:r>
              <a:rPr lang="en-US" sz="2000" b="1" dirty="0" smtClean="0">
                <a:latin typeface="Cambria" pitchFamily="18" charset="0"/>
              </a:rPr>
              <a:t>). </a:t>
            </a:r>
          </a:p>
          <a:p>
            <a:pPr marL="274320" indent="-274320">
              <a:spcAft>
                <a:spcPts val="600"/>
              </a:spcAft>
            </a:pPr>
            <a:r>
              <a:rPr lang="en-US" sz="2000" b="1" dirty="0" smtClean="0">
                <a:latin typeface="Cambria" pitchFamily="18" charset="0"/>
              </a:rPr>
              <a:t>Chapter 9:  New Sanctuary and Sacrifice Better than the Old (</a:t>
            </a:r>
            <a:r>
              <a:rPr lang="en-US" sz="2000" b="1" dirty="0" smtClean="0">
                <a:effectLst>
                  <a:outerShdw blurRad="38100" dist="38100" dir="2700000" algn="tl">
                    <a:srgbClr val="000000">
                      <a:alpha val="43137"/>
                    </a:srgbClr>
                  </a:outerShdw>
                </a:effectLst>
                <a:latin typeface="Cambria" pitchFamily="18" charset="0"/>
              </a:rPr>
              <a:t>9:1-28</a:t>
            </a:r>
            <a:r>
              <a:rPr lang="en-US" sz="2000" b="1" dirty="0" smtClean="0">
                <a:latin typeface="Cambria" pitchFamily="18" charset="0"/>
              </a:rPr>
              <a:t>). </a:t>
            </a:r>
          </a:p>
          <a:p>
            <a:pPr marL="274320" indent="-274320">
              <a:spcAft>
                <a:spcPts val="600"/>
              </a:spcAft>
            </a:pPr>
            <a:r>
              <a:rPr lang="en-US" sz="2400" b="1" dirty="0" smtClean="0">
                <a:latin typeface="Cambria" pitchFamily="18" charset="0"/>
              </a:rPr>
              <a:t>	</a:t>
            </a:r>
            <a:r>
              <a:rPr lang="en-US" sz="2400" b="1" cap="small" dirty="0" smtClean="0">
                <a:effectLst>
                  <a:outerShdw blurRad="38100" dist="38100" dir="2700000" algn="tl">
                    <a:srgbClr val="000000">
                      <a:alpha val="43137"/>
                    </a:srgbClr>
                  </a:outerShdw>
                </a:effectLst>
                <a:latin typeface="Cambria" pitchFamily="18" charset="0"/>
              </a:rPr>
              <a:t>this lesson . . . </a:t>
            </a:r>
          </a:p>
          <a:p>
            <a:pPr marL="1554480" indent="-1554480">
              <a:spcAft>
                <a:spcPts val="600"/>
              </a:spcAft>
            </a:pPr>
            <a:r>
              <a:rPr lang="en-US" sz="2000" b="1" dirty="0" smtClean="0">
                <a:latin typeface="Cambria" pitchFamily="18" charset="0"/>
              </a:rPr>
              <a:t>Chapter 10:  New Covenant  Settles Forever Our Salvation (</a:t>
            </a:r>
            <a:r>
              <a:rPr lang="en-US" sz="2000" b="1" dirty="0" smtClean="0">
                <a:effectLst>
                  <a:outerShdw blurRad="38100" dist="38100" dir="2700000" algn="tl">
                    <a:srgbClr val="000000">
                      <a:alpha val="43137"/>
                    </a:srgbClr>
                  </a:outerShdw>
                </a:effectLst>
                <a:latin typeface="Cambria" pitchFamily="18" charset="0"/>
              </a:rPr>
              <a:t>10:1-18</a:t>
            </a:r>
            <a:r>
              <a:rPr lang="en-US" sz="2000" b="1" dirty="0" smtClean="0">
                <a:latin typeface="Cambria" pitchFamily="18" charset="0"/>
              </a:rPr>
              <a:t>).</a:t>
            </a:r>
          </a:p>
          <a:p>
            <a:pPr marL="1554480" indent="-1554480">
              <a:spcAft>
                <a:spcPts val="600"/>
              </a:spcAft>
            </a:pPr>
            <a:r>
              <a:rPr lang="en-US" sz="2000" b="1" dirty="0" smtClean="0">
                <a:latin typeface="Cambria" pitchFamily="18" charset="0"/>
              </a:rPr>
              <a:t>Chapter 10:  Life of Christ Gives Assurance of Faith (</a:t>
            </a:r>
            <a:r>
              <a:rPr lang="en-US" sz="2000" b="1" dirty="0" smtClean="0">
                <a:effectLst>
                  <a:outerShdw blurRad="38100" dist="38100" dir="2700000" algn="tl">
                    <a:srgbClr val="000000">
                      <a:alpha val="43137"/>
                    </a:srgbClr>
                  </a:outerShdw>
                </a:effectLst>
                <a:latin typeface="Cambria" pitchFamily="18" charset="0"/>
              </a:rPr>
              <a:t>10:19-39</a:t>
            </a:r>
            <a:r>
              <a:rPr lang="en-US" sz="2000" b="1" dirty="0" smtClean="0">
                <a:latin typeface="Cambria"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up)">
                                      <p:cBhvr>
                                        <p:cTn id="7" dur="500"/>
                                        <p:tgtEl>
                                          <p:spTgt spid="5">
                                            <p:txEl>
                                              <p:pRg st="1" end="1"/>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up)">
                                      <p:cBhvr>
                                        <p:cTn id="11" dur="500"/>
                                        <p:tgtEl>
                                          <p:spTgt spid="5">
                                            <p:txEl>
                                              <p:pRg st="2" end="2"/>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up)">
                                      <p:cBhvr>
                                        <p:cTn id="15" dur="500"/>
                                        <p:tgtEl>
                                          <p:spTgt spid="5">
                                            <p:txEl>
                                              <p:pRg st="3" end="3"/>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up)">
                                      <p:cBhvr>
                                        <p:cTn id="19" dur="500"/>
                                        <p:tgtEl>
                                          <p:spTgt spid="5">
                                            <p:txEl>
                                              <p:pRg st="4" end="4"/>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wipe(up)">
                                      <p:cBhvr>
                                        <p:cTn id="23" dur="500"/>
                                        <p:tgtEl>
                                          <p:spTgt spid="5">
                                            <p:txEl>
                                              <p:pRg st="5" end="5"/>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up)">
                                      <p:cBhvr>
                                        <p:cTn id="27" dur="500"/>
                                        <p:tgtEl>
                                          <p:spTgt spid="5">
                                            <p:txEl>
                                              <p:pRg st="6" end="6"/>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wipe(up)">
                                      <p:cBhvr>
                                        <p:cTn id="31" dur="500"/>
                                        <p:tgtEl>
                                          <p:spTgt spid="5">
                                            <p:txEl>
                                              <p:pRg st="7" end="7"/>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wipe(up)">
                                      <p:cBhvr>
                                        <p:cTn id="35" dur="500"/>
                                        <p:tgtEl>
                                          <p:spTgt spid="5">
                                            <p:txEl>
                                              <p:pRg st="8" end="8"/>
                                            </p:txEl>
                                          </p:spTgt>
                                        </p:tgtEl>
                                      </p:cBhvr>
                                    </p:animEffect>
                                  </p:childTnLst>
                                </p:cTn>
                              </p:par>
                            </p:childTnLst>
                          </p:cTn>
                        </p:par>
                        <p:par>
                          <p:cTn id="36" fill="hold">
                            <p:stCondLst>
                              <p:cond delay="4000"/>
                            </p:stCondLst>
                            <p:childTnLst>
                              <p:par>
                                <p:cTn id="37" presetID="22" presetClass="entr" presetSubtype="8" fill="hold" nodeType="afterEffect">
                                  <p:stCondLst>
                                    <p:cond delay="1000"/>
                                  </p:stCondLst>
                                  <p:childTnLst>
                                    <p:set>
                                      <p:cBhvr>
                                        <p:cTn id="38" dur="1" fill="hold">
                                          <p:stCondLst>
                                            <p:cond delay="0"/>
                                          </p:stCondLst>
                                        </p:cTn>
                                        <p:tgtEl>
                                          <p:spTgt spid="5">
                                            <p:txEl>
                                              <p:pRg st="9" end="9"/>
                                            </p:txEl>
                                          </p:spTgt>
                                        </p:tgtEl>
                                        <p:attrNameLst>
                                          <p:attrName>style.visibility</p:attrName>
                                        </p:attrNameLst>
                                      </p:cBhvr>
                                      <p:to>
                                        <p:strVal val="visible"/>
                                      </p:to>
                                    </p:set>
                                    <p:animEffect transition="in" filter="wipe(left)">
                                      <p:cBhvr>
                                        <p:cTn id="39" dur="500"/>
                                        <p:tgtEl>
                                          <p:spTgt spid="5">
                                            <p:txEl>
                                              <p:pRg st="9" end="9"/>
                                            </p:txEl>
                                          </p:spTgt>
                                        </p:tgtEl>
                                      </p:cBhvr>
                                    </p:animEffect>
                                  </p:childTnLst>
                                </p:cTn>
                              </p:par>
                            </p:childTnLst>
                          </p:cTn>
                        </p:par>
                        <p:par>
                          <p:cTn id="40" fill="hold">
                            <p:stCondLst>
                              <p:cond delay="5500"/>
                            </p:stCondLst>
                            <p:childTnLst>
                              <p:par>
                                <p:cTn id="41" presetID="22" presetClass="entr" presetSubtype="8" fill="hold" nodeType="afterEffect">
                                  <p:stCondLst>
                                    <p:cond delay="1000"/>
                                  </p:stCondLst>
                                  <p:childTnLst>
                                    <p:set>
                                      <p:cBhvr>
                                        <p:cTn id="42" dur="1" fill="hold">
                                          <p:stCondLst>
                                            <p:cond delay="0"/>
                                          </p:stCondLst>
                                        </p:cTn>
                                        <p:tgtEl>
                                          <p:spTgt spid="5">
                                            <p:txEl>
                                              <p:pRg st="10" end="10"/>
                                            </p:txEl>
                                          </p:spTgt>
                                        </p:tgtEl>
                                        <p:attrNameLst>
                                          <p:attrName>style.visibility</p:attrName>
                                        </p:attrNameLst>
                                      </p:cBhvr>
                                      <p:to>
                                        <p:strVal val="visible"/>
                                      </p:to>
                                    </p:set>
                                    <p:animEffect transition="in" filter="wipe(left)">
                                      <p:cBhvr>
                                        <p:cTn id="43" dur="500"/>
                                        <p:tgtEl>
                                          <p:spTgt spid="5">
                                            <p:txEl>
                                              <p:pRg st="10" end="10"/>
                                            </p:txEl>
                                          </p:spTgt>
                                        </p:tgtEl>
                                      </p:cBhvr>
                                    </p:animEffect>
                                  </p:childTnLst>
                                </p:cTn>
                              </p:par>
                            </p:childTnLst>
                          </p:cTn>
                        </p:par>
                        <p:par>
                          <p:cTn id="44" fill="hold">
                            <p:stCondLst>
                              <p:cond delay="7000"/>
                            </p:stCondLst>
                            <p:childTnLst>
                              <p:par>
                                <p:cTn id="45" presetID="22" presetClass="entr" presetSubtype="8" fill="hold" nodeType="afterEffect">
                                  <p:stCondLst>
                                    <p:cond delay="1000"/>
                                  </p:stCondLst>
                                  <p:childTnLst>
                                    <p:set>
                                      <p:cBhvr>
                                        <p:cTn id="46" dur="1" fill="hold">
                                          <p:stCondLst>
                                            <p:cond delay="0"/>
                                          </p:stCondLst>
                                        </p:cTn>
                                        <p:tgtEl>
                                          <p:spTgt spid="5">
                                            <p:txEl>
                                              <p:pRg st="11" end="11"/>
                                            </p:txEl>
                                          </p:spTgt>
                                        </p:tgtEl>
                                        <p:attrNameLst>
                                          <p:attrName>style.visibility</p:attrName>
                                        </p:attrNameLst>
                                      </p:cBhvr>
                                      <p:to>
                                        <p:strVal val="visible"/>
                                      </p:to>
                                    </p:set>
                                    <p:animEffect transition="in" filter="wipe(left)">
                                      <p:cBhvr>
                                        <p:cTn id="4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8" name="Picture 7" descr="9-28 once for all.jpg"/>
          <p:cNvPicPr>
            <a:picLocks noChangeAspect="1"/>
          </p:cNvPicPr>
          <p:nvPr/>
        </p:nvPicPr>
        <p:blipFill>
          <a:blip r:embed="rId2" cstate="print"/>
          <a:srcRect l="1887" t="2516" r="1887" b="8176"/>
          <a:stretch>
            <a:fillRect/>
          </a:stretch>
        </p:blipFill>
        <p:spPr>
          <a:xfrm>
            <a:off x="152400" y="152400"/>
            <a:ext cx="8757634" cy="6553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8" name="TextBox 7"/>
          <p:cNvSpPr txBox="1"/>
          <p:nvPr/>
        </p:nvSpPr>
        <p:spPr>
          <a:xfrm>
            <a:off x="0" y="1005840"/>
            <a:ext cx="9144000" cy="3816429"/>
          </a:xfrm>
          <a:prstGeom prst="rect">
            <a:avLst/>
          </a:prstGeom>
          <a:gradFill>
            <a:gsLst>
              <a:gs pos="0">
                <a:srgbClr val="00B0F0"/>
              </a:gs>
              <a:gs pos="100000">
                <a:srgbClr val="FFEBFA"/>
              </a:gs>
            </a:gsLst>
            <a:lin ang="5400000" scaled="0"/>
          </a:gradFill>
        </p:spPr>
        <p:txBody>
          <a:bodyPr wrap="square" lIns="274320" tIns="0" rIns="274320" bIns="91440" rtlCol="0" anchor="t" anchorCtr="0">
            <a:spAutoFit/>
          </a:bodyPr>
          <a:lstStyle/>
          <a:p>
            <a:endParaRPr lang="en-US" sz="3200" dirty="0" smtClean="0">
              <a:latin typeface="Georgia" pitchFamily="18" charset="0"/>
            </a:endParaRPr>
          </a:p>
          <a:p>
            <a:r>
              <a:rPr lang="en-US" sz="3000" b="1" baseline="30000" dirty="0" smtClean="0">
                <a:effectLst>
                  <a:outerShdw blurRad="38100" dist="38100" dir="2700000" algn="tl">
                    <a:srgbClr val="000000">
                      <a:alpha val="43137"/>
                    </a:srgbClr>
                  </a:outerShdw>
                </a:effectLst>
                <a:latin typeface="Georgia" pitchFamily="18" charset="0"/>
              </a:rPr>
              <a:t>19</a:t>
            </a:r>
            <a:r>
              <a:rPr lang="en-US" sz="3000" dirty="0" smtClean="0">
                <a:latin typeface="Georgia" pitchFamily="18" charset="0"/>
              </a:rPr>
              <a:t>Therefore, brothers and sisters, since we have confidence to enter the Most Holy Place by the blood of Jesus,  </a:t>
            </a:r>
            <a:r>
              <a:rPr lang="en-US" sz="3000" b="1" baseline="30000" dirty="0" smtClean="0">
                <a:effectLst>
                  <a:outerShdw blurRad="38100" dist="38100" dir="2700000" algn="tl">
                    <a:srgbClr val="000000">
                      <a:alpha val="43137"/>
                    </a:srgbClr>
                  </a:outerShdw>
                </a:effectLst>
                <a:latin typeface="Georgia" pitchFamily="18" charset="0"/>
              </a:rPr>
              <a:t>20</a:t>
            </a:r>
            <a:r>
              <a:rPr lang="en-US" sz="3000" dirty="0" smtClean="0">
                <a:latin typeface="Georgia" pitchFamily="18" charset="0"/>
              </a:rPr>
              <a:t>by a new and living way opened for us through the curtain, that is, his body,  </a:t>
            </a:r>
            <a:r>
              <a:rPr lang="en-US" sz="3000" b="1" baseline="30000" dirty="0" smtClean="0">
                <a:effectLst>
                  <a:outerShdw blurRad="38100" dist="38100" dir="2700000" algn="tl">
                    <a:srgbClr val="000000">
                      <a:alpha val="43137"/>
                    </a:srgbClr>
                  </a:outerShdw>
                </a:effectLst>
                <a:latin typeface="Georgia" pitchFamily="18" charset="0"/>
              </a:rPr>
              <a:t>21</a:t>
            </a:r>
            <a:r>
              <a:rPr lang="en-US" sz="3000" dirty="0" smtClean="0">
                <a:latin typeface="Georgia" pitchFamily="18" charset="0"/>
              </a:rPr>
              <a:t>and since we have a great priest over the house of God, </a:t>
            </a:r>
          </a:p>
          <a:p>
            <a:endParaRPr lang="en-US" sz="3000" dirty="0" smtClean="0">
              <a:latin typeface="Georgia" pitchFamily="18" charset="0"/>
            </a:endParaRPr>
          </a:p>
          <a:p>
            <a:endParaRPr lang="en-US" sz="3000" dirty="0" smtClean="0">
              <a:latin typeface="Georgia" pitchFamily="18" charset="0"/>
            </a:endParaRPr>
          </a:p>
        </p:txBody>
      </p:sp>
      <p:sp>
        <p:nvSpPr>
          <p:cNvPr id="13" name="TextBox 12"/>
          <p:cNvSpPr txBox="1"/>
          <p:nvPr/>
        </p:nvSpPr>
        <p:spPr>
          <a:xfrm>
            <a:off x="2514600" y="228600"/>
            <a:ext cx="4343400" cy="52322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b="1" dirty="0" smtClean="0">
                <a:solidFill>
                  <a:schemeClr val="tx1"/>
                </a:solidFill>
                <a:latin typeface="Georgia" pitchFamily="18" charset="0"/>
              </a:rPr>
              <a:t>Hebrews 10:19 - 21</a:t>
            </a:r>
            <a:endParaRPr lang="en-US" sz="2800" b="1" dirty="0">
              <a:solidFill>
                <a:schemeClr val="tx1"/>
              </a:solidFill>
              <a:latin typeface="Georgia" pitchFamily="18" charset="0"/>
            </a:endParaRPr>
          </a:p>
        </p:txBody>
      </p:sp>
      <p:cxnSp>
        <p:nvCxnSpPr>
          <p:cNvPr id="12" name="Straight Connector 11"/>
          <p:cNvCxnSpPr/>
          <p:nvPr/>
        </p:nvCxnSpPr>
        <p:spPr>
          <a:xfrm>
            <a:off x="4267200" y="2438400"/>
            <a:ext cx="274320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6400800" y="3733800"/>
            <a:ext cx="219456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Only the high priest, after a precise process of ritual cleansing, could enter the </a:t>
            </a:r>
            <a:r>
              <a:rPr lang="en-US" sz="2600" b="1" i="1" dirty="0" smtClean="0">
                <a:effectLst>
                  <a:outerShdw blurRad="38100" dist="38100" dir="2700000" algn="tl">
                    <a:srgbClr val="000000">
                      <a:alpha val="43137"/>
                    </a:srgbClr>
                  </a:outerShdw>
                </a:effectLst>
                <a:latin typeface="Cambria" pitchFamily="18" charset="0"/>
              </a:rPr>
              <a:t>holy of holies</a:t>
            </a:r>
            <a:r>
              <a:rPr lang="en-US" sz="2600" b="1" dirty="0" smtClean="0">
                <a:latin typeface="Cambria" pitchFamily="18" charset="0"/>
              </a:rPr>
              <a:t> once a year on the Day of Atonement.  For everyone else – even other priest – </a:t>
            </a:r>
            <a:r>
              <a:rPr lang="en-US" sz="2600" b="1" i="1" dirty="0" smtClean="0">
                <a:effectLst>
                  <a:outerShdw blurRad="38100" dist="38100" dir="2700000" algn="tl">
                    <a:srgbClr val="000000">
                      <a:alpha val="43137"/>
                    </a:srgbClr>
                  </a:outerShdw>
                </a:effectLst>
                <a:latin typeface="Cambria" pitchFamily="18" charset="0"/>
              </a:rPr>
              <a:t>it was off limits</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When the tabernacle was replace by the temple in Jerusalem, a giant veil still separated the </a:t>
            </a:r>
            <a:r>
              <a:rPr lang="en-US" sz="2600" b="1" i="1" dirty="0" smtClean="0">
                <a:effectLst>
                  <a:outerShdw blurRad="38100" dist="38100" dir="2700000" algn="tl">
                    <a:srgbClr val="000000">
                      <a:alpha val="43137"/>
                    </a:srgbClr>
                  </a:outerShdw>
                </a:effectLst>
                <a:latin typeface="Cambria" pitchFamily="18" charset="0"/>
              </a:rPr>
              <a:t>holy of holies</a:t>
            </a:r>
            <a:r>
              <a:rPr lang="en-US" sz="2600" b="1" dirty="0" smtClean="0">
                <a:latin typeface="Cambria" pitchFamily="18" charset="0"/>
              </a:rPr>
              <a:t> from the rest of the temple.  When Jesus died, that massive curtain was torn asunder from top to bottom (</a:t>
            </a:r>
            <a:r>
              <a:rPr lang="en-US" sz="2600" b="1" dirty="0" smtClean="0">
                <a:effectLst>
                  <a:outerShdw blurRad="38100" dist="38100" dir="2700000" algn="tl">
                    <a:srgbClr val="000000">
                      <a:alpha val="43137"/>
                    </a:srgbClr>
                  </a:outerShdw>
                </a:effectLst>
                <a:latin typeface="Cambria" pitchFamily="18" charset="0"/>
              </a:rPr>
              <a:t>Matt 27:51</a:t>
            </a:r>
            <a:r>
              <a:rPr lang="en-US" sz="2600" b="1" dirty="0" smtClean="0">
                <a:latin typeface="Cambria" pitchFamily="18" charset="0"/>
              </a:rPr>
              <a:t>), signaling a dramatic change from the old system to the new.</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647426"/>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Here, Paul strengthens his readers with                            </a:t>
            </a:r>
            <a:r>
              <a:rPr lang="en-US" sz="2600" b="1" i="1" u="sng" dirty="0" smtClean="0">
                <a:latin typeface="Cambria" pitchFamily="18" charset="0"/>
              </a:rPr>
              <a:t>two</a:t>
            </a:r>
            <a:r>
              <a:rPr lang="en-US" sz="2600" b="1" dirty="0" smtClean="0">
                <a:latin typeface="Cambria" pitchFamily="18" charset="0"/>
              </a:rPr>
              <a:t> </a:t>
            </a:r>
            <a:r>
              <a:rPr lang="en-US" sz="2600" b="1" i="1" u="sng" dirty="0" smtClean="0">
                <a:latin typeface="Cambria" pitchFamily="18" charset="0"/>
              </a:rPr>
              <a:t>important</a:t>
            </a:r>
            <a:r>
              <a:rPr lang="en-US" sz="2600" b="1" dirty="0" smtClean="0">
                <a:latin typeface="Cambria" pitchFamily="18" charset="0"/>
              </a:rPr>
              <a:t> </a:t>
            </a:r>
            <a:r>
              <a:rPr lang="en-US" sz="2600" b="1" i="1" u="sng" dirty="0" smtClean="0">
                <a:latin typeface="Cambria" pitchFamily="18" charset="0"/>
              </a:rPr>
              <a:t>facts</a:t>
            </a:r>
            <a:r>
              <a:rPr lang="en-US" sz="2600" b="1" dirty="0" smtClean="0">
                <a:latin typeface="Cambria" pitchFamily="18" charset="0"/>
              </a:rPr>
              <a:t> . . .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FIRST</a:t>
            </a:r>
            <a:r>
              <a:rPr lang="en-US" sz="2600" b="1" dirty="0" smtClean="0">
                <a:latin typeface="Cambria" pitchFamily="18" charset="0"/>
              </a:rPr>
              <a:t> – Jesus’ blood – His perfect sacrifice for sin – has opened the way for us to enter into a personal relationship with God (</a:t>
            </a:r>
            <a:r>
              <a:rPr lang="en-US" sz="2600" b="1" dirty="0" smtClean="0">
                <a:effectLst>
                  <a:outerShdw blurRad="38100" dist="38100" dir="2700000" algn="tl">
                    <a:srgbClr val="000000">
                      <a:alpha val="43137"/>
                    </a:srgbClr>
                  </a:outerShdw>
                </a:effectLst>
                <a:latin typeface="Cambria" pitchFamily="18" charset="0"/>
              </a:rPr>
              <a:t>10:19-20</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As the heavy temple curtain was </a:t>
            </a:r>
            <a:r>
              <a:rPr lang="en-US" sz="2600" b="1" u="sng" dirty="0" smtClean="0">
                <a:effectLst>
                  <a:outerShdw blurRad="38100" dist="38100" dir="2700000" algn="tl">
                    <a:srgbClr val="000000">
                      <a:alpha val="43137"/>
                    </a:srgbClr>
                  </a:outerShdw>
                </a:effectLst>
                <a:latin typeface="Cambria" pitchFamily="18" charset="0"/>
              </a:rPr>
              <a:t>torn</a:t>
            </a:r>
            <a:r>
              <a:rPr lang="en-US" sz="2600" b="1" dirty="0" smtClean="0">
                <a:latin typeface="Cambria" pitchFamily="18" charset="0"/>
              </a:rPr>
              <a:t> from top to bottom on that first Good Friday, so that pure and spotless body of Christ was </a:t>
            </a:r>
            <a:r>
              <a:rPr lang="en-US" sz="2600" b="1" u="sng" dirty="0" smtClean="0">
                <a:effectLst>
                  <a:outerShdw blurRad="38100" dist="38100" dir="2700000" algn="tl">
                    <a:srgbClr val="000000">
                      <a:alpha val="43137"/>
                    </a:srgbClr>
                  </a:outerShdw>
                </a:effectLst>
                <a:latin typeface="Cambria" pitchFamily="18" charset="0"/>
              </a:rPr>
              <a:t>rent</a:t>
            </a:r>
            <a:r>
              <a:rPr lang="en-US" sz="2600" b="1" dirty="0" smtClean="0">
                <a:latin typeface="Cambria" pitchFamily="18" charset="0"/>
              </a:rPr>
              <a:t> for us. </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3" name="Picture 2" descr="10-20.jpg"/>
          <p:cNvPicPr>
            <a:picLocks noChangeAspect="1"/>
          </p:cNvPicPr>
          <p:nvPr/>
        </p:nvPicPr>
        <p:blipFill>
          <a:blip r:embed="rId2" cstate="print"/>
          <a:srcRect b="6286"/>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Here, Paul strengthens his readers with                           </a:t>
            </a:r>
            <a:r>
              <a:rPr lang="en-US" sz="2600" b="1" i="1" u="sng" dirty="0" smtClean="0">
                <a:latin typeface="Cambria" pitchFamily="18" charset="0"/>
              </a:rPr>
              <a:t>two</a:t>
            </a:r>
            <a:r>
              <a:rPr lang="en-US" sz="2600" b="1" dirty="0" smtClean="0">
                <a:latin typeface="Cambria" pitchFamily="18" charset="0"/>
              </a:rPr>
              <a:t> important facts . . .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600" b="1" dirty="0" smtClean="0">
                <a:latin typeface="Cambria" pitchFamily="18" charset="0"/>
              </a:rPr>
              <a:t> – Jesus remains as our Great High Priest over the House of God (</a:t>
            </a:r>
            <a:r>
              <a:rPr lang="en-US" sz="2600" b="1" dirty="0" smtClean="0">
                <a:effectLst>
                  <a:outerShdw blurRad="38100" dist="38100" dir="2700000" algn="tl">
                    <a:srgbClr val="000000">
                      <a:alpha val="43137"/>
                    </a:srgbClr>
                  </a:outerShdw>
                </a:effectLst>
                <a:latin typeface="Cambria" pitchFamily="18" charset="0"/>
              </a:rPr>
              <a:t>10:21</a:t>
            </a:r>
            <a:r>
              <a:rPr lang="en-US" sz="2600" b="1" dirty="0" smtClean="0">
                <a:latin typeface="Cambria" pitchFamily="18" charset="0"/>
              </a:rPr>
              <a:t>).  The image of “</a:t>
            </a:r>
            <a:r>
              <a:rPr lang="en-US" sz="2600" b="1" dirty="0" smtClean="0">
                <a:effectLst>
                  <a:outerShdw blurRad="38100" dist="38100" dir="2700000" algn="tl">
                    <a:srgbClr val="000000">
                      <a:alpha val="43137"/>
                    </a:srgbClr>
                  </a:outerShdw>
                </a:effectLst>
                <a:latin typeface="Cambria" pitchFamily="18" charset="0"/>
              </a:rPr>
              <a:t>house</a:t>
            </a:r>
            <a:r>
              <a:rPr lang="en-US" sz="2600" b="1" dirty="0" smtClean="0">
                <a:latin typeface="Cambria" pitchFamily="18" charset="0"/>
              </a:rPr>
              <a:t>” in the old covenant also including the idea of “</a:t>
            </a:r>
            <a:r>
              <a:rPr lang="en-US" sz="2600" b="1" dirty="0" smtClean="0">
                <a:effectLst>
                  <a:outerShdw blurRad="38100" dist="38100" dir="2700000" algn="tl">
                    <a:srgbClr val="000000">
                      <a:alpha val="43137"/>
                    </a:srgbClr>
                  </a:outerShdw>
                </a:effectLst>
                <a:latin typeface="Cambria" pitchFamily="18" charset="0"/>
              </a:rPr>
              <a:t>church</a:t>
            </a:r>
            <a:r>
              <a:rPr lang="en-US" sz="2600" b="1" dirty="0" smtClean="0">
                <a:latin typeface="Cambria" pitchFamily="18" charset="0"/>
              </a:rPr>
              <a:t>” in the new.</a:t>
            </a:r>
          </a:p>
          <a:p>
            <a:pPr marL="274320" indent="-274320">
              <a:spcAft>
                <a:spcPts val="2400"/>
              </a:spcAft>
              <a:buFont typeface="Arial" pitchFamily="34" charset="0"/>
              <a:buChar char="•"/>
            </a:pPr>
            <a:r>
              <a:rPr lang="en-US" sz="2600" b="1" dirty="0" smtClean="0">
                <a:latin typeface="Cambria" pitchFamily="18" charset="0"/>
              </a:rPr>
              <a:t>The </a:t>
            </a:r>
            <a:r>
              <a:rPr lang="en-US" sz="2600" b="1" dirty="0" smtClean="0">
                <a:effectLst>
                  <a:outerShdw blurRad="38100" dist="38100" dir="2700000" algn="tl">
                    <a:srgbClr val="000000">
                      <a:alpha val="43137"/>
                    </a:srgbClr>
                  </a:outerShdw>
                </a:effectLst>
                <a:latin typeface="Cambria" pitchFamily="18" charset="0"/>
              </a:rPr>
              <a:t>NT</a:t>
            </a:r>
            <a:r>
              <a:rPr lang="en-US" sz="2600" b="1" dirty="0" smtClean="0">
                <a:latin typeface="Cambria" pitchFamily="18" charset="0"/>
              </a:rPr>
              <a:t> applies the image of the “</a:t>
            </a:r>
            <a:r>
              <a:rPr lang="en-US" sz="2600" b="1" dirty="0" smtClean="0">
                <a:effectLst>
                  <a:outerShdw blurRad="38100" dist="38100" dir="2700000" algn="tl">
                    <a:srgbClr val="000000">
                      <a:alpha val="43137"/>
                    </a:srgbClr>
                  </a:outerShdw>
                </a:effectLst>
                <a:latin typeface="Cambria" pitchFamily="18" charset="0"/>
              </a:rPr>
              <a:t>temple</a:t>
            </a:r>
            <a:r>
              <a:rPr lang="en-US" sz="2600" b="1" dirty="0" smtClean="0">
                <a:latin typeface="Cambria" pitchFamily="18" charset="0"/>
              </a:rPr>
              <a:t>” in a spiritual sense: </a:t>
            </a:r>
            <a:r>
              <a:rPr lang="en-US" sz="2400" b="1" dirty="0" smtClean="0">
                <a:effectLst>
                  <a:outerShdw blurRad="38100" dist="38100" dir="2700000" algn="tl">
                    <a:srgbClr val="000000">
                      <a:alpha val="43137"/>
                    </a:srgbClr>
                  </a:outerShdw>
                </a:effectLst>
                <a:latin typeface="Cambria" pitchFamily="18" charset="0"/>
              </a:rPr>
              <a:t>(1)</a:t>
            </a:r>
            <a:r>
              <a:rPr lang="en-US" sz="2600" b="1" dirty="0" smtClean="0">
                <a:latin typeface="Cambria" pitchFamily="18" charset="0"/>
              </a:rPr>
              <a:t> the church as the temple of God (</a:t>
            </a:r>
            <a:r>
              <a:rPr lang="en-US" sz="2600" b="1" dirty="0" smtClean="0">
                <a:effectLst>
                  <a:outerShdw blurRad="38100" dist="38100" dir="2700000" algn="tl">
                    <a:srgbClr val="000000">
                      <a:alpha val="43137"/>
                    </a:srgbClr>
                  </a:outerShdw>
                </a:effectLst>
                <a:latin typeface="Cambria" pitchFamily="18" charset="0"/>
              </a:rPr>
              <a:t>1Cor 3:16</a:t>
            </a:r>
            <a:r>
              <a:rPr lang="en-US" sz="2600" b="1" dirty="0" smtClean="0">
                <a:latin typeface="Cambria" pitchFamily="18" charset="0"/>
              </a:rPr>
              <a:t>) and </a:t>
            </a:r>
            <a:r>
              <a:rPr lang="en-US" sz="2400" b="1" dirty="0" smtClean="0">
                <a:effectLst>
                  <a:outerShdw blurRad="38100" dist="38100" dir="2700000" algn="tl">
                    <a:srgbClr val="000000">
                      <a:alpha val="43137"/>
                    </a:srgbClr>
                  </a:outerShdw>
                </a:effectLst>
                <a:latin typeface="Cambria" pitchFamily="18" charset="0"/>
              </a:rPr>
              <a:t>(2)</a:t>
            </a:r>
            <a:r>
              <a:rPr lang="en-US" sz="2600" b="1" dirty="0" smtClean="0">
                <a:latin typeface="Cambria" pitchFamily="18" charset="0"/>
              </a:rPr>
              <a:t> the bodies of individual believers as God’s temple (</a:t>
            </a:r>
            <a:r>
              <a:rPr lang="en-US" sz="2600" b="1" dirty="0" smtClean="0">
                <a:effectLst>
                  <a:outerShdw blurRad="38100" dist="38100" dir="2700000" algn="tl">
                    <a:srgbClr val="000000">
                      <a:alpha val="43137"/>
                    </a:srgbClr>
                  </a:outerShdw>
                </a:effectLst>
                <a:latin typeface="Cambria" pitchFamily="18" charset="0"/>
              </a:rPr>
              <a:t>1Cor 6:19</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8" name="TextBox 7"/>
          <p:cNvSpPr txBox="1"/>
          <p:nvPr/>
        </p:nvSpPr>
        <p:spPr>
          <a:xfrm>
            <a:off x="0" y="733246"/>
            <a:ext cx="9144000" cy="6124754"/>
          </a:xfrm>
          <a:prstGeom prst="rect">
            <a:avLst/>
          </a:prstGeom>
          <a:gradFill>
            <a:gsLst>
              <a:gs pos="0">
                <a:srgbClr val="00B0F0"/>
              </a:gs>
              <a:gs pos="100000">
                <a:srgbClr val="FFEBFA"/>
              </a:gs>
            </a:gsLst>
            <a:lin ang="5400000" scaled="0"/>
          </a:gradFill>
        </p:spPr>
        <p:txBody>
          <a:bodyPr wrap="square" lIns="274320" tIns="0" rIns="274320" bIns="91440" rtlCol="0" anchor="t" anchorCtr="0">
            <a:spAutoFit/>
          </a:bodyPr>
          <a:lstStyle/>
          <a:p>
            <a:endParaRPr lang="en-US" sz="3200" dirty="0" smtClean="0">
              <a:latin typeface="Georgia" pitchFamily="18" charset="0"/>
            </a:endParaRPr>
          </a:p>
          <a:p>
            <a:r>
              <a:rPr lang="en-US" sz="3000" b="1" baseline="30000" dirty="0" smtClean="0">
                <a:effectLst>
                  <a:outerShdw blurRad="38100" dist="38100" dir="2700000" algn="tl">
                    <a:srgbClr val="000000">
                      <a:alpha val="43137"/>
                    </a:srgbClr>
                  </a:outerShdw>
                </a:effectLst>
                <a:latin typeface="Georgia" pitchFamily="18" charset="0"/>
              </a:rPr>
              <a:t>22</a:t>
            </a:r>
            <a:r>
              <a:rPr lang="en-US" sz="3000" dirty="0" smtClean="0">
                <a:latin typeface="Georgia" pitchFamily="18" charset="0"/>
              </a:rPr>
              <a:t>Let us draw near to God with a sincere heart and with the full assurance that faith brings, having our hearts sprinkled to cleanse us from a guilty conscience and having our bodies washed with pure water.  </a:t>
            </a:r>
            <a:r>
              <a:rPr lang="en-US" sz="3000" b="1" baseline="30000" dirty="0" smtClean="0">
                <a:effectLst>
                  <a:outerShdw blurRad="38100" dist="38100" dir="2700000" algn="tl">
                    <a:srgbClr val="000000">
                      <a:alpha val="43137"/>
                    </a:srgbClr>
                  </a:outerShdw>
                </a:effectLst>
                <a:latin typeface="Georgia" pitchFamily="18" charset="0"/>
              </a:rPr>
              <a:t>23</a:t>
            </a:r>
            <a:r>
              <a:rPr lang="en-US" sz="3000" dirty="0" smtClean="0">
                <a:latin typeface="Georgia" pitchFamily="18" charset="0"/>
              </a:rPr>
              <a:t>Let us hold unswervingly to the hope we profess, for he who promised is faithful. </a:t>
            </a:r>
            <a:r>
              <a:rPr lang="en-US" sz="3000" b="1" baseline="30000" dirty="0" smtClean="0">
                <a:effectLst>
                  <a:outerShdw blurRad="38100" dist="38100" dir="2700000" algn="tl">
                    <a:srgbClr val="000000">
                      <a:alpha val="43137"/>
                    </a:srgbClr>
                  </a:outerShdw>
                </a:effectLst>
                <a:latin typeface="Georgia" pitchFamily="18" charset="0"/>
              </a:rPr>
              <a:t>24</a:t>
            </a:r>
            <a:r>
              <a:rPr lang="en-US" sz="3000" dirty="0" smtClean="0">
                <a:latin typeface="Georgia" pitchFamily="18" charset="0"/>
              </a:rPr>
              <a:t>And let us consider how we may spur one another on toward love and good deeds,  </a:t>
            </a:r>
            <a:r>
              <a:rPr lang="en-US" sz="3000" b="1" baseline="30000" dirty="0" smtClean="0">
                <a:effectLst>
                  <a:outerShdw blurRad="38100" dist="38100" dir="2700000" algn="tl">
                    <a:srgbClr val="000000">
                      <a:alpha val="43137"/>
                    </a:srgbClr>
                  </a:outerShdw>
                </a:effectLst>
                <a:latin typeface="Georgia" pitchFamily="18" charset="0"/>
              </a:rPr>
              <a:t>25</a:t>
            </a:r>
            <a:r>
              <a:rPr lang="en-US" sz="3000" dirty="0" smtClean="0">
                <a:latin typeface="Georgia" pitchFamily="18" charset="0"/>
              </a:rPr>
              <a:t>Not forsaking the assembling of ourselves together, as the manner of some is; but exhorting one another: and so much the more, as ye see the day approaching.</a:t>
            </a:r>
          </a:p>
        </p:txBody>
      </p:sp>
      <p:sp>
        <p:nvSpPr>
          <p:cNvPr id="13" name="TextBox 12"/>
          <p:cNvSpPr txBox="1"/>
          <p:nvPr/>
        </p:nvSpPr>
        <p:spPr>
          <a:xfrm>
            <a:off x="2514600" y="228600"/>
            <a:ext cx="4343400" cy="523220"/>
          </a:xfrm>
          <a:prstGeom prst="rect">
            <a:avLst/>
          </a:prstGeom>
          <a:solidFill>
            <a:srgbClr val="0070C0">
              <a:alpha val="50000"/>
            </a:srgb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b="1" dirty="0" smtClean="0">
                <a:solidFill>
                  <a:schemeClr val="tx1"/>
                </a:solidFill>
                <a:latin typeface="Georgia" pitchFamily="18" charset="0"/>
              </a:rPr>
              <a:t>Hebrews 10:22 - 25</a:t>
            </a:r>
            <a:endParaRPr lang="en-US" sz="2800" b="1" dirty="0">
              <a:solidFill>
                <a:schemeClr val="tx1"/>
              </a:solidFill>
              <a:latin typeface="Georgia" pitchFamily="18" charset="0"/>
            </a:endParaRPr>
          </a:p>
        </p:txBody>
      </p:sp>
      <p:cxnSp>
        <p:nvCxnSpPr>
          <p:cNvPr id="12" name="Straight Connector 11"/>
          <p:cNvCxnSpPr/>
          <p:nvPr/>
        </p:nvCxnSpPr>
        <p:spPr>
          <a:xfrm>
            <a:off x="685800" y="1676400"/>
            <a:ext cx="100584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2667000" y="3505200"/>
            <a:ext cx="100584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1371600" y="4419600"/>
            <a:ext cx="100584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Here, Paul sets forth three commands to obey, each introduced by the exhortation </a:t>
            </a:r>
            <a:r>
              <a:rPr lang="en-US" sz="2600" b="1" i="1" dirty="0" smtClean="0">
                <a:effectLst>
                  <a:outerShdw blurRad="38100" dist="38100" dir="2700000" algn="tl">
                    <a:srgbClr val="000000">
                      <a:alpha val="43137"/>
                    </a:srgbClr>
                  </a:outerShdw>
                </a:effectLst>
                <a:latin typeface="Cambria" pitchFamily="18" charset="0"/>
              </a:rPr>
              <a:t>“Let us . . .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FIRST</a:t>
            </a:r>
            <a:r>
              <a:rPr lang="en-US" sz="2600" b="1" dirty="0" smtClean="0">
                <a:latin typeface="Cambria" pitchFamily="18" charset="0"/>
              </a:rPr>
              <a:t> – let us draw near (</a:t>
            </a:r>
            <a:r>
              <a:rPr lang="en-US" sz="2600" b="1" dirty="0" smtClean="0">
                <a:effectLst>
                  <a:outerShdw blurRad="38100" dist="38100" dir="2700000" algn="tl">
                    <a:srgbClr val="000000">
                      <a:alpha val="43137"/>
                    </a:srgbClr>
                  </a:outerShdw>
                </a:effectLst>
                <a:latin typeface="Cambria" pitchFamily="18" charset="0"/>
              </a:rPr>
              <a:t>10:22</a:t>
            </a:r>
            <a:r>
              <a:rPr lang="en-US" sz="2600" b="1" dirty="0" smtClean="0">
                <a:latin typeface="Cambria" pitchFamily="18" charset="0"/>
              </a:rPr>
              <a:t>).  We’ve already seen that the saving work of Christ has cleansed our consciences from sin and guilt.  This internal cleansing of the heart – the internal, invisible dimension should be marked by the washing of our bodies – the external, visible aspects of our lives.  </a:t>
            </a:r>
          </a:p>
          <a:p>
            <a:pPr marL="274320" indent="-274320">
              <a:spcAft>
                <a:spcPts val="2400"/>
              </a:spcAft>
              <a:buFont typeface="Arial" pitchFamily="34" charset="0"/>
              <a:buChar char="•"/>
            </a:pPr>
            <a:r>
              <a:rPr lang="en-US" sz="2600" b="1" dirty="0" smtClean="0">
                <a:latin typeface="Cambria" pitchFamily="18" charset="0"/>
              </a:rPr>
              <a:t> To draw near invites those who have been eternally forgiven to go deeper in relationship with Christ.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i="1" dirty="0" smtClean="0">
                <a:latin typeface="Cambria" pitchFamily="18" charset="0"/>
              </a:rPr>
              <a:t>Here, Paul sets forth three commands to obey, each introduced by the exhortation</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“Let us . . .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600" b="1" dirty="0" smtClean="0">
                <a:latin typeface="Cambria" pitchFamily="18" charset="0"/>
              </a:rPr>
              <a:t> – let us speak out (</a:t>
            </a:r>
            <a:r>
              <a:rPr lang="en-US" sz="2600" b="1" dirty="0" smtClean="0">
                <a:effectLst>
                  <a:outerShdw blurRad="38100" dist="38100" dir="2700000" algn="tl">
                    <a:srgbClr val="000000">
                      <a:alpha val="43137"/>
                    </a:srgbClr>
                  </a:outerShdw>
                </a:effectLst>
                <a:latin typeface="Cambria" pitchFamily="18" charset="0"/>
              </a:rPr>
              <a:t>10:23</a:t>
            </a:r>
            <a:r>
              <a:rPr lang="en-US" sz="2600" b="1" dirty="0" smtClean="0">
                <a:latin typeface="Cambria" pitchFamily="18" charset="0"/>
              </a:rPr>
              <a:t>).  Because the emphasis in this passage is both the internal and external – the conformity of the whole person to Christ in faith and obedience – Paul has in mind a confession with both words and actions.</a:t>
            </a:r>
          </a:p>
          <a:p>
            <a:pPr marL="274320" indent="-274320">
              <a:spcAft>
                <a:spcPts val="2400"/>
              </a:spcAft>
              <a:buFont typeface="Arial" pitchFamily="34" charset="0"/>
              <a:buChar char="•"/>
            </a:pPr>
            <a:r>
              <a:rPr lang="en-US" sz="2600" b="1" dirty="0" smtClean="0">
                <a:latin typeface="Cambria" pitchFamily="18" charset="0"/>
              </a:rPr>
              <a:t>With a strong confidence in the superior priesthood of Christ, we can continue to confess him with our mouths and emulate Him with our lives.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i="1" dirty="0" smtClean="0">
                <a:latin typeface="Cambria" pitchFamily="18" charset="0"/>
              </a:rPr>
              <a:t>Here, Paul sets forth three commands to obey, each introduced by the exhortation </a:t>
            </a:r>
            <a:r>
              <a:rPr lang="en-US" sz="2600" b="1" dirty="0" smtClean="0">
                <a:effectLst>
                  <a:outerShdw blurRad="38100" dist="38100" dir="2700000" algn="tl">
                    <a:srgbClr val="000000">
                      <a:alpha val="43137"/>
                    </a:srgbClr>
                  </a:outerShdw>
                </a:effectLst>
                <a:latin typeface="Cambria" pitchFamily="18" charset="0"/>
              </a:rPr>
              <a:t>“Let us . . .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THIRD</a:t>
            </a:r>
            <a:r>
              <a:rPr lang="en-US" sz="2600" b="1" dirty="0" smtClean="0">
                <a:latin typeface="Cambria" pitchFamily="18" charset="0"/>
              </a:rPr>
              <a:t> – let us stir up (</a:t>
            </a:r>
            <a:r>
              <a:rPr lang="en-US" sz="2600" b="1" dirty="0" smtClean="0">
                <a:effectLst>
                  <a:outerShdw blurRad="38100" dist="38100" dir="2700000" algn="tl">
                    <a:srgbClr val="000000">
                      <a:alpha val="43137"/>
                    </a:srgbClr>
                  </a:outerShdw>
                </a:effectLst>
                <a:latin typeface="Cambria" pitchFamily="18" charset="0"/>
              </a:rPr>
              <a:t>10:24-25</a:t>
            </a:r>
            <a:r>
              <a:rPr lang="en-US" sz="2600" b="1" dirty="0" smtClean="0">
                <a:latin typeface="Cambria" pitchFamily="18" charset="0"/>
              </a:rPr>
              <a:t>).  As a member of the body of Christ, the church, we have a responsibility to live lives of faith and obedience in such a way that we positively stir up others toward </a:t>
            </a:r>
            <a:r>
              <a:rPr lang="en-US" sz="2600" b="1" i="1" dirty="0" smtClean="0">
                <a:effectLst>
                  <a:outerShdw blurRad="38100" dist="38100" dir="2700000" algn="tl">
                    <a:srgbClr val="000000">
                      <a:alpha val="43137"/>
                    </a:srgbClr>
                  </a:outerShdw>
                </a:effectLst>
                <a:latin typeface="Cambria" pitchFamily="18" charset="0"/>
              </a:rPr>
              <a:t>love</a:t>
            </a:r>
            <a:r>
              <a:rPr lang="en-US" sz="2600" b="1" dirty="0" smtClean="0">
                <a:latin typeface="Cambria" pitchFamily="18" charset="0"/>
              </a:rPr>
              <a:t> and spiritual growth.</a:t>
            </a:r>
          </a:p>
          <a:p>
            <a:pPr marL="274320" indent="-274320">
              <a:spcAft>
                <a:spcPts val="2400"/>
              </a:spcAft>
              <a:buFont typeface="Arial" pitchFamily="34" charset="0"/>
              <a:buChar char="•"/>
            </a:pPr>
            <a:r>
              <a:rPr lang="en-US" sz="2600" b="1" dirty="0" smtClean="0">
                <a:latin typeface="Cambria" pitchFamily="18" charset="0"/>
              </a:rPr>
              <a:t>We should encourage the internal motivation of others.  This motivation should manifest itself in external actions – </a:t>
            </a:r>
            <a:r>
              <a:rPr lang="en-US" sz="2600" b="1" i="1" dirty="0" smtClean="0">
                <a:effectLst>
                  <a:outerShdw blurRad="38100" dist="38100" dir="2700000" algn="tl">
                    <a:srgbClr val="000000">
                      <a:alpha val="43137"/>
                    </a:srgbClr>
                  </a:outerShdw>
                </a:effectLst>
                <a:latin typeface="Cambria" pitchFamily="18" charset="0"/>
              </a:rPr>
              <a:t>good deeds</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10:24</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610600" cy="5047536"/>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Overview of Chapter 10:</a:t>
            </a:r>
          </a:p>
          <a:p>
            <a:pPr marL="274320" indent="-274320">
              <a:spcAft>
                <a:spcPts val="2400"/>
              </a:spcAft>
              <a:buFont typeface="Arial" pitchFamily="34" charset="0"/>
              <a:buChar char="•"/>
            </a:pPr>
            <a:r>
              <a:rPr lang="en-US" sz="2600" b="1" dirty="0" smtClean="0">
                <a:latin typeface="Cambria" pitchFamily="18" charset="0"/>
              </a:rPr>
              <a:t>The animal sacrifices of the Law (the first covenant) are shown to be </a:t>
            </a:r>
            <a:r>
              <a:rPr lang="en-US" sz="2600" b="1" i="1" dirty="0" smtClean="0">
                <a:effectLst>
                  <a:outerShdw blurRad="38100" dist="38100" dir="2700000" algn="tl">
                    <a:srgbClr val="000000">
                      <a:alpha val="43137"/>
                    </a:srgbClr>
                  </a:outerShdw>
                </a:effectLst>
                <a:latin typeface="Cambria" pitchFamily="18" charset="0"/>
              </a:rPr>
              <a:t>insufficient</a:t>
            </a:r>
            <a:r>
              <a:rPr lang="en-US" sz="2600" b="1" dirty="0" smtClean="0">
                <a:latin typeface="Cambria" pitchFamily="18" charset="0"/>
              </a:rPr>
              <a:t>, against the superiority of Christ’s sacrifice and His death </a:t>
            </a:r>
            <a:r>
              <a:rPr lang="en-US" sz="2600" b="1" i="1" dirty="0" smtClean="0">
                <a:effectLst>
                  <a:outerShdw blurRad="38100" dist="38100" dir="2700000" algn="tl">
                    <a:srgbClr val="000000">
                      <a:alpha val="43137"/>
                    </a:srgbClr>
                  </a:outerShdw>
                </a:effectLst>
                <a:latin typeface="Cambria" pitchFamily="18" charset="0"/>
              </a:rPr>
              <a:t>fulfills</a:t>
            </a:r>
            <a:r>
              <a:rPr lang="en-US" sz="2600" b="1" dirty="0" smtClean="0">
                <a:latin typeface="Cambria" pitchFamily="18" charset="0"/>
              </a:rPr>
              <a:t> the will of God and </a:t>
            </a:r>
            <a:r>
              <a:rPr lang="en-US" sz="2600" b="1" i="1" dirty="0" smtClean="0">
                <a:effectLst>
                  <a:outerShdw blurRad="38100" dist="38100" dir="2700000" algn="tl">
                    <a:srgbClr val="000000">
                      <a:alpha val="43137"/>
                    </a:srgbClr>
                  </a:outerShdw>
                </a:effectLst>
                <a:latin typeface="Cambria" pitchFamily="18" charset="0"/>
              </a:rPr>
              <a:t>perfects</a:t>
            </a:r>
            <a:r>
              <a:rPr lang="en-US" sz="2600" b="1" dirty="0" smtClean="0">
                <a:latin typeface="Cambria" pitchFamily="18" charset="0"/>
              </a:rPr>
              <a:t> those who are being sanctified (</a:t>
            </a:r>
            <a:r>
              <a:rPr lang="en-US" sz="2600" b="1" dirty="0" smtClean="0">
                <a:effectLst>
                  <a:outerShdw blurRad="38100" dist="38100" dir="2700000" algn="tl">
                    <a:srgbClr val="000000">
                      <a:alpha val="43137"/>
                    </a:srgbClr>
                  </a:outerShdw>
                </a:effectLst>
                <a:latin typeface="Cambria" pitchFamily="18" charset="0"/>
              </a:rPr>
              <a:t>1-18</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A </a:t>
            </a:r>
            <a:r>
              <a:rPr lang="en-US" sz="2600" b="1" i="1" dirty="0" smtClean="0">
                <a:effectLst>
                  <a:outerShdw blurRad="38100" dist="38100" dir="2700000" algn="tl">
                    <a:srgbClr val="000000">
                      <a:alpha val="43137"/>
                    </a:srgbClr>
                  </a:outerShdw>
                </a:effectLst>
                <a:latin typeface="Cambria" pitchFamily="18" charset="0"/>
              </a:rPr>
              <a:t>three-fold exhortation</a:t>
            </a:r>
            <a:r>
              <a:rPr lang="en-US" sz="2600" b="1" dirty="0" smtClean="0">
                <a:latin typeface="Cambria" pitchFamily="18" charset="0"/>
              </a:rPr>
              <a:t> based on what Christ has done.  The exhortation to draw near and holdfast             (</a:t>
            </a:r>
            <a:r>
              <a:rPr lang="en-US" sz="2600" b="1" dirty="0" smtClean="0">
                <a:effectLst>
                  <a:outerShdw blurRad="38100" dist="38100" dir="2700000" algn="tl">
                    <a:srgbClr val="000000">
                      <a:alpha val="43137"/>
                    </a:srgbClr>
                  </a:outerShdw>
                </a:effectLst>
                <a:latin typeface="Cambria" pitchFamily="18" charset="0"/>
              </a:rPr>
              <a:t>19-25</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The </a:t>
            </a:r>
            <a:r>
              <a:rPr lang="en-US" sz="2600" b="1" i="1" dirty="0" smtClean="0">
                <a:effectLst>
                  <a:outerShdw blurRad="38100" dist="38100" dir="2700000" algn="tl">
                    <a:srgbClr val="000000">
                      <a:alpha val="43137"/>
                    </a:srgbClr>
                  </a:outerShdw>
                </a:effectLst>
                <a:latin typeface="Cambria" pitchFamily="18" charset="0"/>
              </a:rPr>
              <a:t>fifth</a:t>
            </a:r>
            <a:r>
              <a:rPr lang="en-US" sz="2600" b="1" dirty="0" smtClean="0">
                <a:latin typeface="Cambria" pitchFamily="18" charset="0"/>
              </a:rPr>
              <a:t> of six warnings, this one against </a:t>
            </a:r>
            <a:r>
              <a:rPr lang="en-US" sz="2600" b="1" u="sng" dirty="0" smtClean="0">
                <a:effectLst>
                  <a:outerShdw blurRad="38100" dist="38100" dir="2700000" algn="tl">
                    <a:srgbClr val="000000">
                      <a:alpha val="43137"/>
                    </a:srgbClr>
                  </a:outerShdw>
                </a:effectLst>
                <a:latin typeface="Cambria" pitchFamily="18" charset="0"/>
              </a:rPr>
              <a:t>despising</a:t>
            </a:r>
            <a:r>
              <a:rPr lang="en-US" sz="2600" b="1" dirty="0" smtClean="0">
                <a:latin typeface="Cambria" pitchFamily="18" charset="0"/>
              </a:rPr>
              <a:t> God’s grace with willful sin (</a:t>
            </a:r>
            <a:r>
              <a:rPr lang="en-US" sz="2600" b="1" dirty="0" smtClean="0">
                <a:effectLst>
                  <a:outerShdw blurRad="38100" dist="38100" dir="2700000" algn="tl">
                    <a:srgbClr val="000000">
                      <a:alpha val="43137"/>
                    </a:srgbClr>
                  </a:outerShdw>
                </a:effectLst>
                <a:latin typeface="Cambria" pitchFamily="18" charset="0"/>
              </a:rPr>
              <a:t>26-39</a:t>
            </a:r>
            <a:r>
              <a:rPr lang="en-US" sz="2600" b="1" dirty="0" smtClean="0">
                <a:latin typeface="Cambria"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2" name="Picture 1" descr="10-24 Love.jpg"/>
          <p:cNvPicPr>
            <a:picLocks noChangeAspect="1"/>
          </p:cNvPicPr>
          <p:nvPr/>
        </p:nvPicPr>
        <p:blipFill>
          <a:blip r:embed="rId2" cstate="print"/>
          <a:srcRect b="8857"/>
          <a:stretch>
            <a:fillRect/>
          </a:stretch>
        </p:blipFill>
        <p:spPr>
          <a:xfrm>
            <a:off x="0" y="-1"/>
            <a:ext cx="9144000" cy="6858001"/>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00B0F0">
            <a:alpha val="75000"/>
          </a:srgbClr>
        </a:solidFill>
        <a:effectLst/>
      </p:bgPr>
    </p:bg>
    <p:spTree>
      <p:nvGrpSpPr>
        <p:cNvPr id="1" name=""/>
        <p:cNvGrpSpPr/>
        <p:nvPr/>
      </p:nvGrpSpPr>
      <p:grpSpPr>
        <a:xfrm>
          <a:off x="0" y="0"/>
          <a:ext cx="0" cy="0"/>
          <a:chOff x="0" y="0"/>
          <a:chExt cx="0" cy="0"/>
        </a:xfrm>
      </p:grpSpPr>
      <p:sp>
        <p:nvSpPr>
          <p:cNvPr id="8" name="TextBox 7"/>
          <p:cNvSpPr txBox="1"/>
          <p:nvPr/>
        </p:nvSpPr>
        <p:spPr>
          <a:xfrm>
            <a:off x="0" y="579358"/>
            <a:ext cx="9144000" cy="6278642"/>
          </a:xfrm>
          <a:prstGeom prst="rect">
            <a:avLst/>
          </a:prstGeom>
          <a:gradFill>
            <a:gsLst>
              <a:gs pos="0">
                <a:srgbClr val="00B0F0"/>
              </a:gs>
              <a:gs pos="100000">
                <a:srgbClr val="FFEBFA"/>
              </a:gs>
            </a:gsLst>
            <a:lin ang="5400000" scaled="0"/>
          </a:gradFill>
        </p:spPr>
        <p:txBody>
          <a:bodyPr wrap="square" lIns="274320" tIns="91440" rIns="274320" bIns="91440" rtlCol="0" anchor="t" anchorCtr="0">
            <a:spAutoFit/>
          </a:bodyPr>
          <a:lstStyle/>
          <a:p>
            <a:endParaRPr lang="en-US" sz="3200" dirty="0" smtClean="0">
              <a:latin typeface="Georgia" pitchFamily="18" charset="0"/>
            </a:endParaRPr>
          </a:p>
          <a:p>
            <a:r>
              <a:rPr lang="en-US" sz="2600" b="1" baseline="30000" dirty="0" smtClean="0">
                <a:latin typeface="Georgia" pitchFamily="18" charset="0"/>
              </a:rPr>
              <a:t>26</a:t>
            </a:r>
            <a:r>
              <a:rPr lang="en-US" sz="2600" dirty="0" smtClean="0">
                <a:latin typeface="Georgia" pitchFamily="18" charset="0"/>
              </a:rPr>
              <a:t>For if we sin willfully after that we have received the knowledge of the truth, there remains no more sacrifice for sins,  </a:t>
            </a:r>
            <a:r>
              <a:rPr lang="en-US" sz="2600" b="1" baseline="30000" dirty="0" smtClean="0">
                <a:latin typeface="Georgia" pitchFamily="18" charset="0"/>
              </a:rPr>
              <a:t>27</a:t>
            </a:r>
            <a:r>
              <a:rPr lang="en-US" sz="2600" dirty="0" smtClean="0">
                <a:latin typeface="Georgia" pitchFamily="18" charset="0"/>
              </a:rPr>
              <a:t>But a certain fearful looking for of judgment and fiery indignation, which shall devour the adversaries.</a:t>
            </a:r>
          </a:p>
          <a:p>
            <a:r>
              <a:rPr lang="en-US" sz="2600" b="1" baseline="30000" dirty="0" smtClean="0">
                <a:latin typeface="Georgia" pitchFamily="18" charset="0"/>
              </a:rPr>
              <a:t>28</a:t>
            </a:r>
            <a:r>
              <a:rPr lang="en-US" sz="2600" dirty="0" smtClean="0">
                <a:latin typeface="Georgia" pitchFamily="18" charset="0"/>
              </a:rPr>
              <a:t>He that despised Moses’ law died without mercy under two or three witnesses:  </a:t>
            </a:r>
            <a:r>
              <a:rPr lang="en-US" sz="2600" b="1" baseline="30000" dirty="0" smtClean="0">
                <a:latin typeface="Georgia" pitchFamily="18" charset="0"/>
              </a:rPr>
              <a:t>29</a:t>
            </a:r>
            <a:r>
              <a:rPr lang="en-US" sz="2600" dirty="0" smtClean="0">
                <a:latin typeface="Georgia" pitchFamily="18" charset="0"/>
              </a:rPr>
              <a:t>Of how much sorer punishment, suppose ye, shall he be thought worthy, who has trodden under foot the Son of God, and has counted the blood of the covenant, wherewith he was sanctified, an unholy thing, and has done despite unto the Spirit of grace?</a:t>
            </a:r>
          </a:p>
          <a:p>
            <a:r>
              <a:rPr lang="en-US" sz="2600" b="1" baseline="30000" dirty="0" smtClean="0">
                <a:latin typeface="Georgia" pitchFamily="18" charset="0"/>
              </a:rPr>
              <a:t>30</a:t>
            </a:r>
            <a:r>
              <a:rPr lang="en-US" sz="2600" dirty="0" smtClean="0">
                <a:latin typeface="Georgia" pitchFamily="18" charset="0"/>
              </a:rPr>
              <a:t>For we know him that has said, Vengeance belongs unto me, I will recompense, saith the Lord.  And again, The Lord shall judge his people.  </a:t>
            </a:r>
            <a:r>
              <a:rPr lang="en-US" sz="2600" b="1" baseline="30000" dirty="0" smtClean="0">
                <a:latin typeface="Georgia" pitchFamily="18" charset="0"/>
              </a:rPr>
              <a:t>31</a:t>
            </a:r>
            <a:r>
              <a:rPr lang="en-US" sz="2600" dirty="0" smtClean="0">
                <a:latin typeface="Georgia" pitchFamily="18" charset="0"/>
              </a:rPr>
              <a:t>It is a fearful thing to fall into the hands of the living God.  </a:t>
            </a:r>
          </a:p>
        </p:txBody>
      </p:sp>
      <p:sp>
        <p:nvSpPr>
          <p:cNvPr id="13" name="TextBox 12"/>
          <p:cNvSpPr txBox="1"/>
          <p:nvPr/>
        </p:nvSpPr>
        <p:spPr>
          <a:xfrm>
            <a:off x="2514600" y="381000"/>
            <a:ext cx="4343400" cy="492443"/>
          </a:xfrm>
          <a:prstGeom prst="rect">
            <a:avLst/>
          </a:prstGeom>
          <a:solidFill>
            <a:srgbClr val="0070C0"/>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600" b="1" dirty="0" smtClean="0">
                <a:solidFill>
                  <a:schemeClr val="tx1"/>
                </a:solidFill>
                <a:latin typeface="Georgia" pitchFamily="18" charset="0"/>
              </a:rPr>
              <a:t>Hebrews 10:26 - 31</a:t>
            </a:r>
            <a:endParaRPr lang="en-US" sz="2600" b="1" dirty="0">
              <a:solidFill>
                <a:schemeClr val="tx1"/>
              </a:solidFill>
              <a:latin typeface="Georgia" pitchFamily="18" charset="0"/>
            </a:endParaRPr>
          </a:p>
        </p:txBody>
      </p:sp>
      <p:cxnSp>
        <p:nvCxnSpPr>
          <p:cNvPr id="12" name="Straight Connector 11"/>
          <p:cNvCxnSpPr/>
          <p:nvPr/>
        </p:nvCxnSpPr>
        <p:spPr>
          <a:xfrm>
            <a:off x="2438400" y="1524000"/>
            <a:ext cx="109728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2362200" y="4343400"/>
            <a:ext cx="164592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5181600" y="5486400"/>
            <a:ext cx="146304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Here, Paul presents a </a:t>
            </a:r>
            <a:r>
              <a:rPr lang="en-US" sz="2600" b="1" i="1" dirty="0" smtClean="0">
                <a:effectLst>
                  <a:outerShdw blurRad="38100" dist="38100" dir="2700000" algn="tl">
                    <a:srgbClr val="000000">
                      <a:alpha val="43137"/>
                    </a:srgbClr>
                  </a:outerShdw>
                </a:effectLst>
                <a:latin typeface="Cambria" pitchFamily="18" charset="0"/>
              </a:rPr>
              <a:t>strong warning</a:t>
            </a:r>
            <a:r>
              <a:rPr lang="en-US" sz="2600" b="1" dirty="0" smtClean="0">
                <a:latin typeface="Cambria" pitchFamily="18" charset="0"/>
              </a:rPr>
              <a:t> to those who fail to keep the commands of </a:t>
            </a:r>
            <a:r>
              <a:rPr lang="en-US" sz="2600" b="1" i="1" dirty="0" smtClean="0">
                <a:effectLst>
                  <a:outerShdw blurRad="38100" dist="38100" dir="2700000" algn="tl">
                    <a:srgbClr val="000000">
                      <a:alpha val="43137"/>
                    </a:srgbClr>
                  </a:outerShdw>
                </a:effectLst>
                <a:latin typeface="Cambria" pitchFamily="18" charset="0"/>
              </a:rPr>
              <a:t>“Let us . . .  draw near, speak out, and stir up.”</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Paul speak of the “</a:t>
            </a:r>
            <a:r>
              <a:rPr lang="en-US" sz="2600" b="1" dirty="0" smtClean="0">
                <a:effectLst>
                  <a:outerShdw blurRad="38100" dist="38100" dir="2700000" algn="tl">
                    <a:srgbClr val="000000">
                      <a:alpha val="43137"/>
                    </a:srgbClr>
                  </a:outerShdw>
                </a:effectLst>
                <a:latin typeface="Cambria" pitchFamily="18" charset="0"/>
              </a:rPr>
              <a:t>we</a:t>
            </a:r>
            <a:r>
              <a:rPr lang="en-US" sz="2600" b="1" dirty="0" smtClean="0">
                <a:latin typeface="Cambria" pitchFamily="18" charset="0"/>
              </a:rPr>
              <a:t>” as those who have genuinely received eternal salvation by grace through faith, but who, </a:t>
            </a:r>
            <a:r>
              <a:rPr lang="en-US" sz="2600" b="1" i="1" dirty="0" smtClean="0">
                <a:effectLst>
                  <a:outerShdw blurRad="38100" dist="38100" dir="2700000" algn="tl">
                    <a:srgbClr val="000000">
                      <a:alpha val="43137"/>
                    </a:srgbClr>
                  </a:outerShdw>
                </a:effectLst>
                <a:latin typeface="Cambria" pitchFamily="18" charset="0"/>
              </a:rPr>
              <a:t>through backsliding</a:t>
            </a:r>
            <a:r>
              <a:rPr lang="en-US" sz="2600" b="1" dirty="0" smtClean="0">
                <a:latin typeface="Cambria" pitchFamily="18" charset="0"/>
              </a:rPr>
              <a:t>, can enter a state of sin from which there is no possibility of return (</a:t>
            </a:r>
            <a:r>
              <a:rPr lang="en-US" sz="2600" b="1" dirty="0" smtClean="0">
                <a:effectLst>
                  <a:outerShdw blurRad="38100" dist="38100" dir="2700000" algn="tl">
                    <a:srgbClr val="000000">
                      <a:alpha val="43137"/>
                    </a:srgbClr>
                  </a:outerShdw>
                </a:effectLst>
                <a:latin typeface="Cambria" pitchFamily="18" charset="0"/>
              </a:rPr>
              <a:t>10:26</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These are believers who have backed away from God rather than drew nearer to Him – lacking accountability – </a:t>
            </a:r>
            <a:r>
              <a:rPr lang="en-US" sz="2600" b="1" i="1" dirty="0" smtClean="0">
                <a:effectLst>
                  <a:outerShdw blurRad="38100" dist="38100" dir="2700000" algn="tl">
                    <a:srgbClr val="000000">
                      <a:alpha val="43137"/>
                    </a:srgbClr>
                  </a:outerShdw>
                </a:effectLst>
                <a:latin typeface="Cambria" pitchFamily="18" charset="0"/>
              </a:rPr>
              <a:t>indistinguishable</a:t>
            </a:r>
            <a:r>
              <a:rPr lang="en-US" sz="2600" b="1" dirty="0" smtClean="0">
                <a:latin typeface="Cambria" pitchFamily="18" charset="0"/>
              </a:rPr>
              <a:t> from unbelievers.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2" name="Picture 1" descr="Picture-Hebrews-10-26.jpeg"/>
          <p:cNvPicPr>
            <a:picLocks noChangeAspect="1"/>
          </p:cNvPicPr>
          <p:nvPr/>
        </p:nvPicPr>
        <p:blipFill>
          <a:blip r:embed="rId2" cstate="print"/>
          <a:srcRect t="11042" b="9896"/>
          <a:stretch>
            <a:fillRect/>
          </a:stretch>
        </p:blipFill>
        <p:spPr>
          <a:xfrm>
            <a:off x="609600" y="1143000"/>
            <a:ext cx="8077200" cy="42672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This isn’t just a stumble, a season of rebellion, or a constant struggle against temptation and sin.  We all experience these.  This is </a:t>
            </a:r>
            <a:r>
              <a:rPr lang="en-US" sz="2600" b="1" i="1" dirty="0" smtClean="0">
                <a:effectLst>
                  <a:outerShdw blurRad="38100" dist="38100" dir="2700000" algn="tl">
                    <a:srgbClr val="000000">
                      <a:alpha val="43137"/>
                    </a:srgbClr>
                  </a:outerShdw>
                </a:effectLst>
                <a:latin typeface="Cambria" pitchFamily="18" charset="0"/>
              </a:rPr>
              <a:t>outright</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opposition</a:t>
            </a:r>
            <a:r>
              <a:rPr lang="en-US" sz="2600" b="1" dirty="0" smtClean="0">
                <a:latin typeface="Cambria" pitchFamily="18" charset="0"/>
              </a:rPr>
              <a:t> against the gracious, loving, merciful Father.  </a:t>
            </a:r>
          </a:p>
          <a:p>
            <a:pPr marL="274320" indent="-274320">
              <a:spcAft>
                <a:spcPts val="2400"/>
              </a:spcAft>
              <a:buFont typeface="Arial" pitchFamily="34" charset="0"/>
              <a:buChar char="•"/>
            </a:pPr>
            <a:r>
              <a:rPr lang="en-US" sz="2600" b="1" dirty="0" smtClean="0">
                <a:latin typeface="Cambria" pitchFamily="18" charset="0"/>
              </a:rPr>
              <a:t>Paul notes that under the old covenant, those who </a:t>
            </a:r>
            <a:r>
              <a:rPr lang="en-US" sz="2600" b="1" i="1" dirty="0" smtClean="0">
                <a:effectLst>
                  <a:outerShdw blurRad="38100" dist="38100" dir="2700000" algn="tl">
                    <a:srgbClr val="000000">
                      <a:alpha val="43137"/>
                    </a:srgbClr>
                  </a:outerShdw>
                </a:effectLst>
                <a:latin typeface="Cambria" pitchFamily="18" charset="0"/>
              </a:rPr>
              <a:t>rebelled</a:t>
            </a:r>
            <a:r>
              <a:rPr lang="en-US" sz="2600" b="1" dirty="0" smtClean="0">
                <a:latin typeface="Cambria" pitchFamily="18" charset="0"/>
              </a:rPr>
              <a:t> against the Law received harsh judgment (</a:t>
            </a:r>
            <a:r>
              <a:rPr lang="en-US" sz="2600" b="1" dirty="0" smtClean="0">
                <a:effectLst>
                  <a:outerShdw blurRad="38100" dist="38100" dir="2700000" algn="tl">
                    <a:srgbClr val="000000">
                      <a:alpha val="43137"/>
                    </a:srgbClr>
                  </a:outerShdw>
                </a:effectLst>
                <a:latin typeface="Cambria" pitchFamily="18" charset="0"/>
              </a:rPr>
              <a:t>10:28</a:t>
            </a:r>
            <a:r>
              <a:rPr lang="en-US" sz="2600" b="1" dirty="0" smtClean="0">
                <a:latin typeface="Cambria" pitchFamily="18" charset="0"/>
              </a:rPr>
              <a:t>).  How much more should those be judged who </a:t>
            </a:r>
            <a:r>
              <a:rPr lang="en-US" sz="2600" b="1" i="1" dirty="0" smtClean="0">
                <a:effectLst>
                  <a:outerShdw blurRad="38100" dist="38100" dir="2700000" algn="tl">
                    <a:srgbClr val="000000">
                      <a:alpha val="43137"/>
                    </a:srgbClr>
                  </a:outerShdw>
                </a:effectLst>
                <a:latin typeface="Cambria" pitchFamily="18" charset="0"/>
              </a:rPr>
              <a:t>blatantly rebel</a:t>
            </a:r>
            <a:r>
              <a:rPr lang="en-US" sz="2600" b="1" dirty="0" smtClean="0">
                <a:latin typeface="Cambria" pitchFamily="18" charset="0"/>
              </a:rPr>
              <a:t> against the grace of God under the superior covenant established by Christ’s death and resurrection (</a:t>
            </a:r>
            <a:r>
              <a:rPr lang="en-US" sz="2600" b="1" dirty="0" smtClean="0">
                <a:effectLst>
                  <a:outerShdw blurRad="38100" dist="38100" dir="2700000" algn="tl">
                    <a:srgbClr val="000000">
                      <a:alpha val="43137"/>
                    </a:srgbClr>
                  </a:outerShdw>
                </a:effectLst>
                <a:latin typeface="Cambria" pitchFamily="18" charset="0"/>
              </a:rPr>
              <a:t>10:29</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They have opposed Father, Son, and Holy Spirit in their high-handed </a:t>
            </a:r>
            <a:r>
              <a:rPr lang="en-US" sz="2600" b="1" i="1" dirty="0" smtClean="0">
                <a:effectLst>
                  <a:outerShdw blurRad="38100" dist="38100" dir="2700000" algn="tl">
                    <a:srgbClr val="000000">
                      <a:alpha val="43137"/>
                    </a:srgbClr>
                  </a:outerShdw>
                </a:effectLst>
                <a:latin typeface="Cambria" pitchFamily="18" charset="0"/>
              </a:rPr>
              <a:t>revolt</a:t>
            </a:r>
            <a:r>
              <a:rPr lang="en-US" sz="2600" b="1" dirty="0" smtClean="0">
                <a:latin typeface="Cambria" pitchFamily="18" charset="0"/>
              </a:rPr>
              <a:t> against their Master (</a:t>
            </a:r>
            <a:r>
              <a:rPr lang="en-US" sz="2600" b="1" dirty="0" smtClean="0">
                <a:effectLst>
                  <a:outerShdw blurRad="38100" dist="38100" dir="2700000" algn="tl">
                    <a:srgbClr val="000000">
                      <a:alpha val="43137"/>
                    </a:srgbClr>
                  </a:outerShdw>
                </a:effectLst>
                <a:latin typeface="Cambria" pitchFamily="18" charset="0"/>
              </a:rPr>
              <a:t>10:29,30</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God disciplines His children severely when they reach that point of no return – when they continue in </a:t>
            </a:r>
            <a:r>
              <a:rPr lang="en-US" sz="2600" b="1" i="1" dirty="0" smtClean="0">
                <a:effectLst>
                  <a:outerShdw blurRad="38100" dist="38100" dir="2700000" algn="tl">
                    <a:srgbClr val="000000">
                      <a:alpha val="43137"/>
                    </a:srgbClr>
                  </a:outerShdw>
                </a:effectLst>
                <a:latin typeface="Cambria" pitchFamily="18" charset="0"/>
              </a:rPr>
              <a:t>willful defiance</a:t>
            </a:r>
            <a:r>
              <a:rPr lang="en-US" sz="2600" b="1" dirty="0" smtClean="0">
                <a:latin typeface="Cambria" pitchFamily="18" charset="0"/>
              </a:rPr>
              <a:t> and </a:t>
            </a:r>
            <a:r>
              <a:rPr lang="en-US" sz="2600" b="1" i="1" dirty="0" smtClean="0">
                <a:effectLst>
                  <a:outerShdw blurRad="38100" dist="38100" dir="2700000" algn="tl">
                    <a:srgbClr val="000000">
                      <a:alpha val="43137"/>
                    </a:srgbClr>
                  </a:outerShdw>
                </a:effectLst>
                <a:latin typeface="Cambria" pitchFamily="18" charset="0"/>
              </a:rPr>
              <a:t>fall</a:t>
            </a:r>
            <a:r>
              <a:rPr lang="en-US" sz="2600" b="1" dirty="0" smtClean="0">
                <a:latin typeface="Cambria" pitchFamily="18" charset="0"/>
              </a:rPr>
              <a:t> into His hands (</a:t>
            </a:r>
            <a:r>
              <a:rPr lang="en-US" sz="2600" b="1" dirty="0" smtClean="0">
                <a:effectLst>
                  <a:outerShdw blurRad="38100" dist="38100" dir="2700000" algn="tl">
                    <a:srgbClr val="000000">
                      <a:alpha val="43137"/>
                    </a:srgbClr>
                  </a:outerShdw>
                </a:effectLst>
                <a:latin typeface="Cambria" pitchFamily="18" charset="0"/>
              </a:rPr>
              <a:t>10:31</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Paul declares it hasn’t happened to his readers yet, but if some of them </a:t>
            </a:r>
            <a:r>
              <a:rPr lang="en-US" sz="2600" b="1" i="1" dirty="0" smtClean="0">
                <a:effectLst>
                  <a:outerShdw blurRad="38100" dist="38100" dir="2700000" algn="tl">
                    <a:srgbClr val="000000">
                      <a:alpha val="43137"/>
                    </a:srgbClr>
                  </a:outerShdw>
                </a:effectLst>
                <a:latin typeface="Cambria" pitchFamily="18" charset="0"/>
              </a:rPr>
              <a:t>continue</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down</a:t>
            </a:r>
            <a:r>
              <a:rPr lang="en-US" sz="2600" b="1" dirty="0" smtClean="0">
                <a:latin typeface="Cambria" pitchFamily="18" charset="0"/>
              </a:rPr>
              <a:t> the path away from the grace of Christ and the new covenant, it could happen even to them.  </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00B0F0">
            <a:alpha val="75000"/>
          </a:srgbClr>
        </a:solidFill>
        <a:effectLst/>
      </p:bgPr>
    </p:bg>
    <p:spTree>
      <p:nvGrpSpPr>
        <p:cNvPr id="1" name=""/>
        <p:cNvGrpSpPr/>
        <p:nvPr/>
      </p:nvGrpSpPr>
      <p:grpSpPr>
        <a:xfrm>
          <a:off x="0" y="0"/>
          <a:ext cx="0" cy="0"/>
          <a:chOff x="0" y="0"/>
          <a:chExt cx="0" cy="0"/>
        </a:xfrm>
      </p:grpSpPr>
      <p:sp>
        <p:nvSpPr>
          <p:cNvPr id="8" name="TextBox 7"/>
          <p:cNvSpPr txBox="1"/>
          <p:nvPr/>
        </p:nvSpPr>
        <p:spPr>
          <a:xfrm>
            <a:off x="0" y="1143000"/>
            <a:ext cx="9144000" cy="4862870"/>
          </a:xfrm>
          <a:prstGeom prst="rect">
            <a:avLst/>
          </a:prstGeom>
          <a:gradFill>
            <a:gsLst>
              <a:gs pos="0">
                <a:srgbClr val="00B0F0"/>
              </a:gs>
              <a:gs pos="100000">
                <a:srgbClr val="FFEBFA"/>
              </a:gs>
            </a:gsLst>
            <a:lin ang="5400000" scaled="0"/>
          </a:gradFill>
        </p:spPr>
        <p:txBody>
          <a:bodyPr wrap="square" lIns="274320" tIns="91440" rIns="274320" bIns="91440" rtlCol="0" anchor="t" anchorCtr="0">
            <a:spAutoFit/>
          </a:bodyPr>
          <a:lstStyle/>
          <a:p>
            <a:endParaRPr lang="en-US" sz="2400" dirty="0" smtClean="0">
              <a:latin typeface="Georgia" pitchFamily="18" charset="0"/>
            </a:endParaRPr>
          </a:p>
          <a:p>
            <a:r>
              <a:rPr lang="en-US" sz="2800" b="1" baseline="30000" dirty="0" smtClean="0">
                <a:latin typeface="Georgia" pitchFamily="18" charset="0"/>
              </a:rPr>
              <a:t>32</a:t>
            </a:r>
            <a:r>
              <a:rPr lang="en-US" sz="2800" dirty="0" smtClean="0">
                <a:latin typeface="Georgia" pitchFamily="18" charset="0"/>
              </a:rPr>
              <a:t>Remember those earlier days after you had received the light, when you endured in a great conflict full of suffering.  </a:t>
            </a:r>
            <a:r>
              <a:rPr lang="en-US" sz="2800" b="1" baseline="30000" dirty="0" smtClean="0">
                <a:latin typeface="Georgia" pitchFamily="18" charset="0"/>
              </a:rPr>
              <a:t>33</a:t>
            </a:r>
            <a:r>
              <a:rPr lang="en-US" sz="2800" dirty="0" smtClean="0">
                <a:latin typeface="Georgia" pitchFamily="18" charset="0"/>
              </a:rPr>
              <a:t>Sometimes you were publicly exposed to insult and persecution; at other times you stood side by side with those who were so treated.  </a:t>
            </a:r>
            <a:r>
              <a:rPr lang="en-US" sz="2800" b="1" baseline="30000" dirty="0" smtClean="0">
                <a:latin typeface="Georgia" pitchFamily="18" charset="0"/>
              </a:rPr>
              <a:t>34</a:t>
            </a:r>
            <a:r>
              <a:rPr lang="en-US" sz="2800" dirty="0" smtClean="0">
                <a:latin typeface="Georgia" pitchFamily="18" charset="0"/>
              </a:rPr>
              <a:t>You suffered along with those in prison and joyfully accepted the confiscation of your property, because you knew that you yourselves had better and lasting possessions.  </a:t>
            </a:r>
            <a:r>
              <a:rPr lang="en-US" sz="2800" b="1" baseline="30000" dirty="0" smtClean="0">
                <a:latin typeface="Georgia" pitchFamily="18" charset="0"/>
              </a:rPr>
              <a:t>35</a:t>
            </a:r>
            <a:r>
              <a:rPr lang="en-US" sz="2800" dirty="0" smtClean="0">
                <a:latin typeface="Georgia" pitchFamily="18" charset="0"/>
              </a:rPr>
              <a:t>So do not throw away your confidence; it will be richly rewarded.</a:t>
            </a:r>
          </a:p>
        </p:txBody>
      </p:sp>
      <p:sp>
        <p:nvSpPr>
          <p:cNvPr id="13" name="TextBox 12"/>
          <p:cNvSpPr txBox="1"/>
          <p:nvPr/>
        </p:nvSpPr>
        <p:spPr>
          <a:xfrm>
            <a:off x="2514600" y="304800"/>
            <a:ext cx="4343400" cy="492443"/>
          </a:xfrm>
          <a:prstGeom prst="rect">
            <a:avLst/>
          </a:prstGeom>
          <a:solidFill>
            <a:srgbClr val="0070C0">
              <a:alpha val="75000"/>
            </a:srgb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600" b="1" dirty="0" smtClean="0">
                <a:solidFill>
                  <a:schemeClr val="tx1"/>
                </a:solidFill>
                <a:latin typeface="Georgia" pitchFamily="18" charset="0"/>
              </a:rPr>
              <a:t>Hebrews 10:32 - 35</a:t>
            </a:r>
            <a:endParaRPr lang="en-US" sz="2600" b="1" dirty="0">
              <a:solidFill>
                <a:schemeClr val="tx1"/>
              </a:solidFill>
              <a:latin typeface="Georgia" pitchFamily="18" charset="0"/>
            </a:endParaRPr>
          </a:p>
        </p:txBody>
      </p:sp>
      <p:cxnSp>
        <p:nvCxnSpPr>
          <p:cNvPr id="12" name="Straight Connector 11"/>
          <p:cNvCxnSpPr/>
          <p:nvPr/>
        </p:nvCxnSpPr>
        <p:spPr>
          <a:xfrm>
            <a:off x="609600" y="1981200"/>
            <a:ext cx="17373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066800" y="5410200"/>
            <a:ext cx="28346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73975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Paul reminds his readers that in their former days, they had endured great suffering, public reproaches, tribulations, and persecution (</a:t>
            </a:r>
            <a:r>
              <a:rPr lang="en-US" sz="2600" b="1" dirty="0" smtClean="0">
                <a:effectLst>
                  <a:outerShdw blurRad="38100" dist="38100" dir="2700000" algn="tl">
                    <a:srgbClr val="000000">
                      <a:alpha val="43137"/>
                    </a:srgbClr>
                  </a:outerShdw>
                </a:effectLst>
                <a:latin typeface="Cambria" pitchFamily="18" charset="0"/>
              </a:rPr>
              <a:t>10:32:33</a:t>
            </a:r>
            <a:r>
              <a:rPr lang="en-US" sz="2600" b="1" dirty="0" smtClean="0">
                <a:latin typeface="Cambria" pitchFamily="18" charset="0"/>
              </a:rPr>
              <a:t>).  Even in the midst of these trials, they had remained steadfast in their Christian witness.  They didn’t shy away from suffering for Christ (</a:t>
            </a:r>
            <a:r>
              <a:rPr lang="en-US" sz="2600" b="1" dirty="0" smtClean="0">
                <a:effectLst>
                  <a:outerShdw blurRad="38100" dist="38100" dir="2700000" algn="tl">
                    <a:srgbClr val="000000">
                      <a:alpha val="43137"/>
                    </a:srgbClr>
                  </a:outerShdw>
                </a:effectLst>
                <a:latin typeface="Cambria" pitchFamily="18" charset="0"/>
              </a:rPr>
              <a:t>10:33</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They showed genuine love and concern for others in need, and they demonstrated a priority for heavenly reward over earthly treasures (</a:t>
            </a:r>
            <a:r>
              <a:rPr lang="en-US" sz="2600" b="1" dirty="0" smtClean="0">
                <a:effectLst>
                  <a:outerShdw blurRad="38100" dist="38100" dir="2700000" algn="tl">
                    <a:srgbClr val="000000">
                      <a:alpha val="43137"/>
                    </a:srgbClr>
                  </a:outerShdw>
                </a:effectLst>
                <a:latin typeface="Cambria" pitchFamily="18" charset="0"/>
              </a:rPr>
              <a:t>10:34-35</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00B0F0">
            <a:alpha val="75000"/>
          </a:srgbClr>
        </a:solidFill>
        <a:effectLst/>
      </p:bgPr>
    </p:bg>
    <p:spTree>
      <p:nvGrpSpPr>
        <p:cNvPr id="1" name=""/>
        <p:cNvGrpSpPr/>
        <p:nvPr/>
      </p:nvGrpSpPr>
      <p:grpSpPr>
        <a:xfrm>
          <a:off x="0" y="0"/>
          <a:ext cx="0" cy="0"/>
          <a:chOff x="0" y="0"/>
          <a:chExt cx="0" cy="0"/>
        </a:xfrm>
      </p:grpSpPr>
      <p:sp>
        <p:nvSpPr>
          <p:cNvPr id="8" name="TextBox 7"/>
          <p:cNvSpPr txBox="1"/>
          <p:nvPr/>
        </p:nvSpPr>
        <p:spPr>
          <a:xfrm>
            <a:off x="0" y="1143000"/>
            <a:ext cx="9144000" cy="4001095"/>
          </a:xfrm>
          <a:prstGeom prst="rect">
            <a:avLst/>
          </a:prstGeom>
          <a:gradFill>
            <a:gsLst>
              <a:gs pos="0">
                <a:srgbClr val="00B0F0"/>
              </a:gs>
              <a:gs pos="100000">
                <a:srgbClr val="FFEBFA"/>
              </a:gs>
            </a:gsLst>
            <a:lin ang="5400000" scaled="0"/>
          </a:gradFill>
        </p:spPr>
        <p:txBody>
          <a:bodyPr wrap="square" lIns="274320" tIns="91440" rIns="274320" bIns="91440" rtlCol="0" anchor="t" anchorCtr="0">
            <a:spAutoFit/>
          </a:bodyPr>
          <a:lstStyle/>
          <a:p>
            <a:endParaRPr lang="en-US" sz="2400" dirty="0" smtClean="0">
              <a:latin typeface="Georgia" pitchFamily="18" charset="0"/>
            </a:endParaRPr>
          </a:p>
          <a:p>
            <a:r>
              <a:rPr lang="en-US" sz="2400" dirty="0" smtClean="0">
                <a:latin typeface="Georgia" pitchFamily="18" charset="0"/>
              </a:rPr>
              <a:t> </a:t>
            </a:r>
            <a:r>
              <a:rPr lang="en-US" sz="2800" b="1" baseline="30000" dirty="0" smtClean="0">
                <a:latin typeface="Georgia" pitchFamily="18" charset="0"/>
              </a:rPr>
              <a:t>36</a:t>
            </a:r>
            <a:r>
              <a:rPr lang="en-US" sz="2800" dirty="0" smtClean="0">
                <a:latin typeface="Georgia" pitchFamily="18" charset="0"/>
              </a:rPr>
              <a:t>For you have need of endurance, so that after you have done the will of God, you may receive the promise:  </a:t>
            </a:r>
            <a:r>
              <a:rPr lang="en-US" sz="2800" b="1" baseline="30000" dirty="0" smtClean="0">
                <a:latin typeface="Georgia" pitchFamily="18" charset="0"/>
              </a:rPr>
              <a:t>37</a:t>
            </a:r>
            <a:r>
              <a:rPr lang="en-US" sz="2800" dirty="0" smtClean="0">
                <a:latin typeface="Georgia" pitchFamily="18" charset="0"/>
              </a:rPr>
              <a:t>“For yet a little while, And He who is coming will come and will not tarry.  </a:t>
            </a:r>
            <a:r>
              <a:rPr lang="en-US" sz="2800" b="1" baseline="30000" dirty="0" smtClean="0">
                <a:latin typeface="Georgia" pitchFamily="18" charset="0"/>
              </a:rPr>
              <a:t>38</a:t>
            </a:r>
            <a:r>
              <a:rPr lang="en-US" sz="2800" dirty="0" smtClean="0">
                <a:latin typeface="Georgia" pitchFamily="18" charset="0"/>
              </a:rPr>
              <a:t>Now the just shall live by faith; But if anyone draws back, My soul has no pleasure in him.”  </a:t>
            </a:r>
            <a:r>
              <a:rPr lang="en-US" sz="2800" b="1" baseline="30000" dirty="0" smtClean="0">
                <a:latin typeface="Georgia" pitchFamily="18" charset="0"/>
              </a:rPr>
              <a:t>39</a:t>
            </a:r>
            <a:r>
              <a:rPr lang="en-US" sz="2800" dirty="0" smtClean="0">
                <a:latin typeface="Georgia" pitchFamily="18" charset="0"/>
              </a:rPr>
              <a:t>But we are not of those who draw back to perdition, but of those who believe to the saving of the soul.</a:t>
            </a:r>
          </a:p>
        </p:txBody>
      </p:sp>
      <p:sp>
        <p:nvSpPr>
          <p:cNvPr id="13" name="TextBox 12"/>
          <p:cNvSpPr txBox="1"/>
          <p:nvPr/>
        </p:nvSpPr>
        <p:spPr>
          <a:xfrm>
            <a:off x="2514600" y="304800"/>
            <a:ext cx="4343400" cy="492443"/>
          </a:xfrm>
          <a:prstGeom prst="rect">
            <a:avLst/>
          </a:prstGeom>
          <a:solidFill>
            <a:srgbClr val="0070C0">
              <a:alpha val="75000"/>
            </a:srgb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600" b="1" dirty="0" smtClean="0">
                <a:solidFill>
                  <a:schemeClr val="tx1"/>
                </a:solidFill>
                <a:latin typeface="Georgia" pitchFamily="18" charset="0"/>
              </a:rPr>
              <a:t>Hebrews 10:36 - 39</a:t>
            </a:r>
            <a:endParaRPr lang="en-US" sz="2600" b="1" dirty="0">
              <a:solidFill>
                <a:schemeClr val="tx1"/>
              </a:solidFill>
              <a:latin typeface="Georgia" pitchFamily="18" charset="0"/>
            </a:endParaRPr>
          </a:p>
        </p:txBody>
      </p:sp>
      <p:cxnSp>
        <p:nvCxnSpPr>
          <p:cNvPr id="12" name="Straight Connector 11"/>
          <p:cNvCxnSpPr/>
          <p:nvPr/>
        </p:nvCxnSpPr>
        <p:spPr>
          <a:xfrm>
            <a:off x="1524000" y="3276600"/>
            <a:ext cx="15544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5334000" y="3733800"/>
            <a:ext cx="17373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539978"/>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Paul tells his readers to </a:t>
            </a:r>
            <a:r>
              <a:rPr lang="en-US" sz="2600" b="1" i="1" dirty="0" smtClean="0">
                <a:effectLst>
                  <a:outerShdw blurRad="38100" dist="38100" dir="2700000" algn="tl">
                    <a:srgbClr val="000000">
                      <a:alpha val="43137"/>
                    </a:srgbClr>
                  </a:outerShdw>
                </a:effectLst>
                <a:latin typeface="Cambria" pitchFamily="18" charset="0"/>
              </a:rPr>
              <a:t>endure</a:t>
            </a:r>
            <a:r>
              <a:rPr lang="en-US" sz="2600" b="1" dirty="0" smtClean="0">
                <a:latin typeface="Cambria" pitchFamily="18" charset="0"/>
              </a:rPr>
              <a:t>.  And because they have already demonstrated their ability to </a:t>
            </a:r>
            <a:r>
              <a:rPr lang="en-US" sz="2600" b="1" i="1" dirty="0" smtClean="0">
                <a:effectLst>
                  <a:outerShdw blurRad="38100" dist="38100" dir="2700000" algn="tl">
                    <a:srgbClr val="000000">
                      <a:alpha val="43137"/>
                    </a:srgbClr>
                  </a:outerShdw>
                </a:effectLst>
                <a:latin typeface="Cambria" pitchFamily="18" charset="0"/>
              </a:rPr>
              <a:t>endure</a:t>
            </a:r>
            <a:r>
              <a:rPr lang="en-US" sz="2600" b="1" dirty="0" smtClean="0">
                <a:latin typeface="Cambria" pitchFamily="18" charset="0"/>
              </a:rPr>
              <a:t> through hardship, nothing should stand in their way of moving forward in </a:t>
            </a:r>
            <a:r>
              <a:rPr lang="en-US" sz="2600" b="1" i="1" dirty="0" smtClean="0">
                <a:effectLst>
                  <a:outerShdw blurRad="38100" dist="38100" dir="2700000" algn="tl">
                    <a:srgbClr val="000000">
                      <a:alpha val="43137"/>
                    </a:srgbClr>
                  </a:outerShdw>
                </a:effectLst>
                <a:latin typeface="Cambria" pitchFamily="18" charset="0"/>
              </a:rPr>
              <a:t>confident commitment</a:t>
            </a:r>
            <a:r>
              <a:rPr lang="en-US" sz="2600" b="1" dirty="0" smtClean="0">
                <a:latin typeface="Cambria" pitchFamily="18" charset="0"/>
              </a:rPr>
              <a:t> to their faith and obedience to Christ (</a:t>
            </a:r>
            <a:r>
              <a:rPr lang="en-US" sz="2600" b="1" dirty="0" smtClean="0">
                <a:effectLst>
                  <a:outerShdw blurRad="38100" dist="38100" dir="2700000" algn="tl">
                    <a:srgbClr val="000000">
                      <a:alpha val="43137"/>
                    </a:srgbClr>
                  </a:outerShdw>
                </a:effectLst>
                <a:latin typeface="Cambria" pitchFamily="18" charset="0"/>
              </a:rPr>
              <a:t>10:36</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Paul’s message is clear: </a:t>
            </a:r>
            <a:r>
              <a:rPr lang="en-US" sz="2600" b="1" dirty="0" smtClean="0">
                <a:effectLst>
                  <a:outerShdw blurRad="38100" dist="38100" dir="2700000" algn="tl">
                    <a:srgbClr val="000000">
                      <a:alpha val="43137"/>
                    </a:srgbClr>
                  </a:outerShdw>
                </a:effectLst>
                <a:latin typeface="Cambria" pitchFamily="18" charset="0"/>
              </a:rPr>
              <a:t>Hang in there!</a:t>
            </a:r>
            <a:r>
              <a:rPr lang="en-US" sz="2600" b="1" dirty="0" smtClean="0">
                <a:latin typeface="Cambria" pitchFamily="18" charset="0"/>
              </a:rPr>
              <a:t>  The journey is almost over.  </a:t>
            </a:r>
            <a:r>
              <a:rPr lang="en-US" sz="2600" b="1" i="1" dirty="0" smtClean="0">
                <a:effectLst>
                  <a:outerShdw blurRad="38100" dist="38100" dir="2700000" algn="tl">
                    <a:srgbClr val="000000">
                      <a:alpha val="43137"/>
                    </a:srgbClr>
                  </a:outerShdw>
                </a:effectLst>
                <a:latin typeface="Cambria" pitchFamily="18" charset="0"/>
              </a:rPr>
              <a:t>The reward is worth it</a:t>
            </a:r>
            <a:r>
              <a:rPr lang="en-US" sz="2600" b="1" dirty="0" smtClean="0">
                <a:latin typeface="Cambria" pitchFamily="18" charset="0"/>
              </a:rPr>
              <a:t>.  The consequences for falling away are too severe.  Even though he couches this encouragement with ominous warnings, Paul is confident in the condition of his readers … </a:t>
            </a:r>
            <a:r>
              <a:rPr lang="en-US" sz="2600" b="1" i="1" dirty="0" smtClean="0">
                <a:effectLst>
                  <a:outerShdw blurRad="38100" dist="38100" dir="2700000" algn="tl">
                    <a:srgbClr val="000000">
                      <a:alpha val="43137"/>
                    </a:srgbClr>
                  </a:outerShdw>
                </a:effectLst>
                <a:latin typeface="Cambria" pitchFamily="18" charset="0"/>
              </a:rPr>
              <a:t>the Just living by faith</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10:37-39</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382000" cy="3847207"/>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Points to Ponder:</a:t>
            </a:r>
          </a:p>
          <a:p>
            <a:pPr marL="274320" indent="-274320">
              <a:spcAft>
                <a:spcPts val="2400"/>
              </a:spcAft>
              <a:buFont typeface="Arial" pitchFamily="34" charset="0"/>
              <a:buChar char="•"/>
            </a:pPr>
            <a:r>
              <a:rPr lang="en-US" sz="2600" b="1" dirty="0" smtClean="0">
                <a:latin typeface="Cambria" pitchFamily="18" charset="0"/>
              </a:rPr>
              <a:t>Why Christ’s sacrifice is superior to animal sacrifices.</a:t>
            </a:r>
          </a:p>
          <a:p>
            <a:pPr marL="274320" indent="-274320">
              <a:spcAft>
                <a:spcPts val="2400"/>
              </a:spcAft>
              <a:buFont typeface="Arial" pitchFamily="34" charset="0"/>
              <a:buChar char="•"/>
            </a:pPr>
            <a:r>
              <a:rPr lang="en-US" sz="2600" b="1" dirty="0" smtClean="0">
                <a:latin typeface="Cambria" pitchFamily="18" charset="0"/>
              </a:rPr>
              <a:t>The importance of drawing near to God and assembling with brethren.</a:t>
            </a:r>
          </a:p>
          <a:p>
            <a:pPr marL="274320" indent="-274320">
              <a:spcAft>
                <a:spcPts val="2400"/>
              </a:spcAft>
              <a:buFont typeface="Arial" pitchFamily="34" charset="0"/>
              <a:buChar char="•"/>
            </a:pPr>
            <a:r>
              <a:rPr lang="en-US" sz="2600" b="1" dirty="0" smtClean="0">
                <a:latin typeface="Cambria" pitchFamily="18" charset="0"/>
              </a:rPr>
              <a:t>The terrifying condition of Christians who persist in willful sin.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left)">
                                      <p:cBhvr>
                                        <p:cTn id="10" dur="500"/>
                                        <p:tgtEl>
                                          <p:spTgt spid="5">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wipe(left)">
                                      <p:cBhvr>
                                        <p:cTn id="1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D6B19C"/>
            </a:gs>
            <a:gs pos="30000">
              <a:srgbClr val="D49E6C"/>
            </a:gs>
            <a:gs pos="70000">
              <a:srgbClr val="A65528"/>
            </a:gs>
            <a:gs pos="100000">
              <a:srgbClr val="663012"/>
            </a:gs>
          </a:gsLst>
          <a:lin ang="2700000" scaled="0"/>
          <a:tileRect/>
        </a:gradFill>
        <a:effectLst/>
      </p:bgPr>
    </p:bg>
    <p:spTree>
      <p:nvGrpSpPr>
        <p:cNvPr id="1" name=""/>
        <p:cNvGrpSpPr/>
        <p:nvPr/>
      </p:nvGrpSpPr>
      <p:grpSpPr>
        <a:xfrm>
          <a:off x="0" y="0"/>
          <a:ext cx="0" cy="0"/>
          <a:chOff x="0" y="0"/>
          <a:chExt cx="0" cy="0"/>
        </a:xfrm>
      </p:grpSpPr>
      <p:pic>
        <p:nvPicPr>
          <p:cNvPr id="3" name="Picture 2" descr="Jesus outreached hands.jpg"/>
          <p:cNvPicPr>
            <a:picLocks noChangeAspect="1"/>
          </p:cNvPicPr>
          <p:nvPr/>
        </p:nvPicPr>
        <p:blipFill>
          <a:blip r:embed="rId2" cstate="print"/>
          <a:stretch>
            <a:fillRect/>
          </a:stretch>
        </p:blipFill>
        <p:spPr>
          <a:xfrm>
            <a:off x="2057400" y="228600"/>
            <a:ext cx="4855427" cy="6276372"/>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216813"/>
          </a:xfrm>
          <a:prstGeom prst="rect">
            <a:avLst/>
          </a:prstGeom>
          <a:noFill/>
        </p:spPr>
        <p:txBody>
          <a:bodyPr wrap="square" rtlCol="0">
            <a:spAutoFit/>
          </a:bodyPr>
          <a:lstStyle/>
          <a:p>
            <a:pPr marL="274320" indent="-274320" algn="ctr">
              <a:spcAft>
                <a:spcPts val="1800"/>
              </a:spcAft>
            </a:pPr>
            <a:r>
              <a:rPr lang="en-US" sz="2800" b="1" dirty="0" smtClean="0">
                <a:effectLst>
                  <a:outerShdw blurRad="38100" dist="38100" dir="2700000" algn="tl">
                    <a:srgbClr val="000000">
                      <a:alpha val="43137"/>
                    </a:srgbClr>
                  </a:outerShdw>
                </a:effectLst>
                <a:latin typeface="Cambria" pitchFamily="18" charset="0"/>
              </a:rPr>
              <a:t>Application of Chapter 10</a:t>
            </a:r>
            <a:endParaRPr lang="en-US" sz="2400" b="1" dirty="0" smtClean="0">
              <a:effectLst>
                <a:outerShdw blurRad="38100" dist="38100" dir="2700000" algn="tl">
                  <a:srgbClr val="000000">
                    <a:alpha val="43137"/>
                  </a:srgbClr>
                </a:outerShdw>
              </a:effectLst>
              <a:latin typeface="Cambria" pitchFamily="18" charset="0"/>
            </a:endParaRPr>
          </a:p>
          <a:p>
            <a:pPr marL="274320" indent="-274320">
              <a:spcAft>
                <a:spcPts val="1800"/>
              </a:spcAft>
            </a:pPr>
            <a:r>
              <a:rPr lang="de-DE" sz="2600" b="1" dirty="0" smtClean="0">
                <a:effectLst>
                  <a:outerShdw blurRad="38100" dist="38100" dir="2700000" algn="tl">
                    <a:srgbClr val="000000">
                      <a:alpha val="43137"/>
                    </a:srgbClr>
                  </a:outerShdw>
                </a:effectLst>
                <a:latin typeface="Cambria" pitchFamily="18" charset="0"/>
              </a:rPr>
              <a:t>[1]</a:t>
            </a:r>
            <a:r>
              <a:rPr lang="de-DE" sz="2600" b="1" dirty="0" smtClean="0">
                <a:latin typeface="Cambria" pitchFamily="18" charset="0"/>
              </a:rPr>
              <a:t> – </a:t>
            </a:r>
            <a:r>
              <a:rPr lang="de-DE" sz="2600" b="1" i="1" dirty="0" smtClean="0">
                <a:effectLst>
                  <a:outerShdw blurRad="38100" dist="38100" dir="2700000" algn="tl">
                    <a:srgbClr val="000000">
                      <a:alpha val="43137"/>
                    </a:srgbClr>
                  </a:outerShdw>
                </a:effectLst>
                <a:latin typeface="Cambria" pitchFamily="18" charset="0"/>
              </a:rPr>
              <a:t>In Christ, we can now live life fully. </a:t>
            </a:r>
            <a:r>
              <a:rPr lang="de-DE" sz="2600" b="1" dirty="0" smtClean="0">
                <a:latin typeface="Cambria" pitchFamily="18" charset="0"/>
              </a:rPr>
              <a:t> </a:t>
            </a:r>
          </a:p>
          <a:p>
            <a:pPr marL="274320" lvl="1" indent="-274320">
              <a:spcAft>
                <a:spcPts val="1800"/>
              </a:spcAft>
              <a:buFont typeface="Arial" pitchFamily="34" charset="0"/>
              <a:buChar char="•"/>
            </a:pPr>
            <a:r>
              <a:rPr lang="en-US" sz="2600" b="1" dirty="0" smtClean="0">
                <a:latin typeface="Cambria" pitchFamily="18" charset="0"/>
              </a:rPr>
              <a:t>This </a:t>
            </a:r>
            <a:r>
              <a:rPr lang="en-US" sz="2600" b="1" u="sng" dirty="0" smtClean="0">
                <a:effectLst>
                  <a:outerShdw blurRad="38100" dist="38100" dir="2700000" algn="tl">
                    <a:srgbClr val="000000">
                      <a:alpha val="43137"/>
                    </a:srgbClr>
                  </a:outerShdw>
                </a:effectLst>
                <a:latin typeface="Cambria" pitchFamily="18" charset="0"/>
              </a:rPr>
              <a:t>abundant</a:t>
            </a:r>
            <a:r>
              <a:rPr lang="en-US" sz="2600" b="1" dirty="0" smtClean="0">
                <a:latin typeface="Cambria" pitchFamily="18" charset="0"/>
              </a:rPr>
              <a:t> </a:t>
            </a:r>
            <a:r>
              <a:rPr lang="en-US" sz="2600" b="1" u="sng" dirty="0" smtClean="0">
                <a:effectLst>
                  <a:outerShdw blurRad="38100" dist="38100" dir="2700000" algn="tl">
                    <a:srgbClr val="000000">
                      <a:alpha val="43137"/>
                    </a:srgbClr>
                  </a:outerShdw>
                </a:effectLst>
                <a:latin typeface="Cambria" pitchFamily="18" charset="0"/>
              </a:rPr>
              <a:t>life</a:t>
            </a:r>
            <a:r>
              <a:rPr lang="en-US" sz="2600" b="1" dirty="0" smtClean="0">
                <a:latin typeface="Cambria" pitchFamily="18" charset="0"/>
              </a:rPr>
              <a:t> refers to a </a:t>
            </a:r>
            <a:r>
              <a:rPr lang="en-US" sz="2600" b="1" i="1" dirty="0" smtClean="0">
                <a:effectLst>
                  <a:outerShdw blurRad="38100" dist="38100" dir="2700000" algn="tl">
                    <a:srgbClr val="000000">
                      <a:alpha val="43137"/>
                    </a:srgbClr>
                  </a:outerShdw>
                </a:effectLst>
                <a:latin typeface="Cambria" pitchFamily="18" charset="0"/>
              </a:rPr>
              <a:t>superior quality of life</a:t>
            </a:r>
            <a:r>
              <a:rPr lang="en-US" sz="2600" b="1" dirty="0" smtClean="0">
                <a:latin typeface="Cambria" pitchFamily="18" charset="0"/>
              </a:rPr>
              <a:t> to which there is no comparison.  Though the fullness of this life awaits our resurrection, when our bodies will be conformed to his glorious body, we can begin to experience this </a:t>
            </a:r>
            <a:r>
              <a:rPr lang="en-US" sz="2600" b="1" u="sng" dirty="0" smtClean="0">
                <a:effectLst>
                  <a:outerShdw blurRad="38100" dist="38100" dir="2700000" algn="tl">
                    <a:srgbClr val="000000">
                      <a:alpha val="43137"/>
                    </a:srgbClr>
                  </a:outerShdw>
                </a:effectLst>
                <a:latin typeface="Cambria" pitchFamily="18" charset="0"/>
              </a:rPr>
              <a:t>abundant</a:t>
            </a:r>
            <a:r>
              <a:rPr lang="en-US" sz="2600" b="1" dirty="0" smtClean="0">
                <a:latin typeface="Cambria" pitchFamily="18" charset="0"/>
              </a:rPr>
              <a:t> </a:t>
            </a:r>
            <a:r>
              <a:rPr lang="en-US" sz="2600" b="1" u="sng" dirty="0" smtClean="0">
                <a:effectLst>
                  <a:outerShdw blurRad="38100" dist="38100" dir="2700000" algn="tl">
                    <a:srgbClr val="000000">
                      <a:alpha val="43137"/>
                    </a:srgbClr>
                  </a:outerShdw>
                </a:effectLst>
                <a:latin typeface="Cambria" pitchFamily="18" charset="0"/>
              </a:rPr>
              <a:t>life</a:t>
            </a:r>
            <a:r>
              <a:rPr lang="en-US" sz="2600" b="1" dirty="0" smtClean="0">
                <a:latin typeface="Cambria" pitchFamily="18" charset="0"/>
              </a:rPr>
              <a:t> in Christ now.</a:t>
            </a:r>
          </a:p>
          <a:p>
            <a:pPr marL="274320" lvl="1" indent="-274320">
              <a:spcAft>
                <a:spcPts val="1800"/>
              </a:spcAft>
              <a:buFont typeface="Arial" pitchFamily="34" charset="0"/>
              <a:buChar char="•"/>
            </a:pPr>
            <a:r>
              <a:rPr lang="en-US" sz="2600" b="1" dirty="0" smtClean="0">
                <a:latin typeface="Cambria" pitchFamily="18" charset="0"/>
              </a:rPr>
              <a:t>In prayer, acknowledge that these blessings belong to you through the power of the Holy Spirit dwelling in you.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457200" y="1219200"/>
            <a:ext cx="8458200" cy="4416594"/>
          </a:xfrm>
          <a:prstGeom prst="rect">
            <a:avLst/>
          </a:prstGeom>
          <a:noFill/>
        </p:spPr>
        <p:txBody>
          <a:bodyPr wrap="square" rtlCol="0">
            <a:spAutoFit/>
          </a:bodyPr>
          <a:lstStyle/>
          <a:p>
            <a:pPr marL="274320" indent="-274320" algn="ctr">
              <a:spcAft>
                <a:spcPts val="1800"/>
              </a:spcAft>
            </a:pPr>
            <a:r>
              <a:rPr lang="en-US" sz="2800" b="1" dirty="0" smtClean="0">
                <a:effectLst>
                  <a:outerShdw blurRad="38100" dist="38100" dir="2700000" algn="tl">
                    <a:srgbClr val="000000">
                      <a:alpha val="43137"/>
                    </a:srgbClr>
                  </a:outerShdw>
                </a:effectLst>
                <a:latin typeface="Cambria" pitchFamily="18" charset="0"/>
              </a:rPr>
              <a:t>Application of Chapter 10</a:t>
            </a:r>
            <a:endParaRPr lang="en-US" sz="2400" b="1" dirty="0" smtClean="0">
              <a:effectLst>
                <a:outerShdw blurRad="38100" dist="38100" dir="2700000" algn="tl">
                  <a:srgbClr val="000000">
                    <a:alpha val="43137"/>
                  </a:srgbClr>
                </a:outerShdw>
              </a:effectLst>
              <a:latin typeface="Cambria" pitchFamily="18" charset="0"/>
            </a:endParaRPr>
          </a:p>
          <a:p>
            <a:pPr marL="274320" indent="-274320">
              <a:spcAft>
                <a:spcPts val="1800"/>
              </a:spcAft>
            </a:pPr>
            <a:r>
              <a:rPr lang="de-DE" sz="2600" b="1" dirty="0" smtClean="0">
                <a:effectLst>
                  <a:outerShdw blurRad="38100" dist="38100" dir="2700000" algn="tl">
                    <a:srgbClr val="000000">
                      <a:alpha val="43137"/>
                    </a:srgbClr>
                  </a:outerShdw>
                </a:effectLst>
                <a:latin typeface="Cambria" pitchFamily="18" charset="0"/>
              </a:rPr>
              <a:t>[2]</a:t>
            </a:r>
            <a:r>
              <a:rPr lang="de-DE" sz="2600" b="1" dirty="0" smtClean="0">
                <a:latin typeface="Cambria" pitchFamily="18" charset="0"/>
              </a:rPr>
              <a:t> – </a:t>
            </a:r>
            <a:r>
              <a:rPr lang="de-DE" sz="2600" b="1" i="1" dirty="0" smtClean="0">
                <a:effectLst>
                  <a:outerShdw blurRad="38100" dist="38100" dir="2700000" algn="tl">
                    <a:srgbClr val="000000">
                      <a:alpha val="43137"/>
                    </a:srgbClr>
                  </a:outerShdw>
                </a:effectLst>
                <a:latin typeface="Cambria" pitchFamily="18" charset="0"/>
              </a:rPr>
              <a:t>In Christ, we can now live life fruitfully.</a:t>
            </a:r>
            <a:r>
              <a:rPr lang="de-DE" sz="2600" b="1" dirty="0" smtClean="0">
                <a:latin typeface="Cambria" pitchFamily="18" charset="0"/>
              </a:rPr>
              <a:t> </a:t>
            </a:r>
          </a:p>
          <a:p>
            <a:pPr marL="274320" lvl="1" indent="-274320">
              <a:spcAft>
                <a:spcPts val="1800"/>
              </a:spcAft>
              <a:buFont typeface="Arial" pitchFamily="34" charset="0"/>
              <a:buChar char="•"/>
            </a:pPr>
            <a:r>
              <a:rPr lang="en-US" sz="2600" b="1" dirty="0" smtClean="0">
                <a:latin typeface="Cambria" pitchFamily="18" charset="0"/>
              </a:rPr>
              <a:t>Peter wrapped up his litany of magnificent promises that are ours in Christ with the promise that we would be neither “useless nor unfruitful” in our new position in Christ (</a:t>
            </a:r>
            <a:r>
              <a:rPr lang="en-US" sz="2600" b="1" dirty="0" smtClean="0">
                <a:effectLst>
                  <a:outerShdw blurRad="38100" dist="38100" dir="2700000" algn="tl">
                    <a:srgbClr val="000000">
                      <a:alpha val="43137"/>
                    </a:srgbClr>
                  </a:outerShdw>
                </a:effectLst>
                <a:latin typeface="Cambria" pitchFamily="18" charset="0"/>
              </a:rPr>
              <a:t>2Peter 1:8</a:t>
            </a:r>
            <a:r>
              <a:rPr lang="en-US" sz="2600" b="1" dirty="0" smtClean="0">
                <a:latin typeface="Cambria" pitchFamily="18" charset="0"/>
              </a:rPr>
              <a:t>).  </a:t>
            </a:r>
          </a:p>
          <a:p>
            <a:pPr marL="274320" lvl="1" indent="-274320">
              <a:spcAft>
                <a:spcPts val="1800"/>
              </a:spcAft>
              <a:buFont typeface="Arial" pitchFamily="34" charset="0"/>
              <a:buChar char="•"/>
            </a:pPr>
            <a:r>
              <a:rPr lang="en-US" sz="2600" b="1" dirty="0" smtClean="0">
                <a:latin typeface="Cambria" pitchFamily="18" charset="0"/>
              </a:rPr>
              <a:t>Let’s focus on this aspect of the abiding, internal work of the Holy Spirit, who produces fruit in our lives through His inner working.  </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616922"/>
          </a:xfrm>
          <a:prstGeom prst="rect">
            <a:avLst/>
          </a:prstGeom>
          <a:noFill/>
        </p:spPr>
        <p:txBody>
          <a:bodyPr wrap="square" rtlCol="0">
            <a:spAutoFit/>
          </a:bodyPr>
          <a:lstStyle/>
          <a:p>
            <a:pPr marL="274320" indent="-274320" algn="ctr">
              <a:spcAft>
                <a:spcPts val="1800"/>
              </a:spcAft>
            </a:pPr>
            <a:r>
              <a:rPr lang="en-US" sz="2800" b="1" dirty="0" smtClean="0">
                <a:effectLst>
                  <a:outerShdw blurRad="38100" dist="38100" dir="2700000" algn="tl">
                    <a:srgbClr val="000000">
                      <a:alpha val="43137"/>
                    </a:srgbClr>
                  </a:outerShdw>
                </a:effectLst>
                <a:latin typeface="Cambria" pitchFamily="18" charset="0"/>
              </a:rPr>
              <a:t>Application of Chapter 10</a:t>
            </a:r>
            <a:endParaRPr lang="en-US" sz="2400" b="1" dirty="0" smtClean="0">
              <a:effectLst>
                <a:outerShdw blurRad="38100" dist="38100" dir="2700000" algn="tl">
                  <a:srgbClr val="000000">
                    <a:alpha val="43137"/>
                  </a:srgbClr>
                </a:outerShdw>
              </a:effectLst>
              <a:latin typeface="Cambria" pitchFamily="18" charset="0"/>
            </a:endParaRPr>
          </a:p>
          <a:p>
            <a:pPr marL="731520" indent="-1463040">
              <a:spcAft>
                <a:spcPts val="1800"/>
              </a:spcAft>
            </a:pPr>
            <a:r>
              <a:rPr lang="de-DE" sz="2600" b="1" dirty="0" smtClean="0">
                <a:effectLst>
                  <a:outerShdw blurRad="38100" dist="38100" dir="2700000" algn="tl">
                    <a:srgbClr val="000000">
                      <a:alpha val="43137"/>
                    </a:srgbClr>
                  </a:outerShdw>
                </a:effectLst>
                <a:latin typeface="Cambria" pitchFamily="18" charset="0"/>
              </a:rPr>
              <a:t>[3]</a:t>
            </a:r>
            <a:r>
              <a:rPr lang="de-DE" sz="2600" b="1" dirty="0" smtClean="0">
                <a:latin typeface="Cambria" pitchFamily="18" charset="0"/>
              </a:rPr>
              <a:t> – </a:t>
            </a:r>
            <a:r>
              <a:rPr lang="de-DE" sz="2600" b="1" i="1" dirty="0" smtClean="0">
                <a:effectLst>
                  <a:outerShdw blurRad="38100" dist="38100" dir="2700000" algn="tl">
                    <a:srgbClr val="000000">
                      <a:alpha val="43137"/>
                    </a:srgbClr>
                  </a:outerShdw>
                </a:effectLst>
                <a:latin typeface="Cambria" pitchFamily="18" charset="0"/>
              </a:rPr>
              <a:t>In Christ, we can now live life freely.  </a:t>
            </a:r>
          </a:p>
          <a:p>
            <a:pPr marL="274320" lvl="1" indent="-274320">
              <a:spcAft>
                <a:spcPts val="1800"/>
              </a:spcAft>
              <a:buFont typeface="Arial" pitchFamily="34" charset="0"/>
              <a:buChar char="•"/>
            </a:pPr>
            <a:r>
              <a:rPr lang="en-US" sz="2600" b="1" dirty="0" smtClean="0">
                <a:latin typeface="Cambria" pitchFamily="18" charset="0"/>
              </a:rPr>
              <a:t>Rites and rituals, </a:t>
            </a:r>
            <a:r>
              <a:rPr lang="en-US" sz="2600" b="1" i="1" dirty="0" smtClean="0">
                <a:latin typeface="Cambria" pitchFamily="18" charset="0"/>
              </a:rPr>
              <a:t>dos</a:t>
            </a:r>
            <a:r>
              <a:rPr lang="en-US" sz="2600" b="1" dirty="0" smtClean="0">
                <a:latin typeface="Cambria" pitchFamily="18" charset="0"/>
              </a:rPr>
              <a:t> and </a:t>
            </a:r>
            <a:r>
              <a:rPr lang="en-US" sz="2600" b="1" i="1" dirty="0" smtClean="0">
                <a:latin typeface="Cambria" pitchFamily="18" charset="0"/>
              </a:rPr>
              <a:t>don’ts</a:t>
            </a:r>
            <a:r>
              <a:rPr lang="en-US" sz="2600" b="1" dirty="0" smtClean="0">
                <a:latin typeface="Cambria" pitchFamily="18" charset="0"/>
              </a:rPr>
              <a:t> – these may bring a modicum of comfort to people but those so limited will fail to experience the </a:t>
            </a:r>
            <a:r>
              <a:rPr lang="en-US" sz="2600" b="1" i="1" dirty="0" smtClean="0">
                <a:effectLst>
                  <a:outerShdw blurRad="38100" dist="38100" dir="2700000" algn="tl">
                    <a:srgbClr val="000000">
                      <a:alpha val="43137"/>
                    </a:srgbClr>
                  </a:outerShdw>
                </a:effectLst>
                <a:latin typeface="Cambria" pitchFamily="18" charset="0"/>
              </a:rPr>
              <a:t>freedom</a:t>
            </a:r>
            <a:r>
              <a:rPr lang="en-US" sz="2600" b="1" dirty="0" smtClean="0">
                <a:latin typeface="Cambria" pitchFamily="18" charset="0"/>
              </a:rPr>
              <a:t> of unlimited possibilities.</a:t>
            </a:r>
          </a:p>
          <a:p>
            <a:pPr marL="274320" lvl="1" indent="-274320">
              <a:spcAft>
                <a:spcPts val="1800"/>
              </a:spcAft>
              <a:buFont typeface="Arial" pitchFamily="34" charset="0"/>
              <a:buChar char="•"/>
            </a:pPr>
            <a:r>
              <a:rPr lang="en-US" sz="2600" b="1" dirty="0" smtClean="0">
                <a:latin typeface="Cambria" pitchFamily="18" charset="0"/>
              </a:rPr>
              <a:t>Christ bids us to take His hand and fly with Him by the power of the Holy Spirit.  You can decide to let the yoke of slavery fall from your neck – </a:t>
            </a:r>
            <a:r>
              <a:rPr lang="en-US" sz="2600" b="1" i="1" dirty="0" smtClean="0">
                <a:effectLst>
                  <a:outerShdw blurRad="38100" dist="38100" dir="2700000" algn="tl">
                    <a:srgbClr val="000000">
                      <a:alpha val="43137"/>
                    </a:srgbClr>
                  </a:outerShdw>
                </a:effectLst>
                <a:latin typeface="Cambria" pitchFamily="18" charset="0"/>
              </a:rPr>
              <a:t>free</a:t>
            </a:r>
            <a:r>
              <a:rPr lang="en-US" sz="2600" b="1" dirty="0" smtClean="0">
                <a:latin typeface="Cambria" pitchFamily="18" charset="0"/>
              </a:rPr>
              <a:t> not to commit sin, but </a:t>
            </a:r>
            <a:r>
              <a:rPr lang="en-US" sz="2600" b="1" i="1" dirty="0" smtClean="0">
                <a:effectLst>
                  <a:outerShdw blurRad="38100" dist="38100" dir="2700000" algn="tl">
                    <a:srgbClr val="000000">
                      <a:alpha val="43137"/>
                    </a:srgbClr>
                  </a:outerShdw>
                </a:effectLst>
                <a:latin typeface="Cambria" pitchFamily="18" charset="0"/>
              </a:rPr>
              <a:t>free to live</a:t>
            </a:r>
            <a:r>
              <a:rPr lang="en-US" sz="2600" b="1" dirty="0" smtClean="0">
                <a:latin typeface="Cambria" pitchFamily="18" charset="0"/>
              </a:rPr>
              <a:t> a life of righteousness in the joy of gratitude and assurance of grace.  Jesus has set us </a:t>
            </a:r>
            <a:r>
              <a:rPr lang="en-US" sz="2600" b="1" i="1" dirty="0" smtClean="0">
                <a:effectLst>
                  <a:outerShdw blurRad="38100" dist="38100" dir="2700000" algn="tl">
                    <a:srgbClr val="000000">
                      <a:alpha val="43137"/>
                    </a:srgbClr>
                  </a:outerShdw>
                </a:effectLst>
                <a:latin typeface="Cambria" pitchFamily="18" charset="0"/>
              </a:rPr>
              <a:t>free</a:t>
            </a:r>
            <a:r>
              <a:rPr lang="en-US" sz="2600" b="1" dirty="0" smtClean="0">
                <a:latin typeface="Cambria" pitchFamily="18" charset="0"/>
              </a:rPr>
              <a:t> – </a:t>
            </a:r>
            <a:r>
              <a:rPr lang="en-US" sz="2600" b="1" i="1" dirty="0" smtClean="0">
                <a:effectLst>
                  <a:outerShdw blurRad="38100" dist="38100" dir="2700000" algn="tl">
                    <a:srgbClr val="000000">
                      <a:alpha val="43137"/>
                    </a:srgbClr>
                  </a:outerShdw>
                </a:effectLst>
                <a:latin typeface="Cambria" pitchFamily="18" charset="0"/>
              </a:rPr>
              <a:t>live like it! </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10</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457200" y="1219200"/>
            <a:ext cx="8382000" cy="5262979"/>
          </a:xfrm>
          <a:prstGeom prst="rect">
            <a:avLst/>
          </a:prstGeom>
          <a:noFill/>
        </p:spPr>
        <p:txBody>
          <a:bodyPr wrap="square" rtlCol="0">
            <a:spAutoFit/>
          </a:bodyPr>
          <a:lstStyle/>
          <a:p>
            <a:pPr marL="274320" indent="-274320" algn="ctr">
              <a:spcAft>
                <a:spcPts val="1800"/>
              </a:spcAft>
            </a:pPr>
            <a:r>
              <a:rPr lang="en-US" sz="2800" b="1" dirty="0" smtClean="0">
                <a:effectLst>
                  <a:outerShdw blurRad="38100" dist="38100" dir="2700000" algn="tl">
                    <a:srgbClr val="000000">
                      <a:alpha val="43137"/>
                    </a:srgbClr>
                  </a:outerShdw>
                </a:effectLst>
                <a:latin typeface="Cambria" pitchFamily="18" charset="0"/>
              </a:rPr>
              <a:t>Application of Chapter 10</a:t>
            </a:r>
            <a:endParaRPr lang="en-US" sz="2400" b="1" dirty="0" smtClean="0">
              <a:effectLst>
                <a:outerShdw blurRad="38100" dist="38100" dir="2700000" algn="tl">
                  <a:srgbClr val="000000">
                    <a:alpha val="43137"/>
                  </a:srgbClr>
                </a:outerShdw>
              </a:effectLst>
              <a:latin typeface="Cambria" pitchFamily="18" charset="0"/>
            </a:endParaRPr>
          </a:p>
          <a:p>
            <a:pPr marL="731520" indent="-1463040">
              <a:spcAft>
                <a:spcPts val="1800"/>
              </a:spcAft>
            </a:pPr>
            <a:r>
              <a:rPr lang="de-DE" sz="2600" b="1" dirty="0" smtClean="0">
                <a:effectLst>
                  <a:outerShdw blurRad="38100" dist="38100" dir="2700000" algn="tl">
                    <a:srgbClr val="000000">
                      <a:alpha val="43137"/>
                    </a:srgbClr>
                  </a:outerShdw>
                </a:effectLst>
                <a:latin typeface="Cambria" pitchFamily="18" charset="0"/>
              </a:rPr>
              <a:t>[4]</a:t>
            </a:r>
            <a:r>
              <a:rPr lang="de-DE" sz="2600" b="1" dirty="0" smtClean="0">
                <a:latin typeface="Cambria" pitchFamily="18" charset="0"/>
              </a:rPr>
              <a:t> – </a:t>
            </a:r>
            <a:r>
              <a:rPr lang="de-DE" sz="2600" b="1" i="1" dirty="0" smtClean="0">
                <a:effectLst>
                  <a:outerShdw blurRad="38100" dist="38100" dir="2700000" algn="tl">
                    <a:srgbClr val="000000">
                      <a:alpha val="43137"/>
                    </a:srgbClr>
                  </a:outerShdw>
                </a:effectLst>
                <a:latin typeface="Cambria" pitchFamily="18" charset="0"/>
              </a:rPr>
              <a:t>Consider the following questions.  Mull over them.  </a:t>
            </a:r>
          </a:p>
          <a:p>
            <a:pPr marL="274320" lvl="1" indent="-274320">
              <a:spcAft>
                <a:spcPts val="1800"/>
              </a:spcAft>
              <a:buFont typeface="Arial" pitchFamily="34" charset="0"/>
              <a:buChar char="•"/>
            </a:pPr>
            <a:r>
              <a:rPr lang="en-US" sz="2400" b="1" dirty="0" smtClean="0">
                <a:latin typeface="Cambria" pitchFamily="18" charset="0"/>
              </a:rPr>
              <a:t>Where am I going in my spiritual life?</a:t>
            </a:r>
          </a:p>
          <a:p>
            <a:pPr marL="274320" lvl="1" indent="-274320">
              <a:spcAft>
                <a:spcPts val="1800"/>
              </a:spcAft>
              <a:buFont typeface="Arial" pitchFamily="34" charset="0"/>
              <a:buChar char="•"/>
            </a:pPr>
            <a:r>
              <a:rPr lang="en-US" sz="2400" b="1" dirty="0" smtClean="0">
                <a:latin typeface="Cambria" pitchFamily="18" charset="0"/>
              </a:rPr>
              <a:t>Am I drawing nearer to God or drifting away from Him?</a:t>
            </a:r>
          </a:p>
          <a:p>
            <a:pPr marL="274320" lvl="1" indent="-274320">
              <a:spcAft>
                <a:spcPts val="1800"/>
              </a:spcAft>
              <a:buFont typeface="Arial" pitchFamily="34" charset="0"/>
              <a:buChar char="•"/>
            </a:pPr>
            <a:r>
              <a:rPr lang="en-US" sz="2400" b="1" dirty="0" smtClean="0">
                <a:latin typeface="Cambria" pitchFamily="18" charset="0"/>
              </a:rPr>
              <a:t>Am I standing firm in my confession of faith or shrinking back toward destruction?</a:t>
            </a:r>
          </a:p>
          <a:p>
            <a:pPr marL="274320" lvl="1" indent="-274320">
              <a:spcAft>
                <a:spcPts val="1800"/>
              </a:spcAft>
              <a:buFont typeface="Arial" pitchFamily="34" charset="0"/>
              <a:buChar char="•"/>
            </a:pPr>
            <a:r>
              <a:rPr lang="en-US" sz="2400" b="1" dirty="0" smtClean="0">
                <a:latin typeface="Cambria" pitchFamily="18" charset="0"/>
              </a:rPr>
              <a:t>Am I gathering frequently with God’s people or forsaking the assembly?</a:t>
            </a:r>
          </a:p>
          <a:p>
            <a:pPr marL="274320" lvl="1" indent="-274320">
              <a:spcAft>
                <a:spcPts val="1800"/>
              </a:spcAft>
              <a:buFont typeface="Arial" pitchFamily="34" charset="0"/>
              <a:buChar char="•"/>
            </a:pPr>
            <a:r>
              <a:rPr lang="en-US" sz="2400" b="1" dirty="0" smtClean="0">
                <a:latin typeface="Cambria" pitchFamily="18" charset="0"/>
              </a:rPr>
              <a:t>Am I actively stimulating my fellow believers to love and good works or damaging their walk?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11 November 2020</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noProof="0" dirty="0" smtClean="0">
                <a:ln>
                  <a:prstDash val="solid"/>
                </a:ln>
                <a:solidFill>
                  <a:schemeClr val="tx1"/>
                </a:solidFill>
                <a:effectLst>
                  <a:outerShdw blurRad="88000" dist="50800" dir="5040000" algn="tl">
                    <a:schemeClr val="accent4">
                      <a:tint val="80000"/>
                      <a:satMod val="250000"/>
                      <a:alpha val="45000"/>
                    </a:schemeClr>
                  </a:outerShdw>
                </a:effectLst>
                <a:latin typeface="Britannic Bold" pitchFamily="34" charset="0"/>
                <a:ea typeface="+mj-ea"/>
                <a:cs typeface="Arial" pitchFamily="34" charset="0"/>
              </a:rPr>
              <a:t>Letter to the Hebrews</a:t>
            </a:r>
            <a:endParaRPr kumimoji="0" lang="en-US" sz="3000" b="1" i="0" u="none" strike="noStrike" kern="1200" normalizeH="0" baseline="0" noProof="0" dirty="0" smtClean="0">
              <a:ln>
                <a:prstDash val="solid"/>
              </a:ln>
              <a:solidFill>
                <a:schemeClr val="tx1"/>
              </a:solidFill>
              <a:effectLst>
                <a:outerShdw blurRad="88000" dist="50800" dir="5040000" algn="tl">
                  <a:schemeClr val="accent4">
                    <a:tint val="80000"/>
                    <a:satMod val="250000"/>
                    <a:alpha val="45000"/>
                  </a:schemeClr>
                </a:outerShdw>
              </a:effectLst>
              <a:uLnTx/>
              <a:uFillTx/>
              <a:latin typeface="Britannic Bold" pitchFamily="34" charset="0"/>
              <a:ea typeface="+mj-ea"/>
              <a:cs typeface="Arial" pitchFamily="34" charset="0"/>
            </a:endParaRPr>
          </a:p>
        </p:txBody>
      </p:sp>
      <p:sp>
        <p:nvSpPr>
          <p:cNvPr id="4" name="TextBox 3"/>
          <p:cNvSpPr txBox="1"/>
          <p:nvPr/>
        </p:nvSpPr>
        <p:spPr>
          <a:xfrm>
            <a:off x="304800" y="2210574"/>
            <a:ext cx="8534400" cy="3385542"/>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Read before the next class in the KJV and in two other versions of the Bible, i.e., NKJV, NRSV, NIV, CEV, etc … </a:t>
            </a:r>
          </a:p>
          <a:p>
            <a:pPr marL="731520" indent="-274320">
              <a:spcAft>
                <a:spcPts val="2400"/>
              </a:spcAft>
              <a:buFont typeface="Arial" pitchFamily="34" charset="0"/>
              <a:buChar char="•"/>
            </a:pPr>
            <a:r>
              <a:rPr lang="en-US" sz="3600" b="1" dirty="0" smtClean="0">
                <a:effectLst>
                  <a:outerShdw blurRad="38100" dist="38100" dir="2700000" algn="tl">
                    <a:srgbClr val="000000">
                      <a:alpha val="43137"/>
                    </a:srgbClr>
                  </a:outerShdw>
                </a:effectLst>
                <a:latin typeface="Cambria" pitchFamily="18" charset="0"/>
              </a:rPr>
              <a:t>Chapter 11:1 – 39</a:t>
            </a:r>
          </a:p>
          <a:p>
            <a:pPr marL="731520" indent="-274320">
              <a:spcAft>
                <a:spcPts val="2400"/>
              </a:spcAft>
              <a:buFont typeface="Arial" pitchFamily="34" charset="0"/>
              <a:buChar char="•"/>
            </a:pPr>
            <a:r>
              <a:rPr lang="en-US" sz="3600" b="1" dirty="0" smtClean="0">
                <a:effectLst>
                  <a:outerShdw blurRad="38100" dist="38100" dir="2700000" algn="tl">
                    <a:srgbClr val="000000">
                      <a:alpha val="43137"/>
                    </a:srgbClr>
                  </a:outerShdw>
                </a:effectLst>
                <a:latin typeface="Cambria" pitchFamily="18" charset="0"/>
              </a:rPr>
              <a:t>Chapter 12:1 – 28   </a:t>
            </a:r>
            <a:endParaRPr lang="en-US" sz="2800" b="1" dirty="0" smtClean="0">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7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7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296400" cy="7010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w="15875" cap="rnd">
                  <a:solidFill>
                    <a:srgbClr val="002060"/>
                  </a:solidFill>
                </a:ln>
                <a:solidFill>
                  <a:prstClr val="white"/>
                </a:solidFill>
                <a:effectLst>
                  <a:outerShdw blurRad="127000" dist="127000" dir="2700000" algn="tl">
                    <a:srgbClr val="92D050">
                      <a:alpha val="66000"/>
                    </a:srgbClr>
                  </a:outerShdw>
                </a:effectLst>
                <a:uLnTx/>
                <a:uFillTx/>
                <a:latin typeface="Cooper Black" pitchFamily="18" charset="0"/>
                <a:ea typeface="+mn-ea"/>
                <a:cs typeface="+mn-cs"/>
              </a:rPr>
              <a:t/>
            </a:r>
            <a:br>
              <a:rPr kumimoji="0" lang="en-US" sz="6000" b="1" i="0" u="none" strike="noStrike" kern="1200" cap="none" spc="0" normalizeH="0" baseline="0" noProof="0" dirty="0" smtClean="0">
                <a:ln w="15875" cap="rnd">
                  <a:solidFill>
                    <a:srgbClr val="002060"/>
                  </a:solidFill>
                </a:ln>
                <a:solidFill>
                  <a:prstClr val="white"/>
                </a:solidFill>
                <a:effectLst>
                  <a:outerShdw blurRad="127000" dist="127000" dir="2700000" algn="tl">
                    <a:srgbClr val="92D050">
                      <a:alpha val="66000"/>
                    </a:srgbClr>
                  </a:outerShdw>
                </a:effectLst>
                <a:uLnTx/>
                <a:uFillTx/>
                <a:latin typeface="Cooper Black" pitchFamily="18" charset="0"/>
                <a:ea typeface="+mn-ea"/>
                <a:cs typeface="+mn-cs"/>
              </a:rPr>
            </a:br>
            <a:endParaRPr kumimoji="0" lang="en-US" sz="6600" b="0" i="0" u="none" strike="noStrike" kern="1200" cap="none" spc="0" normalizeH="0" baseline="0" noProof="0" dirty="0">
              <a:ln>
                <a:solidFill>
                  <a:srgbClr val="002060">
                    <a:alpha val="90000"/>
                  </a:srgbClr>
                </a:solidFill>
              </a:ln>
              <a:solidFill>
                <a:srgbClr val="FFFF00"/>
              </a:solidFill>
              <a:effectLst>
                <a:outerShdw blurRad="127000" dist="127000" dir="2700000" algn="tl">
                  <a:schemeClr val="bg1">
                    <a:alpha val="50000"/>
                  </a:schemeClr>
                </a:outerShdw>
              </a:effectLst>
              <a:uLnTx/>
              <a:uFillTx/>
              <a:latin typeface="Britannic Bold" pitchFamily="34" charset="0"/>
              <a:ea typeface="+mn-ea"/>
              <a:cs typeface="+mn-cs"/>
            </a:endParaRPr>
          </a:p>
        </p:txBody>
      </p:sp>
      <p:sp>
        <p:nvSpPr>
          <p:cNvPr id="2" name="Title 1"/>
          <p:cNvSpPr>
            <a:spLocks noGrp="1"/>
          </p:cNvSpPr>
          <p:nvPr>
            <p:ph type="title"/>
          </p:nvPr>
        </p:nvSpPr>
        <p:spPr>
          <a:xfrm>
            <a:off x="0" y="0"/>
            <a:ext cx="9296400" cy="7010400"/>
          </a:xfrm>
        </p:spPr>
        <p:style>
          <a:lnRef idx="0">
            <a:schemeClr val="accent2"/>
          </a:lnRef>
          <a:fillRef idx="3">
            <a:schemeClr val="accent2"/>
          </a:fillRef>
          <a:effectRef idx="3">
            <a:schemeClr val="accent2"/>
          </a:effectRef>
          <a:fontRef idx="minor">
            <a:schemeClr val="lt1"/>
          </a:fontRef>
        </p:style>
        <p:txBody>
          <a:bodyPr>
            <a:normAutofit/>
          </a:bodyPr>
          <a:lstStyle/>
          <a:p>
            <a:pPr lvl="0">
              <a:defRPr/>
            </a:pPr>
            <a: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t/>
            </a:r>
            <a:b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br>
            <a:r>
              <a:rPr lang="en-US" sz="6600" dirty="0" smtClean="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rPr>
              <a:t>the end</a:t>
            </a:r>
            <a:endParaRPr lang="en-US" sz="6600" dirty="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endParaRPr>
          </a:p>
        </p:txBody>
      </p:sp>
      <p:sp>
        <p:nvSpPr>
          <p:cNvPr id="4" name="Title 1"/>
          <p:cNvSpPr txBox="1">
            <a:spLocks/>
          </p:cNvSpPr>
          <p:nvPr/>
        </p:nvSpPr>
        <p:spPr>
          <a:xfrm>
            <a:off x="0" y="0"/>
            <a:ext cx="9296400" cy="7010400"/>
          </a:xfrm>
          <a:prstGeom prst="rect">
            <a:avLst/>
          </a:prstGeom>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lvl="0" algn="ctr">
              <a:spcBef>
                <a:spcPct val="0"/>
              </a:spcBef>
              <a:defRPr/>
            </a:pPr>
            <a:r>
              <a:rPr lang="en-US" sz="6000" b="1" dirty="0" smtClean="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rPr>
              <a:t>Questions</a:t>
            </a:r>
            <a:endParaRPr lang="en-US" sz="6000" b="1" dirty="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endParaRPr>
          </a:p>
        </p:txBody>
      </p:sp>
      <p:sp>
        <p:nvSpPr>
          <p:cNvPr id="7" name="Title 1"/>
          <p:cNvSpPr txBox="1">
            <a:spLocks/>
          </p:cNvSpPr>
          <p:nvPr/>
        </p:nvSpPr>
        <p:spPr>
          <a:xfrm>
            <a:off x="0" y="0"/>
            <a:ext cx="9296400" cy="7010400"/>
          </a:xfrm>
          <a:prstGeom prst="rect">
            <a:avLst/>
          </a:prstGeom>
          <a:gradFill>
            <a:gsLst>
              <a:gs pos="0">
                <a:srgbClr val="FFFF00">
                  <a:alpha val="87000"/>
                </a:srgbClr>
              </a:gs>
              <a:gs pos="80000">
                <a:schemeClr val="accent2">
                  <a:shade val="93000"/>
                  <a:satMod val="130000"/>
                </a:schemeClr>
              </a:gs>
              <a:gs pos="100000">
                <a:schemeClr val="accent2">
                  <a:shade val="94000"/>
                  <a:satMod val="135000"/>
                </a:schemeClr>
              </a:gs>
            </a:gsLst>
            <a:lin ang="10800000" scaled="0"/>
          </a:gradFill>
          <a:ln>
            <a:solidFill>
              <a:schemeClr val="tx1">
                <a:alpha val="90000"/>
              </a:schemeClr>
            </a:solidFill>
          </a:ln>
          <a:effectLst>
            <a:outerShdw blurRad="381000" dist="381000" dir="10800000" sx="50000" sy="50000" rotWithShape="0">
              <a:schemeClr val="tx1">
                <a:alpha val="60000"/>
              </a:schemeClr>
            </a:outerShdw>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lvl="0" algn="ctr">
              <a:spcBef>
                <a:spcPct val="0"/>
              </a:spcBef>
              <a:defRPr/>
            </a:pPr>
            <a:r>
              <a:rPr lang="en-US" sz="8000" b="1" dirty="0" smtClean="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rPr>
              <a:t>Questions</a:t>
            </a:r>
            <a:endParaRPr lang="en-US" sz="8000" b="1" dirty="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endParaRPr>
          </a:p>
        </p:txBody>
      </p:sp>
      <p:pic>
        <p:nvPicPr>
          <p:cNvPr id="10" name="Picture 9"/>
          <p:cNvPicPr>
            <a:picLocks noChangeAspect="1"/>
          </p:cNvPicPr>
          <p:nvPr/>
        </p:nvPicPr>
        <p:blipFill>
          <a:blip r:embed="rId2" cstate="print">
            <a:extLst>
              <a:ext uri="{28A0092B-C50C-407E-A947-70E740481C1C}">
                <a14:useLocalDpi xmlns="" xmlns:a14="http://schemas.microsoft.com/office/drawing/2010/main" xmlns:lc="http://schemas.openxmlformats.org/drawingml/2006/lockedCanvas" val="0"/>
              </a:ext>
            </a:extLst>
          </a:blip>
          <a:stretch>
            <a:fillRect/>
          </a:stretch>
        </p:blipFill>
        <p:spPr>
          <a:xfrm>
            <a:off x="0" y="0"/>
            <a:ext cx="9296400" cy="7010398"/>
          </a:xfrm>
          <a:prstGeom prst="rect">
            <a:avLst/>
          </a:prstGeom>
        </p:spPr>
      </p:pic>
      <p:pic>
        <p:nvPicPr>
          <p:cNvPr id="53250" name="Picture 2" descr="question"/>
          <p:cNvPicPr>
            <a:picLocks noChangeAspect="1" noChangeArrowheads="1"/>
          </p:cNvPicPr>
          <p:nvPr/>
        </p:nvPicPr>
        <p:blipFill>
          <a:blip r:embed="rId3" cstate="print"/>
          <a:srcRect/>
          <a:stretch>
            <a:fillRect/>
          </a:stretch>
        </p:blipFill>
        <p:spPr bwMode="auto">
          <a:xfrm>
            <a:off x="0" y="0"/>
            <a:ext cx="9296400" cy="7010400"/>
          </a:xfrm>
          <a:prstGeom prst="rect">
            <a:avLst/>
          </a:prstGeom>
          <a:noFill/>
        </p:spPr>
      </p:pic>
      <p:pic>
        <p:nvPicPr>
          <p:cNvPr id="53252" name="Picture 4" descr="question"/>
          <p:cNvPicPr>
            <a:picLocks noChangeAspect="1" noChangeArrowheads="1"/>
          </p:cNvPicPr>
          <p:nvPr/>
        </p:nvPicPr>
        <p:blipFill>
          <a:blip r:embed="rId4" cstate="print"/>
          <a:srcRect/>
          <a:stretch>
            <a:fillRect/>
          </a:stretch>
        </p:blipFill>
        <p:spPr bwMode="auto">
          <a:xfrm>
            <a:off x="-1" y="0"/>
            <a:ext cx="9296403" cy="70104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25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290">
                                          <p:stCondLst>
                                            <p:cond delay="0"/>
                                          </p:stCondLst>
                                        </p:cTn>
                                        <p:tgtEl>
                                          <p:spTgt spid="7">
                                            <p:txEl>
                                              <p:pRg st="0" end="0"/>
                                            </p:txEl>
                                          </p:spTgt>
                                        </p:tgtEl>
                                      </p:cBhvr>
                                    </p:animEffect>
                                    <p:anim calcmode="lin" valueType="num">
                                      <p:cBhvr>
                                        <p:cTn id="8" dur="911"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7">
                                            <p:txEl>
                                              <p:pRg st="0" end="0"/>
                                            </p:txEl>
                                          </p:spTgt>
                                        </p:tgtEl>
                                      </p:cBhvr>
                                      <p:to x="100000" y="60000"/>
                                    </p:animScale>
                                    <p:animScale>
                                      <p:cBhvr>
                                        <p:cTn id="14" dur="83" decel="50000">
                                          <p:stCondLst>
                                            <p:cond delay="338"/>
                                          </p:stCondLst>
                                        </p:cTn>
                                        <p:tgtEl>
                                          <p:spTgt spid="7">
                                            <p:txEl>
                                              <p:pRg st="0" end="0"/>
                                            </p:txEl>
                                          </p:spTgt>
                                        </p:tgtEl>
                                      </p:cBhvr>
                                      <p:to x="100000" y="100000"/>
                                    </p:animScale>
                                    <p:animScale>
                                      <p:cBhvr>
                                        <p:cTn id="15" dur="13">
                                          <p:stCondLst>
                                            <p:cond delay="656"/>
                                          </p:stCondLst>
                                        </p:cTn>
                                        <p:tgtEl>
                                          <p:spTgt spid="7">
                                            <p:txEl>
                                              <p:pRg st="0" end="0"/>
                                            </p:txEl>
                                          </p:spTgt>
                                        </p:tgtEl>
                                      </p:cBhvr>
                                      <p:to x="100000" y="80000"/>
                                    </p:animScale>
                                    <p:animScale>
                                      <p:cBhvr>
                                        <p:cTn id="16" dur="83" decel="50000">
                                          <p:stCondLst>
                                            <p:cond delay="669"/>
                                          </p:stCondLst>
                                        </p:cTn>
                                        <p:tgtEl>
                                          <p:spTgt spid="7">
                                            <p:txEl>
                                              <p:pRg st="0" end="0"/>
                                            </p:txEl>
                                          </p:spTgt>
                                        </p:tgtEl>
                                      </p:cBhvr>
                                      <p:to x="100000" y="100000"/>
                                    </p:animScale>
                                    <p:animScale>
                                      <p:cBhvr>
                                        <p:cTn id="17" dur="13">
                                          <p:stCondLst>
                                            <p:cond delay="821"/>
                                          </p:stCondLst>
                                        </p:cTn>
                                        <p:tgtEl>
                                          <p:spTgt spid="7">
                                            <p:txEl>
                                              <p:pRg st="0" end="0"/>
                                            </p:txEl>
                                          </p:spTgt>
                                        </p:tgtEl>
                                      </p:cBhvr>
                                      <p:to x="100000" y="90000"/>
                                    </p:animScale>
                                    <p:animScale>
                                      <p:cBhvr>
                                        <p:cTn id="18" dur="83" decel="50000">
                                          <p:stCondLst>
                                            <p:cond delay="834"/>
                                          </p:stCondLst>
                                        </p:cTn>
                                        <p:tgtEl>
                                          <p:spTgt spid="7">
                                            <p:txEl>
                                              <p:pRg st="0" end="0"/>
                                            </p:txEl>
                                          </p:spTgt>
                                        </p:tgtEl>
                                      </p:cBhvr>
                                      <p:to x="100000" y="100000"/>
                                    </p:animScale>
                                    <p:animScale>
                                      <p:cBhvr>
                                        <p:cTn id="19" dur="13">
                                          <p:stCondLst>
                                            <p:cond delay="904"/>
                                          </p:stCondLst>
                                        </p:cTn>
                                        <p:tgtEl>
                                          <p:spTgt spid="7">
                                            <p:txEl>
                                              <p:pRg st="0" end="0"/>
                                            </p:txEl>
                                          </p:spTgt>
                                        </p:tgtEl>
                                      </p:cBhvr>
                                      <p:to x="100000" y="95000"/>
                                    </p:animScale>
                                    <p:animScale>
                                      <p:cBhvr>
                                        <p:cTn id="20" dur="83" decel="50000">
                                          <p:stCondLst>
                                            <p:cond delay="917"/>
                                          </p:stCondLst>
                                        </p:cTn>
                                        <p:tgtEl>
                                          <p:spTgt spid="7">
                                            <p:txEl>
                                              <p:pRg st="0" end="0"/>
                                            </p:txEl>
                                          </p:spTgt>
                                        </p:tgtEl>
                                      </p:cBhvr>
                                      <p:to x="100000" y="100000"/>
                                    </p:animScale>
                                  </p:childTnLst>
                                  <p:subTnLst>
                                    <p:animClr>
                                      <p:cBhvr override="childStyle">
                                        <p:cTn dur="1" fill="hold" display="0" masterRel="nextClick" afterEffect="1"/>
                                        <p:tgtEl>
                                          <p:spTgt spid="7">
                                            <p:txEl>
                                              <p:pRg st="0" end="0"/>
                                            </p:txEl>
                                          </p:spTgt>
                                        </p:tgtEl>
                                        <p:attrNameLst>
                                          <p:attrName>ppt_c</p:attrName>
                                        </p:attrNameLst>
                                      </p:cBhvr>
                                      <p:to>
                                        <a:schemeClr val="tx1"/>
                                      </p:to>
                                    </p:animClr>
                                  </p:subTnLst>
                                </p:cTn>
                              </p:par>
                            </p:childTnLst>
                          </p:cTn>
                        </p:par>
                        <p:par>
                          <p:cTn id="21" fill="hold">
                            <p:stCondLst>
                              <p:cond delay="3000"/>
                            </p:stCondLst>
                            <p:childTnLst>
                              <p:par>
                                <p:cTn id="22" presetID="22" presetClass="entr" presetSubtype="8" fill="hold" grpId="1" nodeType="afterEffect">
                                  <p:stCondLst>
                                    <p:cond delay="0"/>
                                  </p:stCondLst>
                                  <p:childTnLst>
                                    <p:set>
                                      <p:cBhvr>
                                        <p:cTn id="23" dur="1" fill="hold">
                                          <p:stCondLst>
                                            <p:cond delay="0"/>
                                          </p:stCondLst>
                                        </p:cTn>
                                        <p:tgtEl>
                                          <p:spTgt spid="7">
                                            <p:bg/>
                                          </p:spTgt>
                                        </p:tgtEl>
                                        <p:attrNameLst>
                                          <p:attrName>style.visibility</p:attrName>
                                        </p:attrNameLst>
                                      </p:cBhvr>
                                      <p:to>
                                        <p:strVal val="visible"/>
                                      </p:to>
                                    </p:set>
                                    <p:animEffect transition="in" filter="wipe(left)">
                                      <p:cBhvr>
                                        <p:cTn id="24" dur="500"/>
                                        <p:tgtEl>
                                          <p:spTgt spid="7">
                                            <p:bg/>
                                          </p:spTgt>
                                        </p:tgtEl>
                                      </p:cBhvr>
                                    </p:animEffect>
                                  </p:childTnLst>
                                </p:cTn>
                              </p:par>
                            </p:childTnLst>
                          </p:cTn>
                        </p:par>
                        <p:par>
                          <p:cTn id="25" fill="hold">
                            <p:stCondLst>
                              <p:cond delay="3500"/>
                            </p:stCondLst>
                            <p:childTnLst>
                              <p:par>
                                <p:cTn id="26" presetID="26" presetClass="entr" presetSubtype="0" fill="hold" grpId="0" nodeType="afterEffect">
                                  <p:stCondLst>
                                    <p:cond delay="0"/>
                                  </p:stCondLst>
                                  <p:iterate type="lt">
                                    <p:tmPct val="25000"/>
                                  </p:iterate>
                                  <p:childTnLst>
                                    <p:set>
                                      <p:cBhvr>
                                        <p:cTn id="27" dur="1" fill="hold">
                                          <p:stCondLst>
                                            <p:cond delay="0"/>
                                          </p:stCondLst>
                                        </p:cTn>
                                        <p:tgtEl>
                                          <p:spTgt spid="2"/>
                                        </p:tgtEl>
                                        <p:attrNameLst>
                                          <p:attrName>style.visibility</p:attrName>
                                        </p:attrNameLst>
                                      </p:cBhvr>
                                      <p:to>
                                        <p:strVal val="visible"/>
                                      </p:to>
                                    </p:set>
                                    <p:animEffect transition="in" filter="wipe(down)">
                                      <p:cBhvr>
                                        <p:cTn id="28" dur="145">
                                          <p:stCondLst>
                                            <p:cond delay="0"/>
                                          </p:stCondLst>
                                        </p:cTn>
                                        <p:tgtEl>
                                          <p:spTgt spid="2"/>
                                        </p:tgtEl>
                                      </p:cBhvr>
                                    </p:animEffect>
                                    <p:anim calcmode="lin" valueType="num">
                                      <p:cBhvr>
                                        <p:cTn id="29"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0"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1"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32"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33"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34" dur="7">
                                          <p:stCondLst>
                                            <p:cond delay="163"/>
                                          </p:stCondLst>
                                        </p:cTn>
                                        <p:tgtEl>
                                          <p:spTgt spid="2"/>
                                        </p:tgtEl>
                                      </p:cBhvr>
                                      <p:to x="100000" y="60000"/>
                                    </p:animScale>
                                    <p:animScale>
                                      <p:cBhvr>
                                        <p:cTn id="35" dur="42" decel="50000">
                                          <p:stCondLst>
                                            <p:cond delay="169"/>
                                          </p:stCondLst>
                                        </p:cTn>
                                        <p:tgtEl>
                                          <p:spTgt spid="2"/>
                                        </p:tgtEl>
                                      </p:cBhvr>
                                      <p:to x="100000" y="100000"/>
                                    </p:animScale>
                                    <p:animScale>
                                      <p:cBhvr>
                                        <p:cTn id="36" dur="7">
                                          <p:stCondLst>
                                            <p:cond delay="328"/>
                                          </p:stCondLst>
                                        </p:cTn>
                                        <p:tgtEl>
                                          <p:spTgt spid="2"/>
                                        </p:tgtEl>
                                      </p:cBhvr>
                                      <p:to x="100000" y="80000"/>
                                    </p:animScale>
                                    <p:animScale>
                                      <p:cBhvr>
                                        <p:cTn id="37" dur="42" decel="50000">
                                          <p:stCondLst>
                                            <p:cond delay="335"/>
                                          </p:stCondLst>
                                        </p:cTn>
                                        <p:tgtEl>
                                          <p:spTgt spid="2"/>
                                        </p:tgtEl>
                                      </p:cBhvr>
                                      <p:to x="100000" y="100000"/>
                                    </p:animScale>
                                    <p:animScale>
                                      <p:cBhvr>
                                        <p:cTn id="38" dur="7">
                                          <p:stCondLst>
                                            <p:cond delay="411"/>
                                          </p:stCondLst>
                                        </p:cTn>
                                        <p:tgtEl>
                                          <p:spTgt spid="2"/>
                                        </p:tgtEl>
                                      </p:cBhvr>
                                      <p:to x="100000" y="90000"/>
                                    </p:animScale>
                                    <p:animScale>
                                      <p:cBhvr>
                                        <p:cTn id="39" dur="42" decel="50000">
                                          <p:stCondLst>
                                            <p:cond delay="417"/>
                                          </p:stCondLst>
                                        </p:cTn>
                                        <p:tgtEl>
                                          <p:spTgt spid="2"/>
                                        </p:tgtEl>
                                      </p:cBhvr>
                                      <p:to x="100000" y="100000"/>
                                    </p:animScale>
                                    <p:animScale>
                                      <p:cBhvr>
                                        <p:cTn id="40" dur="7">
                                          <p:stCondLst>
                                            <p:cond delay="452"/>
                                          </p:stCondLst>
                                        </p:cTn>
                                        <p:tgtEl>
                                          <p:spTgt spid="2"/>
                                        </p:tgtEl>
                                      </p:cBhvr>
                                      <p:to x="100000" y="95000"/>
                                    </p:animScale>
                                    <p:animScale>
                                      <p:cBhvr>
                                        <p:cTn id="41" dur="42" decel="50000">
                                          <p:stCondLst>
                                            <p:cond delay="459"/>
                                          </p:stCondLst>
                                        </p:cTn>
                                        <p:tgtEl>
                                          <p:spTgt spid="2"/>
                                        </p:tgtEl>
                                      </p:cBhvr>
                                      <p:to x="100000" y="100000"/>
                                    </p:animScale>
                                  </p:childTnLst>
                                </p:cTn>
                              </p:par>
                            </p:childTnLst>
                          </p:cTn>
                        </p:par>
                        <p:par>
                          <p:cTn id="42" fill="hold">
                            <p:stCondLst>
                              <p:cond delay="4625"/>
                            </p:stCondLst>
                            <p:childTnLst>
                              <p:par>
                                <p:cTn id="43" presetID="26" presetClass="entr" presetSubtype="0" repeatCount="2000" fill="hold" grpId="0" nodeType="afterEffect">
                                  <p:stCondLst>
                                    <p:cond delay="0"/>
                                  </p:stCondLst>
                                  <p:iterate type="lt">
                                    <p:tmPct val="25000"/>
                                  </p:iterate>
                                  <p:childTnLst>
                                    <p:set>
                                      <p:cBhvr>
                                        <p:cTn id="44" dur="1" fill="hold">
                                          <p:stCondLst>
                                            <p:cond delay="0"/>
                                          </p:stCondLst>
                                        </p:cTn>
                                        <p:tgtEl>
                                          <p:spTgt spid="4"/>
                                        </p:tgtEl>
                                        <p:attrNameLst>
                                          <p:attrName>style.visibility</p:attrName>
                                        </p:attrNameLst>
                                      </p:cBhvr>
                                      <p:to>
                                        <p:strVal val="visible"/>
                                      </p:to>
                                    </p:set>
                                    <p:animEffect transition="in" filter="wipe(down)">
                                      <p:cBhvr>
                                        <p:cTn id="45" dur="145">
                                          <p:stCondLst>
                                            <p:cond delay="0"/>
                                          </p:stCondLst>
                                        </p:cTn>
                                        <p:tgtEl>
                                          <p:spTgt spid="4"/>
                                        </p:tgtEl>
                                      </p:cBhvr>
                                    </p:animEffect>
                                    <p:anim calcmode="lin" valueType="num">
                                      <p:cBhvr>
                                        <p:cTn id="46"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7"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8"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49"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50"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51" dur="7">
                                          <p:stCondLst>
                                            <p:cond delay="163"/>
                                          </p:stCondLst>
                                        </p:cTn>
                                        <p:tgtEl>
                                          <p:spTgt spid="4"/>
                                        </p:tgtEl>
                                      </p:cBhvr>
                                      <p:to x="100000" y="60000"/>
                                    </p:animScale>
                                    <p:animScale>
                                      <p:cBhvr>
                                        <p:cTn id="52" dur="42" decel="50000">
                                          <p:stCondLst>
                                            <p:cond delay="169"/>
                                          </p:stCondLst>
                                        </p:cTn>
                                        <p:tgtEl>
                                          <p:spTgt spid="4"/>
                                        </p:tgtEl>
                                      </p:cBhvr>
                                      <p:to x="100000" y="100000"/>
                                    </p:animScale>
                                    <p:animScale>
                                      <p:cBhvr>
                                        <p:cTn id="53" dur="7">
                                          <p:stCondLst>
                                            <p:cond delay="328"/>
                                          </p:stCondLst>
                                        </p:cTn>
                                        <p:tgtEl>
                                          <p:spTgt spid="4"/>
                                        </p:tgtEl>
                                      </p:cBhvr>
                                      <p:to x="100000" y="80000"/>
                                    </p:animScale>
                                    <p:animScale>
                                      <p:cBhvr>
                                        <p:cTn id="54" dur="42" decel="50000">
                                          <p:stCondLst>
                                            <p:cond delay="335"/>
                                          </p:stCondLst>
                                        </p:cTn>
                                        <p:tgtEl>
                                          <p:spTgt spid="4"/>
                                        </p:tgtEl>
                                      </p:cBhvr>
                                      <p:to x="100000" y="100000"/>
                                    </p:animScale>
                                    <p:animScale>
                                      <p:cBhvr>
                                        <p:cTn id="55" dur="7">
                                          <p:stCondLst>
                                            <p:cond delay="411"/>
                                          </p:stCondLst>
                                        </p:cTn>
                                        <p:tgtEl>
                                          <p:spTgt spid="4"/>
                                        </p:tgtEl>
                                      </p:cBhvr>
                                      <p:to x="100000" y="90000"/>
                                    </p:animScale>
                                    <p:animScale>
                                      <p:cBhvr>
                                        <p:cTn id="56" dur="42" decel="50000">
                                          <p:stCondLst>
                                            <p:cond delay="417"/>
                                          </p:stCondLst>
                                        </p:cTn>
                                        <p:tgtEl>
                                          <p:spTgt spid="4"/>
                                        </p:tgtEl>
                                      </p:cBhvr>
                                      <p:to x="100000" y="100000"/>
                                    </p:animScale>
                                    <p:animScale>
                                      <p:cBhvr>
                                        <p:cTn id="57" dur="7">
                                          <p:stCondLst>
                                            <p:cond delay="452"/>
                                          </p:stCondLst>
                                        </p:cTn>
                                        <p:tgtEl>
                                          <p:spTgt spid="4"/>
                                        </p:tgtEl>
                                      </p:cBhvr>
                                      <p:to x="100000" y="95000"/>
                                    </p:animScale>
                                    <p:animScale>
                                      <p:cBhvr>
                                        <p:cTn id="58" dur="42" decel="50000">
                                          <p:stCondLst>
                                            <p:cond delay="459"/>
                                          </p:stCondLst>
                                        </p:cTn>
                                        <p:tgtEl>
                                          <p:spTgt spid="4"/>
                                        </p:tgtEl>
                                      </p:cBhvr>
                                      <p:to x="100000" y="100000"/>
                                    </p:animScale>
                                  </p:childTnLst>
                                </p:cTn>
                              </p:par>
                            </p:childTnLst>
                          </p:cTn>
                        </p:par>
                        <p:par>
                          <p:cTn id="59" fill="hold">
                            <p:stCondLst>
                              <p:cond delay="7625"/>
                            </p:stCondLst>
                            <p:childTnLst>
                              <p:par>
                                <p:cTn id="60" presetID="22" presetClass="entr" presetSubtype="8" repeatCount="2000" fill="hold" grpId="1" nodeType="afterEffect">
                                  <p:stCondLst>
                                    <p:cond delay="0"/>
                                  </p:stCondLst>
                                  <p:iterate type="lt">
                                    <p:tmPct val="0"/>
                                  </p:iterate>
                                  <p:childTnLst>
                                    <p:set>
                                      <p:cBhvr>
                                        <p:cTn id="61" dur="1" fill="hold">
                                          <p:stCondLst>
                                            <p:cond delay="0"/>
                                          </p:stCondLst>
                                        </p:cTn>
                                        <p:tgtEl>
                                          <p:spTgt spid="7">
                                            <p:txEl>
                                              <p:pRg st="0" end="0"/>
                                            </p:txEl>
                                          </p:spTgt>
                                        </p:tgtEl>
                                        <p:attrNameLst>
                                          <p:attrName>style.visibility</p:attrName>
                                        </p:attrNameLst>
                                      </p:cBhvr>
                                      <p:to>
                                        <p:strVal val="visible"/>
                                      </p:to>
                                    </p:set>
                                    <p:animEffect transition="in" filter="wipe(left)">
                                      <p:cBhvr>
                                        <p:cTn id="62" dur="500"/>
                                        <p:tgtEl>
                                          <p:spTgt spid="7">
                                            <p:txEl>
                                              <p:pRg st="0" end="0"/>
                                            </p:txEl>
                                          </p:spTgt>
                                        </p:tgtEl>
                                      </p:cBhvr>
                                    </p:animEffect>
                                  </p:childTnLst>
                                </p:cTn>
                              </p:par>
                            </p:childTnLst>
                          </p:cTn>
                        </p:par>
                        <p:par>
                          <p:cTn id="63" fill="hold">
                            <p:stCondLst>
                              <p:cond delay="8625"/>
                            </p:stCondLst>
                            <p:childTnLst>
                              <p:par>
                                <p:cTn id="64" presetID="8" presetClass="entr" presetSubtype="32"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diamond(out)">
                                      <p:cBhvr>
                                        <p:cTn id="66" dur="1000"/>
                                        <p:tgtEl>
                                          <p:spTgt spid="10"/>
                                        </p:tgtEl>
                                      </p:cBhvr>
                                    </p:animEffect>
                                  </p:childTnLst>
                                </p:cTn>
                              </p:par>
                            </p:childTnLst>
                          </p:cTn>
                        </p:par>
                        <p:par>
                          <p:cTn id="67" fill="hold">
                            <p:stCondLst>
                              <p:cond delay="9625"/>
                            </p:stCondLst>
                            <p:childTnLst>
                              <p:par>
                                <p:cTn id="68" presetID="29" presetClass="entr" presetSubtype="0" fill="hold" nodeType="afterEffect">
                                  <p:stCondLst>
                                    <p:cond delay="0"/>
                                  </p:stCondLst>
                                  <p:childTnLst>
                                    <p:set>
                                      <p:cBhvr>
                                        <p:cTn id="69" dur="1" fill="hold">
                                          <p:stCondLst>
                                            <p:cond delay="0"/>
                                          </p:stCondLst>
                                        </p:cTn>
                                        <p:tgtEl>
                                          <p:spTgt spid="53250"/>
                                        </p:tgtEl>
                                        <p:attrNameLst>
                                          <p:attrName>style.visibility</p:attrName>
                                        </p:attrNameLst>
                                      </p:cBhvr>
                                      <p:to>
                                        <p:strVal val="visible"/>
                                      </p:to>
                                    </p:set>
                                    <p:anim calcmode="lin" valueType="num">
                                      <p:cBhvr>
                                        <p:cTn id="70" dur="1000" fill="hold"/>
                                        <p:tgtEl>
                                          <p:spTgt spid="53250"/>
                                        </p:tgtEl>
                                        <p:attrNameLst>
                                          <p:attrName>ppt_x</p:attrName>
                                        </p:attrNameLst>
                                      </p:cBhvr>
                                      <p:tavLst>
                                        <p:tav tm="0">
                                          <p:val>
                                            <p:strVal val="#ppt_x-.2"/>
                                          </p:val>
                                        </p:tav>
                                        <p:tav tm="100000">
                                          <p:val>
                                            <p:strVal val="#ppt_x"/>
                                          </p:val>
                                        </p:tav>
                                      </p:tavLst>
                                    </p:anim>
                                    <p:anim calcmode="lin" valueType="num">
                                      <p:cBhvr>
                                        <p:cTn id="71" dur="1000" fill="hold"/>
                                        <p:tgtEl>
                                          <p:spTgt spid="53250"/>
                                        </p:tgtEl>
                                        <p:attrNameLst>
                                          <p:attrName>ppt_y</p:attrName>
                                        </p:attrNameLst>
                                      </p:cBhvr>
                                      <p:tavLst>
                                        <p:tav tm="0">
                                          <p:val>
                                            <p:strVal val="#ppt_y"/>
                                          </p:val>
                                        </p:tav>
                                        <p:tav tm="100000">
                                          <p:val>
                                            <p:strVal val="#ppt_y"/>
                                          </p:val>
                                        </p:tav>
                                      </p:tavLst>
                                    </p:anim>
                                    <p:animEffect transition="in" filter="wipe(right)" prLst="gradientSize: 0.1">
                                      <p:cBhvr>
                                        <p:cTn id="72" dur="1000"/>
                                        <p:tgtEl>
                                          <p:spTgt spid="53250"/>
                                        </p:tgtEl>
                                      </p:cBhvr>
                                    </p:animEffect>
                                  </p:childTnLst>
                                </p:cTn>
                              </p:par>
                            </p:childTnLst>
                          </p:cTn>
                        </p:par>
                        <p:par>
                          <p:cTn id="73" fill="hold">
                            <p:stCondLst>
                              <p:cond delay="10625"/>
                            </p:stCondLst>
                            <p:childTnLst>
                              <p:par>
                                <p:cTn id="74" presetID="8" presetClass="entr" presetSubtype="32" fill="hold" nodeType="afterEffect">
                                  <p:stCondLst>
                                    <p:cond delay="1000"/>
                                  </p:stCondLst>
                                  <p:childTnLst>
                                    <p:set>
                                      <p:cBhvr>
                                        <p:cTn id="75" dur="1" fill="hold">
                                          <p:stCondLst>
                                            <p:cond delay="0"/>
                                          </p:stCondLst>
                                        </p:cTn>
                                        <p:tgtEl>
                                          <p:spTgt spid="53252"/>
                                        </p:tgtEl>
                                        <p:attrNameLst>
                                          <p:attrName>style.visibility</p:attrName>
                                        </p:attrNameLst>
                                      </p:cBhvr>
                                      <p:to>
                                        <p:strVal val="visible"/>
                                      </p:to>
                                    </p:set>
                                    <p:animEffect transition="in" filter="diamond(out)">
                                      <p:cBhvr>
                                        <p:cTn id="76" dur="1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build="p"/>
      <p:bldP spid="7" grpId="1"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3139321"/>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Throughout the book of Hebrews, Paul has presented the biblical argument that Christ’s </a:t>
            </a:r>
            <a:r>
              <a:rPr lang="en-US" sz="2600" b="1" i="1" u="sng" dirty="0" smtClean="0">
                <a:latin typeface="Cambria" pitchFamily="18" charset="0"/>
              </a:rPr>
              <a:t>person</a:t>
            </a:r>
            <a:r>
              <a:rPr lang="en-US" sz="2600" b="1" dirty="0" smtClean="0">
                <a:latin typeface="Cambria" pitchFamily="18" charset="0"/>
              </a:rPr>
              <a:t> and </a:t>
            </a:r>
            <a:r>
              <a:rPr lang="en-US" sz="2600" b="1" i="1" u="sng" dirty="0" smtClean="0">
                <a:latin typeface="Cambria" pitchFamily="18" charset="0"/>
              </a:rPr>
              <a:t>work</a:t>
            </a:r>
            <a:r>
              <a:rPr lang="en-US" sz="2600" b="1" dirty="0" smtClean="0">
                <a:latin typeface="Cambria" pitchFamily="18" charset="0"/>
              </a:rPr>
              <a:t> is </a:t>
            </a:r>
            <a:r>
              <a:rPr lang="en-US" sz="2600" b="1" u="sng" dirty="0" smtClean="0">
                <a:effectLst>
                  <a:outerShdw blurRad="38100" dist="38100" dir="2700000" algn="tl">
                    <a:srgbClr val="000000">
                      <a:alpha val="43137"/>
                    </a:srgbClr>
                  </a:outerShdw>
                </a:effectLst>
                <a:latin typeface="Cambria" pitchFamily="18" charset="0"/>
              </a:rPr>
              <a:t>superior</a:t>
            </a:r>
            <a:r>
              <a:rPr lang="en-US" sz="2600" b="1" dirty="0" smtClean="0">
                <a:latin typeface="Cambria" pitchFamily="18" charset="0"/>
              </a:rPr>
              <a:t> to that of the Old Testament priests and their ministry.</a:t>
            </a:r>
          </a:p>
          <a:p>
            <a:pPr marL="274320" indent="-274320">
              <a:spcAft>
                <a:spcPts val="2400"/>
              </a:spcAft>
              <a:buFont typeface="Arial" pitchFamily="34" charset="0"/>
              <a:buChar char="•"/>
            </a:pPr>
            <a:r>
              <a:rPr lang="en-US" sz="2600" b="1" dirty="0" smtClean="0">
                <a:latin typeface="Cambria" pitchFamily="18" charset="0"/>
              </a:rPr>
              <a:t>In </a:t>
            </a:r>
            <a:r>
              <a:rPr lang="en-US" sz="2600" b="1" dirty="0" smtClean="0">
                <a:effectLst>
                  <a:outerShdw blurRad="38100" dist="38100" dir="2700000" algn="tl">
                    <a:srgbClr val="000000">
                      <a:alpha val="43137"/>
                    </a:srgbClr>
                  </a:outerShdw>
                </a:effectLst>
                <a:latin typeface="Cambria" pitchFamily="18" charset="0"/>
              </a:rPr>
              <a:t>Hebrew 9</a:t>
            </a:r>
            <a:r>
              <a:rPr lang="en-US" sz="2600" b="1" dirty="0" smtClean="0">
                <a:latin typeface="Cambria" pitchFamily="18" charset="0"/>
              </a:rPr>
              <a:t>, Paul mentioned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9</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047536"/>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Here, we will examine the limitations and purpose of the Law – what it can’t do and what it continually does (</a:t>
            </a:r>
            <a:r>
              <a:rPr lang="en-US" sz="2600" b="1" dirty="0" smtClean="0">
                <a:effectLst>
                  <a:outerShdw blurRad="38100" dist="38100" dir="2700000" algn="tl">
                    <a:srgbClr val="000000">
                      <a:alpha val="43137"/>
                    </a:srgbClr>
                  </a:outerShdw>
                </a:effectLst>
                <a:latin typeface="Cambria" pitchFamily="18" charset="0"/>
              </a:rPr>
              <a:t>10:1-4</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We will explore the contrast between the old covenant Law and the superior priesthood of Christ – how His offering of his own body was one for all, once for all, and free for all (</a:t>
            </a:r>
            <a:r>
              <a:rPr lang="en-US" sz="2600" b="1" dirty="0" smtClean="0">
                <a:effectLst>
                  <a:outerShdw blurRad="38100" dist="38100" dir="2700000" algn="tl">
                    <a:srgbClr val="000000">
                      <a:alpha val="43137"/>
                    </a:srgbClr>
                  </a:outerShdw>
                </a:effectLst>
                <a:latin typeface="Cambria" pitchFamily="18" charset="0"/>
              </a:rPr>
              <a:t>10:5-14</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And then we will see the benefits of Christ’s person and work for us today (</a:t>
            </a:r>
            <a:r>
              <a:rPr lang="en-US" sz="2600" b="1" dirty="0" smtClean="0">
                <a:effectLst>
                  <a:outerShdw blurRad="38100" dist="38100" dir="2700000" algn="tl">
                    <a:srgbClr val="000000">
                      <a:alpha val="43137"/>
                    </a:srgbClr>
                  </a:outerShdw>
                </a:effectLst>
                <a:latin typeface="Cambria" pitchFamily="18" charset="0"/>
              </a:rPr>
              <a:t>10:15-18</a:t>
            </a:r>
            <a:r>
              <a:rPr lang="en-US" sz="2600" b="1" dirty="0" smtClean="0">
                <a:latin typeface="Cambria"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8" name="TextBox 7"/>
          <p:cNvSpPr txBox="1"/>
          <p:nvPr/>
        </p:nvSpPr>
        <p:spPr>
          <a:xfrm>
            <a:off x="152400" y="609600"/>
            <a:ext cx="8778240" cy="5663089"/>
          </a:xfrm>
          <a:prstGeom prst="rect">
            <a:avLst/>
          </a:prstGeom>
          <a:gradFill>
            <a:gsLst>
              <a:gs pos="0">
                <a:srgbClr val="FFC000"/>
              </a:gs>
              <a:gs pos="100000">
                <a:srgbClr val="FFEBFA"/>
              </a:gs>
            </a:gsLst>
            <a:lin ang="5400000" scaled="0"/>
          </a:gradFill>
        </p:spPr>
        <p:txBody>
          <a:bodyPr wrap="square" lIns="274320" tIns="0" rIns="274320" bIns="91440" rtlCol="0" anchor="t" anchorCtr="0">
            <a:spAutoFit/>
          </a:bodyPr>
          <a:lstStyle/>
          <a:p>
            <a:endParaRPr lang="en-US" sz="3200" dirty="0" smtClean="0">
              <a:latin typeface="Georgia" pitchFamily="18" charset="0"/>
            </a:endParaRPr>
          </a:p>
          <a:p>
            <a:r>
              <a:rPr lang="en-US" sz="3000" b="1" baseline="30000" dirty="0" smtClean="0">
                <a:effectLst>
                  <a:outerShdw blurRad="38100" dist="38100" dir="2700000" algn="tl">
                    <a:srgbClr val="000000">
                      <a:alpha val="43137"/>
                    </a:srgbClr>
                  </a:outerShdw>
                </a:effectLst>
                <a:latin typeface="Georgia" pitchFamily="18" charset="0"/>
              </a:rPr>
              <a:t>1</a:t>
            </a:r>
            <a:r>
              <a:rPr lang="en-US" sz="3000" dirty="0" smtClean="0">
                <a:latin typeface="Georgia" pitchFamily="18" charset="0"/>
              </a:rPr>
              <a:t>The law is only a shadow of the good things that are coming—not the realities themselves. For this reason it can never, by the same sacrifices repeated endlessly year after year, make perfect those who draw near to worship.  </a:t>
            </a:r>
            <a:r>
              <a:rPr lang="en-US" sz="3000" b="1" baseline="30000" dirty="0" smtClean="0">
                <a:latin typeface="Georgia" pitchFamily="18" charset="0"/>
              </a:rPr>
              <a:t>2</a:t>
            </a:r>
            <a:r>
              <a:rPr lang="en-US" sz="3000" dirty="0" smtClean="0">
                <a:latin typeface="Georgia" pitchFamily="18" charset="0"/>
              </a:rPr>
              <a:t>Otherwise, would they not have stopped being offered?  For the worshipers would have been cleansed once for all, and would no longer have felt guilty for their sins.   </a:t>
            </a:r>
            <a:r>
              <a:rPr lang="en-US" sz="3000" b="1" baseline="30000" dirty="0" smtClean="0">
                <a:effectLst>
                  <a:outerShdw blurRad="38100" dist="38100" dir="2700000" algn="tl">
                    <a:srgbClr val="000000">
                      <a:alpha val="43137"/>
                    </a:srgbClr>
                  </a:outerShdw>
                </a:effectLst>
                <a:latin typeface="Georgia" pitchFamily="18" charset="0"/>
              </a:rPr>
              <a:t>3</a:t>
            </a:r>
            <a:r>
              <a:rPr lang="en-US" sz="3000" dirty="0" smtClean="0">
                <a:latin typeface="Georgia" pitchFamily="18" charset="0"/>
              </a:rPr>
              <a:t>But those sacrifices are an annual reminder of sins.  </a:t>
            </a:r>
            <a:r>
              <a:rPr lang="en-US" sz="3000" b="1" baseline="30000" dirty="0" smtClean="0">
                <a:effectLst>
                  <a:outerShdw blurRad="38100" dist="38100" dir="2700000" algn="tl">
                    <a:srgbClr val="000000">
                      <a:alpha val="43137"/>
                    </a:srgbClr>
                  </a:outerShdw>
                </a:effectLst>
                <a:latin typeface="Georgia" pitchFamily="18" charset="0"/>
              </a:rPr>
              <a:t>4</a:t>
            </a:r>
            <a:r>
              <a:rPr lang="en-US" sz="3000" dirty="0" smtClean="0">
                <a:latin typeface="Georgia" pitchFamily="18" charset="0"/>
              </a:rPr>
              <a:t>It is impossible for the blood of bulls and goats to take away sins.</a:t>
            </a:r>
            <a:endParaRPr lang="en-US" sz="3000" dirty="0">
              <a:latin typeface="Georgia" pitchFamily="18" charset="0"/>
            </a:endParaRPr>
          </a:p>
        </p:txBody>
      </p:sp>
      <p:sp>
        <p:nvSpPr>
          <p:cNvPr id="13" name="TextBox 12"/>
          <p:cNvSpPr txBox="1"/>
          <p:nvPr/>
        </p:nvSpPr>
        <p:spPr>
          <a:xfrm>
            <a:off x="2590800" y="228600"/>
            <a:ext cx="43434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b="1" dirty="0" smtClean="0">
                <a:solidFill>
                  <a:schemeClr val="tx1"/>
                </a:solidFill>
                <a:latin typeface="Georgia" pitchFamily="18" charset="0"/>
              </a:rPr>
              <a:t>Hebrews 10:1 - 4</a:t>
            </a:r>
            <a:endParaRPr lang="en-US" sz="2800" b="1" dirty="0">
              <a:solidFill>
                <a:schemeClr val="tx1"/>
              </a:solidFill>
              <a:latin typeface="Georgia" pitchFamily="18" charset="0"/>
            </a:endParaRPr>
          </a:p>
        </p:txBody>
      </p:sp>
      <p:cxnSp>
        <p:nvCxnSpPr>
          <p:cNvPr id="12" name="Straight Connector 11"/>
          <p:cNvCxnSpPr/>
          <p:nvPr/>
        </p:nvCxnSpPr>
        <p:spPr>
          <a:xfrm>
            <a:off x="3429000" y="1524000"/>
            <a:ext cx="137160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457200" y="4724400"/>
            <a:ext cx="99060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7543800" y="4267200"/>
            <a:ext cx="68580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4343400" y="5638800"/>
            <a:ext cx="182880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1 shadow.jpg"/>
          <p:cNvPicPr>
            <a:picLocks noChangeAspect="1"/>
          </p:cNvPicPr>
          <p:nvPr/>
        </p:nvPicPr>
        <p:blipFill>
          <a:blip r:embed="rId2"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36877</TotalTime>
  <Words>4039</Words>
  <Application>Microsoft Office PowerPoint</Application>
  <PresentationFormat>On-screen Show (4:3)</PresentationFormat>
  <Paragraphs>208</Paragraphs>
  <Slides>56</Slides>
  <Notes>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 the end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6696</cp:revision>
  <dcterms:created xsi:type="dcterms:W3CDTF">2016-10-08T19:35:00Z</dcterms:created>
  <dcterms:modified xsi:type="dcterms:W3CDTF">2020-11-10T21:57:42Z</dcterms:modified>
</cp:coreProperties>
</file>