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56"/>
  </p:notesMasterIdLst>
  <p:sldIdLst>
    <p:sldId id="1659" r:id="rId2"/>
    <p:sldId id="1871" r:id="rId3"/>
    <p:sldId id="1990" r:id="rId4"/>
    <p:sldId id="2010" r:id="rId5"/>
    <p:sldId id="2171" r:id="rId6"/>
    <p:sldId id="2172" r:id="rId7"/>
    <p:sldId id="2173" r:id="rId8"/>
    <p:sldId id="2169" r:id="rId9"/>
    <p:sldId id="2170" r:id="rId10"/>
    <p:sldId id="2131" r:id="rId11"/>
    <p:sldId id="1995" r:id="rId12"/>
    <p:sldId id="2132" r:id="rId13"/>
    <p:sldId id="2133" r:id="rId14"/>
    <p:sldId id="2134" r:id="rId15"/>
    <p:sldId id="2135" r:id="rId16"/>
    <p:sldId id="2136" r:id="rId17"/>
    <p:sldId id="2082" r:id="rId18"/>
    <p:sldId id="2137" r:id="rId19"/>
    <p:sldId id="2175" r:id="rId20"/>
    <p:sldId id="2176" r:id="rId21"/>
    <p:sldId id="2138" r:id="rId22"/>
    <p:sldId id="2139" r:id="rId23"/>
    <p:sldId id="2140" r:id="rId24"/>
    <p:sldId id="2174" r:id="rId25"/>
    <p:sldId id="2141" r:id="rId26"/>
    <p:sldId id="2164" r:id="rId27"/>
    <p:sldId id="2142" r:id="rId28"/>
    <p:sldId id="2177" r:id="rId29"/>
    <p:sldId id="2144" r:id="rId30"/>
    <p:sldId id="2143" r:id="rId31"/>
    <p:sldId id="2179" r:id="rId32"/>
    <p:sldId id="2078" r:id="rId33"/>
    <p:sldId id="2178" r:id="rId34"/>
    <p:sldId id="2180" r:id="rId35"/>
    <p:sldId id="2146" r:id="rId36"/>
    <p:sldId id="2147" r:id="rId37"/>
    <p:sldId id="2148" r:id="rId38"/>
    <p:sldId id="2181" r:id="rId39"/>
    <p:sldId id="2182" r:id="rId40"/>
    <p:sldId id="2183" r:id="rId41"/>
    <p:sldId id="2149" r:id="rId42"/>
    <p:sldId id="2154" r:id="rId43"/>
    <p:sldId id="2184" r:id="rId44"/>
    <p:sldId id="2186" r:id="rId45"/>
    <p:sldId id="2185" r:id="rId46"/>
    <p:sldId id="2187" r:id="rId47"/>
    <p:sldId id="2188" r:id="rId48"/>
    <p:sldId id="2189" r:id="rId49"/>
    <p:sldId id="2190" r:id="rId50"/>
    <p:sldId id="2192" r:id="rId51"/>
    <p:sldId id="2193" r:id="rId52"/>
    <p:sldId id="1935" r:id="rId53"/>
    <p:sldId id="2191" r:id="rId54"/>
    <p:sldId id="1872"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BD5"/>
    <a:srgbClr val="FFF3E5"/>
    <a:srgbClr val="642626"/>
    <a:srgbClr val="595DF9"/>
    <a:srgbClr val="2D99F3"/>
    <a:srgbClr val="33CC33"/>
    <a:srgbClr val="2D5F40"/>
    <a:srgbClr val="6FE9A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721" autoAdjust="0"/>
    <p:restoredTop sz="86436" autoAdjust="0"/>
  </p:normalViewPr>
  <p:slideViewPr>
    <p:cSldViewPr>
      <p:cViewPr varScale="1">
        <p:scale>
          <a:sx n="97" d="100"/>
          <a:sy n="97" d="100"/>
        </p:scale>
        <p:origin x="-1424"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83" d="100"/>
          <a:sy n="83" d="100"/>
        </p:scale>
        <p:origin x="-3241"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68478F-85AB-4F2F-9836-360E2A3B8D3A}" type="datetimeFigureOut">
              <a:rPr lang="en-US" smtClean="0"/>
              <a:pPr/>
              <a:t>11/17/2020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9C13DB-1E66-41C6-A5A3-6652159ABCB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pPr/>
              <a:t>53</a:t>
            </a:fld>
            <a:endParaRPr lang="en-US" dirty="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11/17/2020</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11/17/2020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11/17/2020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11/17/2020</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11/17/2020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11/17/2020</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11/17/2020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11/17/2020</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11/17/2020</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11/17/2020</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11/17/2020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11/17/2020</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Cover page Hebrews - 2.jpg"/>
          <p:cNvPicPr>
            <a:picLocks noChangeAspect="1"/>
          </p:cNvPicPr>
          <p:nvPr/>
        </p:nvPicPr>
        <p:blipFill>
          <a:blip r:embed="rId3" cstate="print"/>
          <a:srcRect t="10185" b="8333"/>
          <a:stretch>
            <a:fillRect/>
          </a:stretch>
        </p:blipFill>
        <p:spPr>
          <a:xfrm>
            <a:off x="0" y="0"/>
            <a:ext cx="9144000" cy="6858000"/>
          </a:xfrm>
          <a:prstGeom prst="rect">
            <a:avLst/>
          </a:prstGeom>
        </p:spPr>
      </p:pic>
      <p:sp>
        <p:nvSpPr>
          <p:cNvPr id="11" name="Rectangle 10"/>
          <p:cNvSpPr/>
          <p:nvPr/>
        </p:nvSpPr>
        <p:spPr>
          <a:xfrm>
            <a:off x="0" y="369332"/>
            <a:ext cx="9144000" cy="1723549"/>
          </a:xfrm>
          <a:prstGeom prst="rect">
            <a:avLst/>
          </a:prstGeom>
        </p:spPr>
        <p:txBody>
          <a:bodyPr wrap="square" lIns="91440" tIns="0" bIns="274320" anchor="ctr" anchorCtr="0">
            <a:spAutoFit/>
          </a:bodyPr>
          <a:lstStyle/>
          <a:p>
            <a:pPr algn="ctr"/>
            <a:r>
              <a:rPr lang="en-US" sz="5400" b="1" dirty="0" smtClean="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 </a:t>
            </a: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The Superiority of the Life in Christ Give Us a Working Faith</a:t>
            </a:r>
            <a:endParaRPr lang="en-US" sz="48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
        <p:nvSpPr>
          <p:cNvPr id="10" name="Rectangle 9"/>
          <p:cNvSpPr/>
          <p:nvPr/>
        </p:nvSpPr>
        <p:spPr>
          <a:xfrm>
            <a:off x="0" y="4724400"/>
            <a:ext cx="9144000" cy="1446550"/>
          </a:xfrm>
          <a:prstGeom prst="rect">
            <a:avLst/>
          </a:prstGeom>
        </p:spPr>
        <p:txBody>
          <a:bodyPr wrap="square">
            <a:spAutoFit/>
          </a:bodyPr>
          <a:lstStyle/>
          <a:p>
            <a:pPr algn="ctr"/>
            <a:r>
              <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Week  12  </a:t>
            </a:r>
          </a:p>
          <a:p>
            <a:pPr algn="ctr"/>
            <a:r>
              <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18 November 2020</a:t>
            </a:r>
            <a:endParaRPr lang="en-US" sz="4400" b="1" dirty="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up)">
                                      <p:cBhvr>
                                        <p:cTn id="7" dur="500"/>
                                        <p:tgtEl>
                                          <p:spTgt spid="11">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wipe(up)">
                                      <p:cBhvr>
                                        <p:cTn id="11" dur="500"/>
                                        <p:tgtEl>
                                          <p:spTgt spid="10">
                                            <p:txEl>
                                              <p:pRg st="0" end="0"/>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wipe(up)">
                                      <p:cBhvr>
                                        <p:cTn id="15"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11</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5539978"/>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It’s easy to think that </a:t>
            </a:r>
            <a:r>
              <a:rPr lang="en-US" sz="2600" b="1" i="1" dirty="0" smtClean="0">
                <a:effectLst>
                  <a:outerShdw blurRad="38100" dist="38100" dir="2700000" algn="tl">
                    <a:srgbClr val="000000">
                      <a:alpha val="43137"/>
                    </a:srgbClr>
                  </a:outerShdw>
                </a:effectLst>
                <a:latin typeface="Cambria" pitchFamily="18" charset="0"/>
              </a:rPr>
              <a:t>perseverance</a:t>
            </a:r>
            <a:r>
              <a:rPr lang="en-US" sz="2600" b="1" dirty="0" smtClean="0">
                <a:latin typeface="Cambria" pitchFamily="18" charset="0"/>
              </a:rPr>
              <a:t> in a life of faith is an honor reserved for an elite league of heroic saints with seemingly supernatural abilities to </a:t>
            </a:r>
            <a:r>
              <a:rPr lang="en-US" sz="2600" b="1" u="sng" dirty="0" smtClean="0">
                <a:latin typeface="Cambria" pitchFamily="18" charset="0"/>
              </a:rPr>
              <a:t>discern</a:t>
            </a:r>
            <a:r>
              <a:rPr lang="en-US" sz="2600" b="1" dirty="0" smtClean="0">
                <a:latin typeface="Cambria" pitchFamily="18" charset="0"/>
              </a:rPr>
              <a:t> the invisible, </a:t>
            </a:r>
            <a:r>
              <a:rPr lang="en-US" sz="2600" b="1" u="sng" dirty="0" smtClean="0">
                <a:latin typeface="Cambria" pitchFamily="18" charset="0"/>
              </a:rPr>
              <a:t>believe</a:t>
            </a:r>
            <a:r>
              <a:rPr lang="en-US" sz="2600" b="1" dirty="0" smtClean="0">
                <a:latin typeface="Cambria" pitchFamily="18" charset="0"/>
              </a:rPr>
              <a:t> the incredible, and </a:t>
            </a:r>
            <a:r>
              <a:rPr lang="en-US" sz="2600" b="1" u="sng" dirty="0" smtClean="0">
                <a:latin typeface="Cambria" pitchFamily="18" charset="0"/>
              </a:rPr>
              <a:t>stand</a:t>
            </a:r>
            <a:r>
              <a:rPr lang="en-US" sz="2600" b="1" dirty="0" smtClean="0">
                <a:latin typeface="Cambria" pitchFamily="18" charset="0"/>
              </a:rPr>
              <a:t> against the inevitable.  </a:t>
            </a:r>
          </a:p>
          <a:p>
            <a:pPr marL="274320" indent="-274320">
              <a:spcAft>
                <a:spcPts val="2400"/>
              </a:spcAft>
              <a:buFont typeface="Arial" pitchFamily="34" charset="0"/>
              <a:buChar char="•"/>
            </a:pPr>
            <a:r>
              <a:rPr lang="en-US" sz="2600" b="1" dirty="0" smtClean="0">
                <a:effectLst>
                  <a:outerShdw blurRad="38100" dist="38100" dir="2700000" algn="tl">
                    <a:srgbClr val="000000">
                      <a:alpha val="43137"/>
                    </a:srgbClr>
                  </a:outerShdw>
                </a:effectLst>
                <a:latin typeface="Cambria" pitchFamily="18" charset="0"/>
              </a:rPr>
              <a:t>Chapter 11</a:t>
            </a:r>
            <a:r>
              <a:rPr lang="en-US" sz="2600" b="1" dirty="0" smtClean="0">
                <a:latin typeface="Cambria" pitchFamily="18" charset="0"/>
              </a:rPr>
              <a:t> recounts biblical history through both the </a:t>
            </a:r>
            <a:r>
              <a:rPr lang="en-US" sz="2600" b="1" i="1" dirty="0" smtClean="0">
                <a:effectLst>
                  <a:outerShdw blurRad="38100" dist="38100" dir="2700000" algn="tl">
                    <a:srgbClr val="000000">
                      <a:alpha val="43137"/>
                    </a:srgbClr>
                  </a:outerShdw>
                </a:effectLst>
                <a:latin typeface="Cambria" pitchFamily="18" charset="0"/>
              </a:rPr>
              <a:t>well-known</a:t>
            </a:r>
            <a:r>
              <a:rPr lang="en-US" sz="2600" b="1" dirty="0" smtClean="0">
                <a:latin typeface="Cambria" pitchFamily="18" charset="0"/>
              </a:rPr>
              <a:t> and the </a:t>
            </a:r>
            <a:r>
              <a:rPr lang="en-US" sz="2600" b="1" i="1" dirty="0" smtClean="0">
                <a:effectLst>
                  <a:outerShdw blurRad="38100" dist="38100" dir="2700000" algn="tl">
                    <a:srgbClr val="000000">
                      <a:alpha val="43137"/>
                    </a:srgbClr>
                  </a:outerShdw>
                </a:effectLst>
                <a:latin typeface="Cambria" pitchFamily="18" charset="0"/>
              </a:rPr>
              <a:t>lesser-known</a:t>
            </a:r>
            <a:r>
              <a:rPr lang="en-US" sz="2600" b="1" dirty="0" smtClean="0">
                <a:latin typeface="Cambria" pitchFamily="18" charset="0"/>
              </a:rPr>
              <a:t> heroes of God’s epic story of redemption.  Here we find common men and women who exhibited uncommon faith – faith that perplexed the people around them but pleased the God above them. </a:t>
            </a:r>
            <a:endParaRPr lang="en-US" sz="2600" dirty="0" smtClean="0">
              <a:latin typeface="Cambria"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alpha val="70000"/>
          </a:schemeClr>
        </a:solidFill>
        <a:effectLst/>
      </p:bgPr>
    </p:bg>
    <p:spTree>
      <p:nvGrpSpPr>
        <p:cNvPr id="1" name=""/>
        <p:cNvGrpSpPr/>
        <p:nvPr/>
      </p:nvGrpSpPr>
      <p:grpSpPr>
        <a:xfrm>
          <a:off x="0" y="0"/>
          <a:ext cx="0" cy="0"/>
          <a:chOff x="0" y="0"/>
          <a:chExt cx="0" cy="0"/>
        </a:xfrm>
      </p:grpSpPr>
      <p:sp>
        <p:nvSpPr>
          <p:cNvPr id="8" name="TextBox 7"/>
          <p:cNvSpPr txBox="1"/>
          <p:nvPr/>
        </p:nvSpPr>
        <p:spPr>
          <a:xfrm>
            <a:off x="0" y="990600"/>
            <a:ext cx="9144000" cy="6124754"/>
          </a:xfrm>
          <a:prstGeom prst="rect">
            <a:avLst/>
          </a:prstGeom>
          <a:gradFill>
            <a:gsLst>
              <a:gs pos="0">
                <a:srgbClr val="FFC000"/>
              </a:gs>
              <a:gs pos="100000">
                <a:srgbClr val="FFEBFA"/>
              </a:gs>
            </a:gsLst>
            <a:lin ang="5400000" scaled="0"/>
          </a:gradFill>
        </p:spPr>
        <p:txBody>
          <a:bodyPr wrap="square" lIns="274320" tIns="0" rIns="274320" bIns="91440" rtlCol="0" anchor="t" anchorCtr="0">
            <a:spAutoFit/>
          </a:bodyPr>
          <a:lstStyle/>
          <a:p>
            <a:endParaRPr lang="en-US" sz="3200" dirty="0" smtClean="0">
              <a:latin typeface="Georgia" pitchFamily="18" charset="0"/>
            </a:endParaRPr>
          </a:p>
          <a:p>
            <a:r>
              <a:rPr lang="en-US" sz="3000" b="1" baseline="30000" dirty="0" smtClean="0">
                <a:effectLst>
                  <a:outerShdw blurRad="38100" dist="38100" dir="2700000" algn="tl">
                    <a:srgbClr val="000000">
                      <a:alpha val="43137"/>
                    </a:srgbClr>
                  </a:outerShdw>
                </a:effectLst>
                <a:latin typeface="Georgia" pitchFamily="18" charset="0"/>
              </a:rPr>
              <a:t>1</a:t>
            </a:r>
            <a:r>
              <a:rPr lang="en-US" sz="3000" dirty="0" smtClean="0">
                <a:latin typeface="Georgia" pitchFamily="18" charset="0"/>
              </a:rPr>
              <a:t>Now faith is the substance of things hoped for, the evidence of things not seen.</a:t>
            </a:r>
          </a:p>
          <a:p>
            <a:r>
              <a:rPr lang="en-US" sz="3000" b="1" baseline="30000" dirty="0" smtClean="0">
                <a:effectLst>
                  <a:outerShdw blurRad="38100" dist="38100" dir="2700000" algn="tl">
                    <a:srgbClr val="000000">
                      <a:alpha val="43137"/>
                    </a:srgbClr>
                  </a:outerShdw>
                </a:effectLst>
                <a:latin typeface="Georgia" pitchFamily="18" charset="0"/>
              </a:rPr>
              <a:t>2</a:t>
            </a:r>
            <a:r>
              <a:rPr lang="en-US" sz="3000" dirty="0" smtClean="0">
                <a:latin typeface="Georgia" pitchFamily="18" charset="0"/>
              </a:rPr>
              <a:t>For by it the elders obtained a good report.</a:t>
            </a:r>
          </a:p>
          <a:p>
            <a:r>
              <a:rPr lang="en-US" sz="3000" b="1" baseline="30000" dirty="0" smtClean="0">
                <a:effectLst>
                  <a:outerShdw blurRad="38100" dist="38100" dir="2700000" algn="tl">
                    <a:srgbClr val="000000">
                      <a:alpha val="43137"/>
                    </a:srgbClr>
                  </a:outerShdw>
                </a:effectLst>
                <a:latin typeface="Georgia" pitchFamily="18" charset="0"/>
              </a:rPr>
              <a:t>3</a:t>
            </a:r>
            <a:r>
              <a:rPr lang="en-US" sz="3000" dirty="0" smtClean="0">
                <a:latin typeface="Georgia" pitchFamily="18" charset="0"/>
              </a:rPr>
              <a:t>Through faith we understand that the worlds were framed by the word of God, so that things which are seen were not made of things which do appear.</a:t>
            </a:r>
          </a:p>
          <a:p>
            <a:endParaRPr lang="en-US" sz="3000" dirty="0" smtClean="0">
              <a:latin typeface="Georgia" pitchFamily="18" charset="0"/>
            </a:endParaRPr>
          </a:p>
          <a:p>
            <a:r>
              <a:rPr lang="en-US" sz="3000" b="1" baseline="30000" dirty="0" smtClean="0">
                <a:effectLst>
                  <a:outerShdw blurRad="38100" dist="38100" dir="2700000" algn="tl">
                    <a:srgbClr val="000000">
                      <a:alpha val="43137"/>
                    </a:srgbClr>
                  </a:outerShdw>
                </a:effectLst>
                <a:latin typeface="Georgia" pitchFamily="18" charset="0"/>
              </a:rPr>
              <a:t>6</a:t>
            </a:r>
            <a:r>
              <a:rPr lang="en-US" sz="3000" dirty="0" smtClean="0">
                <a:latin typeface="Georgia" pitchFamily="18" charset="0"/>
              </a:rPr>
              <a:t>But without faith it is impossible to please him: for he that cometh to God must believe that he is, and that he is a </a:t>
            </a:r>
            <a:r>
              <a:rPr lang="en-US" sz="3000" dirty="0" err="1" smtClean="0">
                <a:latin typeface="Georgia" pitchFamily="18" charset="0"/>
              </a:rPr>
              <a:t>rewarder</a:t>
            </a:r>
            <a:r>
              <a:rPr lang="en-US" sz="3000" dirty="0" smtClean="0">
                <a:latin typeface="Georgia" pitchFamily="18" charset="0"/>
              </a:rPr>
              <a:t> of them that diligently seek him.</a:t>
            </a:r>
          </a:p>
          <a:p>
            <a:endParaRPr lang="en-US" sz="3000" dirty="0">
              <a:latin typeface="Georgia" pitchFamily="18" charset="0"/>
            </a:endParaRPr>
          </a:p>
        </p:txBody>
      </p:sp>
      <p:sp>
        <p:nvSpPr>
          <p:cNvPr id="13" name="TextBox 12"/>
          <p:cNvSpPr txBox="1"/>
          <p:nvPr/>
        </p:nvSpPr>
        <p:spPr>
          <a:xfrm>
            <a:off x="2590800" y="228600"/>
            <a:ext cx="4343400" cy="52322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800" b="1" dirty="0" smtClean="0">
                <a:solidFill>
                  <a:schemeClr val="tx1"/>
                </a:solidFill>
                <a:latin typeface="Georgia" pitchFamily="18" charset="0"/>
              </a:rPr>
              <a:t>Hebrews 11:1 – 3, 6</a:t>
            </a:r>
            <a:endParaRPr lang="en-US" sz="2800" b="1" dirty="0">
              <a:solidFill>
                <a:schemeClr val="tx1"/>
              </a:solidFill>
              <a:latin typeface="Georgia" pitchFamily="18" charset="0"/>
            </a:endParaRPr>
          </a:p>
        </p:txBody>
      </p:sp>
      <p:cxnSp>
        <p:nvCxnSpPr>
          <p:cNvPr id="12" name="Straight Connector 11"/>
          <p:cNvCxnSpPr/>
          <p:nvPr/>
        </p:nvCxnSpPr>
        <p:spPr>
          <a:xfrm>
            <a:off x="5486400" y="2819400"/>
            <a:ext cx="201168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a:off x="4038600" y="5105400"/>
            <a:ext cx="192024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2895600" y="6019800"/>
            <a:ext cx="155448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par>
                                <p:cTn id="8" presetID="8" presetClass="entr" presetSubtype="32"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amond(out)">
                                      <p:cBhvr>
                                        <p:cTn id="10" dur="2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1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1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11</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5447645"/>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Before he documents the journey of the faithful throughout biblical history, Paul provides a simple but rich </a:t>
            </a:r>
            <a:r>
              <a:rPr lang="en-US" sz="2600" b="1" u="sng" dirty="0" smtClean="0">
                <a:effectLst>
                  <a:outerShdw blurRad="38100" dist="38100" dir="2700000" algn="tl">
                    <a:srgbClr val="000000">
                      <a:alpha val="43137"/>
                    </a:srgbClr>
                  </a:outerShdw>
                </a:effectLst>
                <a:latin typeface="Cambria" pitchFamily="18" charset="0"/>
              </a:rPr>
              <a:t>definition</a:t>
            </a:r>
            <a:r>
              <a:rPr lang="en-US" sz="2600" b="1" dirty="0" smtClean="0">
                <a:latin typeface="Cambria" pitchFamily="18" charset="0"/>
              </a:rPr>
              <a:t> of faith  (</a:t>
            </a:r>
            <a:r>
              <a:rPr lang="en-US" sz="2600" b="1" dirty="0" smtClean="0">
                <a:effectLst>
                  <a:outerShdw blurRad="38100" dist="38100" dir="2700000" algn="tl">
                    <a:srgbClr val="000000">
                      <a:alpha val="43137"/>
                    </a:srgbClr>
                  </a:outerShdw>
                </a:effectLst>
                <a:latin typeface="Cambria" pitchFamily="18" charset="0"/>
              </a:rPr>
              <a:t>11:1-2</a:t>
            </a:r>
            <a:r>
              <a:rPr lang="en-US" sz="2600" b="1" dirty="0" smtClean="0">
                <a:latin typeface="Cambria" pitchFamily="18" charset="0"/>
              </a:rPr>
              <a:t>).</a:t>
            </a:r>
          </a:p>
          <a:p>
            <a:pPr marL="274320" indent="-274320">
              <a:spcAft>
                <a:spcPts val="2400"/>
              </a:spcAft>
              <a:buFont typeface="Arial" pitchFamily="34" charset="0"/>
              <a:buChar char="•"/>
            </a:pPr>
            <a:r>
              <a:rPr lang="en-US" sz="2600" b="1" dirty="0" smtClean="0">
                <a:latin typeface="Cambria" pitchFamily="18" charset="0"/>
              </a:rPr>
              <a:t>Faith isn’t a blind shot in the dark, positive thinking, arrogant presumption, or gullible naïveté.  Faith is </a:t>
            </a:r>
            <a:r>
              <a:rPr lang="en-US" sz="2600" b="1" i="1" dirty="0" smtClean="0">
                <a:effectLst>
                  <a:outerShdw blurRad="38100" dist="38100" dir="2700000" algn="tl">
                    <a:srgbClr val="000000">
                      <a:alpha val="43137"/>
                    </a:srgbClr>
                  </a:outerShdw>
                </a:effectLst>
                <a:latin typeface="Cambria" pitchFamily="18" charset="0"/>
              </a:rPr>
              <a:t>confidence in God</a:t>
            </a:r>
            <a:r>
              <a:rPr lang="en-US" sz="2600" b="1" dirty="0" smtClean="0">
                <a:latin typeface="Cambria" pitchFamily="18" charset="0"/>
              </a:rPr>
              <a:t>, a firm conviction that what He says is true and that what He promises He will do. </a:t>
            </a:r>
          </a:p>
          <a:p>
            <a:pPr marL="274320" indent="-274320">
              <a:spcAft>
                <a:spcPts val="2400"/>
              </a:spcAft>
              <a:buFont typeface="Arial" pitchFamily="34" charset="0"/>
              <a:buChar char="•"/>
            </a:pPr>
            <a:r>
              <a:rPr lang="en-US" sz="2600" b="1" dirty="0" smtClean="0">
                <a:latin typeface="Cambria" pitchFamily="18" charset="0"/>
              </a:rPr>
              <a:t>The words translated “</a:t>
            </a:r>
            <a:r>
              <a:rPr lang="en-US" sz="2600" b="1" dirty="0" smtClean="0">
                <a:effectLst>
                  <a:outerShdw blurRad="38100" dist="38100" dir="2700000" algn="tl">
                    <a:srgbClr val="000000">
                      <a:alpha val="43137"/>
                    </a:srgbClr>
                  </a:outerShdw>
                </a:effectLst>
                <a:latin typeface="Cambria" pitchFamily="18" charset="0"/>
              </a:rPr>
              <a:t>assurance</a:t>
            </a:r>
            <a:r>
              <a:rPr lang="en-US" sz="2600" b="1" dirty="0" smtClean="0">
                <a:latin typeface="Cambria" pitchFamily="18" charset="0"/>
              </a:rPr>
              <a:t>” and “</a:t>
            </a:r>
            <a:r>
              <a:rPr lang="en-US" sz="2600" b="1" dirty="0" smtClean="0">
                <a:effectLst>
                  <a:outerShdw blurRad="38100" dist="38100" dir="2700000" algn="tl">
                    <a:srgbClr val="000000">
                      <a:alpha val="43137"/>
                    </a:srgbClr>
                  </a:outerShdw>
                </a:effectLst>
                <a:latin typeface="Cambria" pitchFamily="18" charset="0"/>
              </a:rPr>
              <a:t>reality</a:t>
            </a:r>
            <a:r>
              <a:rPr lang="en-US" sz="2600" b="1" dirty="0" smtClean="0">
                <a:latin typeface="Cambria" pitchFamily="18" charset="0"/>
              </a:rPr>
              <a:t>” refers to the essence or substance of something which stands under it as its </a:t>
            </a:r>
            <a:r>
              <a:rPr lang="en-US" sz="2600" b="1" i="1" dirty="0" smtClean="0">
                <a:effectLst>
                  <a:outerShdw blurRad="38100" dist="38100" dir="2700000" algn="tl">
                    <a:srgbClr val="000000">
                      <a:alpha val="43137"/>
                    </a:srgbClr>
                  </a:outerShdw>
                </a:effectLst>
                <a:latin typeface="Cambria" pitchFamily="18" charset="0"/>
              </a:rPr>
              <a:t>foundation or support</a:t>
            </a:r>
            <a:r>
              <a:rPr lang="en-US" sz="2600" b="1" dirty="0" smtClean="0">
                <a:latin typeface="Cambria" pitchFamily="18" charset="0"/>
              </a:rPr>
              <a:t>.  </a:t>
            </a:r>
            <a:endParaRPr lang="en-US" sz="2600" dirty="0" smtClean="0">
              <a:latin typeface="Cambria"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11</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5047536"/>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The word translated “</a:t>
            </a:r>
            <a:r>
              <a:rPr lang="en-US" sz="2600" b="1" dirty="0" smtClean="0">
                <a:effectLst>
                  <a:outerShdw blurRad="38100" dist="38100" dir="2700000" algn="tl">
                    <a:srgbClr val="000000">
                      <a:alpha val="43137"/>
                    </a:srgbClr>
                  </a:outerShdw>
                </a:effectLst>
                <a:latin typeface="Cambria" pitchFamily="18" charset="0"/>
              </a:rPr>
              <a:t>conviction</a:t>
            </a:r>
            <a:r>
              <a:rPr lang="en-US" sz="2600" b="1" dirty="0" smtClean="0">
                <a:latin typeface="Cambria" pitchFamily="18" charset="0"/>
              </a:rPr>
              <a:t>” or “</a:t>
            </a:r>
            <a:r>
              <a:rPr lang="en-US" sz="2600" b="1" dirty="0" smtClean="0">
                <a:effectLst>
                  <a:outerShdw blurRad="38100" dist="38100" dir="2700000" algn="tl">
                    <a:srgbClr val="000000">
                      <a:alpha val="43137"/>
                    </a:srgbClr>
                  </a:outerShdw>
                </a:effectLst>
                <a:latin typeface="Cambria" pitchFamily="18" charset="0"/>
              </a:rPr>
              <a:t>evidence</a:t>
            </a:r>
            <a:r>
              <a:rPr lang="en-US" sz="2600" b="1" dirty="0" smtClean="0">
                <a:latin typeface="Cambria" pitchFamily="18" charset="0"/>
              </a:rPr>
              <a:t>” refers to the </a:t>
            </a:r>
            <a:r>
              <a:rPr lang="en-US" sz="2600" b="1" i="1" dirty="0" smtClean="0">
                <a:effectLst>
                  <a:outerShdw blurRad="38100" dist="38100" dir="2700000" algn="tl">
                    <a:srgbClr val="000000">
                      <a:alpha val="43137"/>
                    </a:srgbClr>
                  </a:outerShdw>
                </a:effectLst>
                <a:latin typeface="Cambria" pitchFamily="18" charset="0"/>
              </a:rPr>
              <a:t>test or trial</a:t>
            </a:r>
            <a:r>
              <a:rPr lang="en-US" sz="2600" b="1" dirty="0" smtClean="0">
                <a:latin typeface="Cambria" pitchFamily="18" charset="0"/>
              </a:rPr>
              <a:t> which shows a thing as it really is.  </a:t>
            </a:r>
          </a:p>
          <a:p>
            <a:pPr marL="274320" indent="-274320">
              <a:spcAft>
                <a:spcPts val="2400"/>
              </a:spcAft>
              <a:buFont typeface="Arial" pitchFamily="34" charset="0"/>
              <a:buChar char="•"/>
            </a:pPr>
            <a:r>
              <a:rPr lang="en-US" sz="2600" b="1" dirty="0" smtClean="0">
                <a:latin typeface="Cambria" pitchFamily="18" charset="0"/>
              </a:rPr>
              <a:t>These things constitute the grounds for holding as true the invisible reality of spiritual things and the trustworthiness of God’s future promises: </a:t>
            </a:r>
            <a:r>
              <a:rPr lang="en-US" sz="2600" b="1" i="1" dirty="0" smtClean="0">
                <a:effectLst>
                  <a:outerShdw blurRad="38100" dist="38100" dir="2700000" algn="tl">
                    <a:srgbClr val="000000">
                      <a:alpha val="43137"/>
                    </a:srgbClr>
                  </a:outerShdw>
                </a:effectLst>
                <a:latin typeface="Cambria" pitchFamily="18" charset="0"/>
              </a:rPr>
              <a:t>“things hoped for . . . things not seen”</a:t>
            </a:r>
            <a:r>
              <a:rPr lang="en-US" sz="2600" b="1" dirty="0" smtClean="0">
                <a:latin typeface="Cambria" pitchFamily="18" charset="0"/>
              </a:rPr>
              <a:t> (</a:t>
            </a:r>
            <a:r>
              <a:rPr lang="en-US" sz="2600" b="1" dirty="0" smtClean="0">
                <a:effectLst>
                  <a:outerShdw blurRad="38100" dist="38100" dir="2700000" algn="tl">
                    <a:srgbClr val="000000">
                      <a:alpha val="43137"/>
                    </a:srgbClr>
                  </a:outerShdw>
                </a:effectLst>
                <a:latin typeface="Cambria" pitchFamily="18" charset="0"/>
              </a:rPr>
              <a:t>11:1</a:t>
            </a:r>
            <a:r>
              <a:rPr lang="en-US" sz="2600" b="1" dirty="0" smtClean="0">
                <a:latin typeface="Cambria" pitchFamily="18" charset="0"/>
              </a:rPr>
              <a:t>).</a:t>
            </a:r>
          </a:p>
          <a:p>
            <a:pPr marL="274320" indent="-274320">
              <a:spcAft>
                <a:spcPts val="2400"/>
              </a:spcAft>
              <a:buFont typeface="Arial" pitchFamily="34" charset="0"/>
              <a:buChar char="•"/>
            </a:pPr>
            <a:r>
              <a:rPr lang="en-US" sz="2600" b="1" dirty="0" smtClean="0">
                <a:latin typeface="Cambria" pitchFamily="18" charset="0"/>
              </a:rPr>
              <a:t>Such faith isn’t simply limited to the things present but </a:t>
            </a:r>
            <a:r>
              <a:rPr lang="en-US" sz="2600" b="1" i="1" dirty="0" smtClean="0">
                <a:effectLst>
                  <a:outerShdw blurRad="38100" dist="38100" dir="2700000" algn="tl">
                    <a:srgbClr val="000000">
                      <a:alpha val="43137"/>
                    </a:srgbClr>
                  </a:outerShdw>
                </a:effectLst>
                <a:latin typeface="Cambria" pitchFamily="18" charset="0"/>
              </a:rPr>
              <a:t>invisible</a:t>
            </a:r>
            <a:r>
              <a:rPr lang="en-US" sz="2600" b="1" dirty="0" smtClean="0">
                <a:latin typeface="Cambria" pitchFamily="18" charset="0"/>
              </a:rPr>
              <a:t>, or to the things </a:t>
            </a:r>
            <a:r>
              <a:rPr lang="en-US" sz="2600" b="1" u="sng" dirty="0" smtClean="0">
                <a:effectLst>
                  <a:outerShdw blurRad="38100" dist="38100" dir="2700000" algn="tl">
                    <a:srgbClr val="000000">
                      <a:alpha val="43137"/>
                    </a:srgbClr>
                  </a:outerShdw>
                </a:effectLst>
                <a:latin typeface="Cambria" pitchFamily="18" charset="0"/>
              </a:rPr>
              <a:t>future</a:t>
            </a:r>
            <a:r>
              <a:rPr lang="en-US" sz="2600" b="1" dirty="0" smtClean="0">
                <a:latin typeface="Cambria" pitchFamily="18" charset="0"/>
              </a:rPr>
              <a:t> and </a:t>
            </a:r>
            <a:r>
              <a:rPr lang="en-US" sz="2600" b="1" u="sng" dirty="0" smtClean="0">
                <a:effectLst>
                  <a:outerShdw blurRad="38100" dist="38100" dir="2700000" algn="tl">
                    <a:srgbClr val="000000">
                      <a:alpha val="43137"/>
                    </a:srgbClr>
                  </a:outerShdw>
                </a:effectLst>
                <a:latin typeface="Cambria" pitchFamily="18" charset="0"/>
              </a:rPr>
              <a:t>unknowable</a:t>
            </a:r>
            <a:r>
              <a:rPr lang="en-US" sz="2600" b="1" dirty="0" smtClean="0">
                <a:latin typeface="Cambria" pitchFamily="18" charset="0"/>
              </a:rPr>
              <a:t>.</a:t>
            </a:r>
            <a:endParaRPr lang="en-US" sz="2600" dirty="0" smtClean="0">
              <a:latin typeface="Cambria"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11</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5355312"/>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i="1" dirty="0" smtClean="0">
                <a:effectLst>
                  <a:outerShdw blurRad="38100" dist="38100" dir="2700000" algn="tl">
                    <a:srgbClr val="000000">
                      <a:alpha val="43137"/>
                    </a:srgbClr>
                  </a:outerShdw>
                </a:effectLst>
                <a:latin typeface="Cambria" pitchFamily="18" charset="0"/>
              </a:rPr>
              <a:t>Consider v6 </a:t>
            </a:r>
            <a:r>
              <a:rPr lang="en-US" sz="2600" b="1" dirty="0" smtClean="0">
                <a:effectLst>
                  <a:outerShdw blurRad="38100" dist="38100" dir="2700000" algn="tl">
                    <a:srgbClr val="000000">
                      <a:alpha val="43137"/>
                    </a:srgbClr>
                  </a:outerShdw>
                </a:effectLst>
                <a:latin typeface="Cambria" pitchFamily="18" charset="0"/>
              </a:rPr>
              <a:t>. . .</a:t>
            </a:r>
          </a:p>
          <a:p>
            <a:pPr marL="274320" indent="-274320">
              <a:spcAft>
                <a:spcPts val="2400"/>
              </a:spcAft>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FIRST</a:t>
            </a:r>
            <a:r>
              <a:rPr lang="en-US" sz="2600" b="1" dirty="0" smtClean="0">
                <a:latin typeface="Cambria" pitchFamily="18" charset="0"/>
              </a:rPr>
              <a:t> – by faith we </a:t>
            </a:r>
            <a:r>
              <a:rPr lang="en-US" sz="2600" b="1" i="1" u="sng" dirty="0" smtClean="0">
                <a:effectLst>
                  <a:outerShdw blurRad="38100" dist="38100" dir="2700000" algn="tl">
                    <a:srgbClr val="000000">
                      <a:alpha val="43137"/>
                    </a:srgbClr>
                  </a:outerShdw>
                </a:effectLst>
                <a:latin typeface="Cambria" pitchFamily="18" charset="0"/>
              </a:rPr>
              <a:t>come</a:t>
            </a:r>
            <a:r>
              <a:rPr lang="en-US" sz="2600" b="1" dirty="0" smtClean="0">
                <a:latin typeface="Cambria" pitchFamily="18" charset="0"/>
              </a:rPr>
              <a:t> to God:  an acknowledgment that He is the great Source of everything here is.  We simply go to God through faith.</a:t>
            </a:r>
          </a:p>
          <a:p>
            <a:pPr marL="274320" indent="-274320">
              <a:spcAft>
                <a:spcPts val="2400"/>
              </a:spcAft>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SECOND</a:t>
            </a:r>
            <a:r>
              <a:rPr lang="en-US" sz="2600" b="1" dirty="0" smtClean="0">
                <a:latin typeface="Cambria" pitchFamily="18" charset="0"/>
              </a:rPr>
              <a:t> – by faith we </a:t>
            </a:r>
            <a:r>
              <a:rPr lang="en-US" sz="2600" b="1" i="1" u="sng" dirty="0" smtClean="0">
                <a:effectLst>
                  <a:outerShdw blurRad="38100" dist="38100" dir="2700000" algn="tl">
                    <a:srgbClr val="000000">
                      <a:alpha val="43137"/>
                    </a:srgbClr>
                  </a:outerShdw>
                </a:effectLst>
                <a:latin typeface="Cambria" pitchFamily="18" charset="0"/>
              </a:rPr>
              <a:t>believe</a:t>
            </a:r>
            <a:r>
              <a:rPr lang="en-US" sz="2600" b="1" dirty="0" smtClean="0">
                <a:latin typeface="Cambria" pitchFamily="18" charset="0"/>
              </a:rPr>
              <a:t> that God is:  that we set aside the need to see with human eyes or touch with human hands.</a:t>
            </a:r>
          </a:p>
          <a:p>
            <a:pPr marL="274320" indent="-274320">
              <a:spcAft>
                <a:spcPts val="2400"/>
              </a:spcAft>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THIRD</a:t>
            </a:r>
            <a:r>
              <a:rPr lang="en-US" sz="2600" b="1" dirty="0" smtClean="0">
                <a:latin typeface="Cambria" pitchFamily="18" charset="0"/>
              </a:rPr>
              <a:t> – by faith we </a:t>
            </a:r>
            <a:r>
              <a:rPr lang="en-US" sz="2600" b="1" i="1" u="sng" dirty="0" smtClean="0">
                <a:effectLst>
                  <a:outerShdw blurRad="38100" dist="38100" dir="2700000" algn="tl">
                    <a:srgbClr val="000000">
                      <a:alpha val="43137"/>
                    </a:srgbClr>
                  </a:outerShdw>
                </a:effectLst>
                <a:latin typeface="Cambria" pitchFamily="18" charset="0"/>
              </a:rPr>
              <a:t>trust</a:t>
            </a:r>
            <a:r>
              <a:rPr lang="en-US" sz="2600" b="1" dirty="0" smtClean="0">
                <a:latin typeface="Cambria" pitchFamily="18" charset="0"/>
              </a:rPr>
              <a:t> God to keep His word:  God has promised to reward those who seek Him. </a:t>
            </a:r>
            <a:endParaRPr lang="en-US" sz="2600" dirty="0" smtClean="0">
              <a:latin typeface="Cambria"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wipe(left)">
                                      <p:cBhvr>
                                        <p:cTn id="11" dur="500"/>
                                        <p:tgtEl>
                                          <p:spTgt spid="5">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left)">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wipe(left)">
                                      <p:cBhvr>
                                        <p:cTn id="21"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0070C0">
            <a:alpha val="70000"/>
          </a:srgbClr>
        </a:solidFill>
        <a:effectLst/>
      </p:bgPr>
    </p:bg>
    <p:spTree>
      <p:nvGrpSpPr>
        <p:cNvPr id="1" name=""/>
        <p:cNvGrpSpPr/>
        <p:nvPr/>
      </p:nvGrpSpPr>
      <p:grpSpPr>
        <a:xfrm>
          <a:off x="0" y="0"/>
          <a:ext cx="0" cy="0"/>
          <a:chOff x="0" y="0"/>
          <a:chExt cx="0" cy="0"/>
        </a:xfrm>
      </p:grpSpPr>
      <p:sp>
        <p:nvSpPr>
          <p:cNvPr id="8" name="TextBox 7"/>
          <p:cNvSpPr txBox="1"/>
          <p:nvPr/>
        </p:nvSpPr>
        <p:spPr>
          <a:xfrm>
            <a:off x="152400" y="1066800"/>
            <a:ext cx="8778240" cy="4739759"/>
          </a:xfrm>
          <a:prstGeom prst="rect">
            <a:avLst/>
          </a:prstGeom>
          <a:gradFill>
            <a:gsLst>
              <a:gs pos="0">
                <a:srgbClr val="00B0F0"/>
              </a:gs>
              <a:gs pos="100000">
                <a:srgbClr val="FFEBFA"/>
              </a:gs>
            </a:gsLst>
            <a:lin ang="5400000" scaled="0"/>
          </a:gradFill>
        </p:spPr>
        <p:txBody>
          <a:bodyPr wrap="square" lIns="274320" tIns="0" rIns="274320" bIns="91440" rtlCol="0" anchor="t" anchorCtr="0">
            <a:spAutoFit/>
          </a:bodyPr>
          <a:lstStyle/>
          <a:p>
            <a:endParaRPr lang="en-US" sz="3200" dirty="0" smtClean="0">
              <a:latin typeface="Georgia" pitchFamily="18" charset="0"/>
            </a:endParaRPr>
          </a:p>
          <a:p>
            <a:r>
              <a:rPr lang="en-US" sz="3000" b="1" baseline="30000" dirty="0" smtClean="0">
                <a:effectLst>
                  <a:outerShdw blurRad="38100" dist="38100" dir="2700000" algn="tl">
                    <a:srgbClr val="000000">
                      <a:alpha val="43137"/>
                    </a:srgbClr>
                  </a:outerShdw>
                </a:effectLst>
                <a:latin typeface="Georgia" pitchFamily="18" charset="0"/>
              </a:rPr>
              <a:t>4</a:t>
            </a:r>
            <a:r>
              <a:rPr lang="en-US" sz="3000" dirty="0" smtClean="0">
                <a:latin typeface="Georgia" pitchFamily="18" charset="0"/>
              </a:rPr>
              <a:t>Therefore, By faith Abel brought God a better offering than Cain did. By faith he was commended as righteous, when God spoke well of his offerings. And by faith Abel still speaks, even though he is dead.  </a:t>
            </a:r>
            <a:r>
              <a:rPr lang="en-US" sz="3000" b="1" baseline="30000" dirty="0" smtClean="0">
                <a:effectLst>
                  <a:outerShdw blurRad="38100" dist="38100" dir="2700000" algn="tl">
                    <a:srgbClr val="000000">
                      <a:alpha val="43137"/>
                    </a:srgbClr>
                  </a:outerShdw>
                </a:effectLst>
                <a:latin typeface="Georgia" pitchFamily="18" charset="0"/>
              </a:rPr>
              <a:t>5</a:t>
            </a:r>
            <a:r>
              <a:rPr lang="en-US" sz="3000" dirty="0" smtClean="0">
                <a:latin typeface="Georgia" pitchFamily="18" charset="0"/>
              </a:rPr>
              <a:t>By faith Enoch was taken from this life, so that he did not experience death: “He could not be found, because God had taken him away.”  For before he was taken, he was commended as one who pleased God.</a:t>
            </a:r>
          </a:p>
        </p:txBody>
      </p:sp>
      <p:sp>
        <p:nvSpPr>
          <p:cNvPr id="13" name="TextBox 12"/>
          <p:cNvSpPr txBox="1"/>
          <p:nvPr/>
        </p:nvSpPr>
        <p:spPr>
          <a:xfrm>
            <a:off x="2590800" y="228600"/>
            <a:ext cx="4343400" cy="523220"/>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800" b="1" dirty="0" smtClean="0">
                <a:solidFill>
                  <a:schemeClr val="tx1"/>
                </a:solidFill>
                <a:latin typeface="Georgia" pitchFamily="18" charset="0"/>
              </a:rPr>
              <a:t>Hebrews 11:4-5</a:t>
            </a:r>
            <a:endParaRPr lang="en-US" sz="2800" b="1" dirty="0">
              <a:solidFill>
                <a:schemeClr val="tx1"/>
              </a:solidFill>
              <a:latin typeface="Georgia" pitchFamily="18" charset="0"/>
            </a:endParaRPr>
          </a:p>
        </p:txBody>
      </p:sp>
      <p:cxnSp>
        <p:nvCxnSpPr>
          <p:cNvPr id="12" name="Straight Connector 11"/>
          <p:cNvCxnSpPr/>
          <p:nvPr/>
        </p:nvCxnSpPr>
        <p:spPr>
          <a:xfrm>
            <a:off x="3810000" y="1981200"/>
            <a:ext cx="73152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2743200" y="2438400"/>
            <a:ext cx="73152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a:off x="6096000" y="3810000"/>
            <a:ext cx="100584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par>
                                <p:cTn id="8" presetID="8" presetClass="entr" presetSubtype="32"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amond(out)">
                                      <p:cBhvr>
                                        <p:cTn id="10" dur="2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1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1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11</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5139869"/>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Paul introduces a shepherd named </a:t>
            </a:r>
            <a:r>
              <a:rPr lang="en-US" sz="2600" b="1" dirty="0" smtClean="0">
                <a:effectLst>
                  <a:outerShdw blurRad="38100" dist="38100" dir="2700000" algn="tl">
                    <a:srgbClr val="000000">
                      <a:alpha val="43137"/>
                    </a:srgbClr>
                  </a:outerShdw>
                </a:effectLst>
                <a:latin typeface="Cambria" pitchFamily="18" charset="0"/>
              </a:rPr>
              <a:t>Abel</a:t>
            </a:r>
            <a:r>
              <a:rPr lang="en-US" sz="2600" b="1" dirty="0" smtClean="0">
                <a:latin typeface="Cambria" pitchFamily="18" charset="0"/>
              </a:rPr>
              <a:t>, and his brother </a:t>
            </a:r>
            <a:r>
              <a:rPr lang="en-US" sz="2600" b="1" dirty="0" smtClean="0">
                <a:effectLst>
                  <a:outerShdw blurRad="38100" dist="38100" dir="2700000" algn="tl">
                    <a:srgbClr val="000000">
                      <a:alpha val="43137"/>
                    </a:srgbClr>
                  </a:outerShdw>
                </a:effectLst>
                <a:latin typeface="Cambria" pitchFamily="18" charset="0"/>
              </a:rPr>
              <a:t>Cain</a:t>
            </a:r>
            <a:r>
              <a:rPr lang="en-US" sz="2600" b="1" dirty="0" smtClean="0">
                <a:latin typeface="Cambria" pitchFamily="18" charset="0"/>
              </a:rPr>
              <a:t> who was a farmer.  It’s implied that God had made known His requirement for an offering of </a:t>
            </a:r>
            <a:r>
              <a:rPr lang="en-US" sz="2600" b="1" u="sng" dirty="0" smtClean="0">
                <a:effectLst>
                  <a:outerShdw blurRad="38100" dist="38100" dir="2700000" algn="tl">
                    <a:srgbClr val="000000">
                      <a:alpha val="43137"/>
                    </a:srgbClr>
                  </a:outerShdw>
                </a:effectLst>
                <a:latin typeface="Cambria" pitchFamily="18" charset="0"/>
              </a:rPr>
              <a:t>blood</a:t>
            </a:r>
            <a:r>
              <a:rPr lang="en-US" sz="2600" b="1" dirty="0" smtClean="0">
                <a:latin typeface="Cambria" pitchFamily="18" charset="0"/>
              </a:rPr>
              <a:t>.  Abel did well, but Cain chose to offer the fruit of his labors.  God approved of Abel’s sacrifice offered in </a:t>
            </a:r>
            <a:r>
              <a:rPr lang="en-US" sz="2600" b="1" u="sng" dirty="0" smtClean="0">
                <a:effectLst>
                  <a:outerShdw blurRad="38100" dist="38100" dir="2700000" algn="tl">
                    <a:srgbClr val="000000">
                      <a:alpha val="43137"/>
                    </a:srgbClr>
                  </a:outerShdw>
                </a:effectLst>
                <a:latin typeface="Cambria" pitchFamily="18" charset="0"/>
              </a:rPr>
              <a:t>faith</a:t>
            </a:r>
            <a:r>
              <a:rPr lang="en-US" sz="2600" b="1" dirty="0" smtClean="0">
                <a:latin typeface="Cambria" pitchFamily="18" charset="0"/>
              </a:rPr>
              <a:t>, but disapproved of Cain’s.</a:t>
            </a:r>
          </a:p>
          <a:p>
            <a:pPr marL="274320" indent="-274320">
              <a:spcAft>
                <a:spcPts val="2400"/>
              </a:spcAft>
              <a:buFont typeface="Arial" pitchFamily="34" charset="0"/>
              <a:buChar char="•"/>
            </a:pPr>
            <a:r>
              <a:rPr lang="en-US" sz="2600" b="1" dirty="0" smtClean="0">
                <a:latin typeface="Cambria" pitchFamily="18" charset="0"/>
              </a:rPr>
              <a:t>In a fit of jealousy, Cain</a:t>
            </a:r>
            <a:r>
              <a:rPr lang="en-US" sz="2600" b="1" i="1" dirty="0" smtClean="0">
                <a:effectLst>
                  <a:outerShdw blurRad="38100" dist="38100" dir="2700000" algn="tl">
                    <a:srgbClr val="000000">
                      <a:alpha val="43137"/>
                    </a:srgbClr>
                  </a:outerShdw>
                </a:effectLst>
                <a:latin typeface="Cambria" pitchFamily="18" charset="0"/>
              </a:rPr>
              <a:t> killed</a:t>
            </a:r>
            <a:r>
              <a:rPr lang="en-US" sz="2600" b="1" dirty="0" smtClean="0">
                <a:latin typeface="Cambria" pitchFamily="18" charset="0"/>
              </a:rPr>
              <a:t> his brother for doing what was right in the eyes of God.  Here, faithful obedience will often result in </a:t>
            </a:r>
            <a:r>
              <a:rPr lang="en-US" sz="2600" b="1" i="1" dirty="0" smtClean="0">
                <a:effectLst>
                  <a:outerShdw blurRad="38100" dist="38100" dir="2700000" algn="tl">
                    <a:srgbClr val="000000">
                      <a:alpha val="43137"/>
                    </a:srgbClr>
                  </a:outerShdw>
                </a:effectLst>
                <a:latin typeface="Cambria" pitchFamily="18" charset="0"/>
              </a:rPr>
              <a:t>persecution</a:t>
            </a:r>
            <a:r>
              <a:rPr lang="en-US" sz="2600" b="1" dirty="0" smtClean="0">
                <a:latin typeface="Cambria" pitchFamily="18" charset="0"/>
              </a:rPr>
              <a:t> – </a:t>
            </a:r>
            <a:r>
              <a:rPr lang="en-US" sz="2600" b="1" i="1" dirty="0" smtClean="0">
                <a:effectLst>
                  <a:outerShdw blurRad="38100" dist="38100" dir="2700000" algn="tl">
                    <a:srgbClr val="000000">
                      <a:alpha val="43137"/>
                    </a:srgbClr>
                  </a:outerShdw>
                </a:effectLst>
                <a:latin typeface="Cambria" pitchFamily="18" charset="0"/>
              </a:rPr>
              <a:t>sometimes death</a:t>
            </a:r>
            <a:r>
              <a:rPr lang="en-US" sz="2600" b="1" dirty="0" smtClean="0">
                <a:latin typeface="Cambria" pitchFamily="18" charset="0"/>
              </a:rPr>
              <a:t>.  </a:t>
            </a:r>
            <a:endParaRPr lang="en-US" sz="2600" dirty="0" smtClean="0">
              <a:latin typeface="Cambria"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11-5 Enoch.jpg"/>
          <p:cNvPicPr>
            <a:picLocks noChangeAspect="1"/>
          </p:cNvPicPr>
          <p:nvPr/>
        </p:nvPicPr>
        <p:blipFill>
          <a:blip r:embed="rId2" cstate="print"/>
          <a:srcRect b="6571"/>
          <a:stretch>
            <a:fillRect/>
          </a:stretch>
        </p:blipFill>
        <p:spPr>
          <a:xfrm>
            <a:off x="127000" y="95250"/>
            <a:ext cx="8890000" cy="6610350"/>
          </a:xfrm>
          <a:prstGeom prst="rect">
            <a:avLst/>
          </a:prstGeom>
          <a:ln>
            <a:noFill/>
          </a:ln>
          <a:effectLst>
            <a:outerShdw blurRad="190500" algn="tl" rotWithShape="0">
              <a:srgbClr val="000000">
                <a:alpha val="70000"/>
              </a:srgbClr>
            </a:outerShdw>
          </a:effectLst>
        </p:spPr>
      </p:pic>
      <p:cxnSp>
        <p:nvCxnSpPr>
          <p:cNvPr id="6" name="Straight Connector 5"/>
          <p:cNvCxnSpPr/>
          <p:nvPr/>
        </p:nvCxnSpPr>
        <p:spPr>
          <a:xfrm>
            <a:off x="4343400" y="4953000"/>
            <a:ext cx="2651760" cy="0"/>
          </a:xfrm>
          <a:prstGeom prst="line">
            <a:avLst/>
          </a:prstGeom>
          <a:ln w="63500">
            <a:solidFill>
              <a:schemeClr val="bg1"/>
            </a:solidFill>
          </a:ln>
        </p:spPr>
        <p:style>
          <a:lnRef idx="3">
            <a:schemeClr val="dk1"/>
          </a:lnRef>
          <a:fillRef idx="0">
            <a:schemeClr val="dk1"/>
          </a:fillRef>
          <a:effectRef idx="2">
            <a:schemeClr val="dk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ou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11</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5047536"/>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i="1" dirty="0" smtClean="0">
                <a:effectLst>
                  <a:outerShdw blurRad="38100" dist="38100" dir="2700000" algn="tl">
                    <a:srgbClr val="000000">
                      <a:alpha val="43137"/>
                    </a:srgbClr>
                  </a:outerShdw>
                </a:effectLst>
                <a:latin typeface="Cambria" pitchFamily="18" charset="0"/>
              </a:rPr>
              <a:t>The faith of Enoch</a:t>
            </a:r>
            <a:r>
              <a:rPr lang="en-US" sz="2600" b="1" dirty="0" smtClean="0">
                <a:latin typeface="Cambria" pitchFamily="18" charset="0"/>
              </a:rPr>
              <a:t> (</a:t>
            </a:r>
            <a:r>
              <a:rPr lang="en-US" sz="2600" b="1" dirty="0" smtClean="0">
                <a:effectLst>
                  <a:outerShdw blurRad="38100" dist="38100" dir="2700000" algn="tl">
                    <a:srgbClr val="000000">
                      <a:alpha val="43137"/>
                    </a:srgbClr>
                  </a:outerShdw>
                </a:effectLst>
                <a:latin typeface="Cambria" pitchFamily="18" charset="0"/>
              </a:rPr>
              <a:t>11:5</a:t>
            </a:r>
            <a:r>
              <a:rPr lang="en-US" sz="2600" b="1" dirty="0" smtClean="0">
                <a:latin typeface="Cambria" pitchFamily="18" charset="0"/>
              </a:rPr>
              <a:t>) </a:t>
            </a:r>
            <a:r>
              <a:rPr lang="en-US" sz="2600" b="1" dirty="0" smtClean="0">
                <a:effectLst>
                  <a:outerShdw blurRad="38100" dist="38100" dir="2700000" algn="tl">
                    <a:srgbClr val="000000">
                      <a:alpha val="43137"/>
                    </a:srgbClr>
                  </a:outerShdw>
                </a:effectLst>
                <a:latin typeface="Cambria" pitchFamily="18" charset="0"/>
              </a:rPr>
              <a:t>. . .</a:t>
            </a:r>
          </a:p>
          <a:p>
            <a:pPr marL="274320" indent="-274320">
              <a:spcAft>
                <a:spcPts val="2400"/>
              </a:spcAft>
              <a:buFont typeface="Arial" pitchFamily="34" charset="0"/>
              <a:buChar char="•"/>
            </a:pPr>
            <a:r>
              <a:rPr lang="en-US" sz="2600" b="1" dirty="0" smtClean="0">
                <a:latin typeface="Cambria" pitchFamily="18" charset="0"/>
              </a:rPr>
              <a:t>Exhibiting a life that was </a:t>
            </a:r>
            <a:r>
              <a:rPr lang="en-US" sz="2600" b="1" i="1" dirty="0" smtClean="0">
                <a:effectLst>
                  <a:outerShdw blurRad="38100" dist="38100" dir="2700000" algn="tl">
                    <a:srgbClr val="000000">
                      <a:alpha val="43137"/>
                    </a:srgbClr>
                  </a:outerShdw>
                </a:effectLst>
                <a:latin typeface="Cambria" pitchFamily="18" charset="0"/>
              </a:rPr>
              <a:t>“pleasing to God,”</a:t>
            </a:r>
            <a:r>
              <a:rPr lang="en-US" sz="2600" b="1" dirty="0" smtClean="0">
                <a:latin typeface="Cambria" pitchFamily="18" charset="0"/>
              </a:rPr>
              <a:t> this mysterious figure was taken up by God without experiencing </a:t>
            </a:r>
            <a:r>
              <a:rPr lang="en-US" sz="2600" b="1" u="sng" dirty="0" smtClean="0">
                <a:effectLst>
                  <a:outerShdw blurRad="38100" dist="38100" dir="2700000" algn="tl">
                    <a:srgbClr val="000000">
                      <a:alpha val="43137"/>
                    </a:srgbClr>
                  </a:outerShdw>
                </a:effectLst>
                <a:latin typeface="Cambria" pitchFamily="18" charset="0"/>
              </a:rPr>
              <a:t>death</a:t>
            </a:r>
            <a:r>
              <a:rPr lang="en-US" sz="2600" b="1" dirty="0" smtClean="0">
                <a:latin typeface="Cambria" pitchFamily="18" charset="0"/>
              </a:rPr>
              <a:t>.</a:t>
            </a:r>
          </a:p>
          <a:p>
            <a:pPr marL="274320" indent="-274320">
              <a:spcAft>
                <a:spcPts val="2400"/>
              </a:spcAft>
              <a:buFont typeface="Arial" pitchFamily="34" charset="0"/>
              <a:buChar char="•"/>
            </a:pPr>
            <a:r>
              <a:rPr lang="en-US" sz="2600" b="1" dirty="0" smtClean="0">
                <a:latin typeface="Cambria" pitchFamily="18" charset="0"/>
              </a:rPr>
              <a:t>Living in the closing generations before Noah’s Flood, Enoch lived his life with </a:t>
            </a:r>
            <a:r>
              <a:rPr lang="en-US" sz="2600" b="1" i="1" dirty="0" smtClean="0">
                <a:effectLst>
                  <a:outerShdw blurRad="38100" dist="38100" dir="2700000" algn="tl">
                    <a:srgbClr val="000000">
                      <a:alpha val="43137"/>
                    </a:srgbClr>
                  </a:outerShdw>
                </a:effectLst>
                <a:latin typeface="Cambria" pitchFamily="18" charset="0"/>
              </a:rPr>
              <a:t>righteousness</a:t>
            </a:r>
            <a:r>
              <a:rPr lang="en-US" sz="2600" b="1" dirty="0" smtClean="0">
                <a:latin typeface="Cambria" pitchFamily="18" charset="0"/>
              </a:rPr>
              <a:t> and raised his children in the midst of an increasingly perverse and severely wicked world that would have viewed his life of faith with </a:t>
            </a:r>
            <a:r>
              <a:rPr lang="en-US" sz="2600" b="1" u="sng" dirty="0" smtClean="0">
                <a:effectLst>
                  <a:outerShdw blurRad="38100" dist="38100" dir="2700000" algn="tl">
                    <a:srgbClr val="000000">
                      <a:alpha val="43137"/>
                    </a:srgbClr>
                  </a:outerShdw>
                </a:effectLst>
                <a:latin typeface="Cambria" pitchFamily="18" charset="0"/>
              </a:rPr>
              <a:t>scorn</a:t>
            </a:r>
            <a:r>
              <a:rPr lang="en-US" sz="2600" b="1" dirty="0" smtClean="0">
                <a:latin typeface="Cambria" pitchFamily="18" charset="0"/>
              </a:rPr>
              <a:t>.  </a:t>
            </a:r>
            <a:endParaRPr lang="en-US" sz="2600" dirty="0" smtClean="0">
              <a:latin typeface="Cambria"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wipe(left)">
                                      <p:cBhvr>
                                        <p:cTn id="11" dur="500"/>
                                        <p:tgtEl>
                                          <p:spTgt spid="5">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left)">
                                      <p:cBhvr>
                                        <p:cTn id="1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11-7 Noah.jpg"/>
          <p:cNvPicPr>
            <a:picLocks noChangeAspect="1"/>
          </p:cNvPicPr>
          <p:nvPr/>
        </p:nvPicPr>
        <p:blipFill>
          <a:blip r:embed="rId2" cstate="print"/>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cxnSp>
        <p:nvCxnSpPr>
          <p:cNvPr id="6" name="Straight Connector 5"/>
          <p:cNvCxnSpPr/>
          <p:nvPr/>
        </p:nvCxnSpPr>
        <p:spPr>
          <a:xfrm>
            <a:off x="2971800" y="6705600"/>
            <a:ext cx="3200400" cy="0"/>
          </a:xfrm>
          <a:prstGeom prst="line">
            <a:avLst/>
          </a:prstGeom>
          <a:ln w="50800">
            <a:solidFill>
              <a:srgbClr val="FFFF00"/>
            </a:solidFill>
          </a:ln>
        </p:spPr>
        <p:style>
          <a:lnRef idx="3">
            <a:schemeClr val="accent1"/>
          </a:lnRef>
          <a:fillRef idx="0">
            <a:schemeClr val="accent1"/>
          </a:fillRef>
          <a:effectRef idx="2">
            <a:schemeClr val="accent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0" y="5943600"/>
            <a:ext cx="9144000" cy="707886"/>
          </a:xfrm>
          <a:prstGeom prst="rect">
            <a:avLst/>
          </a:prstGeom>
        </p:spPr>
        <p:txBody>
          <a:bodyPr wrap="square">
            <a:spAutoFit/>
          </a:bodyPr>
          <a:lstStyle/>
          <a:p>
            <a:pPr algn="ctr"/>
            <a:r>
              <a:rPr lang="en-US" sz="40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Chapter 11</a:t>
            </a:r>
            <a:endParaRPr lang="en-US" sz="32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p:txBody>
      </p:sp>
      <p:pic>
        <p:nvPicPr>
          <p:cNvPr id="6" name="Picture 5" descr="11-1 heros - 2.jpg"/>
          <p:cNvPicPr>
            <a:picLocks noChangeAspect="1"/>
          </p:cNvPicPr>
          <p:nvPr/>
        </p:nvPicPr>
        <p:blipFill>
          <a:blip r:embed="rId2" cstate="print"/>
          <a:stretch>
            <a:fillRect/>
          </a:stretch>
        </p:blipFill>
        <p:spPr>
          <a:xfrm>
            <a:off x="685800" y="838200"/>
            <a:ext cx="7992534" cy="4495800"/>
          </a:xfrm>
          <a:prstGeom prst="rect">
            <a:avLst/>
          </a:prstGeom>
          <a:ln>
            <a:noFill/>
          </a:ln>
          <a:effectLst>
            <a:softEdge rad="112500"/>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out)">
                                      <p:cBhvr>
                                        <p:cTn id="7" dur="2000"/>
                                        <p:tgtEl>
                                          <p:spTgt spid="6"/>
                                        </p:tgtEl>
                                      </p:cBhvr>
                                    </p:animEffect>
                                  </p:childTnLst>
                                </p:cTn>
                              </p:par>
                              <p:par>
                                <p:cTn id="8" presetID="8" presetClass="entr" presetSubtype="32"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diamond(out)">
                                      <p:cBhvr>
                                        <p:cTn id="1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11</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5447645"/>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i="1" dirty="0" smtClean="0">
                <a:effectLst>
                  <a:outerShdw blurRad="38100" dist="38100" dir="2700000" algn="tl">
                    <a:srgbClr val="000000">
                      <a:alpha val="43137"/>
                    </a:srgbClr>
                  </a:outerShdw>
                </a:effectLst>
                <a:latin typeface="Cambria" pitchFamily="18" charset="0"/>
              </a:rPr>
              <a:t>The faith of Noah</a:t>
            </a:r>
            <a:r>
              <a:rPr lang="en-US" sz="2600" b="1" dirty="0" smtClean="0">
                <a:latin typeface="Cambria" pitchFamily="18" charset="0"/>
              </a:rPr>
              <a:t> (</a:t>
            </a:r>
            <a:r>
              <a:rPr lang="en-US" sz="2600" b="1" dirty="0" smtClean="0">
                <a:effectLst>
                  <a:outerShdw blurRad="38100" dist="38100" dir="2700000" algn="tl">
                    <a:srgbClr val="000000">
                      <a:alpha val="43137"/>
                    </a:srgbClr>
                  </a:outerShdw>
                </a:effectLst>
                <a:latin typeface="Cambria" pitchFamily="18" charset="0"/>
              </a:rPr>
              <a:t>11:7</a:t>
            </a:r>
            <a:r>
              <a:rPr lang="en-US" sz="2600" b="1" dirty="0" smtClean="0">
                <a:latin typeface="Cambria" pitchFamily="18" charset="0"/>
              </a:rPr>
              <a:t>) </a:t>
            </a:r>
            <a:r>
              <a:rPr lang="en-US" sz="2600" b="1" dirty="0" smtClean="0">
                <a:effectLst>
                  <a:outerShdw blurRad="38100" dist="38100" dir="2700000" algn="tl">
                    <a:srgbClr val="000000">
                      <a:alpha val="43137"/>
                    </a:srgbClr>
                  </a:outerShdw>
                </a:effectLst>
                <a:latin typeface="Cambria" pitchFamily="18" charset="0"/>
              </a:rPr>
              <a:t>. . .</a:t>
            </a:r>
          </a:p>
          <a:p>
            <a:pPr marL="274320" indent="-274320">
              <a:spcAft>
                <a:spcPts val="2400"/>
              </a:spcAft>
              <a:buFont typeface="Arial" pitchFamily="34" charset="0"/>
              <a:buChar char="•"/>
            </a:pPr>
            <a:r>
              <a:rPr lang="en-US" sz="2600" b="1" dirty="0" smtClean="0">
                <a:latin typeface="Cambria" pitchFamily="18" charset="0"/>
              </a:rPr>
              <a:t>Here, Paul distills the account of this giant of the faith to just </a:t>
            </a:r>
            <a:r>
              <a:rPr lang="en-US" sz="2600" b="1" i="1" u="sng" dirty="0" smtClean="0">
                <a:latin typeface="Cambria" pitchFamily="18" charset="0"/>
              </a:rPr>
              <a:t>one</a:t>
            </a:r>
            <a:r>
              <a:rPr lang="en-US" sz="2600" b="1" dirty="0" smtClean="0">
                <a:latin typeface="Cambria" pitchFamily="18" charset="0"/>
              </a:rPr>
              <a:t> </a:t>
            </a:r>
            <a:r>
              <a:rPr lang="en-US" sz="2600" b="1" i="1" u="sng" dirty="0" smtClean="0">
                <a:latin typeface="Cambria" pitchFamily="18" charset="0"/>
              </a:rPr>
              <a:t>verse</a:t>
            </a:r>
            <a:r>
              <a:rPr lang="en-US" sz="2600" b="1" dirty="0" smtClean="0">
                <a:latin typeface="Cambria" pitchFamily="18" charset="0"/>
              </a:rPr>
              <a:t> that focuses on his </a:t>
            </a:r>
            <a:r>
              <a:rPr lang="en-US" sz="2600" b="1" i="1" dirty="0" smtClean="0">
                <a:effectLst>
                  <a:outerShdw blurRad="38100" dist="38100" dir="2700000" algn="tl">
                    <a:srgbClr val="000000">
                      <a:alpha val="43137"/>
                    </a:srgbClr>
                  </a:outerShdw>
                </a:effectLst>
                <a:latin typeface="Cambria" pitchFamily="18" charset="0"/>
              </a:rPr>
              <a:t>faithfulness</a:t>
            </a:r>
            <a:r>
              <a:rPr lang="en-US" sz="2600" b="1" dirty="0" smtClean="0">
                <a:latin typeface="Cambria" pitchFamily="18" charset="0"/>
              </a:rPr>
              <a:t> in the midst of a </a:t>
            </a:r>
            <a:r>
              <a:rPr lang="en-US" sz="2600" b="1" u="sng" dirty="0" smtClean="0">
                <a:effectLst>
                  <a:outerShdw blurRad="38100" dist="38100" dir="2700000" algn="tl">
                    <a:srgbClr val="000000">
                      <a:alpha val="43137"/>
                    </a:srgbClr>
                  </a:outerShdw>
                </a:effectLst>
                <a:latin typeface="Cambria" pitchFamily="18" charset="0"/>
              </a:rPr>
              <a:t>condemned</a:t>
            </a:r>
            <a:r>
              <a:rPr lang="en-US" sz="2600" b="1" dirty="0" smtClean="0">
                <a:latin typeface="Cambria" pitchFamily="18" charset="0"/>
              </a:rPr>
              <a:t> </a:t>
            </a:r>
            <a:r>
              <a:rPr lang="en-US" sz="2600" b="1" u="sng" dirty="0" smtClean="0">
                <a:effectLst>
                  <a:outerShdw blurRad="38100" dist="38100" dir="2700000" algn="tl">
                    <a:srgbClr val="000000">
                      <a:alpha val="43137"/>
                    </a:srgbClr>
                  </a:outerShdw>
                </a:effectLst>
                <a:latin typeface="Cambria" pitchFamily="18" charset="0"/>
              </a:rPr>
              <a:t>world</a:t>
            </a:r>
            <a:r>
              <a:rPr lang="en-US" sz="2600" b="1" dirty="0" smtClean="0">
                <a:latin typeface="Cambria" pitchFamily="18" charset="0"/>
              </a:rPr>
              <a:t>.</a:t>
            </a:r>
          </a:p>
          <a:p>
            <a:pPr marL="274320" indent="-274320">
              <a:spcAft>
                <a:spcPts val="2400"/>
              </a:spcAft>
              <a:buFont typeface="Arial" pitchFamily="34" charset="0"/>
              <a:buChar char="•"/>
            </a:pPr>
            <a:r>
              <a:rPr lang="en-US" sz="2600" b="1" dirty="0" smtClean="0">
                <a:latin typeface="Cambria" pitchFamily="18" charset="0"/>
              </a:rPr>
              <a:t>Like Enoch, </a:t>
            </a:r>
            <a:r>
              <a:rPr lang="en-US" sz="2600" b="1" dirty="0" smtClean="0">
                <a:effectLst>
                  <a:outerShdw blurRad="38100" dist="38100" dir="2700000" algn="tl">
                    <a:srgbClr val="000000">
                      <a:alpha val="43137"/>
                    </a:srgbClr>
                  </a:outerShdw>
                </a:effectLst>
                <a:latin typeface="Cambria" pitchFamily="18" charset="0"/>
              </a:rPr>
              <a:t>Noah</a:t>
            </a:r>
            <a:r>
              <a:rPr lang="en-US" sz="2600" b="1" dirty="0" smtClean="0">
                <a:latin typeface="Cambria" pitchFamily="18" charset="0"/>
              </a:rPr>
              <a:t> walked with God and found favor in His eyes.  Noah’s contemporaries – </a:t>
            </a:r>
            <a:r>
              <a:rPr lang="en-US" sz="2600" b="1" i="1" dirty="0" smtClean="0">
                <a:latin typeface="Cambria" pitchFamily="18" charset="0"/>
              </a:rPr>
              <a:t>all of them</a:t>
            </a:r>
            <a:r>
              <a:rPr lang="en-US" sz="2600" b="1" dirty="0" smtClean="0">
                <a:latin typeface="Cambria" pitchFamily="18" charset="0"/>
              </a:rPr>
              <a:t> – were wicked, with every intent of the thoughts of their hearts continually evil (</a:t>
            </a:r>
            <a:r>
              <a:rPr lang="en-US" sz="2600" b="1" dirty="0" smtClean="0">
                <a:effectLst>
                  <a:outerShdw blurRad="38100" dist="38100" dir="2700000" algn="tl">
                    <a:srgbClr val="000000">
                      <a:alpha val="43137"/>
                    </a:srgbClr>
                  </a:outerShdw>
                </a:effectLst>
                <a:latin typeface="Cambria" pitchFamily="18" charset="0"/>
              </a:rPr>
              <a:t>Gen 6:5</a:t>
            </a:r>
            <a:r>
              <a:rPr lang="en-US" sz="2600" b="1" dirty="0" smtClean="0">
                <a:latin typeface="Cambria" pitchFamily="18" charset="0"/>
              </a:rPr>
              <a:t>).   Noah put his faith to work, believing God’s word over public opinion.  </a:t>
            </a:r>
            <a:endParaRPr lang="en-US" sz="2600" dirty="0" smtClean="0">
              <a:latin typeface="Cambria"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wipe(left)">
                                      <p:cBhvr>
                                        <p:cTn id="11" dur="500"/>
                                        <p:tgtEl>
                                          <p:spTgt spid="5">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left)">
                                      <p:cBhvr>
                                        <p:cTn id="1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11</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4339650"/>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Each of these men – Abel, Enoch, and Noah – exemplified with his life the very definition of faith.  They lived in </a:t>
            </a:r>
            <a:r>
              <a:rPr lang="en-US" sz="2600" b="1" i="1" dirty="0" smtClean="0">
                <a:effectLst>
                  <a:outerShdw blurRad="38100" dist="38100" dir="2700000" algn="tl">
                    <a:srgbClr val="000000">
                      <a:alpha val="43137"/>
                    </a:srgbClr>
                  </a:outerShdw>
                </a:effectLst>
                <a:latin typeface="Cambria" pitchFamily="18" charset="0"/>
              </a:rPr>
              <a:t>light</a:t>
            </a:r>
            <a:r>
              <a:rPr lang="en-US" sz="2600" b="1" dirty="0" smtClean="0">
                <a:latin typeface="Cambria" pitchFamily="18" charset="0"/>
              </a:rPr>
              <a:t> of the invisible reality, in </a:t>
            </a:r>
            <a:r>
              <a:rPr lang="en-US" sz="2600" b="1" i="1" dirty="0" smtClean="0">
                <a:effectLst>
                  <a:outerShdw blurRad="38100" dist="38100" dir="2700000" algn="tl">
                    <a:srgbClr val="000000">
                      <a:alpha val="43137"/>
                    </a:srgbClr>
                  </a:outerShdw>
                </a:effectLst>
                <a:latin typeface="Cambria" pitchFamily="18" charset="0"/>
              </a:rPr>
              <a:t>love</a:t>
            </a:r>
            <a:r>
              <a:rPr lang="en-US" sz="2600" b="1" dirty="0" smtClean="0">
                <a:latin typeface="Cambria" pitchFamily="18" charset="0"/>
              </a:rPr>
              <a:t> with the invisible God, and in </a:t>
            </a:r>
            <a:r>
              <a:rPr lang="en-US" sz="2600" b="1" i="1" dirty="0" smtClean="0">
                <a:effectLst>
                  <a:outerShdw blurRad="38100" dist="38100" dir="2700000" algn="tl">
                    <a:srgbClr val="000000">
                      <a:alpha val="43137"/>
                    </a:srgbClr>
                  </a:outerShdw>
                </a:effectLst>
                <a:latin typeface="Cambria" pitchFamily="18" charset="0"/>
              </a:rPr>
              <a:t>anticipation</a:t>
            </a:r>
            <a:r>
              <a:rPr lang="en-US" sz="2600" b="1" dirty="0" smtClean="0">
                <a:latin typeface="Cambria" pitchFamily="18" charset="0"/>
              </a:rPr>
              <a:t> of an invisible future.  </a:t>
            </a:r>
          </a:p>
          <a:p>
            <a:pPr marL="274320" indent="-274320">
              <a:spcAft>
                <a:spcPts val="2400"/>
              </a:spcAft>
              <a:buFont typeface="Arial" pitchFamily="34" charset="0"/>
              <a:buChar char="•"/>
            </a:pPr>
            <a:r>
              <a:rPr lang="en-US" sz="2600" b="1" dirty="0" smtClean="0">
                <a:latin typeface="Cambria" pitchFamily="18" charset="0"/>
              </a:rPr>
              <a:t>And each of them, like all people of faith, received the </a:t>
            </a:r>
            <a:r>
              <a:rPr lang="en-US" sz="2600" b="1" u="sng" dirty="0" smtClean="0">
                <a:effectLst>
                  <a:outerShdw blurRad="38100" dist="38100" dir="2700000" algn="tl">
                    <a:srgbClr val="000000">
                      <a:alpha val="43137"/>
                    </a:srgbClr>
                  </a:outerShdw>
                </a:effectLst>
                <a:latin typeface="Cambria" pitchFamily="18" charset="0"/>
              </a:rPr>
              <a:t>reward</a:t>
            </a:r>
            <a:r>
              <a:rPr lang="en-US" sz="2600" b="1" dirty="0" smtClean="0">
                <a:latin typeface="Cambria" pitchFamily="18" charset="0"/>
              </a:rPr>
              <a:t> of those who please God – not by works, </a:t>
            </a:r>
            <a:r>
              <a:rPr lang="en-US" sz="2600" b="1" i="1" dirty="0" smtClean="0">
                <a:effectLst>
                  <a:outerShdw blurRad="38100" dist="38100" dir="2700000" algn="tl">
                    <a:srgbClr val="000000">
                      <a:alpha val="43137"/>
                    </a:srgbClr>
                  </a:outerShdw>
                </a:effectLst>
                <a:latin typeface="Cambria" pitchFamily="18" charset="0"/>
              </a:rPr>
              <a:t>but by faith alone</a:t>
            </a:r>
            <a:r>
              <a:rPr lang="en-US" sz="2600" b="1" dirty="0" smtClean="0">
                <a:latin typeface="Cambria" pitchFamily="18"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FC000"/>
            </a:gs>
            <a:gs pos="17999">
              <a:srgbClr val="FEE7F2"/>
            </a:gs>
            <a:gs pos="36000">
              <a:srgbClr val="FAC77D"/>
            </a:gs>
            <a:gs pos="61000">
              <a:srgbClr val="FBA97D"/>
            </a:gs>
            <a:gs pos="82001">
              <a:srgbClr val="FBD49C"/>
            </a:gs>
            <a:gs pos="100000">
              <a:srgbClr val="FEE7F2"/>
            </a:gs>
          </a:gsLst>
          <a:lin ang="13500000" scaled="1"/>
          <a:tileRect/>
        </a:gradFill>
        <a:effectLst/>
      </p:bgPr>
    </p:bg>
    <p:spTree>
      <p:nvGrpSpPr>
        <p:cNvPr id="1" name=""/>
        <p:cNvGrpSpPr/>
        <p:nvPr/>
      </p:nvGrpSpPr>
      <p:grpSpPr>
        <a:xfrm>
          <a:off x="0" y="0"/>
          <a:ext cx="0" cy="0"/>
          <a:chOff x="0" y="0"/>
          <a:chExt cx="0" cy="0"/>
        </a:xfrm>
      </p:grpSpPr>
      <p:sp>
        <p:nvSpPr>
          <p:cNvPr id="8" name="TextBox 7"/>
          <p:cNvSpPr txBox="1"/>
          <p:nvPr/>
        </p:nvSpPr>
        <p:spPr>
          <a:xfrm>
            <a:off x="0" y="685800"/>
            <a:ext cx="9144000" cy="6172200"/>
          </a:xfrm>
          <a:prstGeom prst="rect">
            <a:avLst/>
          </a:prstGeom>
          <a:gradFill>
            <a:gsLst>
              <a:gs pos="0">
                <a:srgbClr val="FF0000">
                  <a:alpha val="50000"/>
                </a:srgbClr>
              </a:gs>
              <a:gs pos="100000">
                <a:srgbClr val="FFEBFA"/>
              </a:gs>
            </a:gsLst>
            <a:lin ang="5400000" scaled="0"/>
          </a:gradFill>
        </p:spPr>
        <p:txBody>
          <a:bodyPr wrap="square" lIns="274320" tIns="0" rIns="274320" bIns="91440" rtlCol="0" anchor="t" anchorCtr="0">
            <a:spAutoFit/>
          </a:bodyPr>
          <a:lstStyle/>
          <a:p>
            <a:endParaRPr lang="en-US" sz="3200" dirty="0" smtClean="0">
              <a:latin typeface="Georgia" pitchFamily="18" charset="0"/>
            </a:endParaRPr>
          </a:p>
          <a:p>
            <a:r>
              <a:rPr lang="en-US" sz="3000" b="1" baseline="30000" dirty="0" smtClean="0">
                <a:effectLst>
                  <a:outerShdw blurRad="38100" dist="38100" dir="2700000" algn="tl">
                    <a:srgbClr val="000000">
                      <a:alpha val="43137"/>
                    </a:srgbClr>
                  </a:outerShdw>
                </a:effectLst>
                <a:latin typeface="Georgia" pitchFamily="18" charset="0"/>
              </a:rPr>
              <a:t>8</a:t>
            </a:r>
            <a:r>
              <a:rPr lang="en-US" sz="3000" dirty="0" smtClean="0">
                <a:latin typeface="Georgia" pitchFamily="18" charset="0"/>
              </a:rPr>
              <a:t>By faith Abraham obeyed when he was called to set out for a place that he was to receive as an inheritance; and he set out, not knowing where he was going.  </a:t>
            </a:r>
            <a:r>
              <a:rPr lang="en-US" sz="3000" b="1" baseline="30000" dirty="0" smtClean="0">
                <a:effectLst>
                  <a:outerShdw blurRad="38100" dist="38100" dir="2700000" algn="tl">
                    <a:srgbClr val="000000">
                      <a:alpha val="43137"/>
                    </a:srgbClr>
                  </a:outerShdw>
                </a:effectLst>
                <a:latin typeface="Georgia" pitchFamily="18" charset="0"/>
              </a:rPr>
              <a:t>9</a:t>
            </a:r>
            <a:r>
              <a:rPr lang="en-US" sz="3000" dirty="0" smtClean="0">
                <a:latin typeface="Georgia" pitchFamily="18" charset="0"/>
              </a:rPr>
              <a:t>By faith he stayed for a time in the land he had been promised, as in a foreign land, living in tents, as did Isaac and Jacob, who were heirs with him of the same promise.  </a:t>
            </a:r>
            <a:r>
              <a:rPr lang="en-US" sz="3000" b="1" baseline="30000" dirty="0" smtClean="0">
                <a:effectLst>
                  <a:outerShdw blurRad="38100" dist="38100" dir="2700000" algn="tl">
                    <a:srgbClr val="000000">
                      <a:alpha val="43137"/>
                    </a:srgbClr>
                  </a:outerShdw>
                </a:effectLst>
                <a:latin typeface="Georgia" pitchFamily="18" charset="0"/>
              </a:rPr>
              <a:t>10</a:t>
            </a:r>
            <a:r>
              <a:rPr lang="en-US" sz="3000" dirty="0" smtClean="0">
                <a:latin typeface="Georgia" pitchFamily="18" charset="0"/>
              </a:rPr>
              <a:t>For he looked forward to the city that has foundations, whose architect and builder is God.  </a:t>
            </a:r>
            <a:r>
              <a:rPr lang="en-US" sz="3000" b="1" baseline="30000" dirty="0" smtClean="0">
                <a:effectLst>
                  <a:outerShdw blurRad="38100" dist="38100" dir="2700000" algn="tl">
                    <a:srgbClr val="000000">
                      <a:alpha val="43137"/>
                    </a:srgbClr>
                  </a:outerShdw>
                </a:effectLst>
                <a:latin typeface="Georgia" pitchFamily="18" charset="0"/>
              </a:rPr>
              <a:t>11</a:t>
            </a:r>
            <a:r>
              <a:rPr lang="en-US" sz="3000" dirty="0" smtClean="0">
                <a:latin typeface="Georgia" pitchFamily="18" charset="0"/>
              </a:rPr>
              <a:t>By faith he received power of procreation, even though he was too old—and Sarah herself was barren—because he considered him faithful who had promised. </a:t>
            </a:r>
          </a:p>
        </p:txBody>
      </p:sp>
      <p:cxnSp>
        <p:nvCxnSpPr>
          <p:cNvPr id="12" name="Straight Connector 11"/>
          <p:cNvCxnSpPr/>
          <p:nvPr/>
        </p:nvCxnSpPr>
        <p:spPr>
          <a:xfrm>
            <a:off x="1905000" y="1600200"/>
            <a:ext cx="155448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2514600" y="76200"/>
            <a:ext cx="4343400" cy="52322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800" b="1" dirty="0" smtClean="0">
                <a:solidFill>
                  <a:srgbClr val="FFFF00"/>
                </a:solidFill>
                <a:latin typeface="Georgia" pitchFamily="18" charset="0"/>
              </a:rPr>
              <a:t>Hebrews 11:8 - 11</a:t>
            </a:r>
            <a:endParaRPr lang="en-US" sz="2800" b="1" dirty="0">
              <a:solidFill>
                <a:srgbClr val="FFFF00"/>
              </a:solidFill>
              <a:latin typeface="Georgia" pitchFamily="18" charset="0"/>
            </a:endParaRPr>
          </a:p>
        </p:txBody>
      </p:sp>
      <p:cxnSp>
        <p:nvCxnSpPr>
          <p:cNvPr id="7" name="Straight Connector 6"/>
          <p:cNvCxnSpPr/>
          <p:nvPr/>
        </p:nvCxnSpPr>
        <p:spPr>
          <a:xfrm>
            <a:off x="3810000" y="3886200"/>
            <a:ext cx="274320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a:off x="2514600" y="6172200"/>
            <a:ext cx="91440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par>
                                <p:cTn id="8" presetID="8" presetClass="entr" presetSubtype="32"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amond(out)">
                                      <p:cBhvr>
                                        <p:cTn id="10" dur="2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1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1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11</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5047536"/>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i="1" dirty="0" smtClean="0">
                <a:effectLst>
                  <a:outerShdw blurRad="38100" dist="38100" dir="2700000" algn="tl">
                    <a:srgbClr val="000000">
                      <a:alpha val="43137"/>
                    </a:srgbClr>
                  </a:outerShdw>
                </a:effectLst>
                <a:latin typeface="Cambria" pitchFamily="18" charset="0"/>
              </a:rPr>
              <a:t>By faith Abraham </a:t>
            </a:r>
            <a:r>
              <a:rPr lang="en-US" sz="2600" b="1" dirty="0" smtClean="0">
                <a:effectLst>
                  <a:outerShdw blurRad="38100" dist="38100" dir="2700000" algn="tl">
                    <a:srgbClr val="000000">
                      <a:alpha val="43137"/>
                    </a:srgbClr>
                  </a:outerShdw>
                </a:effectLst>
                <a:latin typeface="Cambria" pitchFamily="18" charset="0"/>
              </a:rPr>
              <a:t>(11:8-9) . . . </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God’s calling to Abram was audible, objective, and specific.  He responded with </a:t>
            </a:r>
            <a:r>
              <a:rPr lang="en-US" sz="2600" b="1" i="1" dirty="0" smtClean="0">
                <a:effectLst>
                  <a:outerShdw blurRad="38100" dist="38100" dir="2700000" algn="tl">
                    <a:srgbClr val="000000">
                      <a:alpha val="43137"/>
                    </a:srgbClr>
                  </a:outerShdw>
                </a:effectLst>
                <a:latin typeface="Cambria" pitchFamily="18" charset="0"/>
              </a:rPr>
              <a:t>faithful obedience</a:t>
            </a:r>
            <a:r>
              <a:rPr lang="en-US" sz="2600" b="1" dirty="0" smtClean="0">
                <a:latin typeface="Cambria" pitchFamily="18" charset="0"/>
              </a:rPr>
              <a:t>.  He packed up his things and led his wife, </a:t>
            </a:r>
            <a:r>
              <a:rPr lang="en-US" sz="2600" b="1" dirty="0" smtClean="0">
                <a:effectLst>
                  <a:outerShdw blurRad="38100" dist="38100" dir="2700000" algn="tl">
                    <a:srgbClr val="000000">
                      <a:alpha val="43137"/>
                    </a:srgbClr>
                  </a:outerShdw>
                </a:effectLst>
                <a:latin typeface="Cambria" pitchFamily="18" charset="0"/>
              </a:rPr>
              <a:t>Sarah</a:t>
            </a:r>
            <a:r>
              <a:rPr lang="en-US" sz="2600" b="1" dirty="0" smtClean="0">
                <a:latin typeface="Cambria" pitchFamily="18" charset="0"/>
              </a:rPr>
              <a:t>, from the comfort and security of his homeland to head to  God-knows-where.  </a:t>
            </a:r>
          </a:p>
          <a:p>
            <a:pPr marL="274320" indent="-274320">
              <a:spcAft>
                <a:spcPts val="2400"/>
              </a:spcAft>
              <a:buFont typeface="Arial" pitchFamily="34" charset="0"/>
              <a:buChar char="•"/>
            </a:pPr>
            <a:r>
              <a:rPr lang="en-US" sz="2600" b="1" dirty="0" smtClean="0">
                <a:latin typeface="Cambria" pitchFamily="18" charset="0"/>
              </a:rPr>
              <a:t>Abraham was </a:t>
            </a:r>
            <a:r>
              <a:rPr lang="en-US" sz="2600" b="1" dirty="0" smtClean="0">
                <a:effectLst>
                  <a:outerShdw blurRad="38100" dist="38100" dir="2700000" algn="tl">
                    <a:srgbClr val="000000">
                      <a:alpha val="43137"/>
                    </a:srgbClr>
                  </a:outerShdw>
                </a:effectLst>
                <a:latin typeface="Cambria" pitchFamily="18" charset="0"/>
              </a:rPr>
              <a:t>75 years old</a:t>
            </a:r>
            <a:r>
              <a:rPr lang="en-US" sz="2600" b="1" dirty="0" smtClean="0">
                <a:latin typeface="Cambria" pitchFamily="18" charset="0"/>
              </a:rPr>
              <a:t> and lived in tents like an unwanted foreigner.  In the midst of this, Abraham walked by </a:t>
            </a:r>
            <a:r>
              <a:rPr lang="en-US" sz="2600" b="1" i="1" dirty="0" smtClean="0">
                <a:effectLst>
                  <a:outerShdw blurRad="38100" dist="38100" dir="2700000" algn="tl">
                    <a:srgbClr val="000000">
                      <a:alpha val="43137"/>
                    </a:srgbClr>
                  </a:outerShdw>
                </a:effectLst>
                <a:latin typeface="Cambria" pitchFamily="18" charset="0"/>
              </a:rPr>
              <a:t>faith</a:t>
            </a:r>
            <a:r>
              <a:rPr lang="en-US" sz="2600" b="1" dirty="0" smtClean="0">
                <a:latin typeface="Cambria" pitchFamily="18" charset="0"/>
              </a:rPr>
              <a:t>, not by sight.</a:t>
            </a:r>
            <a:endParaRPr lang="en-US" sz="2600" dirty="0" smtClean="0">
              <a:latin typeface="Cambria"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wipe(left)">
                                      <p:cBhvr>
                                        <p:cTn id="11" dur="500"/>
                                        <p:tgtEl>
                                          <p:spTgt spid="5">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left)">
                                      <p:cBhvr>
                                        <p:cTn id="1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11-10 text.jpg"/>
          <p:cNvPicPr>
            <a:picLocks noChangeAspect="1"/>
          </p:cNvPicPr>
          <p:nvPr/>
        </p:nvPicPr>
        <p:blipFill>
          <a:blip r:embed="rId2" cstate="print"/>
          <a:srcRect b="7500"/>
          <a:stretch>
            <a:fillRect/>
          </a:stretch>
        </p:blipFill>
        <p:spPr>
          <a:xfrm>
            <a:off x="609600" y="533400"/>
            <a:ext cx="7924800" cy="5638800"/>
          </a:xfrm>
          <a:prstGeom prst="rect">
            <a:avLst/>
          </a:prstGeom>
          <a:ln>
            <a:noFill/>
          </a:ln>
          <a:effectLst>
            <a:outerShdw blurRad="190500" algn="tl" rotWithShape="0">
              <a:srgbClr val="000000">
                <a:alpha val="70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ou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11</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4247317"/>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effectLst>
                  <a:outerShdw blurRad="38100" dist="38100" dir="2700000" algn="tl">
                    <a:srgbClr val="000000">
                      <a:alpha val="43137"/>
                    </a:srgbClr>
                  </a:outerShdw>
                </a:effectLst>
                <a:latin typeface="Cambria" pitchFamily="18" charset="0"/>
              </a:rPr>
              <a:t>Abraham</a:t>
            </a:r>
            <a:r>
              <a:rPr lang="en-US" sz="2600" b="1" dirty="0" smtClean="0">
                <a:latin typeface="Cambria" pitchFamily="18" charset="0"/>
              </a:rPr>
              <a:t> was depending on God and yearning for a permanent, heavenly city designed and built by God (</a:t>
            </a:r>
            <a:r>
              <a:rPr lang="en-US" sz="2600" b="1" dirty="0" smtClean="0">
                <a:effectLst>
                  <a:outerShdw blurRad="38100" dist="38100" dir="2700000" algn="tl">
                    <a:srgbClr val="000000">
                      <a:alpha val="43137"/>
                    </a:srgbClr>
                  </a:outerShdw>
                </a:effectLst>
                <a:latin typeface="Cambria" pitchFamily="18" charset="0"/>
              </a:rPr>
              <a:t>11:10</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effectLst>
                  <a:outerShdw blurRad="38100" dist="38100" dir="2700000" algn="tl">
                    <a:srgbClr val="000000">
                      <a:alpha val="43137"/>
                    </a:srgbClr>
                  </a:outerShdw>
                </a:effectLst>
                <a:latin typeface="Cambria" pitchFamily="18" charset="0"/>
              </a:rPr>
              <a:t>Abraham’s</a:t>
            </a:r>
            <a:r>
              <a:rPr lang="en-US" sz="2600" b="1" dirty="0" smtClean="0">
                <a:latin typeface="Cambria" pitchFamily="18" charset="0"/>
              </a:rPr>
              <a:t> focus wasn’t on the hardship of his journey through life, but on the </a:t>
            </a:r>
            <a:r>
              <a:rPr lang="en-US" sz="2600" b="1" i="1" dirty="0" smtClean="0">
                <a:effectLst>
                  <a:outerShdw blurRad="38100" dist="38100" dir="2700000" algn="tl">
                    <a:srgbClr val="000000">
                      <a:alpha val="43137"/>
                    </a:srgbClr>
                  </a:outerShdw>
                </a:effectLst>
                <a:latin typeface="Cambria" pitchFamily="18" charset="0"/>
              </a:rPr>
              <a:t>reward</a:t>
            </a:r>
            <a:r>
              <a:rPr lang="en-US" sz="2600" b="1" dirty="0" smtClean="0">
                <a:latin typeface="Cambria" pitchFamily="18" charset="0"/>
              </a:rPr>
              <a:t> at the eternal destination.  </a:t>
            </a:r>
          </a:p>
          <a:p>
            <a:pPr marL="274320" indent="-274320">
              <a:spcAft>
                <a:spcPts val="2400"/>
              </a:spcAft>
              <a:buFont typeface="Arial" pitchFamily="34" charset="0"/>
              <a:buChar char="•"/>
            </a:pPr>
            <a:r>
              <a:rPr lang="en-US" sz="2600" b="1" i="1" dirty="0" smtClean="0">
                <a:effectLst>
                  <a:outerShdw blurRad="38100" dist="38100" dir="2700000" algn="tl">
                    <a:srgbClr val="000000">
                      <a:alpha val="43137"/>
                    </a:srgbClr>
                  </a:outerShdw>
                </a:effectLst>
                <a:latin typeface="Cambria" pitchFamily="18" charset="0"/>
              </a:rPr>
              <a:t>But what about Sarah?  </a:t>
            </a:r>
            <a:endParaRPr lang="en-US" sz="2600" i="1" dirty="0" smtClean="0">
              <a:effectLst>
                <a:outerShdw blurRad="38100" dist="38100" dir="2700000" algn="tl">
                  <a:srgbClr val="000000">
                    <a:alpha val="43137"/>
                  </a:srgbClr>
                </a:outerShdw>
              </a:effectLst>
              <a:latin typeface="Cambria"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descr="11-11 text.jpg"/>
          <p:cNvPicPr>
            <a:picLocks noChangeAspect="1"/>
          </p:cNvPicPr>
          <p:nvPr/>
        </p:nvPicPr>
        <p:blipFill>
          <a:blip r:embed="rId2" cstate="print"/>
          <a:srcRect l="5000" r="5833" b="8593"/>
          <a:stretch>
            <a:fillRect/>
          </a:stretch>
        </p:blipFill>
        <p:spPr>
          <a:xfrm>
            <a:off x="304800" y="1066800"/>
            <a:ext cx="8523408" cy="45720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11</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4739759"/>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Paul also points to </a:t>
            </a:r>
            <a:r>
              <a:rPr lang="en-US" sz="2600" b="1" dirty="0" smtClean="0">
                <a:effectLst>
                  <a:outerShdw blurRad="38100" dist="38100" dir="2700000" algn="tl">
                    <a:srgbClr val="000000">
                      <a:alpha val="43137"/>
                    </a:srgbClr>
                  </a:outerShdw>
                </a:effectLst>
                <a:latin typeface="Cambria" pitchFamily="18" charset="0"/>
              </a:rPr>
              <a:t>Sarah’s</a:t>
            </a:r>
            <a:r>
              <a:rPr lang="en-US" sz="2600" b="1" dirty="0" smtClean="0">
                <a:latin typeface="Cambria" pitchFamily="18" charset="0"/>
              </a:rPr>
              <a:t> faith-walk as worthy to be followed.  By faith, </a:t>
            </a:r>
            <a:r>
              <a:rPr lang="en-US" sz="2600" b="1" dirty="0" smtClean="0">
                <a:effectLst>
                  <a:outerShdw blurRad="38100" dist="38100" dir="2700000" algn="tl">
                    <a:srgbClr val="000000">
                      <a:alpha val="43137"/>
                    </a:srgbClr>
                  </a:outerShdw>
                </a:effectLst>
                <a:latin typeface="Cambria" pitchFamily="18" charset="0"/>
              </a:rPr>
              <a:t>Sarah</a:t>
            </a:r>
            <a:r>
              <a:rPr lang="en-US" sz="2600" b="1" dirty="0" smtClean="0">
                <a:latin typeface="Cambria" pitchFamily="18" charset="0"/>
              </a:rPr>
              <a:t> considered God faithful “who promised one day they would have a child of their own (</a:t>
            </a:r>
            <a:r>
              <a:rPr lang="en-US" sz="2600" b="1" dirty="0" smtClean="0">
                <a:effectLst>
                  <a:outerShdw blurRad="38100" dist="38100" dir="2700000" algn="tl">
                    <a:srgbClr val="000000">
                      <a:alpha val="43137"/>
                    </a:srgbClr>
                  </a:outerShdw>
                </a:effectLst>
                <a:latin typeface="Cambria" pitchFamily="18" charset="0"/>
              </a:rPr>
              <a:t>11:11</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Remember, in her old age, </a:t>
            </a:r>
            <a:r>
              <a:rPr lang="en-US" sz="2600" b="1" dirty="0" smtClean="0">
                <a:effectLst>
                  <a:outerShdw blurRad="38100" dist="38100" dir="2700000" algn="tl">
                    <a:srgbClr val="000000">
                      <a:alpha val="43137"/>
                    </a:srgbClr>
                  </a:outerShdw>
                </a:effectLst>
                <a:latin typeface="Cambria" pitchFamily="18" charset="0"/>
              </a:rPr>
              <a:t>Sarah</a:t>
            </a:r>
            <a:r>
              <a:rPr lang="en-US" sz="2600" b="1" dirty="0" smtClean="0">
                <a:latin typeface="Cambria" pitchFamily="18" charset="0"/>
              </a:rPr>
              <a:t> still hadn’t conceived and borne a son, even though that was part of the package of promises God had given to </a:t>
            </a:r>
            <a:r>
              <a:rPr lang="en-US" sz="2600" b="1" dirty="0" smtClean="0">
                <a:effectLst>
                  <a:outerShdw blurRad="38100" dist="38100" dir="2700000" algn="tl">
                    <a:srgbClr val="000000">
                      <a:alpha val="43137"/>
                    </a:srgbClr>
                  </a:outerShdw>
                </a:effectLst>
                <a:latin typeface="Cambria" pitchFamily="18" charset="0"/>
              </a:rPr>
              <a:t>Abraham</a:t>
            </a:r>
            <a:r>
              <a:rPr lang="en-US" sz="2600" b="1" dirty="0" smtClean="0">
                <a:latin typeface="Cambria" pitchFamily="18" charset="0"/>
              </a:rPr>
              <a:t> when they believed and left their homeland in obedience to God’s word (</a:t>
            </a:r>
            <a:r>
              <a:rPr lang="en-US" sz="2600" b="1" dirty="0" smtClean="0">
                <a:effectLst>
                  <a:outerShdw blurRad="38100" dist="38100" dir="2700000" algn="tl">
                    <a:srgbClr val="000000">
                      <a:alpha val="43137"/>
                    </a:srgbClr>
                  </a:outerShdw>
                </a:effectLst>
                <a:latin typeface="Cambria" pitchFamily="18" charset="0"/>
              </a:rPr>
              <a:t>Gen. 12:1-3</a:t>
            </a:r>
            <a:r>
              <a:rPr lang="en-US" sz="2600" b="1" dirty="0" smtClean="0">
                <a:latin typeface="Cambria" pitchFamily="18" charset="0"/>
              </a:rPr>
              <a:t>). </a:t>
            </a:r>
            <a:endParaRPr lang="en-US" sz="2600" dirty="0" smtClean="0">
              <a:latin typeface="Cambria"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11</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5139869"/>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And the going wasn’t easy.  For </a:t>
            </a:r>
            <a:r>
              <a:rPr lang="en-US" sz="2600" b="1" dirty="0" smtClean="0">
                <a:effectLst>
                  <a:outerShdw blurRad="38100" dist="38100" dir="2700000" algn="tl">
                    <a:srgbClr val="000000">
                      <a:alpha val="43137"/>
                    </a:srgbClr>
                  </a:outerShdw>
                </a:effectLst>
                <a:latin typeface="Cambria" pitchFamily="18" charset="0"/>
              </a:rPr>
              <a:t>25</a:t>
            </a:r>
            <a:r>
              <a:rPr lang="en-US" sz="2600" b="1" dirty="0" smtClean="0">
                <a:latin typeface="Cambria" pitchFamily="18" charset="0"/>
              </a:rPr>
              <a:t> years after the initial call, </a:t>
            </a:r>
            <a:r>
              <a:rPr lang="en-US" sz="2600" b="1" dirty="0" smtClean="0">
                <a:effectLst>
                  <a:outerShdw blurRad="38100" dist="38100" dir="2700000" algn="tl">
                    <a:srgbClr val="000000">
                      <a:alpha val="43137"/>
                    </a:srgbClr>
                  </a:outerShdw>
                </a:effectLst>
                <a:latin typeface="Cambria" pitchFamily="18" charset="0"/>
              </a:rPr>
              <a:t>Sarah</a:t>
            </a:r>
            <a:r>
              <a:rPr lang="en-US" sz="2600" b="1" dirty="0" smtClean="0">
                <a:latin typeface="Cambria" pitchFamily="18" charset="0"/>
              </a:rPr>
              <a:t> had no child of her own.  In fact, toward the end of their waiting, when God announced that within a year’s time </a:t>
            </a:r>
            <a:r>
              <a:rPr lang="en-US" sz="2600" b="1" dirty="0" smtClean="0">
                <a:effectLst>
                  <a:outerShdw blurRad="38100" dist="38100" dir="2700000" algn="tl">
                    <a:srgbClr val="000000">
                      <a:alpha val="43137"/>
                    </a:srgbClr>
                  </a:outerShdw>
                </a:effectLst>
                <a:latin typeface="Cambria" pitchFamily="18" charset="0"/>
              </a:rPr>
              <a:t>Sarah</a:t>
            </a:r>
            <a:r>
              <a:rPr lang="en-US" sz="2600" b="1" dirty="0" smtClean="0">
                <a:latin typeface="Cambria" pitchFamily="18" charset="0"/>
              </a:rPr>
              <a:t> would be pregnant, she laughed at the idea (</a:t>
            </a:r>
            <a:r>
              <a:rPr lang="en-US" sz="2600" b="1" dirty="0" smtClean="0">
                <a:effectLst>
                  <a:outerShdw blurRad="38100" dist="38100" dir="2700000" algn="tl">
                    <a:srgbClr val="000000">
                      <a:alpha val="43137"/>
                    </a:srgbClr>
                  </a:outerShdw>
                </a:effectLst>
                <a:latin typeface="Cambria" pitchFamily="18" charset="0"/>
              </a:rPr>
              <a:t>Gen. 18:9-15</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When Abraham turned </a:t>
            </a:r>
            <a:r>
              <a:rPr lang="en-US" sz="2600" b="1" i="1" dirty="0" smtClean="0">
                <a:effectLst>
                  <a:outerShdw blurRad="38100" dist="38100" dir="2700000" algn="tl">
                    <a:srgbClr val="000000">
                      <a:alpha val="43137"/>
                    </a:srgbClr>
                  </a:outerShdw>
                </a:effectLst>
                <a:latin typeface="Cambria" pitchFamily="18" charset="0"/>
              </a:rPr>
              <a:t>one hundred</a:t>
            </a:r>
            <a:r>
              <a:rPr lang="en-US" sz="2600" b="1" dirty="0" smtClean="0">
                <a:latin typeface="Cambria" pitchFamily="18" charset="0"/>
              </a:rPr>
              <a:t> and Sarah was </a:t>
            </a:r>
            <a:r>
              <a:rPr lang="en-US" sz="2600" b="1" i="1" dirty="0" smtClean="0">
                <a:effectLst>
                  <a:outerShdw blurRad="38100" dist="38100" dir="2700000" algn="tl">
                    <a:srgbClr val="000000">
                      <a:alpha val="43137"/>
                    </a:srgbClr>
                  </a:outerShdw>
                </a:effectLst>
                <a:latin typeface="Cambria" pitchFamily="18" charset="0"/>
              </a:rPr>
              <a:t>ninety</a:t>
            </a:r>
            <a:r>
              <a:rPr lang="en-US" sz="2600" b="1" dirty="0" smtClean="0">
                <a:latin typeface="Cambria" pitchFamily="18" charset="0"/>
              </a:rPr>
              <a:t>, she conceive and brought forth the promised son.  Though initially she </a:t>
            </a:r>
            <a:r>
              <a:rPr lang="en-US" sz="2600" b="1" u="sng" dirty="0" smtClean="0">
                <a:effectLst>
                  <a:outerShdw blurRad="38100" dist="38100" dir="2700000" algn="tl">
                    <a:srgbClr val="000000">
                      <a:alpha val="43137"/>
                    </a:srgbClr>
                  </a:outerShdw>
                </a:effectLst>
                <a:latin typeface="Cambria" pitchFamily="18" charset="0"/>
              </a:rPr>
              <a:t>laughed</a:t>
            </a:r>
            <a:r>
              <a:rPr lang="en-US" sz="2600" b="1" dirty="0" smtClean="0">
                <a:latin typeface="Cambria" pitchFamily="18" charset="0"/>
              </a:rPr>
              <a:t> at the notion, she came to embrace with simple faith the clear words of God to Abraham (</a:t>
            </a:r>
            <a:r>
              <a:rPr lang="en-US" sz="2600" b="1" dirty="0" smtClean="0">
                <a:effectLst>
                  <a:outerShdw blurRad="38100" dist="38100" dir="2700000" algn="tl">
                    <a:srgbClr val="000000">
                      <a:alpha val="43137"/>
                    </a:srgbClr>
                  </a:outerShdw>
                </a:effectLst>
                <a:latin typeface="Cambria" pitchFamily="18" charset="0"/>
              </a:rPr>
              <a:t>11:12</a:t>
            </a:r>
            <a:r>
              <a:rPr lang="en-US" sz="2600" b="1" dirty="0" smtClean="0">
                <a:latin typeface="Cambria" pitchFamily="18" charset="0"/>
              </a:rPr>
              <a:t>). </a:t>
            </a:r>
            <a:endParaRPr lang="en-US" sz="2600" dirty="0" smtClean="0">
              <a:latin typeface="Cambria"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sp>
        <p:nvSpPr>
          <p:cNvPr id="8" name="TextBox 7"/>
          <p:cNvSpPr txBox="1"/>
          <p:nvPr/>
        </p:nvSpPr>
        <p:spPr>
          <a:xfrm>
            <a:off x="0" y="733246"/>
            <a:ext cx="9144000" cy="6124754"/>
          </a:xfrm>
          <a:prstGeom prst="rect">
            <a:avLst/>
          </a:prstGeom>
          <a:gradFill>
            <a:gsLst>
              <a:gs pos="0">
                <a:srgbClr val="00B0F0"/>
              </a:gs>
              <a:gs pos="100000">
                <a:srgbClr val="FFEBFA"/>
              </a:gs>
            </a:gsLst>
            <a:lin ang="5400000" scaled="0"/>
          </a:gradFill>
        </p:spPr>
        <p:txBody>
          <a:bodyPr wrap="square" lIns="274320" tIns="0" rIns="274320" bIns="91440" rtlCol="0" anchor="t" anchorCtr="0">
            <a:spAutoFit/>
          </a:bodyPr>
          <a:lstStyle/>
          <a:p>
            <a:endParaRPr lang="en-US" sz="3200" dirty="0" smtClean="0">
              <a:latin typeface="Georgia" pitchFamily="18" charset="0"/>
            </a:endParaRPr>
          </a:p>
          <a:p>
            <a:r>
              <a:rPr lang="en-US" sz="3000" b="1" baseline="30000" dirty="0" smtClean="0">
                <a:effectLst>
                  <a:outerShdw blurRad="38100" dist="38100" dir="2700000" algn="tl">
                    <a:srgbClr val="000000">
                      <a:alpha val="43137"/>
                    </a:srgbClr>
                  </a:outerShdw>
                </a:effectLst>
                <a:latin typeface="Georgia" pitchFamily="18" charset="0"/>
              </a:rPr>
              <a:t>13</a:t>
            </a:r>
            <a:r>
              <a:rPr lang="en-US" sz="3000" dirty="0" smtClean="0">
                <a:latin typeface="Georgia" pitchFamily="18" charset="0"/>
              </a:rPr>
              <a:t>All of these died in faith without having received the promises, but from a distance they saw and greeted them.  They confessed that they were strangers and foreigners on the earth, </a:t>
            </a:r>
            <a:r>
              <a:rPr lang="en-US" sz="3000" b="1" baseline="30000" dirty="0" smtClean="0">
                <a:effectLst>
                  <a:outerShdw blurRad="38100" dist="38100" dir="2700000" algn="tl">
                    <a:srgbClr val="000000">
                      <a:alpha val="43137"/>
                    </a:srgbClr>
                  </a:outerShdw>
                </a:effectLst>
                <a:latin typeface="Georgia" pitchFamily="18" charset="0"/>
              </a:rPr>
              <a:t>14</a:t>
            </a:r>
            <a:r>
              <a:rPr lang="en-US" sz="3000" dirty="0" smtClean="0">
                <a:latin typeface="Georgia" pitchFamily="18" charset="0"/>
              </a:rPr>
              <a:t>for people who speak in this way make it clear that they are seeking a homeland.  </a:t>
            </a:r>
            <a:r>
              <a:rPr lang="en-US" sz="3000" b="1" baseline="30000" dirty="0" smtClean="0">
                <a:effectLst>
                  <a:outerShdw blurRad="38100" dist="38100" dir="2700000" algn="tl">
                    <a:srgbClr val="000000">
                      <a:alpha val="43137"/>
                    </a:srgbClr>
                  </a:outerShdw>
                </a:effectLst>
                <a:latin typeface="Georgia" pitchFamily="18" charset="0"/>
              </a:rPr>
              <a:t>15</a:t>
            </a:r>
            <a:r>
              <a:rPr lang="en-US" sz="3000" dirty="0" smtClean="0">
                <a:latin typeface="Georgia" pitchFamily="18" charset="0"/>
              </a:rPr>
              <a:t>If they had been thinking of the land that they had left behind, they would have had opportunity to return.  </a:t>
            </a:r>
            <a:r>
              <a:rPr lang="en-US" sz="3000" b="1" baseline="30000" dirty="0" smtClean="0">
                <a:effectLst>
                  <a:outerShdw blurRad="38100" dist="38100" dir="2700000" algn="tl">
                    <a:srgbClr val="000000">
                      <a:alpha val="43137"/>
                    </a:srgbClr>
                  </a:outerShdw>
                </a:effectLst>
                <a:latin typeface="Georgia" pitchFamily="18" charset="0"/>
              </a:rPr>
              <a:t>16</a:t>
            </a:r>
            <a:r>
              <a:rPr lang="en-US" sz="3000" dirty="0" smtClean="0">
                <a:latin typeface="Georgia" pitchFamily="18" charset="0"/>
              </a:rPr>
              <a:t>But as it is, they desire a better country, that is, a heavenly one. Therefore God is not ashamed to be called their God; indeed, he has prepared a city for them.</a:t>
            </a:r>
          </a:p>
          <a:p>
            <a:endParaRPr lang="en-US" sz="3000" dirty="0" smtClean="0">
              <a:latin typeface="Georgia" pitchFamily="18" charset="0"/>
            </a:endParaRPr>
          </a:p>
        </p:txBody>
      </p:sp>
      <p:sp>
        <p:nvSpPr>
          <p:cNvPr id="13" name="TextBox 12"/>
          <p:cNvSpPr txBox="1"/>
          <p:nvPr/>
        </p:nvSpPr>
        <p:spPr>
          <a:xfrm>
            <a:off x="2590800" y="381000"/>
            <a:ext cx="4343400" cy="523220"/>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800" b="1" dirty="0" smtClean="0">
                <a:solidFill>
                  <a:schemeClr val="tx1"/>
                </a:solidFill>
                <a:latin typeface="Georgia" pitchFamily="18" charset="0"/>
              </a:rPr>
              <a:t>Hebrews 11:13 - 16</a:t>
            </a:r>
            <a:endParaRPr lang="en-US" sz="2800" b="1" dirty="0">
              <a:solidFill>
                <a:schemeClr val="tx1"/>
              </a:solidFill>
              <a:latin typeface="Georgia" pitchFamily="18" charset="0"/>
            </a:endParaRPr>
          </a:p>
        </p:txBody>
      </p:sp>
      <p:cxnSp>
        <p:nvCxnSpPr>
          <p:cNvPr id="12" name="Straight Connector 11"/>
          <p:cNvCxnSpPr/>
          <p:nvPr/>
        </p:nvCxnSpPr>
        <p:spPr>
          <a:xfrm>
            <a:off x="2514600" y="1676400"/>
            <a:ext cx="201168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5486400" y="5334000"/>
            <a:ext cx="256032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par>
                                <p:cTn id="8" presetID="8" presetClass="entr" presetSubtype="32"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amond(out)">
                                      <p:cBhvr>
                                        <p:cTn id="10" dur="2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1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review</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4632037"/>
          </a:xfrm>
          <a:prstGeom prst="rect">
            <a:avLst/>
          </a:prstGeom>
          <a:noFill/>
        </p:spPr>
        <p:txBody>
          <a:bodyPr wrap="square" rtlCol="0">
            <a:spAutoFit/>
          </a:bodyPr>
          <a:lstStyle/>
          <a:p>
            <a:pPr marL="274320" indent="-274320">
              <a:spcAft>
                <a:spcPts val="600"/>
              </a:spcAft>
            </a:pPr>
            <a:r>
              <a:rPr lang="en-US" sz="2000" b="1" dirty="0" smtClean="0">
                <a:latin typeface="Cambria" pitchFamily="18" charset="0"/>
              </a:rPr>
              <a:t>Chapter 1:</a:t>
            </a:r>
            <a:r>
              <a:rPr lang="en-US" sz="2000" b="1" dirty="0" smtClean="0">
                <a:effectLst>
                  <a:outerShdw blurRad="38100" dist="38100" dir="2700000" algn="tl">
                    <a:srgbClr val="000000">
                      <a:alpha val="43137"/>
                    </a:srgbClr>
                  </a:outerShdw>
                </a:effectLst>
                <a:latin typeface="Cambria" pitchFamily="18" charset="0"/>
              </a:rPr>
              <a:t>  </a:t>
            </a:r>
            <a:r>
              <a:rPr lang="en-US" sz="2000" b="1" dirty="0" smtClean="0">
                <a:latin typeface="Cambria" pitchFamily="18" charset="0"/>
              </a:rPr>
              <a:t>Jesus, Better than Prophets and Angels (</a:t>
            </a:r>
            <a:r>
              <a:rPr lang="en-US" sz="2000" b="1" dirty="0" smtClean="0">
                <a:effectLst>
                  <a:outerShdw blurRad="38100" dist="38100" dir="2700000" algn="tl">
                    <a:srgbClr val="000000">
                      <a:alpha val="43137"/>
                    </a:srgbClr>
                  </a:outerShdw>
                </a:effectLst>
                <a:latin typeface="Cambria" pitchFamily="18" charset="0"/>
              </a:rPr>
              <a:t>1:1-14</a:t>
            </a:r>
            <a:r>
              <a:rPr lang="en-US" sz="2000" b="1" dirty="0" smtClean="0">
                <a:latin typeface="Cambria" pitchFamily="18" charset="0"/>
              </a:rPr>
              <a:t>)</a:t>
            </a:r>
          </a:p>
          <a:p>
            <a:pPr marL="274320" indent="-274320">
              <a:spcAft>
                <a:spcPts val="600"/>
              </a:spcAft>
            </a:pPr>
            <a:r>
              <a:rPr lang="en-US" sz="2000" b="1" dirty="0" smtClean="0">
                <a:latin typeface="Cambria" pitchFamily="18" charset="0"/>
              </a:rPr>
              <a:t>Chapter 2:  Jesus, Better than the Angels</a:t>
            </a:r>
            <a:r>
              <a:rPr lang="en-US" sz="2000" b="1" dirty="0" smtClean="0">
                <a:effectLst>
                  <a:outerShdw blurRad="38100" dist="38100" dir="2700000" algn="tl">
                    <a:srgbClr val="000000">
                      <a:alpha val="43137"/>
                    </a:srgbClr>
                  </a:outerShdw>
                </a:effectLst>
                <a:latin typeface="Cambria" pitchFamily="18" charset="0"/>
              </a:rPr>
              <a:t> </a:t>
            </a:r>
            <a:r>
              <a:rPr lang="en-US" sz="2000" b="1" dirty="0" smtClean="0">
                <a:latin typeface="Cambria" pitchFamily="18" charset="0"/>
              </a:rPr>
              <a:t>(</a:t>
            </a:r>
            <a:r>
              <a:rPr lang="en-US" sz="2000" b="1" dirty="0" smtClean="0">
                <a:effectLst>
                  <a:outerShdw blurRad="38100" dist="38100" dir="2700000" algn="tl">
                    <a:srgbClr val="000000">
                      <a:alpha val="43137"/>
                    </a:srgbClr>
                  </a:outerShdw>
                </a:effectLst>
                <a:latin typeface="Cambria" pitchFamily="18" charset="0"/>
              </a:rPr>
              <a:t>2:1-18</a:t>
            </a:r>
            <a:r>
              <a:rPr lang="en-US" sz="2000" b="1" dirty="0" smtClean="0">
                <a:latin typeface="Cambria" pitchFamily="18" charset="0"/>
              </a:rPr>
              <a:t>)</a:t>
            </a:r>
          </a:p>
          <a:p>
            <a:pPr marL="274320" indent="-274320">
              <a:spcAft>
                <a:spcPts val="600"/>
              </a:spcAft>
            </a:pPr>
            <a:r>
              <a:rPr lang="en-US" sz="2000" b="1" dirty="0" smtClean="0">
                <a:latin typeface="Cambria" pitchFamily="18" charset="0"/>
              </a:rPr>
              <a:t>Chapter 3:  Jesus, Better than Moses (</a:t>
            </a:r>
            <a:r>
              <a:rPr lang="en-US" sz="2000" b="1" dirty="0" smtClean="0">
                <a:effectLst>
                  <a:outerShdw blurRad="38100" dist="38100" dir="2700000" algn="tl">
                    <a:srgbClr val="000000">
                      <a:alpha val="43137"/>
                    </a:srgbClr>
                  </a:outerShdw>
                </a:effectLst>
                <a:latin typeface="Cambria" pitchFamily="18" charset="0"/>
              </a:rPr>
              <a:t>3:1-19</a:t>
            </a:r>
            <a:r>
              <a:rPr lang="en-US" sz="2000" b="1" dirty="0" smtClean="0">
                <a:latin typeface="Cambria" pitchFamily="18" charset="0"/>
              </a:rPr>
              <a:t>) </a:t>
            </a:r>
          </a:p>
          <a:p>
            <a:pPr marL="274320" indent="-274320">
              <a:spcAft>
                <a:spcPts val="600"/>
              </a:spcAft>
            </a:pPr>
            <a:r>
              <a:rPr lang="en-US" sz="2000" b="1" dirty="0" smtClean="0">
                <a:latin typeface="Cambria" pitchFamily="18" charset="0"/>
              </a:rPr>
              <a:t>Chapter 4:  Jesus, Better than Joshua (</a:t>
            </a:r>
            <a:r>
              <a:rPr lang="en-US" sz="2000" b="1" dirty="0" smtClean="0">
                <a:effectLst>
                  <a:outerShdw blurRad="38100" dist="38100" dir="2700000" algn="tl">
                    <a:srgbClr val="000000">
                      <a:alpha val="43137"/>
                    </a:srgbClr>
                  </a:outerShdw>
                </a:effectLst>
                <a:latin typeface="Cambria" pitchFamily="18" charset="0"/>
              </a:rPr>
              <a:t>4:1-16</a:t>
            </a:r>
            <a:r>
              <a:rPr lang="en-US" sz="2000" b="1" dirty="0" smtClean="0">
                <a:latin typeface="Cambria" pitchFamily="18" charset="0"/>
              </a:rPr>
              <a:t>)</a:t>
            </a:r>
          </a:p>
          <a:p>
            <a:pPr marL="274320" indent="-274320">
              <a:spcAft>
                <a:spcPts val="600"/>
              </a:spcAft>
            </a:pPr>
            <a:r>
              <a:rPr lang="en-US" sz="2000" b="1" dirty="0" smtClean="0">
                <a:latin typeface="Cambria" pitchFamily="18" charset="0"/>
              </a:rPr>
              <a:t>Chapter 5:  Jesus, Better than Aaron as Priest (</a:t>
            </a:r>
            <a:r>
              <a:rPr lang="en-US" sz="2000" b="1" dirty="0" smtClean="0">
                <a:effectLst>
                  <a:outerShdw blurRad="38100" dist="38100" dir="2700000" algn="tl">
                    <a:srgbClr val="000000">
                      <a:alpha val="43137"/>
                    </a:srgbClr>
                  </a:outerShdw>
                </a:effectLst>
                <a:latin typeface="Cambria" pitchFamily="18" charset="0"/>
              </a:rPr>
              <a:t>5:1-14</a:t>
            </a:r>
            <a:r>
              <a:rPr lang="en-US" sz="2000" b="1" dirty="0" smtClean="0">
                <a:latin typeface="Cambria" pitchFamily="18" charset="0"/>
              </a:rPr>
              <a:t>) </a:t>
            </a:r>
          </a:p>
          <a:p>
            <a:pPr marL="274320" indent="-274320">
              <a:spcAft>
                <a:spcPts val="600"/>
              </a:spcAft>
            </a:pPr>
            <a:r>
              <a:rPr lang="en-US" sz="2000" b="1" dirty="0" smtClean="0">
                <a:latin typeface="Cambria" pitchFamily="18" charset="0"/>
              </a:rPr>
              <a:t>Chapter 6:  Jesus, Press On To Maturity (</a:t>
            </a:r>
            <a:r>
              <a:rPr lang="en-US" sz="2000" b="1" dirty="0" smtClean="0">
                <a:effectLst>
                  <a:outerShdw blurRad="38100" dist="38100" dir="2700000" algn="tl">
                    <a:srgbClr val="000000">
                      <a:alpha val="43137"/>
                    </a:srgbClr>
                  </a:outerShdw>
                </a:effectLst>
                <a:latin typeface="Cambria" pitchFamily="18" charset="0"/>
              </a:rPr>
              <a:t>6:1-20</a:t>
            </a:r>
            <a:r>
              <a:rPr lang="en-US" sz="2000" b="1" dirty="0" smtClean="0">
                <a:latin typeface="Cambria" pitchFamily="18" charset="0"/>
              </a:rPr>
              <a:t>).  </a:t>
            </a:r>
          </a:p>
          <a:p>
            <a:pPr marL="274320" indent="-274320">
              <a:spcAft>
                <a:spcPts val="600"/>
              </a:spcAft>
            </a:pPr>
            <a:r>
              <a:rPr lang="en-US" sz="2000" b="1" dirty="0" smtClean="0">
                <a:latin typeface="Cambria" pitchFamily="18" charset="0"/>
              </a:rPr>
              <a:t>Chapter 7:  Jesus, After the Order of Melchizedek (</a:t>
            </a:r>
            <a:r>
              <a:rPr lang="en-US" sz="2000" b="1" dirty="0" smtClean="0">
                <a:effectLst>
                  <a:outerShdw blurRad="38100" dist="38100" dir="2700000" algn="tl">
                    <a:srgbClr val="000000">
                      <a:alpha val="43137"/>
                    </a:srgbClr>
                  </a:outerShdw>
                </a:effectLst>
                <a:latin typeface="Cambria" pitchFamily="18" charset="0"/>
              </a:rPr>
              <a:t>7:1-17</a:t>
            </a:r>
            <a:r>
              <a:rPr lang="en-US" sz="2000" b="1" dirty="0" smtClean="0">
                <a:latin typeface="Cambria" pitchFamily="18" charset="0"/>
              </a:rPr>
              <a:t>). </a:t>
            </a:r>
          </a:p>
          <a:p>
            <a:pPr marL="274320" indent="-274320">
              <a:spcAft>
                <a:spcPts val="600"/>
              </a:spcAft>
            </a:pPr>
            <a:r>
              <a:rPr lang="en-US" sz="2000" b="1" dirty="0" smtClean="0">
                <a:latin typeface="Cambria" pitchFamily="18" charset="0"/>
              </a:rPr>
              <a:t>Chapter 8:  New Covenant Better than the Old (</a:t>
            </a:r>
            <a:r>
              <a:rPr lang="en-US" sz="2000" b="1" dirty="0" smtClean="0">
                <a:effectLst>
                  <a:outerShdw blurRad="38100" dist="38100" dir="2700000" algn="tl">
                    <a:srgbClr val="000000">
                      <a:alpha val="43137"/>
                    </a:srgbClr>
                  </a:outerShdw>
                </a:effectLst>
                <a:latin typeface="Cambria" pitchFamily="18" charset="0"/>
              </a:rPr>
              <a:t>8:1-13</a:t>
            </a:r>
            <a:r>
              <a:rPr lang="en-US" sz="2000" b="1" dirty="0" smtClean="0">
                <a:latin typeface="Cambria" pitchFamily="18" charset="0"/>
              </a:rPr>
              <a:t>). </a:t>
            </a:r>
          </a:p>
          <a:p>
            <a:pPr marL="274320" indent="-274320">
              <a:spcAft>
                <a:spcPts val="600"/>
              </a:spcAft>
            </a:pPr>
            <a:r>
              <a:rPr lang="en-US" sz="2000" b="1" dirty="0" smtClean="0">
                <a:latin typeface="Cambria" pitchFamily="18" charset="0"/>
              </a:rPr>
              <a:t>Chapter 9:  New Sanctuary and Sacrifice Better than the Old (</a:t>
            </a:r>
            <a:r>
              <a:rPr lang="en-US" sz="2000" b="1" dirty="0" smtClean="0">
                <a:effectLst>
                  <a:outerShdw blurRad="38100" dist="38100" dir="2700000" algn="tl">
                    <a:srgbClr val="000000">
                      <a:alpha val="43137"/>
                    </a:srgbClr>
                  </a:outerShdw>
                </a:effectLst>
                <a:latin typeface="Cambria" pitchFamily="18" charset="0"/>
              </a:rPr>
              <a:t>9:1-28</a:t>
            </a:r>
            <a:r>
              <a:rPr lang="en-US" sz="2000" b="1" dirty="0" smtClean="0">
                <a:latin typeface="Cambria" pitchFamily="18" charset="0"/>
              </a:rPr>
              <a:t>). </a:t>
            </a:r>
          </a:p>
          <a:p>
            <a:pPr marL="1554480" indent="-1554480">
              <a:spcAft>
                <a:spcPts val="600"/>
              </a:spcAft>
            </a:pPr>
            <a:r>
              <a:rPr lang="en-US" sz="2000" b="1" dirty="0" smtClean="0">
                <a:latin typeface="Cambria" pitchFamily="18" charset="0"/>
              </a:rPr>
              <a:t>Chapter 10:  New Sacrifice Settles Our Faith and Salvation (</a:t>
            </a:r>
            <a:r>
              <a:rPr lang="en-US" sz="2000" b="1" dirty="0" smtClean="0">
                <a:effectLst>
                  <a:outerShdw blurRad="38100" dist="38100" dir="2700000" algn="tl">
                    <a:srgbClr val="000000">
                      <a:alpha val="43137"/>
                    </a:srgbClr>
                  </a:outerShdw>
                </a:effectLst>
                <a:latin typeface="Cambria" pitchFamily="18" charset="0"/>
              </a:rPr>
              <a:t>10:1-39</a:t>
            </a:r>
            <a:r>
              <a:rPr lang="en-US" sz="2000" b="1" dirty="0" smtClean="0">
                <a:latin typeface="Cambria" pitchFamily="18" charset="0"/>
              </a:rPr>
              <a:t>).</a:t>
            </a:r>
          </a:p>
          <a:p>
            <a:pPr marL="274320" indent="-274320">
              <a:spcAft>
                <a:spcPts val="600"/>
              </a:spcAft>
            </a:pPr>
            <a:r>
              <a:rPr lang="en-US" sz="2000" b="1" dirty="0" smtClean="0">
                <a:latin typeface="Cambria" pitchFamily="18" charset="0"/>
              </a:rPr>
              <a:t>	</a:t>
            </a:r>
            <a:r>
              <a:rPr lang="en-US" sz="2000" b="1" cap="small" dirty="0" smtClean="0">
                <a:effectLst>
                  <a:outerShdw blurRad="38100" dist="38100" dir="2700000" algn="tl">
                    <a:srgbClr val="000000">
                      <a:alpha val="43137"/>
                    </a:srgbClr>
                  </a:outerShdw>
                </a:effectLst>
                <a:latin typeface="Cambria" pitchFamily="18" charset="0"/>
              </a:rPr>
              <a:t>this lesson . . . </a:t>
            </a:r>
            <a:endParaRPr lang="en-US" sz="2000" b="1" cap="small" dirty="0" smtClean="0">
              <a:latin typeface="Cambria" pitchFamily="18" charset="0"/>
            </a:endParaRPr>
          </a:p>
          <a:p>
            <a:pPr marL="274320" indent="-274320">
              <a:spcAft>
                <a:spcPts val="600"/>
              </a:spcAft>
            </a:pPr>
            <a:r>
              <a:rPr lang="en-US" sz="2000" b="1" dirty="0" smtClean="0">
                <a:latin typeface="Cambria" pitchFamily="18" charset="0"/>
              </a:rPr>
              <a:t>Chapter 11:  Superiority of Christ Gives Us a Working Faith (</a:t>
            </a:r>
            <a:r>
              <a:rPr lang="en-US" sz="2000" b="1" dirty="0" smtClean="0">
                <a:effectLst>
                  <a:outerShdw blurRad="38100" dist="38100" dir="2700000" algn="tl">
                    <a:srgbClr val="000000">
                      <a:alpha val="43137"/>
                    </a:srgbClr>
                  </a:outerShdw>
                </a:effectLst>
                <a:latin typeface="Cambria" pitchFamily="18" charset="0"/>
              </a:rPr>
              <a:t>11:1-40</a:t>
            </a:r>
            <a:r>
              <a:rPr lang="en-US" sz="2000" b="1" dirty="0" smtClean="0">
                <a:latin typeface="Cambria" pitchFamily="18" charset="0"/>
              </a:rPr>
              <a:t>). </a:t>
            </a:r>
            <a:endParaRPr lang="en-US" sz="2000" b="1" cap="small" dirty="0" smtClean="0">
              <a:effectLst>
                <a:outerShdw blurRad="38100" dist="38100" dir="2700000" algn="tl">
                  <a:srgbClr val="000000">
                    <a:alpha val="43137"/>
                  </a:srgbClr>
                </a:outerShdw>
              </a:effectLst>
              <a:latin typeface="Cambria"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childTnLst>
                          </p:cTn>
                        </p:par>
                        <p:par>
                          <p:cTn id="23" fill="hold">
                            <p:stCondLst>
                              <p:cond delay="0"/>
                            </p:stCondLst>
                            <p:childTnLst>
                              <p:par>
                                <p:cTn id="24" presetID="22" presetClass="entr" presetSubtype="8" fill="hold" nodeType="afterEffect">
                                  <p:stCondLst>
                                    <p:cond delay="1000"/>
                                  </p:stCondLst>
                                  <p:childTnLst>
                                    <p:set>
                                      <p:cBhvr>
                                        <p:cTn id="25" dur="1" fill="hold">
                                          <p:stCondLst>
                                            <p:cond delay="0"/>
                                          </p:stCondLst>
                                        </p:cTn>
                                        <p:tgtEl>
                                          <p:spTgt spid="5">
                                            <p:txEl>
                                              <p:pRg st="10" end="10"/>
                                            </p:txEl>
                                          </p:spTgt>
                                        </p:tgtEl>
                                        <p:attrNameLst>
                                          <p:attrName>style.visibility</p:attrName>
                                        </p:attrNameLst>
                                      </p:cBhvr>
                                      <p:to>
                                        <p:strVal val="visible"/>
                                      </p:to>
                                    </p:set>
                                    <p:animEffect transition="in" filter="wipe(left)">
                                      <p:cBhvr>
                                        <p:cTn id="26" dur="500"/>
                                        <p:tgtEl>
                                          <p:spTgt spid="5">
                                            <p:txEl>
                                              <p:pRg st="10" end="10"/>
                                            </p:txEl>
                                          </p:spTgt>
                                        </p:tgtEl>
                                      </p:cBhvr>
                                    </p:animEffect>
                                  </p:childTnLst>
                                </p:cTn>
                              </p:par>
                            </p:childTnLst>
                          </p:cTn>
                        </p:par>
                        <p:par>
                          <p:cTn id="27" fill="hold">
                            <p:stCondLst>
                              <p:cond delay="1500"/>
                            </p:stCondLst>
                            <p:childTnLst>
                              <p:par>
                                <p:cTn id="28" presetID="22" presetClass="entr" presetSubtype="8" fill="hold" nodeType="afterEffect">
                                  <p:stCondLst>
                                    <p:cond delay="1000"/>
                                  </p:stCondLst>
                                  <p:childTnLst>
                                    <p:set>
                                      <p:cBhvr>
                                        <p:cTn id="29" dur="1" fill="hold">
                                          <p:stCondLst>
                                            <p:cond delay="0"/>
                                          </p:stCondLst>
                                        </p:cTn>
                                        <p:tgtEl>
                                          <p:spTgt spid="5">
                                            <p:txEl>
                                              <p:pRg st="11" end="11"/>
                                            </p:txEl>
                                          </p:spTgt>
                                        </p:tgtEl>
                                        <p:attrNameLst>
                                          <p:attrName>style.visibility</p:attrName>
                                        </p:attrNameLst>
                                      </p:cBhvr>
                                      <p:to>
                                        <p:strVal val="visible"/>
                                      </p:to>
                                    </p:set>
                                    <p:animEffect transition="in" filter="wipe(left)">
                                      <p:cBhvr>
                                        <p:cTn id="30"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11</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5539978"/>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Paul states </a:t>
            </a:r>
            <a:r>
              <a:rPr lang="en-US" sz="2600" b="1" i="1" dirty="0" smtClean="0">
                <a:latin typeface="Cambria" pitchFamily="18" charset="0"/>
              </a:rPr>
              <a:t>“all these died in faith, without receiving the promises.”</a:t>
            </a:r>
            <a:r>
              <a:rPr lang="en-US" sz="2600" b="1" dirty="0" smtClean="0">
                <a:latin typeface="Cambria" pitchFamily="18" charset="0"/>
              </a:rPr>
              <a:t>  Although each received that which was promised, what they experienced in this life was merely a </a:t>
            </a:r>
            <a:r>
              <a:rPr lang="en-US" sz="2600" b="1" i="1" dirty="0" smtClean="0">
                <a:effectLst>
                  <a:outerShdw blurRad="38100" dist="38100" dir="2700000" algn="tl">
                    <a:srgbClr val="000000">
                      <a:alpha val="43137"/>
                    </a:srgbClr>
                  </a:outerShdw>
                </a:effectLst>
                <a:latin typeface="Cambria" pitchFamily="18" charset="0"/>
              </a:rPr>
              <a:t>foretaste</a:t>
            </a:r>
            <a:r>
              <a:rPr lang="en-US" sz="2600" b="1" dirty="0" smtClean="0">
                <a:latin typeface="Cambria" pitchFamily="18" charset="0"/>
              </a:rPr>
              <a:t>, a shadow of thing to come.  Abraham didn’t receive the full promise, just a             </a:t>
            </a:r>
            <a:r>
              <a:rPr lang="en-US" sz="2600" b="1" i="1" dirty="0" smtClean="0">
                <a:effectLst>
                  <a:outerShdw blurRad="38100" dist="38100" dir="2700000" algn="tl">
                    <a:srgbClr val="000000">
                      <a:alpha val="43137"/>
                    </a:srgbClr>
                  </a:outerShdw>
                </a:effectLst>
                <a:latin typeface="Cambria" pitchFamily="18" charset="0"/>
              </a:rPr>
              <a:t>down payment</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effectLst>
                  <a:outerShdw blurRad="38100" dist="38100" dir="2700000" algn="tl">
                    <a:srgbClr val="000000">
                      <a:alpha val="43137"/>
                    </a:srgbClr>
                  </a:outerShdw>
                </a:effectLst>
                <a:latin typeface="Cambria" pitchFamily="18" charset="0"/>
              </a:rPr>
              <a:t>Abraham</a:t>
            </a:r>
            <a:r>
              <a:rPr lang="en-US" sz="2600" b="1" dirty="0" smtClean="0">
                <a:latin typeface="Cambria" pitchFamily="18" charset="0"/>
              </a:rPr>
              <a:t> and </a:t>
            </a:r>
            <a:r>
              <a:rPr lang="en-US" sz="2600" b="1" dirty="0" smtClean="0">
                <a:effectLst>
                  <a:outerShdw blurRad="38100" dist="38100" dir="2700000" algn="tl">
                    <a:srgbClr val="000000">
                      <a:alpha val="43137"/>
                    </a:srgbClr>
                  </a:outerShdw>
                </a:effectLst>
                <a:latin typeface="Cambria" pitchFamily="18" charset="0"/>
              </a:rPr>
              <a:t>Sarah</a:t>
            </a:r>
            <a:r>
              <a:rPr lang="en-US" sz="2600" b="1" dirty="0" smtClean="0">
                <a:latin typeface="Cambria" pitchFamily="18" charset="0"/>
              </a:rPr>
              <a:t> had only </a:t>
            </a:r>
            <a:r>
              <a:rPr lang="en-US" sz="2600" b="1" i="1" dirty="0" smtClean="0">
                <a:effectLst>
                  <a:outerShdw blurRad="38100" dist="38100" dir="2700000" algn="tl">
                    <a:srgbClr val="000000">
                      <a:alpha val="43137"/>
                    </a:srgbClr>
                  </a:outerShdw>
                </a:effectLst>
                <a:latin typeface="Cambria" pitchFamily="18" charset="0"/>
              </a:rPr>
              <a:t>one</a:t>
            </a:r>
            <a:r>
              <a:rPr lang="en-US" sz="2600" b="1" dirty="0" smtClean="0">
                <a:latin typeface="Cambria" pitchFamily="18" charset="0"/>
              </a:rPr>
              <a:t> </a:t>
            </a:r>
            <a:r>
              <a:rPr lang="en-US" sz="2600" b="1" i="1" dirty="0" smtClean="0">
                <a:effectLst>
                  <a:outerShdw blurRad="38100" dist="38100" dir="2700000" algn="tl">
                    <a:srgbClr val="000000">
                      <a:alpha val="43137"/>
                    </a:srgbClr>
                  </a:outerShdw>
                </a:effectLst>
                <a:latin typeface="Cambria" pitchFamily="18" charset="0"/>
              </a:rPr>
              <a:t>child</a:t>
            </a:r>
            <a:r>
              <a:rPr lang="en-US" sz="2600" b="1" dirty="0" smtClean="0">
                <a:latin typeface="Cambria" pitchFamily="18" charset="0"/>
              </a:rPr>
              <a:t> – the promised was for descendants “innumerable as the sand which is by the seashore” (</a:t>
            </a:r>
            <a:r>
              <a:rPr lang="en-US" sz="2600" b="1" dirty="0" smtClean="0">
                <a:effectLst>
                  <a:outerShdw blurRad="38100" dist="38100" dir="2700000" algn="tl">
                    <a:srgbClr val="000000">
                      <a:alpha val="43137"/>
                    </a:srgbClr>
                  </a:outerShdw>
                </a:effectLst>
                <a:latin typeface="Cambria" pitchFamily="18" charset="0"/>
              </a:rPr>
              <a:t>11:12</a:t>
            </a:r>
            <a:r>
              <a:rPr lang="en-US" sz="2600" b="1" dirty="0" smtClean="0">
                <a:latin typeface="Cambria" pitchFamily="18" charset="0"/>
              </a:rPr>
              <a:t>).  By faith, Abraham and Sarah were longing for a better country – </a:t>
            </a:r>
            <a:r>
              <a:rPr lang="en-US" sz="2600" b="1" i="1" dirty="0" smtClean="0">
                <a:effectLst>
                  <a:outerShdw blurRad="38100" dist="38100" dir="2700000" algn="tl">
                    <a:srgbClr val="000000">
                      <a:alpha val="43137"/>
                    </a:srgbClr>
                  </a:outerShdw>
                </a:effectLst>
                <a:latin typeface="Cambria" pitchFamily="18" charset="0"/>
              </a:rPr>
              <a:t>a heavenly one</a:t>
            </a:r>
            <a:r>
              <a:rPr lang="en-US" sz="2600" b="1" dirty="0" smtClean="0">
                <a:latin typeface="Cambria" pitchFamily="18" charset="0"/>
              </a:rPr>
              <a:t> (</a:t>
            </a:r>
            <a:r>
              <a:rPr lang="en-US" sz="2600" b="1" dirty="0" smtClean="0">
                <a:effectLst>
                  <a:outerShdw blurRad="38100" dist="38100" dir="2700000" algn="tl">
                    <a:srgbClr val="000000">
                      <a:alpha val="43137"/>
                    </a:srgbClr>
                  </a:outerShdw>
                </a:effectLst>
                <a:latin typeface="Cambria" pitchFamily="18" charset="0"/>
              </a:rPr>
              <a:t>11:16</a:t>
            </a:r>
            <a:r>
              <a:rPr lang="en-US" sz="2600" b="1" dirty="0" smtClean="0">
                <a:latin typeface="Cambria" pitchFamily="18" charset="0"/>
              </a:rPr>
              <a:t>).   </a:t>
            </a:r>
            <a:endParaRPr lang="en-US" sz="2600" dirty="0" smtClean="0">
              <a:latin typeface="Cambria"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sp>
        <p:nvSpPr>
          <p:cNvPr id="8" name="TextBox 7"/>
          <p:cNvSpPr txBox="1"/>
          <p:nvPr/>
        </p:nvSpPr>
        <p:spPr>
          <a:xfrm>
            <a:off x="0" y="990600"/>
            <a:ext cx="9144000" cy="4278094"/>
          </a:xfrm>
          <a:prstGeom prst="rect">
            <a:avLst/>
          </a:prstGeom>
          <a:gradFill flip="none" rotWithShape="1">
            <a:gsLst>
              <a:gs pos="0">
                <a:srgbClr val="FFC000"/>
              </a:gs>
              <a:gs pos="70000">
                <a:srgbClr val="FF0300"/>
              </a:gs>
              <a:gs pos="70000">
                <a:srgbClr val="FF0300"/>
              </a:gs>
              <a:gs pos="70000">
                <a:srgbClr val="FF0300"/>
              </a:gs>
              <a:gs pos="70000">
                <a:srgbClr val="FF0300"/>
              </a:gs>
              <a:gs pos="100000">
                <a:srgbClr val="4D0808"/>
              </a:gs>
            </a:gsLst>
            <a:lin ang="2700000" scaled="1"/>
            <a:tileRect/>
          </a:gradFill>
        </p:spPr>
        <p:txBody>
          <a:bodyPr wrap="square" lIns="274320" tIns="0" rIns="274320" bIns="91440" rtlCol="0" anchor="t" anchorCtr="0">
            <a:spAutoFit/>
          </a:bodyPr>
          <a:lstStyle/>
          <a:p>
            <a:endParaRPr lang="en-US" sz="3200" dirty="0" smtClean="0">
              <a:latin typeface="Georgia" pitchFamily="18" charset="0"/>
            </a:endParaRPr>
          </a:p>
          <a:p>
            <a:r>
              <a:rPr lang="en-US" sz="3000" b="1" baseline="30000" dirty="0" smtClean="0">
                <a:effectLst>
                  <a:outerShdw blurRad="38100" dist="38100" dir="2700000" algn="tl">
                    <a:srgbClr val="000000">
                      <a:alpha val="43137"/>
                    </a:srgbClr>
                  </a:outerShdw>
                </a:effectLst>
                <a:latin typeface="Georgia" pitchFamily="18" charset="0"/>
              </a:rPr>
              <a:t>17</a:t>
            </a:r>
            <a:r>
              <a:rPr lang="en-US" sz="3000" dirty="0" smtClean="0">
                <a:latin typeface="Georgia" pitchFamily="18" charset="0"/>
              </a:rPr>
              <a:t>By faith Abraham, when put to the test, offered up Isaac. He who had received the promises was ready to offer up his only son, </a:t>
            </a:r>
            <a:r>
              <a:rPr lang="en-US" sz="3000" b="1" baseline="30000" dirty="0" smtClean="0">
                <a:effectLst>
                  <a:outerShdw blurRad="38100" dist="38100" dir="2700000" algn="tl">
                    <a:srgbClr val="000000">
                      <a:alpha val="43137"/>
                    </a:srgbClr>
                  </a:outerShdw>
                </a:effectLst>
                <a:latin typeface="Georgia" pitchFamily="18" charset="0"/>
              </a:rPr>
              <a:t>18</a:t>
            </a:r>
            <a:r>
              <a:rPr lang="en-US" sz="3000" dirty="0" smtClean="0">
                <a:latin typeface="Georgia" pitchFamily="18" charset="0"/>
              </a:rPr>
              <a:t>of whom he had been told, “It is through Isaac that descendants shall be named for you.”  </a:t>
            </a:r>
            <a:r>
              <a:rPr lang="en-US" sz="3000" b="1" baseline="30000" dirty="0" smtClean="0">
                <a:effectLst>
                  <a:outerShdw blurRad="38100" dist="38100" dir="2700000" algn="tl">
                    <a:srgbClr val="000000">
                      <a:alpha val="43137"/>
                    </a:srgbClr>
                  </a:outerShdw>
                </a:effectLst>
                <a:latin typeface="Georgia" pitchFamily="18" charset="0"/>
              </a:rPr>
              <a:t>19</a:t>
            </a:r>
            <a:r>
              <a:rPr lang="en-US" sz="3000" dirty="0" smtClean="0">
                <a:latin typeface="Georgia" pitchFamily="18" charset="0"/>
              </a:rPr>
              <a:t>He considered the fact that God is able even to raise someone from the dead—and figuratively speaking, he did receive him back.</a:t>
            </a:r>
          </a:p>
        </p:txBody>
      </p:sp>
      <p:sp>
        <p:nvSpPr>
          <p:cNvPr id="13" name="TextBox 12"/>
          <p:cNvSpPr txBox="1"/>
          <p:nvPr/>
        </p:nvSpPr>
        <p:spPr>
          <a:xfrm>
            <a:off x="2514600" y="228600"/>
            <a:ext cx="434340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800" b="1" dirty="0" smtClean="0">
                <a:solidFill>
                  <a:schemeClr val="tx1"/>
                </a:solidFill>
                <a:latin typeface="Georgia" pitchFamily="18" charset="0"/>
              </a:rPr>
              <a:t>Hebrews 11:17 - 19</a:t>
            </a:r>
            <a:endParaRPr lang="en-US" sz="2800" b="1" dirty="0">
              <a:solidFill>
                <a:schemeClr val="tx1"/>
              </a:solidFill>
              <a:latin typeface="Georgia" pitchFamily="18" charset="0"/>
            </a:endParaRPr>
          </a:p>
        </p:txBody>
      </p:sp>
      <p:cxnSp>
        <p:nvCxnSpPr>
          <p:cNvPr id="12" name="Straight Connector 11"/>
          <p:cNvCxnSpPr/>
          <p:nvPr/>
        </p:nvCxnSpPr>
        <p:spPr>
          <a:xfrm>
            <a:off x="4800600" y="1905000"/>
            <a:ext cx="228600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4267200" y="4191000"/>
            <a:ext cx="82296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par>
                                <p:cTn id="8" presetID="8" presetClass="entr" presetSubtype="32"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amond(out)">
                                      <p:cBhvr>
                                        <p:cTn id="10" dur="2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1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bg2">
                <a:lumMod val="25000"/>
              </a:schemeClr>
            </a:gs>
            <a:gs pos="45000">
              <a:srgbClr val="FF7A00"/>
            </a:gs>
            <a:gs pos="70000">
              <a:srgbClr val="FF0300"/>
            </a:gs>
            <a:gs pos="100000">
              <a:srgbClr val="4D0808"/>
            </a:gs>
          </a:gsLst>
          <a:lin ang="5400000" scaled="0"/>
          <a:tileRect r="-100000" b="-100000"/>
        </a:gradFill>
        <a:effectLst/>
      </p:bgPr>
    </p:bg>
    <p:spTree>
      <p:nvGrpSpPr>
        <p:cNvPr id="1" name=""/>
        <p:cNvGrpSpPr/>
        <p:nvPr/>
      </p:nvGrpSpPr>
      <p:grpSpPr>
        <a:xfrm>
          <a:off x="0" y="0"/>
          <a:ext cx="0" cy="0"/>
          <a:chOff x="0" y="0"/>
          <a:chExt cx="0" cy="0"/>
        </a:xfrm>
      </p:grpSpPr>
      <p:pic>
        <p:nvPicPr>
          <p:cNvPr id="4" name="Picture 3" descr="11-17-19 Abraham.jpg"/>
          <p:cNvPicPr>
            <a:picLocks noChangeAspect="1"/>
          </p:cNvPicPr>
          <p:nvPr/>
        </p:nvPicPr>
        <p:blipFill>
          <a:blip r:embed="rId2" cstate="print"/>
          <a:srcRect l="3333" t="3602" r="3333" b="3602"/>
          <a:stretch>
            <a:fillRect/>
          </a:stretch>
        </p:blipFill>
        <p:spPr>
          <a:xfrm>
            <a:off x="304800" y="533400"/>
            <a:ext cx="8534400" cy="5791200"/>
          </a:xfrm>
          <a:prstGeom prst="rect">
            <a:avLst/>
          </a:prstGeom>
          <a:ln>
            <a:noFill/>
          </a:ln>
          <a:effectLst>
            <a:outerShdw blurRad="190500" algn="tl" rotWithShape="0">
              <a:srgbClr val="000000">
                <a:alpha val="70000"/>
              </a:srgbClr>
            </a:outerShdw>
          </a:effectLst>
        </p:spPr>
      </p:pic>
      <p:cxnSp>
        <p:nvCxnSpPr>
          <p:cNvPr id="5" name="Straight Connector 4"/>
          <p:cNvCxnSpPr/>
          <p:nvPr/>
        </p:nvCxnSpPr>
        <p:spPr>
          <a:xfrm>
            <a:off x="4876800" y="2514600"/>
            <a:ext cx="155448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11</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4739759"/>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After all that Abraham and Sarah had been through over the decades, God </a:t>
            </a:r>
            <a:r>
              <a:rPr lang="en-US" sz="2600" b="1" i="1" dirty="0" smtClean="0">
                <a:effectLst>
                  <a:outerShdw blurRad="38100" dist="38100" dir="2700000" algn="tl">
                    <a:srgbClr val="000000">
                      <a:alpha val="43137"/>
                    </a:srgbClr>
                  </a:outerShdw>
                </a:effectLst>
                <a:latin typeface="Cambria" pitchFamily="18" charset="0"/>
              </a:rPr>
              <a:t>tested</a:t>
            </a:r>
            <a:r>
              <a:rPr lang="en-US" sz="2600" b="1" dirty="0" smtClean="0">
                <a:latin typeface="Cambria" pitchFamily="18" charset="0"/>
              </a:rPr>
              <a:t> Abraham’s faith by instructing him to do the hardest thing he could be asked to do.  Abraham was to </a:t>
            </a:r>
            <a:r>
              <a:rPr lang="en-US" sz="2600" b="1" i="1" dirty="0" smtClean="0">
                <a:effectLst>
                  <a:outerShdw blurRad="38100" dist="38100" dir="2700000" algn="tl">
                    <a:srgbClr val="000000">
                      <a:alpha val="43137"/>
                    </a:srgbClr>
                  </a:outerShdw>
                </a:effectLst>
                <a:latin typeface="Cambria" pitchFamily="18" charset="0"/>
              </a:rPr>
              <a:t>surrender and sacrifice</a:t>
            </a:r>
            <a:r>
              <a:rPr lang="en-US" sz="2600" b="1" dirty="0" smtClean="0">
                <a:latin typeface="Cambria" pitchFamily="18" charset="0"/>
              </a:rPr>
              <a:t> the promised son </a:t>
            </a:r>
            <a:r>
              <a:rPr lang="en-US" sz="2600" b="1" dirty="0" smtClean="0">
                <a:effectLst>
                  <a:outerShdw blurRad="38100" dist="38100" dir="2700000" algn="tl">
                    <a:srgbClr val="000000">
                      <a:alpha val="43137"/>
                    </a:srgbClr>
                  </a:outerShdw>
                </a:effectLst>
                <a:latin typeface="Cambria" pitchFamily="18" charset="0"/>
              </a:rPr>
              <a:t>Isaac</a:t>
            </a:r>
            <a:r>
              <a:rPr lang="en-US" sz="2600" b="1" dirty="0" smtClean="0">
                <a:latin typeface="Cambria" pitchFamily="18" charset="0"/>
              </a:rPr>
              <a:t>.</a:t>
            </a:r>
          </a:p>
          <a:p>
            <a:pPr marL="274320" indent="-274320">
              <a:spcAft>
                <a:spcPts val="2400"/>
              </a:spcAft>
              <a:buFont typeface="Arial" pitchFamily="34" charset="0"/>
              <a:buChar char="•"/>
            </a:pPr>
            <a:r>
              <a:rPr lang="en-US" sz="2600" b="1" dirty="0" smtClean="0">
                <a:effectLst>
                  <a:outerShdw blurRad="38100" dist="38100" dir="2700000" algn="tl">
                    <a:srgbClr val="000000">
                      <a:alpha val="43137"/>
                    </a:srgbClr>
                  </a:outerShdw>
                </a:effectLst>
                <a:latin typeface="Cambria" pitchFamily="18" charset="0"/>
              </a:rPr>
              <a:t>Abraham</a:t>
            </a:r>
            <a:r>
              <a:rPr lang="en-US" sz="2600" b="1" dirty="0" smtClean="0">
                <a:latin typeface="Cambria" pitchFamily="18" charset="0"/>
              </a:rPr>
              <a:t> got up early, saddled up his donkey, and headed out in obedience (</a:t>
            </a:r>
            <a:r>
              <a:rPr lang="en-US" sz="2600" b="1" dirty="0" smtClean="0">
                <a:effectLst>
                  <a:outerShdw blurRad="38100" dist="38100" dir="2700000" algn="tl">
                    <a:srgbClr val="000000">
                      <a:alpha val="43137"/>
                    </a:srgbClr>
                  </a:outerShdw>
                </a:effectLst>
                <a:latin typeface="Cambria" pitchFamily="18" charset="0"/>
              </a:rPr>
              <a:t>11:17</a:t>
            </a:r>
            <a:r>
              <a:rPr lang="en-US" sz="2600" b="1" dirty="0" smtClean="0">
                <a:latin typeface="Cambria" pitchFamily="18" charset="0"/>
              </a:rPr>
              <a:t>).   Paul speaks of the </a:t>
            </a:r>
            <a:r>
              <a:rPr lang="en-US" sz="2600" b="1" i="1" dirty="0" smtClean="0">
                <a:effectLst>
                  <a:outerShdw blurRad="38100" dist="38100" dir="2700000" algn="tl">
                    <a:srgbClr val="000000">
                      <a:alpha val="43137"/>
                    </a:srgbClr>
                  </a:outerShdw>
                </a:effectLst>
                <a:latin typeface="Cambria" pitchFamily="18" charset="0"/>
              </a:rPr>
              <a:t>faith of Abraham</a:t>
            </a:r>
            <a:r>
              <a:rPr lang="en-US" sz="2600" b="1" dirty="0" smtClean="0">
                <a:latin typeface="Cambria" pitchFamily="18" charset="0"/>
              </a:rPr>
              <a:t> who believed that “God is able to </a:t>
            </a:r>
            <a:r>
              <a:rPr lang="en-US" sz="2600" b="1" u="sng" dirty="0" smtClean="0">
                <a:effectLst>
                  <a:outerShdw blurRad="38100" dist="38100" dir="2700000" algn="tl">
                    <a:srgbClr val="000000">
                      <a:alpha val="43137"/>
                    </a:srgbClr>
                  </a:outerShdw>
                </a:effectLst>
                <a:latin typeface="Cambria" pitchFamily="18" charset="0"/>
              </a:rPr>
              <a:t>raise</a:t>
            </a:r>
            <a:r>
              <a:rPr lang="en-US" sz="2600" b="1" dirty="0" smtClean="0">
                <a:latin typeface="Cambria" pitchFamily="18" charset="0"/>
              </a:rPr>
              <a:t> people even from the </a:t>
            </a:r>
            <a:r>
              <a:rPr lang="en-US" sz="2600" b="1" u="sng" dirty="0" smtClean="0">
                <a:effectLst>
                  <a:outerShdw blurRad="38100" dist="38100" dir="2700000" algn="tl">
                    <a:srgbClr val="000000">
                      <a:alpha val="43137"/>
                    </a:srgbClr>
                  </a:outerShdw>
                </a:effectLst>
                <a:latin typeface="Cambria" pitchFamily="18" charset="0"/>
              </a:rPr>
              <a:t>dead</a:t>
            </a:r>
            <a:r>
              <a:rPr lang="en-US" sz="2600" b="1" dirty="0" smtClean="0">
                <a:latin typeface="Cambria" pitchFamily="18" charset="0"/>
              </a:rPr>
              <a:t>” (</a:t>
            </a:r>
            <a:r>
              <a:rPr lang="en-US" sz="2600" b="1" dirty="0" smtClean="0">
                <a:effectLst>
                  <a:outerShdw blurRad="38100" dist="38100" dir="2700000" algn="tl">
                    <a:srgbClr val="000000">
                      <a:alpha val="43137"/>
                    </a:srgbClr>
                  </a:outerShdw>
                </a:effectLst>
                <a:latin typeface="Cambria" pitchFamily="18" charset="0"/>
              </a:rPr>
              <a:t>11:19</a:t>
            </a:r>
            <a:r>
              <a:rPr lang="en-US" sz="2600" b="1" dirty="0" smtClean="0">
                <a:latin typeface="Cambria" pitchFamily="18" charset="0"/>
              </a:rPr>
              <a:t>).  </a:t>
            </a:r>
            <a:endParaRPr lang="en-US" sz="2600" dirty="0" smtClean="0">
              <a:latin typeface="Cambria"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shadeToTitle="1">
        <a:solidFill>
          <a:srgbClr val="FFC000"/>
        </a:solidFill>
        <a:effectLst/>
      </p:bgPr>
    </p:bg>
    <p:spTree>
      <p:nvGrpSpPr>
        <p:cNvPr id="1" name=""/>
        <p:cNvGrpSpPr/>
        <p:nvPr/>
      </p:nvGrpSpPr>
      <p:grpSpPr>
        <a:xfrm>
          <a:off x="0" y="0"/>
          <a:ext cx="0" cy="0"/>
          <a:chOff x="0" y="0"/>
          <a:chExt cx="0" cy="0"/>
        </a:xfrm>
      </p:grpSpPr>
      <p:sp>
        <p:nvSpPr>
          <p:cNvPr id="8" name="TextBox 7"/>
          <p:cNvSpPr txBox="1"/>
          <p:nvPr/>
        </p:nvSpPr>
        <p:spPr>
          <a:xfrm>
            <a:off x="0" y="990600"/>
            <a:ext cx="9144000" cy="3816429"/>
          </a:xfrm>
          <a:prstGeom prst="rect">
            <a:avLst/>
          </a:prstGeom>
          <a:gradFill flip="none" rotWithShape="1">
            <a:gsLst>
              <a:gs pos="0">
                <a:srgbClr val="FFC000"/>
              </a:gs>
              <a:gs pos="12000">
                <a:srgbClr val="E6D78A"/>
              </a:gs>
              <a:gs pos="30000">
                <a:srgbClr val="C7AC4C"/>
              </a:gs>
              <a:gs pos="45000">
                <a:srgbClr val="E6D78A"/>
              </a:gs>
              <a:gs pos="77000">
                <a:srgbClr val="C7AC4C"/>
              </a:gs>
              <a:gs pos="100000">
                <a:srgbClr val="E6DCAC"/>
              </a:gs>
            </a:gsLst>
            <a:lin ang="5400000" scaled="0"/>
            <a:tileRect/>
          </a:gradFill>
        </p:spPr>
        <p:txBody>
          <a:bodyPr wrap="square" lIns="274320" tIns="0" rIns="274320" bIns="91440" rtlCol="0" anchor="t" anchorCtr="0">
            <a:spAutoFit/>
          </a:bodyPr>
          <a:lstStyle/>
          <a:p>
            <a:endParaRPr lang="en-US" sz="3200" dirty="0" smtClean="0">
              <a:latin typeface="Georgia" pitchFamily="18" charset="0"/>
            </a:endParaRPr>
          </a:p>
          <a:p>
            <a:r>
              <a:rPr lang="en-US" sz="3000" b="1" baseline="30000" dirty="0" smtClean="0">
                <a:effectLst>
                  <a:outerShdw blurRad="38100" dist="38100" dir="2700000" algn="tl">
                    <a:srgbClr val="000000">
                      <a:alpha val="43137"/>
                    </a:srgbClr>
                  </a:outerShdw>
                </a:effectLst>
                <a:latin typeface="Georgia" pitchFamily="18" charset="0"/>
              </a:rPr>
              <a:t>20</a:t>
            </a:r>
            <a:r>
              <a:rPr lang="en-US" sz="3000" dirty="0" smtClean="0">
                <a:latin typeface="Georgia" pitchFamily="18" charset="0"/>
              </a:rPr>
              <a:t>By faith Isaac invoked blessings for the future on Jacob and Esau.  </a:t>
            </a:r>
            <a:r>
              <a:rPr lang="en-US" sz="3000" b="1" baseline="30000" dirty="0" smtClean="0">
                <a:effectLst>
                  <a:outerShdw blurRad="38100" dist="38100" dir="2700000" algn="tl">
                    <a:srgbClr val="000000">
                      <a:alpha val="43137"/>
                    </a:srgbClr>
                  </a:outerShdw>
                </a:effectLst>
                <a:latin typeface="Georgia" pitchFamily="18" charset="0"/>
              </a:rPr>
              <a:t>21</a:t>
            </a:r>
            <a:r>
              <a:rPr lang="en-US" sz="3000" dirty="0" smtClean="0">
                <a:latin typeface="Georgia" pitchFamily="18" charset="0"/>
              </a:rPr>
              <a:t>By faith Jacob, when dying, blessed each of the sons of Joseph, “bowing in worship over the top of his staff.”  </a:t>
            </a:r>
            <a:r>
              <a:rPr lang="en-US" sz="3000" b="1" baseline="30000" dirty="0" smtClean="0">
                <a:effectLst>
                  <a:outerShdw blurRad="38100" dist="38100" dir="2700000" algn="tl">
                    <a:srgbClr val="000000">
                      <a:alpha val="43137"/>
                    </a:srgbClr>
                  </a:outerShdw>
                </a:effectLst>
                <a:latin typeface="Georgia" pitchFamily="18" charset="0"/>
              </a:rPr>
              <a:t>22</a:t>
            </a:r>
            <a:r>
              <a:rPr lang="en-US" sz="3000" dirty="0" smtClean="0">
                <a:latin typeface="Georgia" pitchFamily="18" charset="0"/>
              </a:rPr>
              <a:t>By faith Joseph, at the end of his life, made mention of the exodus of the Israelites and gave instructions about his burial.</a:t>
            </a:r>
          </a:p>
        </p:txBody>
      </p:sp>
      <p:sp>
        <p:nvSpPr>
          <p:cNvPr id="13" name="TextBox 12"/>
          <p:cNvSpPr txBox="1"/>
          <p:nvPr/>
        </p:nvSpPr>
        <p:spPr>
          <a:xfrm>
            <a:off x="2514600" y="228600"/>
            <a:ext cx="434340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800" b="1" dirty="0" smtClean="0">
                <a:solidFill>
                  <a:schemeClr val="tx1"/>
                </a:solidFill>
                <a:latin typeface="Georgia" pitchFamily="18" charset="0"/>
              </a:rPr>
              <a:t>Hebrews 11:20 - 22</a:t>
            </a:r>
            <a:endParaRPr lang="en-US" sz="2800" b="1" dirty="0">
              <a:solidFill>
                <a:schemeClr val="tx1"/>
              </a:solidFill>
              <a:latin typeface="Georgia" pitchFamily="18" charset="0"/>
            </a:endParaRPr>
          </a:p>
        </p:txBody>
      </p:sp>
      <p:cxnSp>
        <p:nvCxnSpPr>
          <p:cNvPr id="12" name="Straight Connector 11"/>
          <p:cNvCxnSpPr/>
          <p:nvPr/>
        </p:nvCxnSpPr>
        <p:spPr>
          <a:xfrm>
            <a:off x="228600" y="2362200"/>
            <a:ext cx="265176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4800600" y="2819400"/>
            <a:ext cx="118872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par>
                                <p:cTn id="8" presetID="8" presetClass="entr" presetSubtype="32"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amond(out)">
                                      <p:cBhvr>
                                        <p:cTn id="10" dur="2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1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11</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5539978"/>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Considering the</a:t>
            </a:r>
            <a:r>
              <a:rPr lang="en-US" sz="2600" b="1" i="1" dirty="0" smtClean="0">
                <a:effectLst>
                  <a:outerShdw blurRad="38100" dist="38100" dir="2700000" algn="tl">
                    <a:srgbClr val="000000">
                      <a:alpha val="43137"/>
                    </a:srgbClr>
                  </a:outerShdw>
                </a:effectLst>
                <a:latin typeface="Cambria" pitchFamily="18" charset="0"/>
              </a:rPr>
              <a:t> faith-walk</a:t>
            </a:r>
            <a:r>
              <a:rPr lang="en-US" sz="2600" b="1" dirty="0" smtClean="0">
                <a:latin typeface="Cambria" pitchFamily="18" charset="0"/>
              </a:rPr>
              <a:t> of Abraham and Sarah, we see that same faith passed on to their son, </a:t>
            </a:r>
            <a:r>
              <a:rPr lang="en-US" sz="2600" b="1" dirty="0" smtClean="0">
                <a:effectLst>
                  <a:outerShdw blurRad="38100" dist="38100" dir="2700000" algn="tl">
                    <a:srgbClr val="000000">
                      <a:alpha val="43137"/>
                    </a:srgbClr>
                  </a:outerShdw>
                </a:effectLst>
                <a:latin typeface="Cambria" pitchFamily="18" charset="0"/>
              </a:rPr>
              <a:t>Isaac</a:t>
            </a:r>
            <a:r>
              <a:rPr lang="en-US" sz="2600" b="1" dirty="0" smtClean="0">
                <a:latin typeface="Cambria" pitchFamily="18" charset="0"/>
              </a:rPr>
              <a:t>, who in turn, passed it on to the next generation, </a:t>
            </a:r>
            <a:r>
              <a:rPr lang="en-US" sz="2600" b="1" dirty="0" smtClean="0">
                <a:effectLst>
                  <a:outerShdw blurRad="38100" dist="38100" dir="2700000" algn="tl">
                    <a:srgbClr val="000000">
                      <a:alpha val="43137"/>
                    </a:srgbClr>
                  </a:outerShdw>
                </a:effectLst>
                <a:latin typeface="Cambria" pitchFamily="18" charset="0"/>
              </a:rPr>
              <a:t>Jacob</a:t>
            </a:r>
            <a:r>
              <a:rPr lang="en-US" sz="2600" b="1" dirty="0" smtClean="0">
                <a:latin typeface="Cambria" pitchFamily="18" charset="0"/>
              </a:rPr>
              <a:t> and </a:t>
            </a:r>
            <a:r>
              <a:rPr lang="en-US" sz="2600" b="1" dirty="0" smtClean="0">
                <a:effectLst>
                  <a:outerShdw blurRad="38100" dist="38100" dir="2700000" algn="tl">
                    <a:srgbClr val="000000">
                      <a:alpha val="43137"/>
                    </a:srgbClr>
                  </a:outerShdw>
                </a:effectLst>
                <a:latin typeface="Cambria" pitchFamily="18" charset="0"/>
              </a:rPr>
              <a:t>Esau</a:t>
            </a:r>
            <a:r>
              <a:rPr lang="en-US" sz="2600" b="1" dirty="0" smtClean="0">
                <a:latin typeface="Cambria" pitchFamily="18" charset="0"/>
              </a:rPr>
              <a:t> by faith (</a:t>
            </a:r>
            <a:r>
              <a:rPr lang="en-US" sz="2600" b="1" dirty="0" smtClean="0">
                <a:effectLst>
                  <a:outerShdw blurRad="38100" dist="38100" dir="2700000" algn="tl">
                    <a:srgbClr val="000000">
                      <a:alpha val="43137"/>
                    </a:srgbClr>
                  </a:outerShdw>
                </a:effectLst>
                <a:latin typeface="Cambria" pitchFamily="18" charset="0"/>
              </a:rPr>
              <a:t>11:20</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Jacob lived out a life of faith, receiving from God the new name “Israel.”  Paul focuses on the legacy of faith passed on to Jacob’s grandchildren, </a:t>
            </a:r>
            <a:r>
              <a:rPr lang="en-US" sz="2600" b="1" dirty="0" smtClean="0">
                <a:effectLst>
                  <a:outerShdw blurRad="38100" dist="38100" dir="2700000" algn="tl">
                    <a:srgbClr val="000000">
                      <a:alpha val="43137"/>
                    </a:srgbClr>
                  </a:outerShdw>
                </a:effectLst>
                <a:latin typeface="Cambria" pitchFamily="18" charset="0"/>
              </a:rPr>
              <a:t>Ephraim</a:t>
            </a:r>
            <a:r>
              <a:rPr lang="en-US" sz="2600" b="1" dirty="0" smtClean="0">
                <a:latin typeface="Cambria" pitchFamily="18" charset="0"/>
              </a:rPr>
              <a:t> and </a:t>
            </a:r>
            <a:r>
              <a:rPr lang="en-US" sz="2600" b="1" dirty="0" smtClean="0">
                <a:effectLst>
                  <a:outerShdw blurRad="38100" dist="38100" dir="2700000" algn="tl">
                    <a:srgbClr val="000000">
                      <a:alpha val="43137"/>
                    </a:srgbClr>
                  </a:outerShdw>
                </a:effectLst>
                <a:latin typeface="Cambria" pitchFamily="18" charset="0"/>
              </a:rPr>
              <a:t>Manasseh</a:t>
            </a:r>
            <a:r>
              <a:rPr lang="en-US" sz="2600" b="1" dirty="0" smtClean="0">
                <a:latin typeface="Cambria" pitchFamily="18" charset="0"/>
              </a:rPr>
              <a:t>, the sons of Joseph (</a:t>
            </a:r>
            <a:r>
              <a:rPr lang="en-US" sz="2600" b="1" dirty="0" smtClean="0">
                <a:effectLst>
                  <a:outerShdw blurRad="38100" dist="38100" dir="2700000" algn="tl">
                    <a:srgbClr val="000000">
                      <a:alpha val="43137"/>
                    </a:srgbClr>
                  </a:outerShdw>
                </a:effectLst>
                <a:latin typeface="Cambria" pitchFamily="18" charset="0"/>
              </a:rPr>
              <a:t>11:21</a:t>
            </a:r>
            <a:r>
              <a:rPr lang="en-US" sz="2600" b="1" dirty="0" smtClean="0">
                <a:latin typeface="Cambria" pitchFamily="18" charset="0"/>
              </a:rPr>
              <a:t>).  </a:t>
            </a:r>
            <a:r>
              <a:rPr lang="en-US" sz="2600" b="1" dirty="0" smtClean="0">
                <a:effectLst>
                  <a:outerShdw blurRad="38100" dist="38100" dir="2700000" algn="tl">
                    <a:srgbClr val="000000">
                      <a:alpha val="43137"/>
                    </a:srgbClr>
                  </a:outerShdw>
                </a:effectLst>
                <a:latin typeface="Cambria" pitchFamily="18" charset="0"/>
              </a:rPr>
              <a:t>Joseph</a:t>
            </a:r>
            <a:r>
              <a:rPr lang="en-US" sz="2600" b="1" dirty="0" smtClean="0">
                <a:latin typeface="Cambria" pitchFamily="18" charset="0"/>
              </a:rPr>
              <a:t> looked ahead </a:t>
            </a:r>
            <a:r>
              <a:rPr lang="en-US" sz="2600" b="1" i="1" dirty="0" smtClean="0">
                <a:effectLst>
                  <a:outerShdw blurRad="38100" dist="38100" dir="2700000" algn="tl">
                    <a:srgbClr val="000000">
                      <a:alpha val="43137"/>
                    </a:srgbClr>
                  </a:outerShdw>
                </a:effectLst>
                <a:latin typeface="Cambria" pitchFamily="18" charset="0"/>
              </a:rPr>
              <a:t>prophetically</a:t>
            </a:r>
            <a:r>
              <a:rPr lang="en-US" sz="2600" b="1" dirty="0" smtClean="0">
                <a:latin typeface="Cambria" pitchFamily="18" charset="0"/>
              </a:rPr>
              <a:t> to the </a:t>
            </a:r>
            <a:r>
              <a:rPr lang="en-US" sz="2600" b="1" u="sng" dirty="0" smtClean="0">
                <a:effectLst>
                  <a:outerShdw blurRad="38100" dist="38100" dir="2700000" algn="tl">
                    <a:srgbClr val="000000">
                      <a:alpha val="43137"/>
                    </a:srgbClr>
                  </a:outerShdw>
                </a:effectLst>
                <a:latin typeface="Cambria" pitchFamily="18" charset="0"/>
              </a:rPr>
              <a:t>Exodus</a:t>
            </a:r>
            <a:r>
              <a:rPr lang="en-US" sz="2600" b="1" dirty="0" smtClean="0">
                <a:latin typeface="Cambria" pitchFamily="18" charset="0"/>
              </a:rPr>
              <a:t> from Egypt, requesting that his remains be returned to the Promised Land (</a:t>
            </a:r>
            <a:r>
              <a:rPr lang="en-US" sz="2600" b="1" dirty="0" smtClean="0">
                <a:effectLst>
                  <a:outerShdw blurRad="38100" dist="38100" dir="2700000" algn="tl">
                    <a:srgbClr val="000000">
                      <a:alpha val="43137"/>
                    </a:srgbClr>
                  </a:outerShdw>
                </a:effectLst>
                <a:latin typeface="Cambria" pitchFamily="18" charset="0"/>
              </a:rPr>
              <a:t>11:22</a:t>
            </a:r>
            <a:r>
              <a:rPr lang="en-US" sz="2600" b="1" dirty="0" smtClean="0">
                <a:latin typeface="Cambria" pitchFamily="18" charset="0"/>
              </a:rPr>
              <a:t>).  </a:t>
            </a:r>
            <a:endParaRPr lang="en-US" sz="2600" dirty="0" smtClean="0">
              <a:latin typeface="Cambria"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sp>
        <p:nvSpPr>
          <p:cNvPr id="8" name="TextBox 7"/>
          <p:cNvSpPr txBox="1"/>
          <p:nvPr/>
        </p:nvSpPr>
        <p:spPr>
          <a:xfrm>
            <a:off x="0" y="456247"/>
            <a:ext cx="9144000" cy="6401753"/>
          </a:xfrm>
          <a:prstGeom prst="rect">
            <a:avLst/>
          </a:prstGeom>
          <a:gradFill>
            <a:gsLst>
              <a:gs pos="0">
                <a:srgbClr val="00B0F0"/>
              </a:gs>
              <a:gs pos="100000">
                <a:srgbClr val="FFEBFA"/>
              </a:gs>
            </a:gsLst>
            <a:lin ang="5400000" scaled="0"/>
          </a:gradFill>
        </p:spPr>
        <p:txBody>
          <a:bodyPr wrap="square" lIns="274320" tIns="0" rIns="274320" bIns="91440" rtlCol="0" anchor="t" anchorCtr="0">
            <a:spAutoFit/>
          </a:bodyPr>
          <a:lstStyle/>
          <a:p>
            <a:endParaRPr lang="en-US" sz="3200" dirty="0" smtClean="0">
              <a:latin typeface="Georgia" pitchFamily="18" charset="0"/>
            </a:endParaRPr>
          </a:p>
          <a:p>
            <a:r>
              <a:rPr lang="en-US" sz="2700" b="1" baseline="30000" dirty="0" smtClean="0">
                <a:effectLst>
                  <a:outerShdw blurRad="38100" dist="38100" dir="2700000" algn="tl">
                    <a:srgbClr val="000000">
                      <a:alpha val="43137"/>
                    </a:srgbClr>
                  </a:outerShdw>
                </a:effectLst>
                <a:latin typeface="Georgia" pitchFamily="18" charset="0"/>
              </a:rPr>
              <a:t>23</a:t>
            </a:r>
            <a:r>
              <a:rPr lang="en-US" sz="2700" dirty="0" smtClean="0">
                <a:latin typeface="Georgia" pitchFamily="18" charset="0"/>
              </a:rPr>
              <a:t>By faith Moses was hidden by his parents for three months after his birth, because they saw that the child was beautiful; and they were not afraid of the king’s edict. </a:t>
            </a:r>
            <a:r>
              <a:rPr lang="en-US" sz="2700" b="1" baseline="30000" dirty="0" smtClean="0">
                <a:effectLst>
                  <a:outerShdw blurRad="38100" dist="38100" dir="2700000" algn="tl">
                    <a:srgbClr val="000000">
                      <a:alpha val="43137"/>
                    </a:srgbClr>
                  </a:outerShdw>
                </a:effectLst>
                <a:latin typeface="Georgia" pitchFamily="18" charset="0"/>
              </a:rPr>
              <a:t>24</a:t>
            </a:r>
            <a:r>
              <a:rPr lang="en-US" sz="2700" dirty="0" smtClean="0">
                <a:latin typeface="Georgia" pitchFamily="18" charset="0"/>
              </a:rPr>
              <a:t>By faith Moses, when he was grown up, refused to be called a son of Pharaoh’s daughter, </a:t>
            </a:r>
            <a:r>
              <a:rPr lang="en-US" sz="2700" b="1" baseline="30000" dirty="0" smtClean="0">
                <a:effectLst>
                  <a:outerShdw blurRad="38100" dist="38100" dir="2700000" algn="tl">
                    <a:srgbClr val="000000">
                      <a:alpha val="43137"/>
                    </a:srgbClr>
                  </a:outerShdw>
                </a:effectLst>
                <a:latin typeface="Georgia" pitchFamily="18" charset="0"/>
              </a:rPr>
              <a:t>25</a:t>
            </a:r>
            <a:r>
              <a:rPr lang="en-US" sz="2700" dirty="0" smtClean="0">
                <a:latin typeface="Georgia" pitchFamily="18" charset="0"/>
              </a:rPr>
              <a:t>choosing rather to share ill-treatment with the people of God than to enjoy the fleeting pleasures of sin.  </a:t>
            </a:r>
            <a:r>
              <a:rPr lang="en-US" sz="2700" b="1" baseline="30000" dirty="0" smtClean="0">
                <a:effectLst>
                  <a:outerShdw blurRad="38100" dist="38100" dir="2700000" algn="tl">
                    <a:srgbClr val="000000">
                      <a:alpha val="43137"/>
                    </a:srgbClr>
                  </a:outerShdw>
                </a:effectLst>
                <a:latin typeface="Georgia" pitchFamily="18" charset="0"/>
              </a:rPr>
              <a:t>26</a:t>
            </a:r>
            <a:r>
              <a:rPr lang="en-US" sz="2700" dirty="0" smtClean="0">
                <a:latin typeface="Georgia" pitchFamily="18" charset="0"/>
              </a:rPr>
              <a:t>He considered abuse suffered for the Christ to be greater wealth than the treasures of Egypt, for he was looking ahead to the reward.  </a:t>
            </a:r>
            <a:r>
              <a:rPr lang="en-US" sz="2700" b="1" baseline="30000" dirty="0" smtClean="0">
                <a:effectLst>
                  <a:outerShdw blurRad="38100" dist="38100" dir="2700000" algn="tl">
                    <a:srgbClr val="000000">
                      <a:alpha val="43137"/>
                    </a:srgbClr>
                  </a:outerShdw>
                </a:effectLst>
                <a:latin typeface="Georgia" pitchFamily="18" charset="0"/>
              </a:rPr>
              <a:t>27</a:t>
            </a:r>
            <a:r>
              <a:rPr lang="en-US" sz="2700" dirty="0" smtClean="0">
                <a:latin typeface="Georgia" pitchFamily="18" charset="0"/>
              </a:rPr>
              <a:t>By faith he left Egypt, unafraid of the king’s anger; for he persevered as though he saw him who is invisible.  </a:t>
            </a:r>
            <a:r>
              <a:rPr lang="en-US" sz="2700" b="1" baseline="30000" dirty="0" smtClean="0">
                <a:effectLst>
                  <a:outerShdw blurRad="38100" dist="38100" dir="2700000" algn="tl">
                    <a:srgbClr val="000000">
                      <a:alpha val="43137"/>
                    </a:srgbClr>
                  </a:outerShdw>
                </a:effectLst>
                <a:latin typeface="Georgia" pitchFamily="18" charset="0"/>
              </a:rPr>
              <a:t>28</a:t>
            </a:r>
            <a:r>
              <a:rPr lang="en-US" sz="2700" dirty="0" smtClean="0">
                <a:latin typeface="Georgia" pitchFamily="18" charset="0"/>
              </a:rPr>
              <a:t>By faith he kept the Passover and the sprinkling of blood, so that the destroyer of the firstborn would not touch the firstborn of Israel.</a:t>
            </a:r>
          </a:p>
        </p:txBody>
      </p:sp>
      <p:sp>
        <p:nvSpPr>
          <p:cNvPr id="13" name="TextBox 12"/>
          <p:cNvSpPr txBox="1"/>
          <p:nvPr/>
        </p:nvSpPr>
        <p:spPr>
          <a:xfrm>
            <a:off x="2514600" y="228600"/>
            <a:ext cx="4343400" cy="523220"/>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800" b="1" dirty="0" smtClean="0">
                <a:solidFill>
                  <a:schemeClr val="tx1"/>
                </a:solidFill>
                <a:latin typeface="Georgia" pitchFamily="18" charset="0"/>
              </a:rPr>
              <a:t>Hebrews 11:23 - 28</a:t>
            </a:r>
            <a:endParaRPr lang="en-US" sz="2800" b="1" dirty="0">
              <a:solidFill>
                <a:schemeClr val="tx1"/>
              </a:solidFill>
              <a:latin typeface="Georgia" pitchFamily="18" charset="0"/>
            </a:endParaRPr>
          </a:p>
        </p:txBody>
      </p:sp>
      <p:cxnSp>
        <p:nvCxnSpPr>
          <p:cNvPr id="12" name="Straight Connector 11"/>
          <p:cNvCxnSpPr/>
          <p:nvPr/>
        </p:nvCxnSpPr>
        <p:spPr>
          <a:xfrm>
            <a:off x="1828800" y="1295400"/>
            <a:ext cx="91440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a:off x="2362200" y="2971800"/>
            <a:ext cx="393192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3810000" y="5867400"/>
            <a:ext cx="265176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par>
                                <p:cTn id="8" presetID="8" presetClass="entr" presetSubtype="32"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amond(out)">
                                      <p:cBhvr>
                                        <p:cTn id="10" dur="2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1000"/>
                                        <p:tgtEl>
                                          <p:spTgt spid="12"/>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1000"/>
                                        <p:tgtEl>
                                          <p:spTgt spid="17"/>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11</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4339650"/>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Paul notes that Moses’ life began with an act of faith.  The unprovoked slaughter of male Hebrew infants prompted Moses’ parents to defied the king’s edict and hide their baby from death (11:23). </a:t>
            </a:r>
          </a:p>
          <a:p>
            <a:pPr marL="274320" indent="-274320">
              <a:spcAft>
                <a:spcPts val="2400"/>
              </a:spcAft>
              <a:buFont typeface="Arial" pitchFamily="34" charset="0"/>
              <a:buChar char="•"/>
            </a:pPr>
            <a:r>
              <a:rPr lang="en-US" sz="2600" b="1" dirty="0" smtClean="0">
                <a:latin typeface="Cambria" pitchFamily="18" charset="0"/>
              </a:rPr>
              <a:t>Paul states that the lawgiver himself was also a man who epitomized a life of faith – just like the patriarchs of old.  Moses was a man who accomplished everything “by faith.”  </a:t>
            </a:r>
            <a:endParaRPr lang="en-US" sz="2600" dirty="0" smtClean="0">
              <a:latin typeface="Cambria"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11</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5047536"/>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i="1" dirty="0" smtClean="0">
                <a:effectLst>
                  <a:outerShdw blurRad="38100" dist="38100" dir="2700000" algn="tl">
                    <a:srgbClr val="000000">
                      <a:alpha val="43137"/>
                    </a:srgbClr>
                  </a:outerShdw>
                </a:effectLst>
                <a:latin typeface="Cambria" pitchFamily="18" charset="0"/>
              </a:rPr>
              <a:t>Moses is illustrated by three key decisions he made:</a:t>
            </a:r>
            <a:r>
              <a:rPr lang="en-US" sz="2600" b="1" dirty="0" smtClean="0">
                <a:latin typeface="Cambria" pitchFamily="18" charset="0"/>
              </a:rPr>
              <a:t> </a:t>
            </a:r>
          </a:p>
          <a:p>
            <a:pPr marL="274320" indent="-274320">
              <a:spcAft>
                <a:spcPts val="2400"/>
              </a:spcAft>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FIRST </a:t>
            </a:r>
            <a:r>
              <a:rPr lang="en-US" sz="2600" b="1" dirty="0" smtClean="0">
                <a:latin typeface="Cambria" pitchFamily="18" charset="0"/>
              </a:rPr>
              <a:t>– refusing to be called the son of Pharaoh’s daughter.  Choosing rather to suffer affliction with the people of God, than to enjoy the pleasures of sin for a season (</a:t>
            </a:r>
            <a:r>
              <a:rPr lang="en-US" sz="2600" b="1" dirty="0" smtClean="0">
                <a:effectLst>
                  <a:outerShdw blurRad="38100" dist="38100" dir="2700000" algn="tl">
                    <a:srgbClr val="000000">
                      <a:alpha val="43137"/>
                    </a:srgbClr>
                  </a:outerShdw>
                </a:effectLst>
                <a:latin typeface="Cambria" pitchFamily="18" charset="0"/>
              </a:rPr>
              <a:t>11:24-25</a:t>
            </a:r>
            <a:r>
              <a:rPr lang="en-US" sz="2600" b="1" dirty="0" smtClean="0">
                <a:latin typeface="Cambria" pitchFamily="18" charset="0"/>
              </a:rPr>
              <a:t>). </a:t>
            </a:r>
          </a:p>
          <a:p>
            <a:pPr marL="274320" indent="-274320">
              <a:spcAft>
                <a:spcPts val="2400"/>
              </a:spcAft>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SECOND</a:t>
            </a:r>
            <a:r>
              <a:rPr lang="en-US" sz="2600" b="1" dirty="0" smtClean="0">
                <a:latin typeface="Cambria" pitchFamily="18" charset="0"/>
              </a:rPr>
              <a:t> – leaving the familiar of </a:t>
            </a:r>
            <a:r>
              <a:rPr lang="en-US" sz="2600" b="1" dirty="0" smtClean="0">
                <a:effectLst>
                  <a:outerShdw blurRad="38100" dist="38100" dir="2700000" algn="tl">
                    <a:srgbClr val="000000">
                      <a:alpha val="43137"/>
                    </a:srgbClr>
                  </a:outerShdw>
                </a:effectLst>
                <a:latin typeface="Cambria" pitchFamily="18" charset="0"/>
              </a:rPr>
              <a:t>Egypt</a:t>
            </a:r>
            <a:r>
              <a:rPr lang="en-US" sz="2600" b="1" dirty="0" smtClean="0">
                <a:latin typeface="Cambria" pitchFamily="18" charset="0"/>
              </a:rPr>
              <a:t> to venture into the foreign, unfamiliar lands of </a:t>
            </a:r>
            <a:r>
              <a:rPr lang="en-US" sz="2600" b="1" dirty="0" smtClean="0">
                <a:effectLst>
                  <a:outerShdw blurRad="38100" dist="38100" dir="2700000" algn="tl">
                    <a:srgbClr val="000000">
                      <a:alpha val="43137"/>
                    </a:srgbClr>
                  </a:outerShdw>
                </a:effectLst>
                <a:latin typeface="Cambria" pitchFamily="18" charset="0"/>
              </a:rPr>
              <a:t>Midian</a:t>
            </a:r>
            <a:r>
              <a:rPr lang="en-US" sz="2600" b="1" dirty="0" smtClean="0">
                <a:latin typeface="Cambria" pitchFamily="18" charset="0"/>
              </a:rPr>
              <a:t>.  Instead of backing down at the thought of Pharaoh’s wrath, Moses stood firm, trusting in God (</a:t>
            </a:r>
            <a:r>
              <a:rPr lang="en-US" sz="2600" b="1" dirty="0" smtClean="0">
                <a:effectLst>
                  <a:outerShdw blurRad="38100" dist="38100" dir="2700000" algn="tl">
                    <a:srgbClr val="000000">
                      <a:alpha val="43137"/>
                    </a:srgbClr>
                  </a:outerShdw>
                </a:effectLst>
                <a:latin typeface="Cambria" pitchFamily="18" charset="0"/>
              </a:rPr>
              <a:t>11:27</a:t>
            </a:r>
            <a:r>
              <a:rPr lang="en-US" sz="2600" b="1" dirty="0" smtClean="0">
                <a:latin typeface="Cambria" pitchFamily="18" charset="0"/>
              </a:rPr>
              <a:t>). </a:t>
            </a:r>
            <a:endParaRPr lang="en-US" sz="2600" dirty="0" smtClean="0">
              <a:latin typeface="Cambria"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wipe(left)">
                                      <p:cBhvr>
                                        <p:cTn id="11" dur="500"/>
                                        <p:tgtEl>
                                          <p:spTgt spid="5">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left)">
                                      <p:cBhvr>
                                        <p:cTn id="1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11</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4647426"/>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i="1" dirty="0" smtClean="0">
                <a:effectLst>
                  <a:outerShdw blurRad="38100" dist="38100" dir="2700000" algn="tl">
                    <a:srgbClr val="000000">
                      <a:alpha val="43137"/>
                    </a:srgbClr>
                  </a:outerShdw>
                </a:effectLst>
                <a:latin typeface="Cambria" pitchFamily="18" charset="0"/>
              </a:rPr>
              <a:t>Moses is illustrated by three key decisions he made:</a:t>
            </a:r>
            <a:r>
              <a:rPr lang="en-US" sz="2600" b="1" dirty="0" smtClean="0">
                <a:latin typeface="Cambria" pitchFamily="18" charset="0"/>
              </a:rPr>
              <a:t> </a:t>
            </a:r>
          </a:p>
          <a:p>
            <a:pPr marL="274320" indent="-274320">
              <a:spcAft>
                <a:spcPts val="2400"/>
              </a:spcAft>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THIRD </a:t>
            </a:r>
            <a:r>
              <a:rPr lang="en-US" sz="2600" b="1" dirty="0" smtClean="0">
                <a:latin typeface="Cambria" pitchFamily="18" charset="0"/>
              </a:rPr>
              <a:t>– on the eve of the Exodus from their slavery in Egypt , God commanded Moses and the Israelites to do something unusual.  They were to </a:t>
            </a:r>
            <a:r>
              <a:rPr lang="en-US" sz="2600" b="1" i="1" dirty="0" smtClean="0">
                <a:effectLst>
                  <a:outerShdw blurRad="38100" dist="38100" dir="2700000" algn="tl">
                    <a:srgbClr val="000000">
                      <a:alpha val="43137"/>
                    </a:srgbClr>
                  </a:outerShdw>
                </a:effectLst>
                <a:latin typeface="Cambria" pitchFamily="18" charset="0"/>
              </a:rPr>
              <a:t>kill</a:t>
            </a:r>
            <a:r>
              <a:rPr lang="en-US" sz="2600" b="1" dirty="0" smtClean="0">
                <a:latin typeface="Cambria" pitchFamily="18" charset="0"/>
              </a:rPr>
              <a:t> an unblemished male sheep or goat, apply its </a:t>
            </a:r>
            <a:r>
              <a:rPr lang="en-US" sz="2600" b="1" i="1" dirty="0" smtClean="0">
                <a:effectLst>
                  <a:outerShdw blurRad="38100" dist="38100" dir="2700000" algn="tl">
                    <a:srgbClr val="000000">
                      <a:alpha val="43137"/>
                    </a:srgbClr>
                  </a:outerShdw>
                </a:effectLst>
                <a:latin typeface="Cambria" pitchFamily="18" charset="0"/>
              </a:rPr>
              <a:t>blood</a:t>
            </a:r>
            <a:r>
              <a:rPr lang="en-US" sz="2600" b="1" dirty="0" smtClean="0">
                <a:latin typeface="Cambria" pitchFamily="18" charset="0"/>
              </a:rPr>
              <a:t> to the doorposts of their house, and </a:t>
            </a:r>
            <a:r>
              <a:rPr lang="en-US" sz="2600" b="1" i="1" dirty="0" smtClean="0">
                <a:effectLst>
                  <a:outerShdw blurRad="38100" dist="38100" dir="2700000" algn="tl">
                    <a:srgbClr val="000000">
                      <a:alpha val="43137"/>
                    </a:srgbClr>
                  </a:outerShdw>
                </a:effectLst>
                <a:latin typeface="Cambria" pitchFamily="18" charset="0"/>
              </a:rPr>
              <a:t>eat</a:t>
            </a:r>
            <a:r>
              <a:rPr lang="en-US" sz="2600" b="1" dirty="0" smtClean="0">
                <a:latin typeface="Cambria" pitchFamily="18" charset="0"/>
              </a:rPr>
              <a:t> its meat in haste.  (</a:t>
            </a:r>
            <a:r>
              <a:rPr lang="en-US" sz="2600" b="1" dirty="0" smtClean="0">
                <a:effectLst>
                  <a:outerShdw blurRad="38100" dist="38100" dir="2700000" algn="tl">
                    <a:srgbClr val="000000">
                      <a:alpha val="43137"/>
                    </a:srgbClr>
                  </a:outerShdw>
                </a:effectLst>
                <a:latin typeface="Cambria" pitchFamily="18" charset="0"/>
              </a:rPr>
              <a:t>11:27)</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This was to be their “</a:t>
            </a:r>
            <a:r>
              <a:rPr lang="en-US" sz="2600" b="1" dirty="0" smtClean="0">
                <a:effectLst>
                  <a:outerShdw blurRad="38100" dist="38100" dir="2700000" algn="tl">
                    <a:srgbClr val="000000">
                      <a:alpha val="43137"/>
                    </a:srgbClr>
                  </a:outerShdw>
                </a:effectLst>
                <a:latin typeface="Cambria" pitchFamily="18" charset="0"/>
              </a:rPr>
              <a:t>Passover</a:t>
            </a:r>
            <a:r>
              <a:rPr lang="en-US" sz="2600" b="1" dirty="0" smtClean="0">
                <a:latin typeface="Cambria" pitchFamily="18" charset="0"/>
              </a:rPr>
              <a:t>” (</a:t>
            </a:r>
            <a:r>
              <a:rPr lang="en-US" sz="2600" b="1" dirty="0" smtClean="0">
                <a:effectLst>
                  <a:outerShdw blurRad="38100" dist="38100" dir="2700000" algn="tl">
                    <a:srgbClr val="000000">
                      <a:alpha val="43137"/>
                    </a:srgbClr>
                  </a:outerShdw>
                </a:effectLst>
                <a:latin typeface="Cambria" pitchFamily="18" charset="0"/>
              </a:rPr>
              <a:t>11:27</a:t>
            </a:r>
            <a:r>
              <a:rPr lang="en-US" sz="2600" b="1" dirty="0" smtClean="0">
                <a:latin typeface="Cambria" pitchFamily="18" charset="0"/>
              </a:rPr>
              <a:t>). </a:t>
            </a:r>
            <a:endParaRPr lang="en-US" sz="2600" dirty="0" smtClean="0">
              <a:latin typeface="Cambria"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wipe(left)">
                                      <p:cBhvr>
                                        <p:cTn id="11" dur="500"/>
                                        <p:tgtEl>
                                          <p:spTgt spid="5">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left)">
                                      <p:cBhvr>
                                        <p:cTn id="1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11</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3847207"/>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Overview of Chapter 11:</a:t>
            </a:r>
          </a:p>
          <a:p>
            <a:pPr marL="274320" indent="-274320">
              <a:spcAft>
                <a:spcPts val="2400"/>
              </a:spcAft>
              <a:buFont typeface="Arial" pitchFamily="34" charset="0"/>
              <a:buChar char="•"/>
            </a:pPr>
            <a:r>
              <a:rPr lang="en-US" sz="2600" b="1" dirty="0" smtClean="0">
                <a:latin typeface="Cambria" pitchFamily="18" charset="0"/>
              </a:rPr>
              <a:t>Having stressed the importance of faith for salvation (</a:t>
            </a:r>
            <a:r>
              <a:rPr lang="en-US" sz="2600" b="1" dirty="0" smtClean="0">
                <a:effectLst>
                  <a:outerShdw blurRad="38100" dist="38100" dir="2700000" algn="tl">
                    <a:srgbClr val="000000">
                      <a:alpha val="43137"/>
                    </a:srgbClr>
                  </a:outerShdw>
                </a:effectLst>
                <a:latin typeface="Cambria" pitchFamily="18" charset="0"/>
              </a:rPr>
              <a:t>10:39</a:t>
            </a:r>
            <a:r>
              <a:rPr lang="en-US" sz="2600" b="1" dirty="0" smtClean="0">
                <a:latin typeface="Cambria" pitchFamily="18" charset="0"/>
              </a:rPr>
              <a:t>), Paul defines faith (</a:t>
            </a:r>
            <a:r>
              <a:rPr lang="en-US" sz="2600" b="1" dirty="0" smtClean="0">
                <a:effectLst>
                  <a:outerShdw blurRad="38100" dist="38100" dir="2700000" algn="tl">
                    <a:srgbClr val="000000">
                      <a:alpha val="43137"/>
                    </a:srgbClr>
                  </a:outerShdw>
                </a:effectLst>
                <a:latin typeface="Cambria" pitchFamily="18" charset="0"/>
              </a:rPr>
              <a:t>11:1-3</a:t>
            </a:r>
            <a:r>
              <a:rPr lang="en-US" sz="2600" b="1" dirty="0" smtClean="0">
                <a:latin typeface="Cambria" pitchFamily="18" charset="0"/>
              </a:rPr>
              <a:t>), and then illustrates faith’s role in the lives of Old Testament saints (</a:t>
            </a:r>
            <a:r>
              <a:rPr lang="en-US" sz="2600" b="1" dirty="0" smtClean="0">
                <a:effectLst>
                  <a:outerShdw blurRad="38100" dist="38100" dir="2700000" algn="tl">
                    <a:srgbClr val="000000">
                      <a:alpha val="43137"/>
                    </a:srgbClr>
                  </a:outerShdw>
                </a:effectLst>
                <a:latin typeface="Cambria" pitchFamily="18" charset="0"/>
              </a:rPr>
              <a:t>11:4-40</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The meaning of faith for New Testament Christians.  </a:t>
            </a:r>
          </a:p>
          <a:p>
            <a:pPr marL="274320" indent="-274320">
              <a:spcAft>
                <a:spcPts val="2400"/>
              </a:spcAft>
              <a:buFont typeface="Arial" pitchFamily="34" charset="0"/>
              <a:buChar char="•"/>
            </a:pPr>
            <a:r>
              <a:rPr lang="en-US" sz="2600" b="1" dirty="0" smtClean="0">
                <a:latin typeface="Cambria" pitchFamily="18" charset="0"/>
              </a:rPr>
              <a:t>The examples of faith in Old Testament believers.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FC000"/>
            </a:gs>
            <a:gs pos="17999">
              <a:srgbClr val="FEE7F2"/>
            </a:gs>
            <a:gs pos="36000">
              <a:srgbClr val="FAC77D"/>
            </a:gs>
            <a:gs pos="61000">
              <a:srgbClr val="FBA97D"/>
            </a:gs>
            <a:gs pos="82001">
              <a:srgbClr val="FBD49C"/>
            </a:gs>
            <a:gs pos="100000">
              <a:srgbClr val="FEE7F2"/>
            </a:gs>
          </a:gsLst>
          <a:lin ang="13500000" scaled="1"/>
          <a:tileRect/>
        </a:gradFill>
        <a:effectLst/>
      </p:bgPr>
    </p:bg>
    <p:spTree>
      <p:nvGrpSpPr>
        <p:cNvPr id="1" name=""/>
        <p:cNvGrpSpPr/>
        <p:nvPr/>
      </p:nvGrpSpPr>
      <p:grpSpPr>
        <a:xfrm>
          <a:off x="0" y="0"/>
          <a:ext cx="0" cy="0"/>
          <a:chOff x="0" y="0"/>
          <a:chExt cx="0" cy="0"/>
        </a:xfrm>
      </p:grpSpPr>
      <p:sp>
        <p:nvSpPr>
          <p:cNvPr id="8" name="TextBox 7"/>
          <p:cNvSpPr txBox="1"/>
          <p:nvPr/>
        </p:nvSpPr>
        <p:spPr>
          <a:xfrm>
            <a:off x="0" y="685800"/>
            <a:ext cx="9144000" cy="4278094"/>
          </a:xfrm>
          <a:prstGeom prst="rect">
            <a:avLst/>
          </a:prstGeom>
          <a:gradFill>
            <a:gsLst>
              <a:gs pos="0">
                <a:srgbClr val="FF0000">
                  <a:alpha val="50000"/>
                </a:srgbClr>
              </a:gs>
              <a:gs pos="100000">
                <a:srgbClr val="FFEBFA"/>
              </a:gs>
            </a:gsLst>
            <a:lin ang="5400000" scaled="0"/>
          </a:gradFill>
        </p:spPr>
        <p:txBody>
          <a:bodyPr wrap="square" lIns="274320" tIns="0" rIns="274320" bIns="91440" rtlCol="0" anchor="t" anchorCtr="0">
            <a:spAutoFit/>
          </a:bodyPr>
          <a:lstStyle/>
          <a:p>
            <a:endParaRPr lang="en-US" sz="3200" dirty="0" smtClean="0">
              <a:latin typeface="Georgia" pitchFamily="18" charset="0"/>
            </a:endParaRPr>
          </a:p>
          <a:p>
            <a:r>
              <a:rPr lang="en-US" sz="3000" b="1" baseline="30000" dirty="0" smtClean="0">
                <a:effectLst>
                  <a:outerShdw blurRad="38100" dist="38100" dir="2700000" algn="tl">
                    <a:srgbClr val="000000">
                      <a:alpha val="43137"/>
                    </a:srgbClr>
                  </a:outerShdw>
                </a:effectLst>
                <a:latin typeface="Georgia" pitchFamily="18" charset="0"/>
              </a:rPr>
              <a:t>29</a:t>
            </a:r>
            <a:r>
              <a:rPr lang="en-US" sz="3000" dirty="0" smtClean="0">
                <a:latin typeface="Georgia" pitchFamily="18" charset="0"/>
              </a:rPr>
              <a:t>By faith the people passed through the Red Sea as if it were dry land, but when the Egyptians attempted to do so they were drowned.  </a:t>
            </a:r>
            <a:r>
              <a:rPr lang="en-US" sz="3000" b="1" baseline="30000" dirty="0" smtClean="0">
                <a:effectLst>
                  <a:outerShdw blurRad="38100" dist="38100" dir="2700000" algn="tl">
                    <a:srgbClr val="000000">
                      <a:alpha val="43137"/>
                    </a:srgbClr>
                  </a:outerShdw>
                </a:effectLst>
                <a:latin typeface="Georgia" pitchFamily="18" charset="0"/>
              </a:rPr>
              <a:t>30</a:t>
            </a:r>
            <a:r>
              <a:rPr lang="en-US" sz="3000" dirty="0" smtClean="0">
                <a:latin typeface="Georgia" pitchFamily="18" charset="0"/>
              </a:rPr>
              <a:t>By faith the walls of Jericho fell after they had been encircled for seven days.  </a:t>
            </a:r>
            <a:r>
              <a:rPr lang="en-US" sz="3000" b="1" baseline="30000" dirty="0" smtClean="0">
                <a:effectLst>
                  <a:outerShdw blurRad="38100" dist="38100" dir="2700000" algn="tl">
                    <a:srgbClr val="000000">
                      <a:alpha val="43137"/>
                    </a:srgbClr>
                  </a:outerShdw>
                </a:effectLst>
                <a:latin typeface="Georgia" pitchFamily="18" charset="0"/>
              </a:rPr>
              <a:t>31</a:t>
            </a:r>
            <a:r>
              <a:rPr lang="en-US" sz="3000" dirty="0" smtClean="0">
                <a:latin typeface="Georgia" pitchFamily="18" charset="0"/>
              </a:rPr>
              <a:t>By faith Rahab the prostitute did not perish with those who were disobedient, because she had received the spies in peace.</a:t>
            </a:r>
          </a:p>
        </p:txBody>
      </p:sp>
      <p:cxnSp>
        <p:nvCxnSpPr>
          <p:cNvPr id="12" name="Straight Connector 11"/>
          <p:cNvCxnSpPr/>
          <p:nvPr/>
        </p:nvCxnSpPr>
        <p:spPr>
          <a:xfrm>
            <a:off x="6934200" y="1600200"/>
            <a:ext cx="137160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2514600" y="76200"/>
            <a:ext cx="4343400" cy="52322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800" b="1" dirty="0" smtClean="0">
                <a:solidFill>
                  <a:srgbClr val="FFFF00"/>
                </a:solidFill>
                <a:latin typeface="Georgia" pitchFamily="18" charset="0"/>
              </a:rPr>
              <a:t>Hebrews 11:29 - 31</a:t>
            </a:r>
            <a:endParaRPr lang="en-US" sz="2800" b="1" dirty="0">
              <a:solidFill>
                <a:srgbClr val="FFFF00"/>
              </a:solidFill>
              <a:latin typeface="Georgia" pitchFamily="18" charset="0"/>
            </a:endParaRPr>
          </a:p>
        </p:txBody>
      </p:sp>
      <p:cxnSp>
        <p:nvCxnSpPr>
          <p:cNvPr id="7" name="Straight Connector 6"/>
          <p:cNvCxnSpPr/>
          <p:nvPr/>
        </p:nvCxnSpPr>
        <p:spPr>
          <a:xfrm>
            <a:off x="990600" y="2971800"/>
            <a:ext cx="246888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6248400" y="3429000"/>
            <a:ext cx="109728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par>
                                <p:cTn id="8" presetID="8" presetClass="entr" presetSubtype="32"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amond(out)">
                                      <p:cBhvr>
                                        <p:cTn id="10" dur="2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1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1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11</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5447645"/>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By faith the </a:t>
            </a:r>
            <a:r>
              <a:rPr lang="en-US" sz="2600" b="1" u="sng" dirty="0" smtClean="0">
                <a:effectLst>
                  <a:outerShdw blurRad="38100" dist="38100" dir="2700000" algn="tl">
                    <a:srgbClr val="000000">
                      <a:alpha val="43137"/>
                    </a:srgbClr>
                  </a:outerShdw>
                </a:effectLst>
                <a:latin typeface="Cambria" pitchFamily="18" charset="0"/>
              </a:rPr>
              <a:t>people of Israel</a:t>
            </a:r>
            <a:r>
              <a:rPr lang="en-US" sz="2600" b="1" dirty="0" smtClean="0">
                <a:latin typeface="Cambria" pitchFamily="18" charset="0"/>
              </a:rPr>
              <a:t> walked through the Red Sea as though they were on dry land.  When the </a:t>
            </a:r>
            <a:r>
              <a:rPr lang="en-US" sz="2600" b="1" dirty="0" smtClean="0">
                <a:effectLst>
                  <a:outerShdw blurRad="38100" dist="38100" dir="2700000" algn="tl">
                    <a:srgbClr val="000000">
                      <a:alpha val="43137"/>
                    </a:srgbClr>
                  </a:outerShdw>
                </a:effectLst>
                <a:latin typeface="Cambria" pitchFamily="18" charset="0"/>
              </a:rPr>
              <a:t>Egyptians</a:t>
            </a:r>
            <a:r>
              <a:rPr lang="en-US" sz="2600" b="1" dirty="0" smtClean="0">
                <a:latin typeface="Cambria" pitchFamily="18" charset="0"/>
              </a:rPr>
              <a:t> attempted to do this, they were drowned (</a:t>
            </a:r>
            <a:r>
              <a:rPr lang="en-US" sz="2600" b="1" dirty="0" smtClean="0">
                <a:effectLst>
                  <a:outerShdw blurRad="38100" dist="38100" dir="2700000" algn="tl">
                    <a:srgbClr val="000000">
                      <a:alpha val="43137"/>
                    </a:srgbClr>
                  </a:outerShdw>
                </a:effectLst>
                <a:latin typeface="Cambria" pitchFamily="18" charset="0"/>
              </a:rPr>
              <a:t>11:29</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By faith the </a:t>
            </a:r>
            <a:r>
              <a:rPr lang="en-US" sz="2600" b="1" u="sng" dirty="0" smtClean="0">
                <a:effectLst>
                  <a:outerShdw blurRad="38100" dist="38100" dir="2700000" algn="tl">
                    <a:srgbClr val="000000">
                      <a:alpha val="43137"/>
                    </a:srgbClr>
                  </a:outerShdw>
                </a:effectLst>
                <a:latin typeface="Cambria" pitchFamily="18" charset="0"/>
              </a:rPr>
              <a:t>walls of Jericho</a:t>
            </a:r>
            <a:r>
              <a:rPr lang="en-US" sz="2600" b="1" dirty="0" smtClean="0">
                <a:latin typeface="Cambria" pitchFamily="18" charset="0"/>
              </a:rPr>
              <a:t> fell down after they had been encircled for seven days by </a:t>
            </a:r>
            <a:r>
              <a:rPr lang="en-US" sz="2600" b="1" dirty="0" smtClean="0">
                <a:effectLst>
                  <a:outerShdw blurRad="38100" dist="38100" dir="2700000" algn="tl">
                    <a:srgbClr val="000000">
                      <a:alpha val="43137"/>
                    </a:srgbClr>
                  </a:outerShdw>
                </a:effectLst>
                <a:latin typeface="Cambria" pitchFamily="18" charset="0"/>
              </a:rPr>
              <a:t>Joshua</a:t>
            </a:r>
            <a:r>
              <a:rPr lang="en-US" sz="2600" b="1" dirty="0" smtClean="0">
                <a:latin typeface="Cambria" pitchFamily="18" charset="0"/>
              </a:rPr>
              <a:t> and the sons of Israel (</a:t>
            </a:r>
            <a:r>
              <a:rPr lang="en-US" sz="2600" b="1" dirty="0" smtClean="0">
                <a:effectLst>
                  <a:outerShdw blurRad="38100" dist="38100" dir="2700000" algn="tl">
                    <a:srgbClr val="000000">
                      <a:alpha val="43137"/>
                    </a:srgbClr>
                  </a:outerShdw>
                </a:effectLst>
                <a:latin typeface="Cambria" pitchFamily="18" charset="0"/>
              </a:rPr>
              <a:t>11:30</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By faith </a:t>
            </a:r>
            <a:r>
              <a:rPr lang="en-US" sz="2600" b="1" u="sng" dirty="0" smtClean="0">
                <a:effectLst>
                  <a:outerShdw blurRad="38100" dist="38100" dir="2700000" algn="tl">
                    <a:srgbClr val="000000">
                      <a:alpha val="43137"/>
                    </a:srgbClr>
                  </a:outerShdw>
                </a:effectLst>
                <a:latin typeface="Cambria" pitchFamily="18" charset="0"/>
              </a:rPr>
              <a:t>Rahab the harlot</a:t>
            </a:r>
            <a:r>
              <a:rPr lang="en-US" sz="2600" b="1" dirty="0" smtClean="0">
                <a:latin typeface="Cambria" pitchFamily="18" charset="0"/>
              </a:rPr>
              <a:t> was not </a:t>
            </a:r>
            <a:r>
              <a:rPr lang="en-US" sz="2600" b="1" i="1" dirty="0" smtClean="0">
                <a:effectLst>
                  <a:outerShdw blurRad="38100" dist="38100" dir="2700000" algn="tl">
                    <a:srgbClr val="000000">
                      <a:alpha val="43137"/>
                    </a:srgbClr>
                  </a:outerShdw>
                </a:effectLst>
                <a:latin typeface="Cambria" pitchFamily="18" charset="0"/>
              </a:rPr>
              <a:t>killed</a:t>
            </a:r>
            <a:r>
              <a:rPr lang="en-US" sz="2600" b="1" dirty="0" smtClean="0">
                <a:latin typeface="Cambria" pitchFamily="18" charset="0"/>
              </a:rPr>
              <a:t> along with those who were disobedient, because she had welcomed the spies in peace (</a:t>
            </a:r>
            <a:r>
              <a:rPr lang="en-US" sz="2600" b="1" dirty="0" smtClean="0">
                <a:effectLst>
                  <a:outerShdw blurRad="38100" dist="38100" dir="2700000" algn="tl">
                    <a:srgbClr val="000000">
                      <a:alpha val="43137"/>
                    </a:srgbClr>
                  </a:outerShdw>
                </a:effectLst>
                <a:latin typeface="Cambria" pitchFamily="18" charset="0"/>
              </a:rPr>
              <a:t>11:31</a:t>
            </a:r>
            <a:r>
              <a:rPr lang="en-US" sz="2600" b="1" dirty="0" smtClean="0">
                <a:latin typeface="Cambria" pitchFamily="18"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rgbClr val="C00000"/>
        </a:solidFill>
        <a:effectLst/>
      </p:bgPr>
    </p:bg>
    <p:spTree>
      <p:nvGrpSpPr>
        <p:cNvPr id="1" name=""/>
        <p:cNvGrpSpPr/>
        <p:nvPr/>
      </p:nvGrpSpPr>
      <p:grpSpPr>
        <a:xfrm>
          <a:off x="0" y="0"/>
          <a:ext cx="0" cy="0"/>
          <a:chOff x="0" y="0"/>
          <a:chExt cx="0" cy="0"/>
        </a:xfrm>
      </p:grpSpPr>
      <p:pic>
        <p:nvPicPr>
          <p:cNvPr id="3" name="Picture 2" descr="11-4-xx title.jpg"/>
          <p:cNvPicPr>
            <a:picLocks noChangeAspect="1"/>
          </p:cNvPicPr>
          <p:nvPr/>
        </p:nvPicPr>
        <p:blipFill>
          <a:blip r:embed="rId2" cstate="print"/>
          <a:srcRect l="3333" r="3333" b="4444"/>
          <a:stretch>
            <a:fillRect/>
          </a:stretch>
        </p:blipFill>
        <p:spPr>
          <a:xfrm>
            <a:off x="381000" y="152400"/>
            <a:ext cx="8534400" cy="65532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8" name="TextBox 7"/>
          <p:cNvSpPr txBox="1"/>
          <p:nvPr/>
        </p:nvSpPr>
        <p:spPr>
          <a:xfrm>
            <a:off x="0" y="271582"/>
            <a:ext cx="9144000" cy="6586418"/>
          </a:xfrm>
          <a:prstGeom prst="rect">
            <a:avLst/>
          </a:prstGeom>
          <a:gradFill>
            <a:gsLst>
              <a:gs pos="0">
                <a:srgbClr val="FF0000">
                  <a:alpha val="50000"/>
                </a:srgbClr>
              </a:gs>
              <a:gs pos="100000">
                <a:srgbClr val="FFEBFA"/>
              </a:gs>
            </a:gsLst>
            <a:lin ang="5400000" scaled="0"/>
          </a:gradFill>
        </p:spPr>
        <p:txBody>
          <a:bodyPr wrap="square" lIns="274320" tIns="0" rIns="274320" bIns="91440" rtlCol="0" anchor="t" anchorCtr="0">
            <a:spAutoFit/>
          </a:bodyPr>
          <a:lstStyle/>
          <a:p>
            <a:endParaRPr lang="en-US" sz="3200" dirty="0" smtClean="0">
              <a:latin typeface="Georgia" pitchFamily="18" charset="0"/>
            </a:endParaRPr>
          </a:p>
          <a:p>
            <a:r>
              <a:rPr lang="en-US" sz="3000" b="1" baseline="30000" dirty="0" smtClean="0">
                <a:effectLst>
                  <a:outerShdw blurRad="38100" dist="38100" dir="2700000" algn="tl">
                    <a:srgbClr val="000000">
                      <a:alpha val="43137"/>
                    </a:srgbClr>
                  </a:outerShdw>
                </a:effectLst>
                <a:latin typeface="Georgia" pitchFamily="18" charset="0"/>
              </a:rPr>
              <a:t>32</a:t>
            </a:r>
            <a:r>
              <a:rPr lang="en-US" sz="3000" dirty="0" smtClean="0">
                <a:latin typeface="Georgia" pitchFamily="18" charset="0"/>
              </a:rPr>
              <a:t>And what more shall I say?  I do not have time to tell about Gideon, Barak, Samson and Jephthah, about David and Samuel and the prophets, </a:t>
            </a:r>
            <a:r>
              <a:rPr lang="en-US" sz="3000" b="1" baseline="30000" dirty="0" smtClean="0">
                <a:effectLst>
                  <a:outerShdw blurRad="38100" dist="38100" dir="2700000" algn="tl">
                    <a:srgbClr val="000000">
                      <a:alpha val="43137"/>
                    </a:srgbClr>
                  </a:outerShdw>
                </a:effectLst>
                <a:latin typeface="Georgia" pitchFamily="18" charset="0"/>
              </a:rPr>
              <a:t>33</a:t>
            </a:r>
            <a:r>
              <a:rPr lang="en-US" sz="3000" dirty="0" smtClean="0">
                <a:latin typeface="Georgia" pitchFamily="18" charset="0"/>
              </a:rPr>
              <a:t>who through faith conquered kingdoms, administered justice, and gained what was promised; who shut the mouths of lions, </a:t>
            </a:r>
            <a:r>
              <a:rPr lang="en-US" sz="3000" b="1" baseline="30000" dirty="0" smtClean="0">
                <a:effectLst>
                  <a:outerShdw blurRad="38100" dist="38100" dir="2700000" algn="tl">
                    <a:srgbClr val="000000">
                      <a:alpha val="43137"/>
                    </a:srgbClr>
                  </a:outerShdw>
                </a:effectLst>
                <a:latin typeface="Georgia" pitchFamily="18" charset="0"/>
              </a:rPr>
              <a:t>34</a:t>
            </a:r>
            <a:r>
              <a:rPr lang="en-US" sz="3000" dirty="0" smtClean="0">
                <a:latin typeface="Georgia" pitchFamily="18" charset="0"/>
              </a:rPr>
              <a:t>quenched the fury of the flames, and escaped the edge of the sword; whose weakness was turned to strength; and who became powerful in battle and routed foreign armies. </a:t>
            </a:r>
            <a:r>
              <a:rPr lang="en-US" sz="3000" b="1" baseline="30000" dirty="0" smtClean="0">
                <a:effectLst>
                  <a:outerShdw blurRad="38100" dist="38100" dir="2700000" algn="tl">
                    <a:srgbClr val="000000">
                      <a:alpha val="43137"/>
                    </a:srgbClr>
                  </a:outerShdw>
                </a:effectLst>
                <a:latin typeface="Georgia" pitchFamily="18" charset="0"/>
              </a:rPr>
              <a:t>35</a:t>
            </a:r>
            <a:r>
              <a:rPr lang="en-US" sz="3000" dirty="0" smtClean="0">
                <a:latin typeface="Georgia" pitchFamily="18" charset="0"/>
              </a:rPr>
              <a:t>Women received back their dead, raised to life again.  There were others who were tortured, refusing to be released so that they might gain an even better resurrection. </a:t>
            </a:r>
          </a:p>
        </p:txBody>
      </p:sp>
      <p:sp>
        <p:nvSpPr>
          <p:cNvPr id="13" name="TextBox 12"/>
          <p:cNvSpPr txBox="1"/>
          <p:nvPr/>
        </p:nvSpPr>
        <p:spPr>
          <a:xfrm>
            <a:off x="2514600" y="76200"/>
            <a:ext cx="4343400" cy="52322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800" b="1" dirty="0" smtClean="0">
                <a:solidFill>
                  <a:srgbClr val="FFFF00"/>
                </a:solidFill>
                <a:latin typeface="Georgia" pitchFamily="18" charset="0"/>
              </a:rPr>
              <a:t>Hebrews 11:32 - 35</a:t>
            </a:r>
            <a:endParaRPr lang="en-US" sz="2800" b="1" dirty="0">
              <a:solidFill>
                <a:srgbClr val="FFFF00"/>
              </a:solidFill>
              <a:latin typeface="Georgia" pitchFamily="18" charset="0"/>
            </a:endParaRPr>
          </a:p>
        </p:txBody>
      </p:sp>
      <p:cxnSp>
        <p:nvCxnSpPr>
          <p:cNvPr id="7" name="Straight Connector 6"/>
          <p:cNvCxnSpPr/>
          <p:nvPr/>
        </p:nvCxnSpPr>
        <p:spPr>
          <a:xfrm>
            <a:off x="304800" y="2590800"/>
            <a:ext cx="219456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2286000" y="6705600"/>
            <a:ext cx="201168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5257800" y="5334000"/>
            <a:ext cx="82296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par>
                                <p:cTn id="8" presetID="8" presetClass="entr" presetSubtype="32"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amond(out)">
                                      <p:cBhvr>
                                        <p:cTn id="10" dur="2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1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1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11</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5539978"/>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Though Paul could have gone on with a long narrative of </a:t>
            </a:r>
            <a:r>
              <a:rPr lang="en-US" sz="2600" b="1" i="1" dirty="0" smtClean="0">
                <a:effectLst>
                  <a:outerShdw blurRad="38100" dist="38100" dir="2700000" algn="tl">
                    <a:srgbClr val="000000">
                      <a:alpha val="43137"/>
                    </a:srgbClr>
                  </a:outerShdw>
                </a:effectLst>
                <a:latin typeface="Cambria" pitchFamily="18" charset="0"/>
              </a:rPr>
              <a:t>legacy-makers</a:t>
            </a:r>
            <a:r>
              <a:rPr lang="en-US" sz="2600" b="1" dirty="0" smtClean="0">
                <a:latin typeface="Cambria" pitchFamily="18" charset="0"/>
              </a:rPr>
              <a:t>, he chose instead to finish out the rest of the faithful with a collage of tiny thumbnail sketches (</a:t>
            </a:r>
            <a:r>
              <a:rPr lang="en-US" sz="2600" b="1" dirty="0" smtClean="0">
                <a:effectLst>
                  <a:outerShdw blurRad="38100" dist="38100" dir="2700000" algn="tl">
                    <a:srgbClr val="000000">
                      <a:alpha val="43137"/>
                    </a:srgbClr>
                  </a:outerShdw>
                </a:effectLst>
                <a:latin typeface="Cambria" pitchFamily="18" charset="0"/>
              </a:rPr>
              <a:t>11:32</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With an enduring trust in God and His promises, the </a:t>
            </a:r>
            <a:r>
              <a:rPr lang="en-US" sz="2600" b="1" u="sng" dirty="0" smtClean="0">
                <a:effectLst>
                  <a:outerShdw blurRad="38100" dist="38100" dir="2700000" algn="tl">
                    <a:srgbClr val="000000">
                      <a:alpha val="43137"/>
                    </a:srgbClr>
                  </a:outerShdw>
                </a:effectLst>
                <a:latin typeface="Cambria" pitchFamily="18" charset="0"/>
              </a:rPr>
              <a:t>faithful</a:t>
            </a:r>
            <a:r>
              <a:rPr lang="en-US" sz="2600" b="1" dirty="0" smtClean="0">
                <a:latin typeface="Cambria" pitchFamily="18" charset="0"/>
              </a:rPr>
              <a:t> subdued kingdoms, administered justice, obtained promised blessings, closed the mouths of lions, extinguished the power of raging fire, escaped the edge of the sword, out of weakness were made strong, became mighty and unbeatable in battle, putting enemy forces to flight (</a:t>
            </a:r>
            <a:r>
              <a:rPr lang="en-US" sz="2600" b="1" dirty="0" smtClean="0">
                <a:effectLst>
                  <a:outerShdw blurRad="38100" dist="38100" dir="2700000" algn="tl">
                    <a:srgbClr val="000000">
                      <a:alpha val="43137"/>
                    </a:srgbClr>
                  </a:outerShdw>
                </a:effectLst>
                <a:latin typeface="Cambria" pitchFamily="18" charset="0"/>
              </a:rPr>
              <a:t>11:33-34</a:t>
            </a:r>
            <a:r>
              <a:rPr lang="en-US" sz="2600" b="1" dirty="0" smtClean="0">
                <a:latin typeface="Cambria" pitchFamily="18"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8" name="TextBox 7"/>
          <p:cNvSpPr txBox="1"/>
          <p:nvPr/>
        </p:nvSpPr>
        <p:spPr>
          <a:xfrm>
            <a:off x="0" y="733246"/>
            <a:ext cx="9144000" cy="6124754"/>
          </a:xfrm>
          <a:prstGeom prst="rect">
            <a:avLst/>
          </a:prstGeom>
          <a:gradFill>
            <a:gsLst>
              <a:gs pos="0">
                <a:srgbClr val="FF0000">
                  <a:alpha val="50000"/>
                </a:srgbClr>
              </a:gs>
              <a:gs pos="100000">
                <a:srgbClr val="FFEBFA"/>
              </a:gs>
            </a:gsLst>
            <a:lin ang="5400000" scaled="0"/>
          </a:gradFill>
        </p:spPr>
        <p:txBody>
          <a:bodyPr wrap="square" lIns="274320" tIns="0" rIns="274320" bIns="91440" rtlCol="0" anchor="t" anchorCtr="0">
            <a:spAutoFit/>
          </a:bodyPr>
          <a:lstStyle/>
          <a:p>
            <a:endParaRPr lang="en-US" sz="3200" dirty="0" smtClean="0">
              <a:latin typeface="Georgia" pitchFamily="18" charset="0"/>
            </a:endParaRPr>
          </a:p>
          <a:p>
            <a:r>
              <a:rPr lang="en-US" sz="3000" b="1" baseline="30000" dirty="0" smtClean="0">
                <a:effectLst>
                  <a:outerShdw blurRad="38100" dist="38100" dir="2700000" algn="tl">
                    <a:srgbClr val="000000">
                      <a:alpha val="43137"/>
                    </a:srgbClr>
                  </a:outerShdw>
                </a:effectLst>
                <a:latin typeface="Georgia" pitchFamily="18" charset="0"/>
              </a:rPr>
              <a:t>36</a:t>
            </a:r>
            <a:r>
              <a:rPr lang="en-US" sz="3000" dirty="0" smtClean="0">
                <a:latin typeface="Georgia" pitchFamily="18" charset="0"/>
              </a:rPr>
              <a:t>Some faced jeers and flogging, and even chains and imprisonment.  </a:t>
            </a:r>
            <a:r>
              <a:rPr lang="en-US" sz="3000" b="1" baseline="30000" dirty="0" smtClean="0">
                <a:effectLst>
                  <a:outerShdw blurRad="38100" dist="38100" dir="2700000" algn="tl">
                    <a:srgbClr val="000000">
                      <a:alpha val="43137"/>
                    </a:srgbClr>
                  </a:outerShdw>
                </a:effectLst>
                <a:latin typeface="Georgia" pitchFamily="18" charset="0"/>
              </a:rPr>
              <a:t>37</a:t>
            </a:r>
            <a:r>
              <a:rPr lang="en-US" sz="3000" dirty="0" smtClean="0">
                <a:latin typeface="Georgia" pitchFamily="18" charset="0"/>
              </a:rPr>
              <a:t>They were put to death by stoning; they were sawed in two; they were killed by the sword.  They went about in sheepskins and goatskins, destitute, persecuted and mistreated— </a:t>
            </a:r>
            <a:r>
              <a:rPr lang="en-US" sz="3000" b="1" baseline="30000" dirty="0" smtClean="0">
                <a:effectLst>
                  <a:outerShdw blurRad="38100" dist="38100" dir="2700000" algn="tl">
                    <a:srgbClr val="000000">
                      <a:alpha val="43137"/>
                    </a:srgbClr>
                  </a:outerShdw>
                </a:effectLst>
                <a:latin typeface="Georgia" pitchFamily="18" charset="0"/>
              </a:rPr>
              <a:t>38</a:t>
            </a:r>
            <a:r>
              <a:rPr lang="en-US" sz="3000" dirty="0" smtClean="0">
                <a:latin typeface="Georgia" pitchFamily="18" charset="0"/>
              </a:rPr>
              <a:t>the world was not worthy of them.  They wandered in deserts and mountains, living in caves and in holes in the ground.  </a:t>
            </a:r>
            <a:r>
              <a:rPr lang="en-US" sz="3000" b="1" baseline="30000" dirty="0" smtClean="0">
                <a:effectLst>
                  <a:outerShdw blurRad="38100" dist="38100" dir="2700000" algn="tl">
                    <a:srgbClr val="000000">
                      <a:alpha val="43137"/>
                    </a:srgbClr>
                  </a:outerShdw>
                </a:effectLst>
                <a:latin typeface="Georgia" pitchFamily="18" charset="0"/>
              </a:rPr>
              <a:t>39</a:t>
            </a:r>
            <a:r>
              <a:rPr lang="en-US" sz="3000" dirty="0" smtClean="0">
                <a:latin typeface="Georgia" pitchFamily="18" charset="0"/>
              </a:rPr>
              <a:t>These were all commended for their faith, yet none of them received what had been promised, </a:t>
            </a:r>
            <a:r>
              <a:rPr lang="en-US" sz="3000" b="1" baseline="30000" dirty="0" smtClean="0">
                <a:effectLst>
                  <a:outerShdw blurRad="38100" dist="38100" dir="2700000" algn="tl">
                    <a:srgbClr val="000000">
                      <a:alpha val="43137"/>
                    </a:srgbClr>
                  </a:outerShdw>
                </a:effectLst>
                <a:latin typeface="Georgia" pitchFamily="18" charset="0"/>
              </a:rPr>
              <a:t>40</a:t>
            </a:r>
            <a:r>
              <a:rPr lang="en-US" sz="3000" dirty="0" smtClean="0">
                <a:latin typeface="Georgia" pitchFamily="18" charset="0"/>
              </a:rPr>
              <a:t>since God had planned something better for us so that only together with us would they be made perfect.</a:t>
            </a:r>
          </a:p>
        </p:txBody>
      </p:sp>
      <p:sp>
        <p:nvSpPr>
          <p:cNvPr id="13" name="TextBox 12"/>
          <p:cNvSpPr txBox="1"/>
          <p:nvPr/>
        </p:nvSpPr>
        <p:spPr>
          <a:xfrm>
            <a:off x="2514600" y="304800"/>
            <a:ext cx="4343400" cy="52322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800" b="1" dirty="0" smtClean="0">
                <a:solidFill>
                  <a:srgbClr val="FFFF00"/>
                </a:solidFill>
                <a:latin typeface="Georgia" pitchFamily="18" charset="0"/>
              </a:rPr>
              <a:t>Hebrews 11:36 - 40</a:t>
            </a:r>
            <a:endParaRPr lang="en-US" sz="2800" b="1" dirty="0">
              <a:solidFill>
                <a:srgbClr val="FFFF00"/>
              </a:solidFill>
              <a:latin typeface="Georgia" pitchFamily="18" charset="0"/>
            </a:endParaRPr>
          </a:p>
        </p:txBody>
      </p:sp>
      <p:cxnSp>
        <p:nvCxnSpPr>
          <p:cNvPr id="7" name="Straight Connector 6"/>
          <p:cNvCxnSpPr/>
          <p:nvPr/>
        </p:nvCxnSpPr>
        <p:spPr>
          <a:xfrm>
            <a:off x="3048000" y="5334000"/>
            <a:ext cx="164592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4419600" y="5791200"/>
            <a:ext cx="146304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6934200" y="2133600"/>
            <a:ext cx="91440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par>
                                <p:cTn id="8" presetID="8" presetClass="entr" presetSubtype="32"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amond(out)">
                                      <p:cBhvr>
                                        <p:cTn id="10" dur="2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1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1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11</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5539978"/>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Some experienced the </a:t>
            </a:r>
            <a:r>
              <a:rPr lang="en-US" sz="2600" b="1" i="1" dirty="0" smtClean="0">
                <a:effectLst>
                  <a:outerShdw blurRad="38100" dist="38100" dir="2700000" algn="tl">
                    <a:srgbClr val="000000">
                      <a:alpha val="43137"/>
                    </a:srgbClr>
                  </a:outerShdw>
                </a:effectLst>
                <a:latin typeface="Cambria" pitchFamily="18" charset="0"/>
              </a:rPr>
              <a:t>trial</a:t>
            </a:r>
            <a:r>
              <a:rPr lang="en-US" sz="2600" b="1" dirty="0" smtClean="0">
                <a:latin typeface="Cambria" pitchFamily="18" charset="0"/>
              </a:rPr>
              <a:t> of mocking and </a:t>
            </a:r>
            <a:r>
              <a:rPr lang="en-US" sz="2600" b="1" i="1" dirty="0" smtClean="0">
                <a:effectLst>
                  <a:outerShdw blurRad="38100" dist="38100" dir="2700000" algn="tl">
                    <a:srgbClr val="000000">
                      <a:alpha val="43137"/>
                    </a:srgbClr>
                  </a:outerShdw>
                </a:effectLst>
                <a:latin typeface="Cambria" pitchFamily="18" charset="0"/>
              </a:rPr>
              <a:t>scourging</a:t>
            </a:r>
            <a:r>
              <a:rPr lang="en-US" sz="2600" b="1" dirty="0" smtClean="0">
                <a:latin typeface="Cambria" pitchFamily="18" charset="0"/>
              </a:rPr>
              <a:t> amid torture, and even chains and imprisonment (</a:t>
            </a:r>
            <a:r>
              <a:rPr lang="en-US" sz="2600" b="1" dirty="0" smtClean="0">
                <a:effectLst>
                  <a:outerShdw blurRad="38100" dist="38100" dir="2700000" algn="tl">
                    <a:srgbClr val="000000">
                      <a:alpha val="43137"/>
                    </a:srgbClr>
                  </a:outerShdw>
                </a:effectLst>
                <a:latin typeface="Cambria" pitchFamily="18" charset="0"/>
              </a:rPr>
              <a:t>11:36</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Some were </a:t>
            </a:r>
            <a:r>
              <a:rPr lang="en-US" sz="2600" b="1" i="1" dirty="0" smtClean="0">
                <a:effectLst>
                  <a:outerShdw blurRad="38100" dist="38100" dir="2700000" algn="tl">
                    <a:srgbClr val="000000">
                      <a:alpha val="43137"/>
                    </a:srgbClr>
                  </a:outerShdw>
                </a:effectLst>
                <a:latin typeface="Cambria" pitchFamily="18" charset="0"/>
              </a:rPr>
              <a:t>stoned</a:t>
            </a:r>
            <a:r>
              <a:rPr lang="en-US" sz="2600" b="1" dirty="0" smtClean="0">
                <a:latin typeface="Cambria" pitchFamily="18" charset="0"/>
              </a:rPr>
              <a:t> to death, they were sawn in two, they were lured with tempting offers to </a:t>
            </a:r>
            <a:r>
              <a:rPr lang="en-US" sz="2600" b="1" i="1" dirty="0" smtClean="0">
                <a:effectLst>
                  <a:outerShdw blurRad="38100" dist="38100" dir="2700000" algn="tl">
                    <a:srgbClr val="000000">
                      <a:alpha val="43137"/>
                    </a:srgbClr>
                  </a:outerShdw>
                </a:effectLst>
                <a:latin typeface="Cambria" pitchFamily="18" charset="0"/>
              </a:rPr>
              <a:t>renounce</a:t>
            </a:r>
            <a:r>
              <a:rPr lang="en-US" sz="2600" b="1" dirty="0" smtClean="0">
                <a:latin typeface="Cambria" pitchFamily="18" charset="0"/>
              </a:rPr>
              <a:t> their faith, they were put to </a:t>
            </a:r>
            <a:r>
              <a:rPr lang="en-US" sz="2600" b="1" i="1" dirty="0" smtClean="0">
                <a:effectLst>
                  <a:outerShdw blurRad="38100" dist="38100" dir="2700000" algn="tl">
                    <a:srgbClr val="000000">
                      <a:alpha val="43137"/>
                    </a:srgbClr>
                  </a:outerShdw>
                </a:effectLst>
                <a:latin typeface="Cambria" pitchFamily="18" charset="0"/>
              </a:rPr>
              <a:t>death</a:t>
            </a:r>
            <a:r>
              <a:rPr lang="en-US" sz="2600" b="1" dirty="0" smtClean="0">
                <a:latin typeface="Cambria" pitchFamily="18" charset="0"/>
              </a:rPr>
              <a:t> by the sword; they went about wrapped in the skins of sheep and goats, utterly destitute, oppressed, cruelly treated people of whom the world was not worthy, wandering in </a:t>
            </a:r>
            <a:r>
              <a:rPr lang="en-US" sz="2600" b="1" i="1" dirty="0" smtClean="0">
                <a:effectLst>
                  <a:outerShdw blurRad="38100" dist="38100" dir="2700000" algn="tl">
                    <a:srgbClr val="000000">
                      <a:alpha val="43137"/>
                    </a:srgbClr>
                  </a:outerShdw>
                </a:effectLst>
                <a:latin typeface="Cambria" pitchFamily="18" charset="0"/>
              </a:rPr>
              <a:t>deserts</a:t>
            </a:r>
            <a:r>
              <a:rPr lang="en-US" sz="2600" b="1" dirty="0" smtClean="0">
                <a:latin typeface="Cambria" pitchFamily="18" charset="0"/>
              </a:rPr>
              <a:t> and </a:t>
            </a:r>
            <a:r>
              <a:rPr lang="en-US" sz="2600" b="1" i="1" dirty="0" smtClean="0">
                <a:effectLst>
                  <a:outerShdw blurRad="38100" dist="38100" dir="2700000" algn="tl">
                    <a:srgbClr val="000000">
                      <a:alpha val="43137"/>
                    </a:srgbClr>
                  </a:outerShdw>
                </a:effectLst>
                <a:latin typeface="Cambria" pitchFamily="18" charset="0"/>
              </a:rPr>
              <a:t>mountains</a:t>
            </a:r>
            <a:r>
              <a:rPr lang="en-US" sz="2600" b="1" dirty="0" smtClean="0">
                <a:latin typeface="Cambria" pitchFamily="18" charset="0"/>
              </a:rPr>
              <a:t> and living in </a:t>
            </a:r>
            <a:r>
              <a:rPr lang="en-US" sz="2600" b="1" i="1" dirty="0" smtClean="0">
                <a:effectLst>
                  <a:outerShdw blurRad="38100" dist="38100" dir="2700000" algn="tl">
                    <a:srgbClr val="000000">
                      <a:alpha val="43137"/>
                    </a:srgbClr>
                  </a:outerShdw>
                </a:effectLst>
                <a:latin typeface="Cambria" pitchFamily="18" charset="0"/>
              </a:rPr>
              <a:t>caves</a:t>
            </a:r>
            <a:r>
              <a:rPr lang="en-US" sz="2600" b="1" dirty="0" smtClean="0">
                <a:latin typeface="Cambria" pitchFamily="18" charset="0"/>
              </a:rPr>
              <a:t> and holes in the ground (</a:t>
            </a:r>
            <a:r>
              <a:rPr lang="en-US" sz="2600" b="1" dirty="0" smtClean="0">
                <a:effectLst>
                  <a:outerShdw blurRad="38100" dist="38100" dir="2700000" algn="tl">
                    <a:srgbClr val="000000">
                      <a:alpha val="43137"/>
                    </a:srgbClr>
                  </a:outerShdw>
                </a:effectLst>
                <a:latin typeface="Cambria" pitchFamily="18" charset="0"/>
              </a:rPr>
              <a:t>11:37-38</a:t>
            </a:r>
            <a:r>
              <a:rPr lang="en-US" sz="2600" b="1" dirty="0" smtClean="0">
                <a:latin typeface="Cambria" pitchFamily="18"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11</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5447645"/>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Just as the sun shines on the just and the unjust, and rain falls on the wicked and the righteous (</a:t>
            </a:r>
            <a:r>
              <a:rPr lang="en-US" sz="2600" b="1" dirty="0" smtClean="0">
                <a:effectLst>
                  <a:outerShdw blurRad="38100" dist="38100" dir="2700000" algn="tl">
                    <a:srgbClr val="000000">
                      <a:alpha val="43137"/>
                    </a:srgbClr>
                  </a:outerShdw>
                </a:effectLst>
                <a:latin typeface="Cambria" pitchFamily="18" charset="0"/>
              </a:rPr>
              <a:t>Matt 5:45</a:t>
            </a:r>
            <a:r>
              <a:rPr lang="en-US" sz="2600" b="1" dirty="0" smtClean="0">
                <a:latin typeface="Cambria" pitchFamily="18" charset="0"/>
              </a:rPr>
              <a:t>), so also </a:t>
            </a:r>
            <a:r>
              <a:rPr lang="en-US" sz="2600" b="1" u="sng" dirty="0" smtClean="0">
                <a:effectLst>
                  <a:outerShdw blurRad="38100" dist="38100" dir="2700000" algn="tl">
                    <a:srgbClr val="000000">
                      <a:alpha val="43137"/>
                    </a:srgbClr>
                  </a:outerShdw>
                </a:effectLst>
                <a:latin typeface="Cambria" pitchFamily="18" charset="0"/>
              </a:rPr>
              <a:t>storms</a:t>
            </a:r>
            <a:r>
              <a:rPr lang="en-US" sz="2600" b="1" dirty="0" smtClean="0">
                <a:latin typeface="Cambria" pitchFamily="18" charset="0"/>
              </a:rPr>
              <a:t> of tragedy sweep over the faithful and the faithless alike.  </a:t>
            </a:r>
          </a:p>
          <a:p>
            <a:pPr marL="274320" indent="-274320">
              <a:spcAft>
                <a:spcPts val="2400"/>
              </a:spcAft>
              <a:buFont typeface="Arial" pitchFamily="34" charset="0"/>
              <a:buChar char="•"/>
            </a:pPr>
            <a:r>
              <a:rPr lang="en-US" sz="2600" b="1" dirty="0" smtClean="0">
                <a:latin typeface="Cambria" pitchFamily="18" charset="0"/>
              </a:rPr>
              <a:t>In this fallen world, everyone experiences a mixture of both </a:t>
            </a:r>
            <a:r>
              <a:rPr lang="en-US" sz="2600" b="1" i="1" dirty="0" smtClean="0">
                <a:effectLst>
                  <a:outerShdw blurRad="38100" dist="38100" dir="2700000" algn="tl">
                    <a:srgbClr val="000000">
                      <a:alpha val="43137"/>
                    </a:srgbClr>
                  </a:outerShdw>
                </a:effectLst>
                <a:latin typeface="Cambria" pitchFamily="18" charset="0"/>
              </a:rPr>
              <a:t>triumphs and tragedies</a:t>
            </a:r>
            <a:r>
              <a:rPr lang="en-US" sz="2600" b="1" dirty="0" smtClean="0">
                <a:latin typeface="Cambria" pitchFamily="18" charset="0"/>
              </a:rPr>
              <a:t>.  However, neither astonishing victories nor demoralizing defeats represent the end of the story.  </a:t>
            </a:r>
          </a:p>
          <a:p>
            <a:pPr marL="274320" indent="-274320">
              <a:spcAft>
                <a:spcPts val="2400"/>
              </a:spcAft>
              <a:buFont typeface="Arial" pitchFamily="34" charset="0"/>
              <a:buChar char="•"/>
            </a:pPr>
            <a:r>
              <a:rPr lang="en-US" sz="2600" b="1" dirty="0" smtClean="0">
                <a:latin typeface="Cambria" pitchFamily="18" charset="0"/>
              </a:rPr>
              <a:t>Faith is the </a:t>
            </a:r>
            <a:r>
              <a:rPr lang="en-US" sz="2600" b="1" u="sng" dirty="0" smtClean="0">
                <a:effectLst>
                  <a:outerShdw blurRad="38100" dist="38100" dir="2700000" algn="tl">
                    <a:srgbClr val="000000">
                      <a:alpha val="43137"/>
                    </a:srgbClr>
                  </a:outerShdw>
                </a:effectLst>
                <a:latin typeface="Cambria" pitchFamily="18" charset="0"/>
              </a:rPr>
              <a:t>assurance</a:t>
            </a:r>
            <a:r>
              <a:rPr lang="en-US" sz="2600" b="1" dirty="0" smtClean="0">
                <a:latin typeface="Cambria" pitchFamily="18" charset="0"/>
              </a:rPr>
              <a:t> of things hoped for, the </a:t>
            </a:r>
            <a:r>
              <a:rPr lang="en-US" sz="2600" b="1" u="sng" dirty="0" smtClean="0">
                <a:effectLst>
                  <a:outerShdw blurRad="38100" dist="38100" dir="2700000" algn="tl">
                    <a:srgbClr val="000000">
                      <a:alpha val="43137"/>
                    </a:srgbClr>
                  </a:outerShdw>
                </a:effectLst>
                <a:latin typeface="Cambria" pitchFamily="18" charset="0"/>
              </a:rPr>
              <a:t>conviction</a:t>
            </a:r>
            <a:r>
              <a:rPr lang="en-US" sz="2600" b="1" dirty="0" smtClean="0">
                <a:latin typeface="Cambria" pitchFamily="18" charset="0"/>
              </a:rPr>
              <a:t> of things not seen (</a:t>
            </a:r>
            <a:r>
              <a:rPr lang="en-US" sz="2600" b="1" dirty="0" smtClean="0">
                <a:effectLst>
                  <a:outerShdw blurRad="38100" dist="38100" dir="2700000" algn="tl">
                    <a:srgbClr val="000000">
                      <a:alpha val="43137"/>
                    </a:srgbClr>
                  </a:outerShdw>
                </a:effectLst>
                <a:latin typeface="Cambria" pitchFamily="18" charset="0"/>
              </a:rPr>
              <a:t>11:1</a:t>
            </a:r>
            <a:r>
              <a:rPr lang="en-US" sz="2600" b="1" dirty="0" smtClean="0">
                <a:latin typeface="Cambria" pitchFamily="18"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11</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4739759"/>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Look at </a:t>
            </a:r>
            <a:r>
              <a:rPr lang="en-US" sz="2600" b="1" dirty="0" smtClean="0">
                <a:effectLst>
                  <a:outerShdw blurRad="38100" dist="38100" dir="2700000" algn="tl">
                    <a:srgbClr val="000000">
                      <a:alpha val="43137"/>
                    </a:srgbClr>
                  </a:outerShdw>
                </a:effectLst>
                <a:latin typeface="Cambria" pitchFamily="18" charset="0"/>
              </a:rPr>
              <a:t>vv39-40</a:t>
            </a:r>
            <a:r>
              <a:rPr lang="en-US" sz="2600" b="1" dirty="0" smtClean="0">
                <a:latin typeface="Cambria" pitchFamily="18" charset="0"/>
              </a:rPr>
              <a:t>, Paul clears up the varied experiences of the </a:t>
            </a:r>
            <a:r>
              <a:rPr lang="en-US" sz="2600" b="1" u="sng" dirty="0" smtClean="0">
                <a:effectLst>
                  <a:outerShdw blurRad="38100" dist="38100" dir="2700000" algn="tl">
                    <a:srgbClr val="000000">
                      <a:alpha val="43137"/>
                    </a:srgbClr>
                  </a:outerShdw>
                </a:effectLst>
                <a:latin typeface="Cambria" pitchFamily="18" charset="0"/>
              </a:rPr>
              <a:t>triumphant</a:t>
            </a:r>
            <a:r>
              <a:rPr lang="en-US" sz="2600" b="1" dirty="0" smtClean="0">
                <a:latin typeface="Cambria" pitchFamily="18" charset="0"/>
              </a:rPr>
              <a:t> and the </a:t>
            </a:r>
            <a:r>
              <a:rPr lang="en-US" sz="2600" b="1" u="sng" dirty="0" smtClean="0">
                <a:effectLst>
                  <a:outerShdw blurRad="38100" dist="38100" dir="2700000" algn="tl">
                    <a:srgbClr val="000000">
                      <a:alpha val="43137"/>
                    </a:srgbClr>
                  </a:outerShdw>
                </a:effectLst>
                <a:latin typeface="Cambria" pitchFamily="18" charset="0"/>
              </a:rPr>
              <a:t>tragic</a:t>
            </a:r>
            <a:r>
              <a:rPr lang="en-US" sz="2600" b="1" dirty="0" smtClean="0">
                <a:latin typeface="Cambria" pitchFamily="18" charset="0"/>
              </a:rPr>
              <a:t>.  Having share a quick history of God’s people in the Old Testament, Paul summarizes their </a:t>
            </a:r>
            <a:r>
              <a:rPr lang="en-US" sz="2600" b="1" i="1" dirty="0" smtClean="0">
                <a:effectLst>
                  <a:outerShdw blurRad="38100" dist="38100" dir="2700000" algn="tl">
                    <a:srgbClr val="000000">
                      <a:alpha val="43137"/>
                    </a:srgbClr>
                  </a:outerShdw>
                </a:effectLst>
                <a:latin typeface="Cambria" pitchFamily="18" charset="0"/>
              </a:rPr>
              <a:t>faith-walk</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“These were all commended for their faith, yet none of them received what had been promised, since God had planned something better for us so that only together with us would they be made perfect” (</a:t>
            </a:r>
            <a:r>
              <a:rPr lang="en-US" sz="2600" b="1" dirty="0" smtClean="0">
                <a:effectLst>
                  <a:outerShdw blurRad="38100" dist="38100" dir="2700000" algn="tl">
                    <a:srgbClr val="000000">
                      <a:alpha val="43137"/>
                    </a:srgbClr>
                  </a:outerShdw>
                </a:effectLst>
                <a:latin typeface="Cambria" pitchFamily="18" charset="0"/>
              </a:rPr>
              <a:t>11:39-40</a:t>
            </a:r>
            <a:r>
              <a:rPr lang="en-US" sz="2600" b="1" dirty="0" smtClean="0">
                <a:latin typeface="Cambria" pitchFamily="18"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11</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3539430"/>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Those ancient saints framed in this </a:t>
            </a:r>
            <a:r>
              <a:rPr lang="en-US" sz="2600" b="1" i="1" dirty="0" smtClean="0">
                <a:effectLst>
                  <a:outerShdw blurRad="38100" dist="38100" dir="2700000" algn="tl">
                    <a:srgbClr val="000000">
                      <a:alpha val="43137"/>
                    </a:srgbClr>
                  </a:outerShdw>
                </a:effectLst>
                <a:latin typeface="Cambria" pitchFamily="18" charset="0"/>
              </a:rPr>
              <a:t>portrait of faith</a:t>
            </a:r>
            <a:r>
              <a:rPr lang="en-US" sz="2600" b="1" dirty="0" smtClean="0">
                <a:latin typeface="Cambria" pitchFamily="18" charset="0"/>
              </a:rPr>
              <a:t> represent our spiritual ancestry.  But they aren’t merely relics of the past.  </a:t>
            </a:r>
          </a:p>
          <a:p>
            <a:pPr marL="274320" indent="-274320">
              <a:spcAft>
                <a:spcPts val="2400"/>
              </a:spcAft>
              <a:buFont typeface="Arial" pitchFamily="34" charset="0"/>
              <a:buChar char="•"/>
            </a:pPr>
            <a:r>
              <a:rPr lang="en-US" sz="2600" b="1" dirty="0" smtClean="0">
                <a:latin typeface="Cambria" pitchFamily="18" charset="0"/>
              </a:rPr>
              <a:t>They are an </a:t>
            </a:r>
            <a:r>
              <a:rPr lang="en-US" sz="2600" b="1" i="1" dirty="0" smtClean="0">
                <a:effectLst>
                  <a:outerShdw blurRad="38100" dist="38100" dir="2700000" algn="tl">
                    <a:srgbClr val="000000">
                      <a:alpha val="43137"/>
                    </a:srgbClr>
                  </a:outerShdw>
                </a:effectLst>
                <a:latin typeface="Cambria" pitchFamily="18" charset="0"/>
              </a:rPr>
              <a:t>ever-living presence</a:t>
            </a:r>
            <a:r>
              <a:rPr lang="en-US" sz="2600" b="1" dirty="0" smtClean="0">
                <a:latin typeface="Cambria" pitchFamily="18" charset="0"/>
              </a:rPr>
              <a:t> to motivate us to do as they did: to </a:t>
            </a:r>
            <a:r>
              <a:rPr lang="en-US" sz="2600" b="1" i="1" u="sng" dirty="0" smtClean="0">
                <a:effectLst>
                  <a:outerShdw blurRad="38100" dist="38100" dir="2700000" algn="tl">
                    <a:srgbClr val="000000">
                      <a:alpha val="43137"/>
                    </a:srgbClr>
                  </a:outerShdw>
                </a:effectLst>
                <a:latin typeface="Cambria" pitchFamily="18" charset="0"/>
              </a:rPr>
              <a:t>look</a:t>
            </a:r>
            <a:r>
              <a:rPr lang="en-US" sz="2600" b="1" dirty="0" smtClean="0">
                <a:latin typeface="Cambria" pitchFamily="18" charset="0"/>
              </a:rPr>
              <a:t> into the future by faith and to </a:t>
            </a:r>
            <a:r>
              <a:rPr lang="en-US" sz="2600" b="1" i="1" u="sng" dirty="0" smtClean="0">
                <a:effectLst>
                  <a:outerShdw blurRad="38100" dist="38100" dir="2700000" algn="tl">
                    <a:srgbClr val="000000">
                      <a:alpha val="43137"/>
                    </a:srgbClr>
                  </a:outerShdw>
                </a:effectLst>
                <a:latin typeface="Cambria" pitchFamily="18" charset="0"/>
              </a:rPr>
              <a:t>live</a:t>
            </a:r>
            <a:r>
              <a:rPr lang="en-US" sz="2600" b="1" dirty="0" smtClean="0">
                <a:latin typeface="Cambria" pitchFamily="18" charset="0"/>
              </a:rPr>
              <a:t> faithful lives in the present.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11</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5447645"/>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Overview of Chapter 11:</a:t>
            </a:r>
          </a:p>
          <a:p>
            <a:pPr marL="274320" indent="-274320">
              <a:spcAft>
                <a:spcPts val="2400"/>
              </a:spcAft>
              <a:buFont typeface="Arial" pitchFamily="34" charset="0"/>
              <a:buChar char="•"/>
            </a:pPr>
            <a:r>
              <a:rPr lang="en-US" sz="2600" b="1" dirty="0" smtClean="0">
                <a:latin typeface="Cambria" pitchFamily="18" charset="0"/>
              </a:rPr>
              <a:t>Here, Paul transitions to the most practical portion of his letter, explaining how Christ is superior for pressing on (</a:t>
            </a:r>
            <a:r>
              <a:rPr lang="en-US" sz="2600" b="1" dirty="0" smtClean="0">
                <a:effectLst>
                  <a:outerShdw blurRad="38100" dist="38100" dir="2700000" algn="tl">
                    <a:srgbClr val="000000">
                      <a:alpha val="43137"/>
                    </a:srgbClr>
                  </a:outerShdw>
                </a:effectLst>
                <a:latin typeface="Cambria" pitchFamily="18" charset="0"/>
              </a:rPr>
              <a:t>11:1 – 13:25</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The climax of the argument rests securely on the deep and broad doctrinal foundation established in chapters 1-10: The preeminent person of Christ deserves our whole hearted faithfulness.  </a:t>
            </a:r>
          </a:p>
          <a:p>
            <a:pPr marL="274320" indent="-274320">
              <a:spcAft>
                <a:spcPts val="2400"/>
              </a:spcAft>
              <a:buFont typeface="Arial" pitchFamily="34" charset="0"/>
              <a:buChar char="•"/>
            </a:pPr>
            <a:r>
              <a:rPr lang="en-US" sz="2600" b="1" dirty="0" smtClean="0">
                <a:latin typeface="Cambria" pitchFamily="18" charset="0"/>
              </a:rPr>
              <a:t>The root of our response is faith.  But it isn’t a hollow faith that fails to press on to the goal of maturity in Christ.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11</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5447645"/>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Those ancient saints framed in this </a:t>
            </a:r>
            <a:r>
              <a:rPr lang="en-US" sz="2600" b="1" i="1" dirty="0" smtClean="0">
                <a:effectLst>
                  <a:outerShdw blurRad="38100" dist="38100" dir="2700000" algn="tl">
                    <a:srgbClr val="000000">
                      <a:alpha val="43137"/>
                    </a:srgbClr>
                  </a:outerShdw>
                </a:effectLst>
                <a:latin typeface="Cambria" pitchFamily="18" charset="0"/>
              </a:rPr>
              <a:t>portrait of faith</a:t>
            </a:r>
            <a:r>
              <a:rPr lang="en-US" sz="2600" b="1" dirty="0" smtClean="0">
                <a:latin typeface="Cambria" pitchFamily="18" charset="0"/>
              </a:rPr>
              <a:t> represent our spiritual ancestry.  But they aren’t merely relics of the past.  </a:t>
            </a:r>
          </a:p>
          <a:p>
            <a:pPr marL="274320" indent="-274320">
              <a:spcAft>
                <a:spcPts val="2400"/>
              </a:spcAft>
              <a:buFont typeface="Arial" pitchFamily="34" charset="0"/>
              <a:buChar char="•"/>
            </a:pPr>
            <a:r>
              <a:rPr lang="en-US" sz="2600" b="1" dirty="0" smtClean="0">
                <a:latin typeface="Cambria" pitchFamily="18" charset="0"/>
              </a:rPr>
              <a:t>They are an </a:t>
            </a:r>
            <a:r>
              <a:rPr lang="en-US" sz="2600" b="1" i="1" dirty="0" smtClean="0">
                <a:effectLst>
                  <a:outerShdw blurRad="38100" dist="38100" dir="2700000" algn="tl">
                    <a:srgbClr val="000000">
                      <a:alpha val="43137"/>
                    </a:srgbClr>
                  </a:outerShdw>
                </a:effectLst>
                <a:latin typeface="Cambria" pitchFamily="18" charset="0"/>
              </a:rPr>
              <a:t>ever-living presence</a:t>
            </a:r>
            <a:r>
              <a:rPr lang="en-US" sz="2600" b="1" dirty="0" smtClean="0">
                <a:latin typeface="Cambria" pitchFamily="18" charset="0"/>
              </a:rPr>
              <a:t> to motivate us to do as they did: to </a:t>
            </a:r>
            <a:r>
              <a:rPr lang="en-US" sz="2600" b="1" i="1" u="sng" dirty="0" smtClean="0">
                <a:effectLst>
                  <a:outerShdw blurRad="38100" dist="38100" dir="2700000" algn="tl">
                    <a:srgbClr val="000000">
                      <a:alpha val="43137"/>
                    </a:srgbClr>
                  </a:outerShdw>
                </a:effectLst>
                <a:latin typeface="Cambria" pitchFamily="18" charset="0"/>
              </a:rPr>
              <a:t>look</a:t>
            </a:r>
            <a:r>
              <a:rPr lang="en-US" sz="2600" b="1" dirty="0" smtClean="0">
                <a:latin typeface="Cambria" pitchFamily="18" charset="0"/>
              </a:rPr>
              <a:t> into the future by faith and to </a:t>
            </a:r>
            <a:r>
              <a:rPr lang="en-US" sz="2600" b="1" i="1" u="sng" dirty="0" smtClean="0">
                <a:effectLst>
                  <a:outerShdw blurRad="38100" dist="38100" dir="2700000" algn="tl">
                    <a:srgbClr val="000000">
                      <a:alpha val="43137"/>
                    </a:srgbClr>
                  </a:outerShdw>
                </a:effectLst>
                <a:latin typeface="Cambria" pitchFamily="18" charset="0"/>
              </a:rPr>
              <a:t>live</a:t>
            </a:r>
            <a:r>
              <a:rPr lang="en-US" sz="2600" b="1" dirty="0" smtClean="0">
                <a:latin typeface="Cambria" pitchFamily="18" charset="0"/>
              </a:rPr>
              <a:t> faithful lives in the present.  </a:t>
            </a:r>
          </a:p>
          <a:p>
            <a:pPr marL="274320" indent="-274320">
              <a:spcAft>
                <a:spcPts val="2400"/>
              </a:spcAft>
              <a:buFont typeface="Arial" pitchFamily="34" charset="0"/>
              <a:buChar char="•"/>
            </a:pPr>
            <a:r>
              <a:rPr lang="en-US" sz="2600" b="1" dirty="0" smtClean="0">
                <a:latin typeface="Cambria" pitchFamily="18" charset="0"/>
              </a:rPr>
              <a:t>Christians today are heirs of the promise through faith in Christ, since all of our spiritual blessings are the results of the promises God made to Abraham and David, now fulfilled spiritually in Christ (</a:t>
            </a:r>
            <a:r>
              <a:rPr lang="en-US" sz="2600" b="1" dirty="0" smtClean="0">
                <a:effectLst>
                  <a:outerShdw blurRad="38100" dist="38100" dir="2700000" algn="tl">
                    <a:srgbClr val="000000">
                      <a:alpha val="43137"/>
                    </a:srgbClr>
                  </a:outerShdw>
                </a:effectLst>
                <a:latin typeface="Cambria" pitchFamily="18" charset="0"/>
              </a:rPr>
              <a:t>Gal. 3</a:t>
            </a:r>
            <a:r>
              <a:rPr lang="en-US" sz="2600" b="1" dirty="0" smtClean="0">
                <a:latin typeface="Cambria" pitchFamily="18"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11</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763000" cy="5355312"/>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The lessons of this chapter are many, but perhaps it would be helpful to mention just a few:  </a:t>
            </a:r>
          </a:p>
          <a:p>
            <a:pPr marL="274320" indent="-274320">
              <a:spcAft>
                <a:spcPts val="2400"/>
              </a:spcAft>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1)</a:t>
            </a:r>
            <a:r>
              <a:rPr lang="en-US" sz="2600" b="1" dirty="0" smtClean="0">
                <a:latin typeface="Cambria" pitchFamily="18" charset="0"/>
              </a:rPr>
              <a:t> God works through </a:t>
            </a:r>
            <a:r>
              <a:rPr lang="en-US" sz="2600" b="1" i="1" dirty="0" smtClean="0">
                <a:effectLst>
                  <a:outerShdw blurRad="38100" dist="38100" dir="2700000" algn="tl">
                    <a:srgbClr val="000000">
                      <a:alpha val="43137"/>
                    </a:srgbClr>
                  </a:outerShdw>
                </a:effectLst>
                <a:latin typeface="Cambria" pitchFamily="18" charset="0"/>
              </a:rPr>
              <a:t>faith</a:t>
            </a:r>
            <a:r>
              <a:rPr lang="en-US" sz="2600" b="1" dirty="0" smtClean="0">
                <a:latin typeface="Cambria" pitchFamily="18" charset="0"/>
              </a:rPr>
              <a:t> and faith alone. Exercising faith is the only way to </a:t>
            </a:r>
            <a:r>
              <a:rPr lang="en-US" sz="2600" b="1" i="1" dirty="0" smtClean="0">
                <a:effectLst>
                  <a:outerShdw blurRad="38100" dist="38100" dir="2700000" algn="tl">
                    <a:srgbClr val="000000">
                      <a:alpha val="43137"/>
                    </a:srgbClr>
                  </a:outerShdw>
                </a:effectLst>
                <a:latin typeface="Cambria" pitchFamily="18" charset="0"/>
              </a:rPr>
              <a:t>please</a:t>
            </a:r>
            <a:r>
              <a:rPr lang="en-US" sz="2600" b="1" dirty="0" smtClean="0">
                <a:latin typeface="Cambria" pitchFamily="18" charset="0"/>
              </a:rPr>
              <a:t> Him and receive His blessing.   </a:t>
            </a:r>
          </a:p>
          <a:p>
            <a:pPr marL="274320" indent="-274320">
              <a:spcAft>
                <a:spcPts val="2400"/>
              </a:spcAft>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2)</a:t>
            </a:r>
            <a:r>
              <a:rPr lang="en-US" sz="2600" b="1" dirty="0" smtClean="0">
                <a:latin typeface="Cambria" pitchFamily="18" charset="0"/>
              </a:rPr>
              <a:t> Faith is a </a:t>
            </a:r>
            <a:r>
              <a:rPr lang="en-US" sz="2600" b="1" i="1" dirty="0" smtClean="0">
                <a:effectLst>
                  <a:outerShdw blurRad="38100" dist="38100" dir="2700000" algn="tl">
                    <a:srgbClr val="000000">
                      <a:alpha val="43137"/>
                    </a:srgbClr>
                  </a:outerShdw>
                </a:effectLst>
                <a:latin typeface="Cambria" pitchFamily="18" charset="0"/>
              </a:rPr>
              <a:t>gift</a:t>
            </a:r>
            <a:r>
              <a:rPr lang="en-US" sz="2600" b="1" dirty="0" smtClean="0">
                <a:latin typeface="Cambria" pitchFamily="18" charset="0"/>
              </a:rPr>
              <a:t> from God through the Word and the Spirit.  It is not something we “work up” ourselves. </a:t>
            </a:r>
          </a:p>
          <a:p>
            <a:pPr marL="274320" indent="-274320">
              <a:spcAft>
                <a:spcPts val="2400"/>
              </a:spcAft>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3)</a:t>
            </a:r>
            <a:r>
              <a:rPr lang="en-US" sz="2600" b="1" dirty="0" smtClean="0">
                <a:latin typeface="Cambria" pitchFamily="18" charset="0"/>
              </a:rPr>
              <a:t> Faith is always </a:t>
            </a:r>
            <a:r>
              <a:rPr lang="en-US" sz="2600" b="1" i="1" dirty="0" smtClean="0">
                <a:effectLst>
                  <a:outerShdw blurRad="38100" dist="38100" dir="2700000" algn="tl">
                    <a:srgbClr val="000000">
                      <a:alpha val="43137"/>
                    </a:srgbClr>
                  </a:outerShdw>
                </a:effectLst>
                <a:latin typeface="Cambria" pitchFamily="18" charset="0"/>
              </a:rPr>
              <a:t>tested</a:t>
            </a:r>
            <a:r>
              <a:rPr lang="en-US" sz="2600" b="1" dirty="0" smtClean="0">
                <a:latin typeface="Cambria" pitchFamily="18" charset="0"/>
              </a:rPr>
              <a:t>; at times it seems that trusting God is foolish, but faith always </a:t>
            </a:r>
            <a:r>
              <a:rPr lang="en-US" sz="2600" b="1" i="1" dirty="0" smtClean="0">
                <a:effectLst>
                  <a:outerShdw blurRad="38100" dist="38100" dir="2700000" algn="tl">
                    <a:srgbClr val="000000">
                      <a:alpha val="43137"/>
                    </a:srgbClr>
                  </a:outerShdw>
                </a:effectLst>
                <a:latin typeface="Cambria" pitchFamily="18" charset="0"/>
              </a:rPr>
              <a:t>conquers</a:t>
            </a:r>
            <a:r>
              <a:rPr lang="en-US" sz="2600" b="1" dirty="0" smtClean="0">
                <a:latin typeface="Cambria" pitchFamily="18" charset="0"/>
              </a:rPr>
              <a:t> in the end.</a:t>
            </a: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D6B19C"/>
            </a:gs>
            <a:gs pos="30000">
              <a:srgbClr val="D49E6C"/>
            </a:gs>
            <a:gs pos="70000">
              <a:srgbClr val="A65528"/>
            </a:gs>
            <a:gs pos="100000">
              <a:srgbClr val="663012"/>
            </a:gs>
          </a:gsLst>
          <a:lin ang="2700000" scaled="0"/>
          <a:tileRect/>
        </a:gradFill>
        <a:effectLst/>
      </p:bgPr>
    </p:bg>
    <p:spTree>
      <p:nvGrpSpPr>
        <p:cNvPr id="1" name=""/>
        <p:cNvGrpSpPr/>
        <p:nvPr/>
      </p:nvGrpSpPr>
      <p:grpSpPr>
        <a:xfrm>
          <a:off x="0" y="0"/>
          <a:ext cx="0" cy="0"/>
          <a:chOff x="0" y="0"/>
          <a:chExt cx="0" cy="0"/>
        </a:xfrm>
      </p:grpSpPr>
      <p:pic>
        <p:nvPicPr>
          <p:cNvPr id="3" name="Picture 2" descr="Jesus outreached hands.jpg"/>
          <p:cNvPicPr>
            <a:picLocks noChangeAspect="1"/>
          </p:cNvPicPr>
          <p:nvPr/>
        </p:nvPicPr>
        <p:blipFill>
          <a:blip r:embed="rId2" cstate="print"/>
          <a:stretch>
            <a:fillRect/>
          </a:stretch>
        </p:blipFill>
        <p:spPr>
          <a:xfrm>
            <a:off x="2057400" y="228600"/>
            <a:ext cx="4855427" cy="6276372"/>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458200"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2 December 2020</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noProof="0" dirty="0" smtClean="0">
                <a:ln>
                  <a:prstDash val="solid"/>
                </a:ln>
                <a:solidFill>
                  <a:schemeClr val="tx1"/>
                </a:solidFill>
                <a:effectLst>
                  <a:outerShdw blurRad="88000" dist="50800" dir="5040000" algn="tl">
                    <a:schemeClr val="accent4">
                      <a:tint val="80000"/>
                      <a:satMod val="250000"/>
                      <a:alpha val="45000"/>
                    </a:schemeClr>
                  </a:outerShdw>
                </a:effectLst>
                <a:latin typeface="Britannic Bold" pitchFamily="34" charset="0"/>
                <a:ea typeface="+mj-ea"/>
                <a:cs typeface="Arial" pitchFamily="34" charset="0"/>
              </a:rPr>
              <a:t>Letter to the Hebrews</a:t>
            </a:r>
            <a:endParaRPr kumimoji="0" lang="en-US" sz="3000" b="1" i="0" u="none" strike="noStrike" kern="1200" normalizeH="0" baseline="0" noProof="0" dirty="0" smtClean="0">
              <a:ln>
                <a:prstDash val="solid"/>
              </a:ln>
              <a:solidFill>
                <a:schemeClr val="tx1"/>
              </a:solidFill>
              <a:effectLst>
                <a:outerShdw blurRad="88000" dist="50800" dir="5040000" algn="tl">
                  <a:schemeClr val="accent4">
                    <a:tint val="80000"/>
                    <a:satMod val="250000"/>
                    <a:alpha val="45000"/>
                  </a:schemeClr>
                </a:outerShdw>
              </a:effectLst>
              <a:uLnTx/>
              <a:uFillTx/>
              <a:latin typeface="Britannic Bold" pitchFamily="34" charset="0"/>
              <a:ea typeface="+mj-ea"/>
              <a:cs typeface="Arial" pitchFamily="34" charset="0"/>
            </a:endParaRPr>
          </a:p>
        </p:txBody>
      </p:sp>
      <p:sp>
        <p:nvSpPr>
          <p:cNvPr id="4" name="TextBox 3"/>
          <p:cNvSpPr txBox="1"/>
          <p:nvPr/>
        </p:nvSpPr>
        <p:spPr>
          <a:xfrm>
            <a:off x="304800" y="2210574"/>
            <a:ext cx="8534400" cy="3385542"/>
          </a:xfrm>
          <a:prstGeom prst="rect">
            <a:avLst/>
          </a:prstGeom>
          <a:noFill/>
        </p:spPr>
        <p:txBody>
          <a:bodyPr wrap="square" lIns="0" tIns="91440" rIns="0" bIns="91440" rtlCol="0">
            <a:spAutoFit/>
          </a:bodyPr>
          <a:lstStyle/>
          <a:p>
            <a:pPr marL="274320" indent="-274320">
              <a:spcAft>
                <a:spcPts val="2400"/>
              </a:spcAft>
            </a:pPr>
            <a:r>
              <a:rPr lang="en-US" sz="3200" b="1" dirty="0" smtClean="0">
                <a:solidFill>
                  <a:srgbClr val="C00000"/>
                </a:solidFill>
                <a:latin typeface="Britannic Bold" pitchFamily="34" charset="0"/>
              </a:rPr>
              <a:t>	Before next class, read the below chapters in the KJV and in two other versions of the Bible, i.e., NKJV, NRSV, NIV, CEV, etc … </a:t>
            </a:r>
          </a:p>
          <a:p>
            <a:pPr marL="731520" indent="-274320">
              <a:spcAft>
                <a:spcPts val="2400"/>
              </a:spcAft>
              <a:buFont typeface="Arial" pitchFamily="34" charset="0"/>
              <a:buChar char="•"/>
            </a:pPr>
            <a:r>
              <a:rPr lang="en-US" sz="3600" b="1" dirty="0" smtClean="0">
                <a:effectLst>
                  <a:outerShdw blurRad="38100" dist="38100" dir="2700000" algn="tl">
                    <a:srgbClr val="000000">
                      <a:alpha val="43137"/>
                    </a:srgbClr>
                  </a:outerShdw>
                </a:effectLst>
                <a:latin typeface="Cambria" pitchFamily="18" charset="0"/>
              </a:rPr>
              <a:t>Chapter 12:1 – 28</a:t>
            </a:r>
          </a:p>
          <a:p>
            <a:pPr marL="731520" indent="-274320">
              <a:spcAft>
                <a:spcPts val="2400"/>
              </a:spcAft>
              <a:buFont typeface="Arial" pitchFamily="34" charset="0"/>
              <a:buChar char="•"/>
            </a:pPr>
            <a:r>
              <a:rPr lang="en-US" sz="3600" b="1" dirty="0" smtClean="0">
                <a:effectLst>
                  <a:outerShdw blurRad="38100" dist="38100" dir="2700000" algn="tl">
                    <a:srgbClr val="000000">
                      <a:alpha val="43137"/>
                    </a:srgbClr>
                  </a:outerShdw>
                </a:effectLst>
                <a:latin typeface="Cambria" pitchFamily="18" charset="0"/>
              </a:rPr>
              <a:t>Chapter 13:1 – 25   </a:t>
            </a:r>
            <a:endParaRPr lang="en-US" sz="2800" b="1" dirty="0" smtClean="0">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27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37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47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296400" cy="701040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smtClean="0">
                <a:ln w="15875" cap="rnd">
                  <a:solidFill>
                    <a:srgbClr val="002060"/>
                  </a:solidFill>
                </a:ln>
                <a:solidFill>
                  <a:prstClr val="white"/>
                </a:solidFill>
                <a:effectLst>
                  <a:outerShdw blurRad="127000" dist="127000" dir="2700000" algn="tl">
                    <a:srgbClr val="92D050">
                      <a:alpha val="66000"/>
                    </a:srgbClr>
                  </a:outerShdw>
                </a:effectLst>
                <a:uLnTx/>
                <a:uFillTx/>
                <a:latin typeface="Cooper Black" pitchFamily="18" charset="0"/>
                <a:ea typeface="+mn-ea"/>
                <a:cs typeface="+mn-cs"/>
              </a:rPr>
              <a:t/>
            </a:r>
            <a:br>
              <a:rPr kumimoji="0" lang="en-US" sz="6000" b="1" i="0" u="none" strike="noStrike" kern="1200" cap="none" spc="0" normalizeH="0" baseline="0" noProof="0" dirty="0" smtClean="0">
                <a:ln w="15875" cap="rnd">
                  <a:solidFill>
                    <a:srgbClr val="002060"/>
                  </a:solidFill>
                </a:ln>
                <a:solidFill>
                  <a:prstClr val="white"/>
                </a:solidFill>
                <a:effectLst>
                  <a:outerShdw blurRad="127000" dist="127000" dir="2700000" algn="tl">
                    <a:srgbClr val="92D050">
                      <a:alpha val="66000"/>
                    </a:srgbClr>
                  </a:outerShdw>
                </a:effectLst>
                <a:uLnTx/>
                <a:uFillTx/>
                <a:latin typeface="Cooper Black" pitchFamily="18" charset="0"/>
                <a:ea typeface="+mn-ea"/>
                <a:cs typeface="+mn-cs"/>
              </a:rPr>
            </a:br>
            <a:endParaRPr kumimoji="0" lang="en-US" sz="6600" b="0" i="0" u="none" strike="noStrike" kern="1200" cap="none" spc="0" normalizeH="0" baseline="0" noProof="0" dirty="0">
              <a:ln>
                <a:solidFill>
                  <a:srgbClr val="002060">
                    <a:alpha val="90000"/>
                  </a:srgbClr>
                </a:solidFill>
              </a:ln>
              <a:solidFill>
                <a:srgbClr val="FFFF00"/>
              </a:solidFill>
              <a:effectLst>
                <a:outerShdw blurRad="127000" dist="127000" dir="2700000" algn="tl">
                  <a:schemeClr val="bg1">
                    <a:alpha val="50000"/>
                  </a:schemeClr>
                </a:outerShdw>
              </a:effectLst>
              <a:uLnTx/>
              <a:uFillTx/>
              <a:latin typeface="Britannic Bold" pitchFamily="34" charset="0"/>
              <a:ea typeface="+mn-ea"/>
              <a:cs typeface="+mn-cs"/>
            </a:endParaRPr>
          </a:p>
        </p:txBody>
      </p:sp>
      <p:sp>
        <p:nvSpPr>
          <p:cNvPr id="2" name="Title 1"/>
          <p:cNvSpPr>
            <a:spLocks noGrp="1"/>
          </p:cNvSpPr>
          <p:nvPr>
            <p:ph type="title"/>
          </p:nvPr>
        </p:nvSpPr>
        <p:spPr>
          <a:xfrm>
            <a:off x="0" y="0"/>
            <a:ext cx="9296400" cy="7010400"/>
          </a:xfrm>
        </p:spPr>
        <p:style>
          <a:lnRef idx="0">
            <a:schemeClr val="accent2"/>
          </a:lnRef>
          <a:fillRef idx="3">
            <a:schemeClr val="accent2"/>
          </a:fillRef>
          <a:effectRef idx="3">
            <a:schemeClr val="accent2"/>
          </a:effectRef>
          <a:fontRef idx="minor">
            <a:schemeClr val="lt1"/>
          </a:fontRef>
        </p:style>
        <p:txBody>
          <a:bodyPr>
            <a:normAutofit/>
          </a:bodyPr>
          <a:lstStyle/>
          <a:p>
            <a:pPr lvl="0">
              <a:defRPr/>
            </a:pPr>
            <a:r>
              <a:rPr lang="en-US" sz="6000" b="1" dirty="0" smtClean="0">
                <a:ln w="15875" cap="rnd">
                  <a:solidFill>
                    <a:srgbClr val="002060"/>
                  </a:solidFill>
                </a:ln>
                <a:solidFill>
                  <a:prstClr val="white"/>
                </a:solidFill>
                <a:effectLst>
                  <a:outerShdw blurRad="127000" dist="127000" dir="2700000" algn="tl">
                    <a:srgbClr val="92D050">
                      <a:alpha val="66000"/>
                    </a:srgbClr>
                  </a:outerShdw>
                </a:effectLst>
                <a:latin typeface="Cooper Black" pitchFamily="18" charset="0"/>
              </a:rPr>
              <a:t/>
            </a:r>
            <a:br>
              <a:rPr lang="en-US" sz="6000" b="1" dirty="0" smtClean="0">
                <a:ln w="15875" cap="rnd">
                  <a:solidFill>
                    <a:srgbClr val="002060"/>
                  </a:solidFill>
                </a:ln>
                <a:solidFill>
                  <a:prstClr val="white"/>
                </a:solidFill>
                <a:effectLst>
                  <a:outerShdw blurRad="127000" dist="127000" dir="2700000" algn="tl">
                    <a:srgbClr val="92D050">
                      <a:alpha val="66000"/>
                    </a:srgbClr>
                  </a:outerShdw>
                </a:effectLst>
                <a:latin typeface="Cooper Black" pitchFamily="18" charset="0"/>
              </a:rPr>
            </a:br>
            <a:r>
              <a:rPr lang="en-US" sz="6600" dirty="0" smtClean="0">
                <a:ln>
                  <a:solidFill>
                    <a:srgbClr val="002060">
                      <a:alpha val="90000"/>
                    </a:srgbClr>
                  </a:solidFill>
                </a:ln>
                <a:solidFill>
                  <a:srgbClr val="FFFF00"/>
                </a:solidFill>
                <a:effectLst>
                  <a:outerShdw blurRad="127000" dist="127000" dir="2700000" algn="tl">
                    <a:schemeClr val="bg1">
                      <a:alpha val="50000"/>
                    </a:schemeClr>
                  </a:outerShdw>
                </a:effectLst>
                <a:latin typeface="Britannic Bold" pitchFamily="34" charset="0"/>
              </a:rPr>
              <a:t>the end</a:t>
            </a:r>
            <a:endParaRPr lang="en-US" sz="6600" dirty="0">
              <a:ln>
                <a:solidFill>
                  <a:srgbClr val="002060">
                    <a:alpha val="90000"/>
                  </a:srgbClr>
                </a:solidFill>
              </a:ln>
              <a:solidFill>
                <a:srgbClr val="FFFF00"/>
              </a:solidFill>
              <a:effectLst>
                <a:outerShdw blurRad="127000" dist="127000" dir="2700000" algn="tl">
                  <a:schemeClr val="bg1">
                    <a:alpha val="50000"/>
                  </a:schemeClr>
                </a:outerShdw>
              </a:effectLst>
              <a:latin typeface="Britannic Bold" pitchFamily="34" charset="0"/>
            </a:endParaRPr>
          </a:p>
        </p:txBody>
      </p:sp>
      <p:sp>
        <p:nvSpPr>
          <p:cNvPr id="4" name="Title 1"/>
          <p:cNvSpPr txBox="1">
            <a:spLocks/>
          </p:cNvSpPr>
          <p:nvPr/>
        </p:nvSpPr>
        <p:spPr>
          <a:xfrm>
            <a:off x="0" y="0"/>
            <a:ext cx="9296400" cy="7010400"/>
          </a:xfrm>
          <a:prstGeom prst="rect">
            <a:avLst/>
          </a:prstGeom>
          <a:ln>
            <a:noFill/>
          </a:ln>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scene3d>
              <a:camera prst="orthographicFront"/>
              <a:lightRig rig="threePt" dir="t">
                <a:rot lat="0" lon="0" rev="1200000"/>
              </a:lightRig>
            </a:scene3d>
            <a:sp3d extrusionH="57150" contourW="12700">
              <a:bevelT/>
              <a:extrusionClr>
                <a:srgbClr val="FFC000"/>
              </a:extrusionClr>
              <a:contourClr>
                <a:srgbClr val="0070C0"/>
              </a:contourClr>
            </a:sp3d>
          </a:bodyPr>
          <a:lstStyle/>
          <a:p>
            <a:pPr lvl="0" algn="ctr">
              <a:spcBef>
                <a:spcPct val="0"/>
              </a:spcBef>
              <a:defRPr/>
            </a:pPr>
            <a:r>
              <a:rPr lang="en-US" sz="6000" b="1" dirty="0" smtClean="0">
                <a:ln w="15875" cap="rnd">
                  <a:solidFill>
                    <a:srgbClr val="002060"/>
                  </a:solidFill>
                </a:ln>
                <a:solidFill>
                  <a:srgbClr val="00B0F0"/>
                </a:solidFill>
                <a:effectLst>
                  <a:outerShdw blurRad="127000" dist="127000" dir="2700000" algn="tl">
                    <a:srgbClr val="92D050">
                      <a:alpha val="66000"/>
                    </a:srgbClr>
                  </a:outerShdw>
                </a:effectLst>
                <a:latin typeface="Cooper Black" pitchFamily="18" charset="0"/>
              </a:rPr>
              <a:t>Questions</a:t>
            </a:r>
            <a:endParaRPr lang="en-US" sz="6000" b="1" dirty="0">
              <a:ln w="15875" cap="rnd">
                <a:solidFill>
                  <a:srgbClr val="002060"/>
                </a:solidFill>
              </a:ln>
              <a:solidFill>
                <a:srgbClr val="00B0F0"/>
              </a:solidFill>
              <a:effectLst>
                <a:outerShdw blurRad="127000" dist="127000" dir="2700000" algn="tl">
                  <a:srgbClr val="92D050">
                    <a:alpha val="66000"/>
                  </a:srgbClr>
                </a:outerShdw>
              </a:effectLst>
              <a:latin typeface="Cooper Black" pitchFamily="18" charset="0"/>
            </a:endParaRPr>
          </a:p>
        </p:txBody>
      </p:sp>
      <p:sp>
        <p:nvSpPr>
          <p:cNvPr id="7" name="Title 1"/>
          <p:cNvSpPr txBox="1">
            <a:spLocks/>
          </p:cNvSpPr>
          <p:nvPr/>
        </p:nvSpPr>
        <p:spPr>
          <a:xfrm>
            <a:off x="0" y="0"/>
            <a:ext cx="9296400" cy="7010400"/>
          </a:xfrm>
          <a:prstGeom prst="rect">
            <a:avLst/>
          </a:prstGeom>
          <a:gradFill>
            <a:gsLst>
              <a:gs pos="0">
                <a:srgbClr val="FFFF00">
                  <a:alpha val="87000"/>
                </a:srgbClr>
              </a:gs>
              <a:gs pos="80000">
                <a:schemeClr val="accent2">
                  <a:shade val="93000"/>
                  <a:satMod val="130000"/>
                </a:schemeClr>
              </a:gs>
              <a:gs pos="100000">
                <a:schemeClr val="accent2">
                  <a:shade val="94000"/>
                  <a:satMod val="135000"/>
                </a:schemeClr>
              </a:gs>
            </a:gsLst>
            <a:lin ang="10800000" scaled="0"/>
          </a:gradFill>
          <a:ln>
            <a:solidFill>
              <a:schemeClr val="tx1">
                <a:alpha val="90000"/>
              </a:schemeClr>
            </a:solidFill>
          </a:ln>
          <a:effectLst>
            <a:outerShdw blurRad="381000" dist="381000" dir="10800000" sx="50000" sy="50000" rotWithShape="0">
              <a:schemeClr val="tx1">
                <a:alpha val="60000"/>
              </a:schemeClr>
            </a:outerShdw>
          </a:effectLst>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scene3d>
              <a:camera prst="orthographicFront"/>
              <a:lightRig rig="threePt" dir="t">
                <a:rot lat="0" lon="0" rev="1200000"/>
              </a:lightRig>
            </a:scene3d>
            <a:sp3d extrusionH="57150" contourW="12700">
              <a:bevelT/>
              <a:extrusionClr>
                <a:srgbClr val="FFC000"/>
              </a:extrusionClr>
              <a:contourClr>
                <a:srgbClr val="0070C0"/>
              </a:contourClr>
            </a:sp3d>
          </a:bodyPr>
          <a:lstStyle/>
          <a:p>
            <a:pPr lvl="0" algn="ctr">
              <a:spcBef>
                <a:spcPct val="0"/>
              </a:spcBef>
              <a:defRPr/>
            </a:pPr>
            <a:r>
              <a:rPr lang="en-US" sz="8000" b="1" dirty="0" smtClean="0">
                <a:ln w="15875" cap="rnd">
                  <a:solidFill>
                    <a:srgbClr val="002060"/>
                  </a:solidFill>
                </a:ln>
                <a:solidFill>
                  <a:srgbClr val="FFFF00"/>
                </a:solidFill>
                <a:effectLst>
                  <a:outerShdw blurRad="127000" dist="127000" dir="2700000" algn="tl">
                    <a:srgbClr val="92D050">
                      <a:alpha val="66000"/>
                    </a:srgbClr>
                  </a:outerShdw>
                </a:effectLst>
                <a:latin typeface="Britannic Bold" pitchFamily="34" charset="0"/>
              </a:rPr>
              <a:t>Questions</a:t>
            </a:r>
            <a:endParaRPr lang="en-US" sz="8000" b="1" dirty="0">
              <a:ln w="15875" cap="rnd">
                <a:solidFill>
                  <a:srgbClr val="002060"/>
                </a:solidFill>
              </a:ln>
              <a:solidFill>
                <a:srgbClr val="FFFF00"/>
              </a:solidFill>
              <a:effectLst>
                <a:outerShdw blurRad="127000" dist="127000" dir="2700000" algn="tl">
                  <a:srgbClr val="92D050">
                    <a:alpha val="66000"/>
                  </a:srgbClr>
                </a:outerShdw>
              </a:effectLst>
              <a:latin typeface="Britannic Bold" pitchFamily="34" charset="0"/>
            </a:endParaRPr>
          </a:p>
        </p:txBody>
      </p:sp>
      <p:pic>
        <p:nvPicPr>
          <p:cNvPr id="10" name="Picture 9"/>
          <p:cNvPicPr>
            <a:picLocks noChangeAspect="1"/>
          </p:cNvPicPr>
          <p:nvPr/>
        </p:nvPicPr>
        <p:blipFill>
          <a:blip r:embed="rId2" cstate="print">
            <a:extLst>
              <a:ext uri="{28A0092B-C50C-407E-A947-70E740481C1C}">
                <a14:useLocalDpi xmlns="" xmlns:a14="http://schemas.microsoft.com/office/drawing/2010/main" xmlns:lc="http://schemas.openxmlformats.org/drawingml/2006/lockedCanvas" val="0"/>
              </a:ext>
            </a:extLst>
          </a:blip>
          <a:stretch>
            <a:fillRect/>
          </a:stretch>
        </p:blipFill>
        <p:spPr>
          <a:xfrm>
            <a:off x="0" y="0"/>
            <a:ext cx="9296400" cy="7010398"/>
          </a:xfrm>
          <a:prstGeom prst="rect">
            <a:avLst/>
          </a:prstGeom>
        </p:spPr>
      </p:pic>
      <p:pic>
        <p:nvPicPr>
          <p:cNvPr id="53250" name="Picture 2" descr="question"/>
          <p:cNvPicPr>
            <a:picLocks noChangeAspect="1" noChangeArrowheads="1"/>
          </p:cNvPicPr>
          <p:nvPr/>
        </p:nvPicPr>
        <p:blipFill>
          <a:blip r:embed="rId3" cstate="print"/>
          <a:srcRect/>
          <a:stretch>
            <a:fillRect/>
          </a:stretch>
        </p:blipFill>
        <p:spPr bwMode="auto">
          <a:xfrm>
            <a:off x="0" y="0"/>
            <a:ext cx="9296400" cy="7010400"/>
          </a:xfrm>
          <a:prstGeom prst="rect">
            <a:avLst/>
          </a:prstGeom>
          <a:noFill/>
        </p:spPr>
      </p:pic>
      <p:pic>
        <p:nvPicPr>
          <p:cNvPr id="53252" name="Picture 4" descr="question"/>
          <p:cNvPicPr>
            <a:picLocks noChangeAspect="1" noChangeArrowheads="1"/>
          </p:cNvPicPr>
          <p:nvPr/>
        </p:nvPicPr>
        <p:blipFill>
          <a:blip r:embed="rId4" cstate="print"/>
          <a:srcRect/>
          <a:stretch>
            <a:fillRect/>
          </a:stretch>
        </p:blipFill>
        <p:spPr bwMode="auto">
          <a:xfrm>
            <a:off x="-1" y="0"/>
            <a:ext cx="9296403" cy="7010400"/>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iterate type="lt">
                                    <p:tmPct val="25000"/>
                                  </p:iterate>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290">
                                          <p:stCondLst>
                                            <p:cond delay="0"/>
                                          </p:stCondLst>
                                        </p:cTn>
                                        <p:tgtEl>
                                          <p:spTgt spid="7">
                                            <p:txEl>
                                              <p:pRg st="0" end="0"/>
                                            </p:txEl>
                                          </p:spTgt>
                                        </p:tgtEl>
                                      </p:cBhvr>
                                    </p:animEffect>
                                    <p:anim calcmode="lin" valueType="num">
                                      <p:cBhvr>
                                        <p:cTn id="8" dur="911"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7">
                                            <p:txEl>
                                              <p:pRg st="0" end="0"/>
                                            </p:tx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7">
                                            <p:txEl>
                                              <p:pRg st="0" end="0"/>
                                            </p:txEl>
                                          </p:spTgt>
                                        </p:tgtEl>
                                      </p:cBhvr>
                                      <p:to x="100000" y="60000"/>
                                    </p:animScale>
                                    <p:animScale>
                                      <p:cBhvr>
                                        <p:cTn id="14" dur="83" decel="50000">
                                          <p:stCondLst>
                                            <p:cond delay="338"/>
                                          </p:stCondLst>
                                        </p:cTn>
                                        <p:tgtEl>
                                          <p:spTgt spid="7">
                                            <p:txEl>
                                              <p:pRg st="0" end="0"/>
                                            </p:txEl>
                                          </p:spTgt>
                                        </p:tgtEl>
                                      </p:cBhvr>
                                      <p:to x="100000" y="100000"/>
                                    </p:animScale>
                                    <p:animScale>
                                      <p:cBhvr>
                                        <p:cTn id="15" dur="13">
                                          <p:stCondLst>
                                            <p:cond delay="656"/>
                                          </p:stCondLst>
                                        </p:cTn>
                                        <p:tgtEl>
                                          <p:spTgt spid="7">
                                            <p:txEl>
                                              <p:pRg st="0" end="0"/>
                                            </p:txEl>
                                          </p:spTgt>
                                        </p:tgtEl>
                                      </p:cBhvr>
                                      <p:to x="100000" y="80000"/>
                                    </p:animScale>
                                    <p:animScale>
                                      <p:cBhvr>
                                        <p:cTn id="16" dur="83" decel="50000">
                                          <p:stCondLst>
                                            <p:cond delay="669"/>
                                          </p:stCondLst>
                                        </p:cTn>
                                        <p:tgtEl>
                                          <p:spTgt spid="7">
                                            <p:txEl>
                                              <p:pRg st="0" end="0"/>
                                            </p:txEl>
                                          </p:spTgt>
                                        </p:tgtEl>
                                      </p:cBhvr>
                                      <p:to x="100000" y="100000"/>
                                    </p:animScale>
                                    <p:animScale>
                                      <p:cBhvr>
                                        <p:cTn id="17" dur="13">
                                          <p:stCondLst>
                                            <p:cond delay="821"/>
                                          </p:stCondLst>
                                        </p:cTn>
                                        <p:tgtEl>
                                          <p:spTgt spid="7">
                                            <p:txEl>
                                              <p:pRg st="0" end="0"/>
                                            </p:txEl>
                                          </p:spTgt>
                                        </p:tgtEl>
                                      </p:cBhvr>
                                      <p:to x="100000" y="90000"/>
                                    </p:animScale>
                                    <p:animScale>
                                      <p:cBhvr>
                                        <p:cTn id="18" dur="83" decel="50000">
                                          <p:stCondLst>
                                            <p:cond delay="834"/>
                                          </p:stCondLst>
                                        </p:cTn>
                                        <p:tgtEl>
                                          <p:spTgt spid="7">
                                            <p:txEl>
                                              <p:pRg st="0" end="0"/>
                                            </p:txEl>
                                          </p:spTgt>
                                        </p:tgtEl>
                                      </p:cBhvr>
                                      <p:to x="100000" y="100000"/>
                                    </p:animScale>
                                    <p:animScale>
                                      <p:cBhvr>
                                        <p:cTn id="19" dur="13">
                                          <p:stCondLst>
                                            <p:cond delay="904"/>
                                          </p:stCondLst>
                                        </p:cTn>
                                        <p:tgtEl>
                                          <p:spTgt spid="7">
                                            <p:txEl>
                                              <p:pRg st="0" end="0"/>
                                            </p:txEl>
                                          </p:spTgt>
                                        </p:tgtEl>
                                      </p:cBhvr>
                                      <p:to x="100000" y="95000"/>
                                    </p:animScale>
                                    <p:animScale>
                                      <p:cBhvr>
                                        <p:cTn id="20" dur="83" decel="50000">
                                          <p:stCondLst>
                                            <p:cond delay="917"/>
                                          </p:stCondLst>
                                        </p:cTn>
                                        <p:tgtEl>
                                          <p:spTgt spid="7">
                                            <p:txEl>
                                              <p:pRg st="0" end="0"/>
                                            </p:txEl>
                                          </p:spTgt>
                                        </p:tgtEl>
                                      </p:cBhvr>
                                      <p:to x="100000" y="100000"/>
                                    </p:animScale>
                                  </p:childTnLst>
                                  <p:subTnLst>
                                    <p:animClr>
                                      <p:cBhvr override="childStyle">
                                        <p:cTn dur="1" fill="hold" display="0" masterRel="nextClick" afterEffect="1"/>
                                        <p:tgtEl>
                                          <p:spTgt spid="7">
                                            <p:txEl>
                                              <p:pRg st="0" end="0"/>
                                            </p:txEl>
                                          </p:spTgt>
                                        </p:tgtEl>
                                        <p:attrNameLst>
                                          <p:attrName>ppt_c</p:attrName>
                                        </p:attrNameLst>
                                      </p:cBhvr>
                                      <p:to>
                                        <a:schemeClr val="tx1"/>
                                      </p:to>
                                    </p:animClr>
                                  </p:subTnLst>
                                </p:cTn>
                              </p:par>
                            </p:childTnLst>
                          </p:cTn>
                        </p:par>
                        <p:par>
                          <p:cTn id="21" fill="hold">
                            <p:stCondLst>
                              <p:cond delay="3000"/>
                            </p:stCondLst>
                            <p:childTnLst>
                              <p:par>
                                <p:cTn id="22" presetID="22" presetClass="entr" presetSubtype="8" fill="hold" grpId="1" nodeType="afterEffect">
                                  <p:stCondLst>
                                    <p:cond delay="0"/>
                                  </p:stCondLst>
                                  <p:childTnLst>
                                    <p:set>
                                      <p:cBhvr>
                                        <p:cTn id="23" dur="1" fill="hold">
                                          <p:stCondLst>
                                            <p:cond delay="0"/>
                                          </p:stCondLst>
                                        </p:cTn>
                                        <p:tgtEl>
                                          <p:spTgt spid="7">
                                            <p:bg/>
                                          </p:spTgt>
                                        </p:tgtEl>
                                        <p:attrNameLst>
                                          <p:attrName>style.visibility</p:attrName>
                                        </p:attrNameLst>
                                      </p:cBhvr>
                                      <p:to>
                                        <p:strVal val="visible"/>
                                      </p:to>
                                    </p:set>
                                    <p:animEffect transition="in" filter="wipe(left)">
                                      <p:cBhvr>
                                        <p:cTn id="24" dur="500"/>
                                        <p:tgtEl>
                                          <p:spTgt spid="7">
                                            <p:bg/>
                                          </p:spTgt>
                                        </p:tgtEl>
                                      </p:cBhvr>
                                    </p:animEffect>
                                  </p:childTnLst>
                                </p:cTn>
                              </p:par>
                            </p:childTnLst>
                          </p:cTn>
                        </p:par>
                        <p:par>
                          <p:cTn id="25" fill="hold">
                            <p:stCondLst>
                              <p:cond delay="3500"/>
                            </p:stCondLst>
                            <p:childTnLst>
                              <p:par>
                                <p:cTn id="26" presetID="26" presetClass="entr" presetSubtype="0" fill="hold" grpId="0" nodeType="afterEffect">
                                  <p:stCondLst>
                                    <p:cond delay="0"/>
                                  </p:stCondLst>
                                  <p:iterate type="lt">
                                    <p:tmPct val="25000"/>
                                  </p:iterate>
                                  <p:childTnLst>
                                    <p:set>
                                      <p:cBhvr>
                                        <p:cTn id="27" dur="1" fill="hold">
                                          <p:stCondLst>
                                            <p:cond delay="0"/>
                                          </p:stCondLst>
                                        </p:cTn>
                                        <p:tgtEl>
                                          <p:spTgt spid="2"/>
                                        </p:tgtEl>
                                        <p:attrNameLst>
                                          <p:attrName>style.visibility</p:attrName>
                                        </p:attrNameLst>
                                      </p:cBhvr>
                                      <p:to>
                                        <p:strVal val="visible"/>
                                      </p:to>
                                    </p:set>
                                    <p:animEffect transition="in" filter="wipe(down)">
                                      <p:cBhvr>
                                        <p:cTn id="28" dur="145">
                                          <p:stCondLst>
                                            <p:cond delay="0"/>
                                          </p:stCondLst>
                                        </p:cTn>
                                        <p:tgtEl>
                                          <p:spTgt spid="2"/>
                                        </p:tgtEl>
                                      </p:cBhvr>
                                    </p:animEffect>
                                    <p:anim calcmode="lin" valueType="num">
                                      <p:cBhvr>
                                        <p:cTn id="29" dur="456"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0" dur="166"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1" dur="166" tmFilter="0, 0; 0.125,0.2665; 0.25,0.4; 0.375,0.465; 0.5,0.5;  0.625,0.535; 0.75,0.6; 0.875,0.7335; 1,1">
                                          <p:stCondLst>
                                            <p:cond delay="166"/>
                                          </p:stCondLst>
                                        </p:cTn>
                                        <p:tgtEl>
                                          <p:spTgt spid="2"/>
                                        </p:tgtEl>
                                        <p:attrNameLst>
                                          <p:attrName>ppt_y</p:attrName>
                                        </p:attrNameLst>
                                      </p:cBhvr>
                                      <p:tavLst>
                                        <p:tav tm="0" fmla="#ppt_y-sin(pi*$)/9">
                                          <p:val>
                                            <p:fltVal val="0"/>
                                          </p:val>
                                        </p:tav>
                                        <p:tav tm="100000">
                                          <p:val>
                                            <p:fltVal val="1"/>
                                          </p:val>
                                        </p:tav>
                                      </p:tavLst>
                                    </p:anim>
                                    <p:anim calcmode="lin" valueType="num">
                                      <p:cBhvr>
                                        <p:cTn id="32" dur="83" tmFilter="0, 0; 0.125,0.2665; 0.25,0.4; 0.375,0.465; 0.5,0.5;  0.625,0.535; 0.75,0.6; 0.875,0.7335; 1,1">
                                          <p:stCondLst>
                                            <p:cond delay="331"/>
                                          </p:stCondLst>
                                        </p:cTn>
                                        <p:tgtEl>
                                          <p:spTgt spid="2"/>
                                        </p:tgtEl>
                                        <p:attrNameLst>
                                          <p:attrName>ppt_y</p:attrName>
                                        </p:attrNameLst>
                                      </p:cBhvr>
                                      <p:tavLst>
                                        <p:tav tm="0" fmla="#ppt_y-sin(pi*$)/27">
                                          <p:val>
                                            <p:fltVal val="0"/>
                                          </p:val>
                                        </p:tav>
                                        <p:tav tm="100000">
                                          <p:val>
                                            <p:fltVal val="1"/>
                                          </p:val>
                                        </p:tav>
                                      </p:tavLst>
                                    </p:anim>
                                    <p:anim calcmode="lin" valueType="num">
                                      <p:cBhvr>
                                        <p:cTn id="33" dur="41" tmFilter="0, 0; 0.125,0.2665; 0.25,0.4; 0.375,0.465; 0.5,0.5;  0.625,0.535; 0.75,0.6; 0.875,0.7335; 1,1">
                                          <p:stCondLst>
                                            <p:cond delay="414"/>
                                          </p:stCondLst>
                                        </p:cTn>
                                        <p:tgtEl>
                                          <p:spTgt spid="2"/>
                                        </p:tgtEl>
                                        <p:attrNameLst>
                                          <p:attrName>ppt_y</p:attrName>
                                        </p:attrNameLst>
                                      </p:cBhvr>
                                      <p:tavLst>
                                        <p:tav tm="0" fmla="#ppt_y-sin(pi*$)/81">
                                          <p:val>
                                            <p:fltVal val="0"/>
                                          </p:val>
                                        </p:tav>
                                        <p:tav tm="100000">
                                          <p:val>
                                            <p:fltVal val="1"/>
                                          </p:val>
                                        </p:tav>
                                      </p:tavLst>
                                    </p:anim>
                                    <p:animScale>
                                      <p:cBhvr>
                                        <p:cTn id="34" dur="7">
                                          <p:stCondLst>
                                            <p:cond delay="163"/>
                                          </p:stCondLst>
                                        </p:cTn>
                                        <p:tgtEl>
                                          <p:spTgt spid="2"/>
                                        </p:tgtEl>
                                      </p:cBhvr>
                                      <p:to x="100000" y="60000"/>
                                    </p:animScale>
                                    <p:animScale>
                                      <p:cBhvr>
                                        <p:cTn id="35" dur="42" decel="50000">
                                          <p:stCondLst>
                                            <p:cond delay="169"/>
                                          </p:stCondLst>
                                        </p:cTn>
                                        <p:tgtEl>
                                          <p:spTgt spid="2"/>
                                        </p:tgtEl>
                                      </p:cBhvr>
                                      <p:to x="100000" y="100000"/>
                                    </p:animScale>
                                    <p:animScale>
                                      <p:cBhvr>
                                        <p:cTn id="36" dur="7">
                                          <p:stCondLst>
                                            <p:cond delay="328"/>
                                          </p:stCondLst>
                                        </p:cTn>
                                        <p:tgtEl>
                                          <p:spTgt spid="2"/>
                                        </p:tgtEl>
                                      </p:cBhvr>
                                      <p:to x="100000" y="80000"/>
                                    </p:animScale>
                                    <p:animScale>
                                      <p:cBhvr>
                                        <p:cTn id="37" dur="42" decel="50000">
                                          <p:stCondLst>
                                            <p:cond delay="335"/>
                                          </p:stCondLst>
                                        </p:cTn>
                                        <p:tgtEl>
                                          <p:spTgt spid="2"/>
                                        </p:tgtEl>
                                      </p:cBhvr>
                                      <p:to x="100000" y="100000"/>
                                    </p:animScale>
                                    <p:animScale>
                                      <p:cBhvr>
                                        <p:cTn id="38" dur="7">
                                          <p:stCondLst>
                                            <p:cond delay="411"/>
                                          </p:stCondLst>
                                        </p:cTn>
                                        <p:tgtEl>
                                          <p:spTgt spid="2"/>
                                        </p:tgtEl>
                                      </p:cBhvr>
                                      <p:to x="100000" y="90000"/>
                                    </p:animScale>
                                    <p:animScale>
                                      <p:cBhvr>
                                        <p:cTn id="39" dur="42" decel="50000">
                                          <p:stCondLst>
                                            <p:cond delay="417"/>
                                          </p:stCondLst>
                                        </p:cTn>
                                        <p:tgtEl>
                                          <p:spTgt spid="2"/>
                                        </p:tgtEl>
                                      </p:cBhvr>
                                      <p:to x="100000" y="100000"/>
                                    </p:animScale>
                                    <p:animScale>
                                      <p:cBhvr>
                                        <p:cTn id="40" dur="7">
                                          <p:stCondLst>
                                            <p:cond delay="452"/>
                                          </p:stCondLst>
                                        </p:cTn>
                                        <p:tgtEl>
                                          <p:spTgt spid="2"/>
                                        </p:tgtEl>
                                      </p:cBhvr>
                                      <p:to x="100000" y="95000"/>
                                    </p:animScale>
                                    <p:animScale>
                                      <p:cBhvr>
                                        <p:cTn id="41" dur="42" decel="50000">
                                          <p:stCondLst>
                                            <p:cond delay="459"/>
                                          </p:stCondLst>
                                        </p:cTn>
                                        <p:tgtEl>
                                          <p:spTgt spid="2"/>
                                        </p:tgtEl>
                                      </p:cBhvr>
                                      <p:to x="100000" y="100000"/>
                                    </p:animScale>
                                  </p:childTnLst>
                                </p:cTn>
                              </p:par>
                            </p:childTnLst>
                          </p:cTn>
                        </p:par>
                        <p:par>
                          <p:cTn id="42" fill="hold">
                            <p:stCondLst>
                              <p:cond delay="4625"/>
                            </p:stCondLst>
                            <p:childTnLst>
                              <p:par>
                                <p:cTn id="43" presetID="26" presetClass="entr" presetSubtype="0" repeatCount="2000" fill="hold" grpId="0" nodeType="afterEffect">
                                  <p:stCondLst>
                                    <p:cond delay="0"/>
                                  </p:stCondLst>
                                  <p:iterate type="lt">
                                    <p:tmPct val="25000"/>
                                  </p:iterate>
                                  <p:childTnLst>
                                    <p:set>
                                      <p:cBhvr>
                                        <p:cTn id="44" dur="1" fill="hold">
                                          <p:stCondLst>
                                            <p:cond delay="0"/>
                                          </p:stCondLst>
                                        </p:cTn>
                                        <p:tgtEl>
                                          <p:spTgt spid="4"/>
                                        </p:tgtEl>
                                        <p:attrNameLst>
                                          <p:attrName>style.visibility</p:attrName>
                                        </p:attrNameLst>
                                      </p:cBhvr>
                                      <p:to>
                                        <p:strVal val="visible"/>
                                      </p:to>
                                    </p:set>
                                    <p:animEffect transition="in" filter="wipe(down)">
                                      <p:cBhvr>
                                        <p:cTn id="45" dur="145">
                                          <p:stCondLst>
                                            <p:cond delay="0"/>
                                          </p:stCondLst>
                                        </p:cTn>
                                        <p:tgtEl>
                                          <p:spTgt spid="4"/>
                                        </p:tgtEl>
                                      </p:cBhvr>
                                    </p:animEffect>
                                    <p:anim calcmode="lin" valueType="num">
                                      <p:cBhvr>
                                        <p:cTn id="46"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7"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8"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49"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50"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51" dur="7">
                                          <p:stCondLst>
                                            <p:cond delay="163"/>
                                          </p:stCondLst>
                                        </p:cTn>
                                        <p:tgtEl>
                                          <p:spTgt spid="4"/>
                                        </p:tgtEl>
                                      </p:cBhvr>
                                      <p:to x="100000" y="60000"/>
                                    </p:animScale>
                                    <p:animScale>
                                      <p:cBhvr>
                                        <p:cTn id="52" dur="42" decel="50000">
                                          <p:stCondLst>
                                            <p:cond delay="169"/>
                                          </p:stCondLst>
                                        </p:cTn>
                                        <p:tgtEl>
                                          <p:spTgt spid="4"/>
                                        </p:tgtEl>
                                      </p:cBhvr>
                                      <p:to x="100000" y="100000"/>
                                    </p:animScale>
                                    <p:animScale>
                                      <p:cBhvr>
                                        <p:cTn id="53" dur="7">
                                          <p:stCondLst>
                                            <p:cond delay="328"/>
                                          </p:stCondLst>
                                        </p:cTn>
                                        <p:tgtEl>
                                          <p:spTgt spid="4"/>
                                        </p:tgtEl>
                                      </p:cBhvr>
                                      <p:to x="100000" y="80000"/>
                                    </p:animScale>
                                    <p:animScale>
                                      <p:cBhvr>
                                        <p:cTn id="54" dur="42" decel="50000">
                                          <p:stCondLst>
                                            <p:cond delay="335"/>
                                          </p:stCondLst>
                                        </p:cTn>
                                        <p:tgtEl>
                                          <p:spTgt spid="4"/>
                                        </p:tgtEl>
                                      </p:cBhvr>
                                      <p:to x="100000" y="100000"/>
                                    </p:animScale>
                                    <p:animScale>
                                      <p:cBhvr>
                                        <p:cTn id="55" dur="7">
                                          <p:stCondLst>
                                            <p:cond delay="411"/>
                                          </p:stCondLst>
                                        </p:cTn>
                                        <p:tgtEl>
                                          <p:spTgt spid="4"/>
                                        </p:tgtEl>
                                      </p:cBhvr>
                                      <p:to x="100000" y="90000"/>
                                    </p:animScale>
                                    <p:animScale>
                                      <p:cBhvr>
                                        <p:cTn id="56" dur="42" decel="50000">
                                          <p:stCondLst>
                                            <p:cond delay="417"/>
                                          </p:stCondLst>
                                        </p:cTn>
                                        <p:tgtEl>
                                          <p:spTgt spid="4"/>
                                        </p:tgtEl>
                                      </p:cBhvr>
                                      <p:to x="100000" y="100000"/>
                                    </p:animScale>
                                    <p:animScale>
                                      <p:cBhvr>
                                        <p:cTn id="57" dur="7">
                                          <p:stCondLst>
                                            <p:cond delay="452"/>
                                          </p:stCondLst>
                                        </p:cTn>
                                        <p:tgtEl>
                                          <p:spTgt spid="4"/>
                                        </p:tgtEl>
                                      </p:cBhvr>
                                      <p:to x="100000" y="95000"/>
                                    </p:animScale>
                                    <p:animScale>
                                      <p:cBhvr>
                                        <p:cTn id="58" dur="42" decel="50000">
                                          <p:stCondLst>
                                            <p:cond delay="459"/>
                                          </p:stCondLst>
                                        </p:cTn>
                                        <p:tgtEl>
                                          <p:spTgt spid="4"/>
                                        </p:tgtEl>
                                      </p:cBhvr>
                                      <p:to x="100000" y="100000"/>
                                    </p:animScale>
                                  </p:childTnLst>
                                </p:cTn>
                              </p:par>
                            </p:childTnLst>
                          </p:cTn>
                        </p:par>
                        <p:par>
                          <p:cTn id="59" fill="hold">
                            <p:stCondLst>
                              <p:cond delay="7625"/>
                            </p:stCondLst>
                            <p:childTnLst>
                              <p:par>
                                <p:cTn id="60" presetID="22" presetClass="entr" presetSubtype="8" repeatCount="2000" fill="hold" grpId="1" nodeType="afterEffect">
                                  <p:stCondLst>
                                    <p:cond delay="0"/>
                                  </p:stCondLst>
                                  <p:iterate type="lt">
                                    <p:tmPct val="0"/>
                                  </p:iterate>
                                  <p:childTnLst>
                                    <p:set>
                                      <p:cBhvr>
                                        <p:cTn id="61" dur="1" fill="hold">
                                          <p:stCondLst>
                                            <p:cond delay="0"/>
                                          </p:stCondLst>
                                        </p:cTn>
                                        <p:tgtEl>
                                          <p:spTgt spid="7">
                                            <p:txEl>
                                              <p:pRg st="0" end="0"/>
                                            </p:txEl>
                                          </p:spTgt>
                                        </p:tgtEl>
                                        <p:attrNameLst>
                                          <p:attrName>style.visibility</p:attrName>
                                        </p:attrNameLst>
                                      </p:cBhvr>
                                      <p:to>
                                        <p:strVal val="visible"/>
                                      </p:to>
                                    </p:set>
                                    <p:animEffect transition="in" filter="wipe(left)">
                                      <p:cBhvr>
                                        <p:cTn id="62" dur="500"/>
                                        <p:tgtEl>
                                          <p:spTgt spid="7">
                                            <p:txEl>
                                              <p:pRg st="0" end="0"/>
                                            </p:txEl>
                                          </p:spTgt>
                                        </p:tgtEl>
                                      </p:cBhvr>
                                    </p:animEffect>
                                  </p:childTnLst>
                                </p:cTn>
                              </p:par>
                            </p:childTnLst>
                          </p:cTn>
                        </p:par>
                        <p:par>
                          <p:cTn id="63" fill="hold">
                            <p:stCondLst>
                              <p:cond delay="8625"/>
                            </p:stCondLst>
                            <p:childTnLst>
                              <p:par>
                                <p:cTn id="64" presetID="8" presetClass="entr" presetSubtype="32" fill="hold" nodeType="after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diamond(out)">
                                      <p:cBhvr>
                                        <p:cTn id="66" dur="1000"/>
                                        <p:tgtEl>
                                          <p:spTgt spid="10"/>
                                        </p:tgtEl>
                                      </p:cBhvr>
                                    </p:animEffect>
                                  </p:childTnLst>
                                </p:cTn>
                              </p:par>
                            </p:childTnLst>
                          </p:cTn>
                        </p:par>
                        <p:par>
                          <p:cTn id="67" fill="hold">
                            <p:stCondLst>
                              <p:cond delay="9625"/>
                            </p:stCondLst>
                            <p:childTnLst>
                              <p:par>
                                <p:cTn id="68" presetID="29" presetClass="entr" presetSubtype="0" fill="hold" nodeType="afterEffect">
                                  <p:stCondLst>
                                    <p:cond delay="0"/>
                                  </p:stCondLst>
                                  <p:childTnLst>
                                    <p:set>
                                      <p:cBhvr>
                                        <p:cTn id="69" dur="1" fill="hold">
                                          <p:stCondLst>
                                            <p:cond delay="0"/>
                                          </p:stCondLst>
                                        </p:cTn>
                                        <p:tgtEl>
                                          <p:spTgt spid="53250"/>
                                        </p:tgtEl>
                                        <p:attrNameLst>
                                          <p:attrName>style.visibility</p:attrName>
                                        </p:attrNameLst>
                                      </p:cBhvr>
                                      <p:to>
                                        <p:strVal val="visible"/>
                                      </p:to>
                                    </p:set>
                                    <p:anim calcmode="lin" valueType="num">
                                      <p:cBhvr>
                                        <p:cTn id="70" dur="1000" fill="hold"/>
                                        <p:tgtEl>
                                          <p:spTgt spid="53250"/>
                                        </p:tgtEl>
                                        <p:attrNameLst>
                                          <p:attrName>ppt_x</p:attrName>
                                        </p:attrNameLst>
                                      </p:cBhvr>
                                      <p:tavLst>
                                        <p:tav tm="0">
                                          <p:val>
                                            <p:strVal val="#ppt_x-.2"/>
                                          </p:val>
                                        </p:tav>
                                        <p:tav tm="100000">
                                          <p:val>
                                            <p:strVal val="#ppt_x"/>
                                          </p:val>
                                        </p:tav>
                                      </p:tavLst>
                                    </p:anim>
                                    <p:anim calcmode="lin" valueType="num">
                                      <p:cBhvr>
                                        <p:cTn id="71" dur="1000" fill="hold"/>
                                        <p:tgtEl>
                                          <p:spTgt spid="53250"/>
                                        </p:tgtEl>
                                        <p:attrNameLst>
                                          <p:attrName>ppt_y</p:attrName>
                                        </p:attrNameLst>
                                      </p:cBhvr>
                                      <p:tavLst>
                                        <p:tav tm="0">
                                          <p:val>
                                            <p:strVal val="#ppt_y"/>
                                          </p:val>
                                        </p:tav>
                                        <p:tav tm="100000">
                                          <p:val>
                                            <p:strVal val="#ppt_y"/>
                                          </p:val>
                                        </p:tav>
                                      </p:tavLst>
                                    </p:anim>
                                    <p:animEffect transition="in" filter="wipe(right)" prLst="gradientSize: 0.1">
                                      <p:cBhvr>
                                        <p:cTn id="72" dur="1000"/>
                                        <p:tgtEl>
                                          <p:spTgt spid="53250"/>
                                        </p:tgtEl>
                                      </p:cBhvr>
                                    </p:animEffect>
                                  </p:childTnLst>
                                </p:cTn>
                              </p:par>
                            </p:childTnLst>
                          </p:cTn>
                        </p:par>
                        <p:par>
                          <p:cTn id="73" fill="hold">
                            <p:stCondLst>
                              <p:cond delay="10625"/>
                            </p:stCondLst>
                            <p:childTnLst>
                              <p:par>
                                <p:cTn id="74" presetID="8" presetClass="entr" presetSubtype="32" fill="hold" nodeType="afterEffect">
                                  <p:stCondLst>
                                    <p:cond delay="1000"/>
                                  </p:stCondLst>
                                  <p:childTnLst>
                                    <p:set>
                                      <p:cBhvr>
                                        <p:cTn id="75" dur="1" fill="hold">
                                          <p:stCondLst>
                                            <p:cond delay="0"/>
                                          </p:stCondLst>
                                        </p:cTn>
                                        <p:tgtEl>
                                          <p:spTgt spid="53252"/>
                                        </p:tgtEl>
                                        <p:attrNameLst>
                                          <p:attrName>style.visibility</p:attrName>
                                        </p:attrNameLst>
                                      </p:cBhvr>
                                      <p:to>
                                        <p:strVal val="visible"/>
                                      </p:to>
                                    </p:set>
                                    <p:animEffect transition="in" filter="diamond(out)">
                                      <p:cBhvr>
                                        <p:cTn id="76" dur="10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build="p"/>
      <p:bldP spid="7" grpId="1"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11</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5447645"/>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Overview of Chapter 11:</a:t>
            </a:r>
          </a:p>
          <a:p>
            <a:pPr marL="274320" indent="-274320">
              <a:spcAft>
                <a:spcPts val="2400"/>
              </a:spcAft>
              <a:buFont typeface="Arial" pitchFamily="34" charset="0"/>
              <a:buChar char="•"/>
            </a:pPr>
            <a:r>
              <a:rPr lang="en-US" sz="2600" b="1" dirty="0" smtClean="0">
                <a:latin typeface="Cambria" pitchFamily="18" charset="0"/>
              </a:rPr>
              <a:t>It’s a full faith – a life motivated by Christ’s preeminent person and work, empowered by the Holy Spirit, and honoring to our heavenly Father.</a:t>
            </a:r>
          </a:p>
          <a:p>
            <a:pPr marL="274320" indent="-274320">
              <a:spcAft>
                <a:spcPts val="2400"/>
              </a:spcAft>
              <a:buFont typeface="Arial" pitchFamily="34" charset="0"/>
              <a:buChar char="•"/>
            </a:pPr>
            <a:r>
              <a:rPr lang="en-US" sz="2600" b="1" dirty="0" smtClean="0">
                <a:latin typeface="Cambria" pitchFamily="18" charset="0"/>
              </a:rPr>
              <a:t>Not only are we able to meet the truly great men and women of faithfulness in ages past, but we are also encouraged to follow their examples by walking today as they walked then.  </a:t>
            </a:r>
          </a:p>
          <a:p>
            <a:pPr marL="274320" indent="-274320">
              <a:spcAft>
                <a:spcPts val="2400"/>
              </a:spcAft>
              <a:buFont typeface="Arial" pitchFamily="34" charset="0"/>
              <a:buChar char="•"/>
            </a:pPr>
            <a:r>
              <a:rPr lang="en-US" sz="2600" b="1" dirty="0" smtClean="0">
                <a:latin typeface="Cambria" pitchFamily="18" charset="0"/>
              </a:rPr>
              <a:t>These concluding chapters challenge us to put feet on our faith and to become thoroughly Christian in our attitudes and actions.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11</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4647426"/>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Overview of Chapter 11:</a:t>
            </a:r>
          </a:p>
          <a:p>
            <a:pPr marL="274320" indent="-274320">
              <a:spcAft>
                <a:spcPts val="2400"/>
              </a:spcAft>
              <a:buFont typeface="Arial" pitchFamily="34" charset="0"/>
              <a:buChar char="•"/>
            </a:pPr>
            <a:r>
              <a:rPr lang="en-US" sz="2600" b="1" dirty="0" smtClean="0">
                <a:latin typeface="Cambria" pitchFamily="18" charset="0"/>
              </a:rPr>
              <a:t>We don’t do this alone, nor do we accomplish it in our own strength.  The preeminent person of Christ is our superior Guide for pressing on in the walk of faith (</a:t>
            </a:r>
            <a:r>
              <a:rPr lang="en-US" sz="2600" b="1" dirty="0" smtClean="0">
                <a:effectLst>
                  <a:outerShdw blurRad="38100" dist="38100" dir="2700000" algn="tl">
                    <a:srgbClr val="000000">
                      <a:alpha val="43137"/>
                    </a:srgbClr>
                  </a:outerShdw>
                </a:effectLst>
                <a:latin typeface="Cambria" pitchFamily="18" charset="0"/>
              </a:rPr>
              <a:t>Ch11</a:t>
            </a:r>
            <a:r>
              <a:rPr lang="en-US" sz="2600" b="1" dirty="0" smtClean="0">
                <a:latin typeface="Cambria" pitchFamily="18" charset="0"/>
              </a:rPr>
              <a:t>).</a:t>
            </a:r>
          </a:p>
          <a:p>
            <a:pPr marL="274320" indent="-274320">
              <a:spcAft>
                <a:spcPts val="2400"/>
              </a:spcAft>
              <a:buFont typeface="Arial" pitchFamily="34" charset="0"/>
              <a:buChar char="•"/>
            </a:pPr>
            <a:r>
              <a:rPr lang="en-US" sz="2600" b="1" dirty="0" smtClean="0">
                <a:latin typeface="Cambria" pitchFamily="18" charset="0"/>
              </a:rPr>
              <a:t>By this faith that comes through Him, we have hope to endure every kind of trial (</a:t>
            </a:r>
            <a:r>
              <a:rPr lang="en-US" sz="2600" b="1" dirty="0" smtClean="0">
                <a:effectLst>
                  <a:outerShdw blurRad="38100" dist="38100" dir="2700000" algn="tl">
                    <a:srgbClr val="000000">
                      <a:alpha val="43137"/>
                    </a:srgbClr>
                  </a:outerShdw>
                </a:effectLst>
                <a:latin typeface="Cambria" pitchFamily="18" charset="0"/>
              </a:rPr>
              <a:t>Ch12</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And this Christ-centered faith and hope are made complete in a lifestyle of love (</a:t>
            </a:r>
            <a:r>
              <a:rPr lang="en-US" sz="2600" b="1" dirty="0" smtClean="0">
                <a:effectLst>
                  <a:outerShdw blurRad="38100" dist="38100" dir="2700000" algn="tl">
                    <a:srgbClr val="000000">
                      <a:alpha val="43137"/>
                    </a:srgbClr>
                  </a:outerShdw>
                </a:effectLst>
                <a:latin typeface="Cambria" pitchFamily="18" charset="0"/>
              </a:rPr>
              <a:t>Ch13</a:t>
            </a:r>
            <a:r>
              <a:rPr lang="en-US" sz="2600" b="1" dirty="0" smtClean="0">
                <a:latin typeface="Cambria" pitchFamily="18"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4" name="Picture 3" descr="11-1 faith - 2.jpg"/>
          <p:cNvPicPr>
            <a:picLocks noChangeAspect="1"/>
          </p:cNvPicPr>
          <p:nvPr/>
        </p:nvPicPr>
        <p:blipFill>
          <a:blip r:embed="rId2" cstate="print"/>
          <a:srcRect t="14444" b="18889"/>
          <a:stretch>
            <a:fillRect/>
          </a:stretch>
        </p:blipFill>
        <p:spPr>
          <a:xfrm>
            <a:off x="1143000" y="304800"/>
            <a:ext cx="7010400" cy="6231467"/>
          </a:xfrm>
          <a:prstGeom prst="rect">
            <a:avLst/>
          </a:prstGeom>
          <a:ln>
            <a:noFill/>
          </a:ln>
          <a:effectLst>
            <a:outerShdw blurRad="190500" algn="tl" rotWithShape="0">
              <a:srgbClr val="000000">
                <a:alpha val="70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11-1 faith - 1.jpg"/>
          <p:cNvPicPr>
            <a:picLocks noChangeAspect="1"/>
          </p:cNvPicPr>
          <p:nvPr/>
        </p:nvPicPr>
        <p:blipFill>
          <a:blip r:embed="rId2" cstate="print"/>
          <a:srcRect l="15926" t="15556" r="14444" b="17778"/>
          <a:stretch>
            <a:fillRect/>
          </a:stretch>
        </p:blipFill>
        <p:spPr>
          <a:xfrm>
            <a:off x="2286000" y="381000"/>
            <a:ext cx="4648200" cy="5933872"/>
          </a:xfrm>
          <a:prstGeom prst="rect">
            <a:avLst/>
          </a:prstGeom>
          <a:ln>
            <a:noFill/>
          </a:ln>
          <a:effectLst>
            <a:outerShdw blurRad="190500" algn="tl" rotWithShape="0">
              <a:srgbClr val="000000">
                <a:alpha val="70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37399</TotalTime>
  <Words>3851</Words>
  <Application>Microsoft Office PowerPoint</Application>
  <PresentationFormat>On-screen Show (4:3)</PresentationFormat>
  <Paragraphs>201</Paragraphs>
  <Slides>54</Slides>
  <Notes>2</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 the end</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6798</cp:revision>
  <dcterms:created xsi:type="dcterms:W3CDTF">2016-10-08T19:35:00Z</dcterms:created>
  <dcterms:modified xsi:type="dcterms:W3CDTF">2020-11-17T19:08:20Z</dcterms:modified>
</cp:coreProperties>
</file>