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53"/>
  </p:notesMasterIdLst>
  <p:sldIdLst>
    <p:sldId id="1659" r:id="rId2"/>
    <p:sldId id="1871" r:id="rId3"/>
    <p:sldId id="1990" r:id="rId4"/>
    <p:sldId id="2010" r:id="rId5"/>
    <p:sldId id="2171" r:id="rId6"/>
    <p:sldId id="2218" r:id="rId7"/>
    <p:sldId id="2172" r:id="rId8"/>
    <p:sldId id="2194" r:id="rId9"/>
    <p:sldId id="2195" r:id="rId10"/>
    <p:sldId id="1995" r:id="rId11"/>
    <p:sldId id="2131" r:id="rId12"/>
    <p:sldId id="2132" r:id="rId13"/>
    <p:sldId id="2196" r:id="rId14"/>
    <p:sldId id="2197" r:id="rId15"/>
    <p:sldId id="2198" r:id="rId16"/>
    <p:sldId id="2135" r:id="rId17"/>
    <p:sldId id="2199" r:id="rId18"/>
    <p:sldId id="2201" r:id="rId19"/>
    <p:sldId id="2202" r:id="rId20"/>
    <p:sldId id="2203" r:id="rId21"/>
    <p:sldId id="2208" r:id="rId22"/>
    <p:sldId id="2204" r:id="rId23"/>
    <p:sldId id="2205" r:id="rId24"/>
    <p:sldId id="2144" r:id="rId25"/>
    <p:sldId id="2206" r:id="rId26"/>
    <p:sldId id="2207" r:id="rId27"/>
    <p:sldId id="2139" r:id="rId28"/>
    <p:sldId id="2209" r:id="rId29"/>
    <p:sldId id="2210" r:id="rId30"/>
    <p:sldId id="2211" r:id="rId31"/>
    <p:sldId id="2179" r:id="rId32"/>
    <p:sldId id="2212" r:id="rId33"/>
    <p:sldId id="2213" r:id="rId34"/>
    <p:sldId id="2214" r:id="rId35"/>
    <p:sldId id="2215" r:id="rId36"/>
    <p:sldId id="2216" r:id="rId37"/>
    <p:sldId id="2222" r:id="rId38"/>
    <p:sldId id="2147" r:id="rId39"/>
    <p:sldId id="2217" r:id="rId40"/>
    <p:sldId id="2219" r:id="rId41"/>
    <p:sldId id="2221" r:id="rId42"/>
    <p:sldId id="2220" r:id="rId43"/>
    <p:sldId id="2223" r:id="rId44"/>
    <p:sldId id="2169" r:id="rId45"/>
    <p:sldId id="1867" r:id="rId46"/>
    <p:sldId id="1868" r:id="rId47"/>
    <p:sldId id="1970" r:id="rId48"/>
    <p:sldId id="2071" r:id="rId49"/>
    <p:sldId id="2224" r:id="rId50"/>
    <p:sldId id="2191" r:id="rId51"/>
    <p:sldId id="187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a:srgbClr val="642626"/>
    <a:srgbClr val="595DF9"/>
    <a:srgbClr val="2D99F3"/>
    <a:srgbClr val="33CC33"/>
    <a:srgbClr val="2D5F40"/>
    <a:srgbClr val="6FE9A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autoAdjust="0"/>
    <p:restoredTop sz="86436" autoAdjust="0"/>
  </p:normalViewPr>
  <p:slideViewPr>
    <p:cSldViewPr>
      <p:cViewPr varScale="1">
        <p:scale>
          <a:sx n="97" d="100"/>
          <a:sy n="97" d="100"/>
        </p:scale>
        <p:origin x="-1419"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241"/>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11/29/2020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50</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11/29/2020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over page Hebrews - 2.jpg"/>
          <p:cNvPicPr>
            <a:picLocks noChangeAspect="1"/>
          </p:cNvPicPr>
          <p:nvPr/>
        </p:nvPicPr>
        <p:blipFill>
          <a:blip r:embed="rId3" cstate="print"/>
          <a:srcRect t="10185" b="8333"/>
          <a:stretch>
            <a:fillRect/>
          </a:stretch>
        </p:blipFill>
        <p:spPr>
          <a:xfrm>
            <a:off x="0" y="0"/>
            <a:ext cx="9144000" cy="6858000"/>
          </a:xfrm>
          <a:prstGeom prst="rect">
            <a:avLst/>
          </a:prstGeom>
        </p:spPr>
      </p:pic>
      <p:sp>
        <p:nvSpPr>
          <p:cNvPr id="11" name="Rectangle 10"/>
          <p:cNvSpPr/>
          <p:nvPr/>
        </p:nvSpPr>
        <p:spPr>
          <a:xfrm>
            <a:off x="0" y="369332"/>
            <a:ext cx="9144000" cy="1723549"/>
          </a:xfrm>
          <a:prstGeom prst="rect">
            <a:avLst/>
          </a:prstGeom>
        </p:spPr>
        <p:txBody>
          <a:bodyPr wrap="square" lIns="91440" tIns="0" bIns="274320" anchor="ctr" anchorCtr="0">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 Working Faith in Christ Gives Us Endurance, Direction and Discipline</a:t>
            </a:r>
            <a:endParaRPr lang="en-US" sz="48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4724400"/>
            <a:ext cx="9144000" cy="1446550"/>
          </a:xfrm>
          <a:prstGeom prst="rect">
            <a:avLst/>
          </a:prstGeom>
        </p:spPr>
        <p:txBody>
          <a:bodyPr wrap="square">
            <a:spAutoFit/>
          </a:bodyPr>
          <a:lstStyle/>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13  </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 December 2020</a:t>
            </a:r>
            <a:endParaRPr lang="en-US" sz="44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up)">
                                      <p:cBhvr>
                                        <p:cTn id="11" dur="500"/>
                                        <p:tgtEl>
                                          <p:spTgt spid="10">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up)">
                                      <p:cBhvr>
                                        <p:cTn id="1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alpha val="70000"/>
          </a:schemeClr>
        </a:solidFill>
        <a:effectLst/>
      </p:bgPr>
    </p:bg>
    <p:spTree>
      <p:nvGrpSpPr>
        <p:cNvPr id="1" name=""/>
        <p:cNvGrpSpPr/>
        <p:nvPr/>
      </p:nvGrpSpPr>
      <p:grpSpPr>
        <a:xfrm>
          <a:off x="0" y="0"/>
          <a:ext cx="0" cy="0"/>
          <a:chOff x="0" y="0"/>
          <a:chExt cx="0" cy="0"/>
        </a:xfrm>
      </p:grpSpPr>
      <p:sp>
        <p:nvSpPr>
          <p:cNvPr id="8" name="TextBox 7"/>
          <p:cNvSpPr txBox="1"/>
          <p:nvPr/>
        </p:nvSpPr>
        <p:spPr>
          <a:xfrm>
            <a:off x="0" y="990600"/>
            <a:ext cx="9144000" cy="5663089"/>
          </a:xfrm>
          <a:prstGeom prst="rect">
            <a:avLst/>
          </a:prstGeom>
          <a:gradFill>
            <a:gsLst>
              <a:gs pos="0">
                <a:srgbClr val="FFC00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a:t>
            </a:r>
            <a:r>
              <a:rPr lang="en-US" sz="3000" dirty="0" smtClean="0">
                <a:latin typeface="Georgia" pitchFamily="18" charset="0"/>
              </a:rPr>
              <a:t>Therefore, since we are surrounded by such a great cloud of witnesses, let us throw off everything that hinders and the sin that so easily entangles.  And let us run with perseverance the race marked out for us,  </a:t>
            </a:r>
            <a:r>
              <a:rPr lang="en-US" sz="3000" b="1" baseline="30000" dirty="0" smtClean="0">
                <a:effectLst>
                  <a:outerShdw blurRad="38100" dist="38100" dir="2700000" algn="tl">
                    <a:srgbClr val="000000">
                      <a:alpha val="43137"/>
                    </a:srgbClr>
                  </a:outerShdw>
                </a:effectLst>
                <a:latin typeface="Georgia" pitchFamily="18" charset="0"/>
              </a:rPr>
              <a:t>2</a:t>
            </a:r>
            <a:r>
              <a:rPr lang="en-US" sz="3000" dirty="0" smtClean="0">
                <a:latin typeface="Georgia" pitchFamily="18" charset="0"/>
              </a:rPr>
              <a:t>fixing our eyes on Jesus, the </a:t>
            </a:r>
            <a:r>
              <a:rPr lang="en-US" sz="3000" u="sng" dirty="0" smtClean="0">
                <a:latin typeface="Georgia" pitchFamily="18" charset="0"/>
              </a:rPr>
              <a:t>pioneer</a:t>
            </a:r>
            <a:r>
              <a:rPr lang="en-US" sz="3000" dirty="0" smtClean="0">
                <a:latin typeface="Georgia" pitchFamily="18" charset="0"/>
              </a:rPr>
              <a:t> and </a:t>
            </a:r>
            <a:r>
              <a:rPr lang="en-US" sz="3000" u="sng" dirty="0" smtClean="0">
                <a:latin typeface="Georgia" pitchFamily="18" charset="0"/>
              </a:rPr>
              <a:t>perfecter</a:t>
            </a:r>
            <a:r>
              <a:rPr lang="en-US" sz="3000" dirty="0" smtClean="0">
                <a:latin typeface="Georgia" pitchFamily="18" charset="0"/>
              </a:rPr>
              <a:t> of faith.  For the joy set before him he endured the cross, scorning its shame, and sat down at the right hand of the throne of God.  </a:t>
            </a:r>
            <a:r>
              <a:rPr lang="en-US" sz="3000" b="1" baseline="30000" dirty="0" smtClean="0">
                <a:effectLst>
                  <a:outerShdw blurRad="38100" dist="38100" dir="2700000" algn="tl">
                    <a:srgbClr val="000000">
                      <a:alpha val="43137"/>
                    </a:srgbClr>
                  </a:outerShdw>
                </a:effectLst>
                <a:latin typeface="Georgia" pitchFamily="18" charset="0"/>
              </a:rPr>
              <a:t>3</a:t>
            </a:r>
            <a:r>
              <a:rPr lang="en-US" sz="3000" dirty="0" smtClean="0">
                <a:latin typeface="Georgia" pitchFamily="18" charset="0"/>
              </a:rPr>
              <a:t>Consider him who endured such opposition from sinners, so that you will not grow weary and lose heart.</a:t>
            </a:r>
            <a:endParaRPr lang="en-US" sz="3000" dirty="0">
              <a:latin typeface="Georgia" pitchFamily="18" charset="0"/>
            </a:endParaRPr>
          </a:p>
        </p:txBody>
      </p:sp>
      <p:sp>
        <p:nvSpPr>
          <p:cNvPr id="13" name="TextBox 12"/>
          <p:cNvSpPr txBox="1"/>
          <p:nvPr/>
        </p:nvSpPr>
        <p:spPr>
          <a:xfrm>
            <a:off x="2590800" y="228600"/>
            <a:ext cx="43434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12:1 – 3</a:t>
            </a:r>
            <a:endParaRPr lang="en-US" sz="2800" b="1" dirty="0">
              <a:solidFill>
                <a:schemeClr val="tx1"/>
              </a:solidFill>
              <a:latin typeface="Georgia" pitchFamily="18" charset="0"/>
            </a:endParaRPr>
          </a:p>
        </p:txBody>
      </p:sp>
      <p:cxnSp>
        <p:nvCxnSpPr>
          <p:cNvPr id="12" name="Straight Connector 11"/>
          <p:cNvCxnSpPr/>
          <p:nvPr/>
        </p:nvCxnSpPr>
        <p:spPr>
          <a:xfrm>
            <a:off x="1295400" y="2362200"/>
            <a:ext cx="29260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5638800" y="3276600"/>
            <a:ext cx="210312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248400" y="5562600"/>
            <a:ext cx="1371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3000"/>
                            </p:stCondLst>
                            <p:childTnLst>
                              <p:par>
                                <p:cTn id="21" presetID="22" presetClass="entr" presetSubtype="8" fill="hold"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Although many may not relate to the </a:t>
            </a:r>
            <a:r>
              <a:rPr lang="en-US" sz="2600" b="1" dirty="0" smtClean="0">
                <a:effectLst>
                  <a:outerShdw blurRad="38100" dist="38100" dir="2700000" algn="tl">
                    <a:srgbClr val="000000">
                      <a:alpha val="43137"/>
                    </a:srgbClr>
                  </a:outerShdw>
                </a:effectLst>
                <a:latin typeface="Cambria" pitchFamily="18" charset="0"/>
              </a:rPr>
              <a:t>metaphor</a:t>
            </a:r>
            <a:r>
              <a:rPr lang="en-US" sz="2600" b="1" dirty="0" smtClean="0">
                <a:latin typeface="Cambria" pitchFamily="18" charset="0"/>
              </a:rPr>
              <a:t> of a </a:t>
            </a:r>
            <a:r>
              <a:rPr lang="en-US" sz="2600" b="1" u="sng" dirty="0" smtClean="0">
                <a:effectLst>
                  <a:outerShdw blurRad="38100" dist="38100" dir="2700000" algn="tl">
                    <a:srgbClr val="000000">
                      <a:alpha val="43137"/>
                    </a:srgbClr>
                  </a:outerShdw>
                </a:effectLst>
                <a:latin typeface="Cambria" pitchFamily="18" charset="0"/>
              </a:rPr>
              <a:t>battlefield</a:t>
            </a:r>
            <a:r>
              <a:rPr lang="en-US" sz="2600" b="1" dirty="0" smtClean="0">
                <a:latin typeface="Cambria" pitchFamily="18" charset="0"/>
              </a:rPr>
              <a:t>, almost all of us have participated in some kind of </a:t>
            </a:r>
            <a:r>
              <a:rPr lang="en-US" sz="2600" b="1" u="sng" dirty="0" smtClean="0">
                <a:effectLst>
                  <a:outerShdw blurRad="38100" dist="38100" dir="2700000" algn="tl">
                    <a:srgbClr val="000000">
                      <a:alpha val="43137"/>
                    </a:srgbClr>
                  </a:outerShdw>
                </a:effectLst>
                <a:latin typeface="Cambria" pitchFamily="18" charset="0"/>
              </a:rPr>
              <a:t>sporting</a:t>
            </a:r>
            <a:r>
              <a:rPr lang="en-US" sz="2600" b="1" dirty="0" smtClean="0">
                <a:latin typeface="Cambria" pitchFamily="18" charset="0"/>
              </a:rPr>
              <a:t> event .  Here, Paul uses a </a:t>
            </a:r>
            <a:r>
              <a:rPr lang="en-US" sz="2600" b="1" i="1" dirty="0" smtClean="0">
                <a:effectLst>
                  <a:outerShdw blurRad="38100" dist="38100" dir="2700000" algn="tl">
                    <a:srgbClr val="000000">
                      <a:alpha val="43137"/>
                    </a:srgbClr>
                  </a:outerShdw>
                </a:effectLst>
                <a:latin typeface="Cambria" pitchFamily="18" charset="0"/>
              </a:rPr>
              <a:t>foot race</a:t>
            </a:r>
            <a:r>
              <a:rPr lang="en-US" sz="2600" b="1" dirty="0" smtClean="0">
                <a:latin typeface="Cambria" pitchFamily="18" charset="0"/>
              </a:rPr>
              <a:t> to encourage his readers to press on and </a:t>
            </a:r>
            <a:r>
              <a:rPr lang="en-US" sz="2600" b="1" u="sng" dirty="0" smtClean="0">
                <a:effectLst>
                  <a:outerShdw blurRad="38100" dist="38100" dir="2700000" algn="tl">
                    <a:srgbClr val="000000">
                      <a:alpha val="43137"/>
                    </a:srgbClr>
                  </a:outerShdw>
                </a:effectLst>
                <a:latin typeface="Cambria" pitchFamily="18" charset="0"/>
              </a:rPr>
              <a:t>finish</a:t>
            </a:r>
            <a:r>
              <a:rPr lang="en-US" sz="2600" b="1" dirty="0" smtClean="0">
                <a:latin typeface="Cambria" pitchFamily="18" charset="0"/>
              </a:rPr>
              <a:t> their journey of faith.</a:t>
            </a:r>
          </a:p>
          <a:p>
            <a:pPr marL="274320" indent="-274320">
              <a:spcAft>
                <a:spcPts val="2400"/>
              </a:spcAft>
              <a:buFont typeface="Arial" pitchFamily="34" charset="0"/>
              <a:buChar char="•"/>
            </a:pPr>
            <a:r>
              <a:rPr lang="en-US" sz="2600" b="1" dirty="0" smtClean="0">
                <a:latin typeface="Cambria" pitchFamily="18" charset="0"/>
              </a:rPr>
              <a:t>The spiritual athletes showcased in </a:t>
            </a:r>
            <a:r>
              <a:rPr lang="en-US" sz="2600" b="1" dirty="0" smtClean="0">
                <a:effectLst>
                  <a:outerShdw blurRad="38100" dist="38100" dir="2700000" algn="tl">
                    <a:srgbClr val="000000">
                      <a:alpha val="43137"/>
                    </a:srgbClr>
                  </a:outerShdw>
                </a:effectLst>
                <a:latin typeface="Cambria" pitchFamily="18" charset="0"/>
              </a:rPr>
              <a:t>chapter 11</a:t>
            </a:r>
            <a:r>
              <a:rPr lang="en-US" sz="2600" b="1" dirty="0" smtClean="0">
                <a:latin typeface="Cambria" pitchFamily="18" charset="0"/>
              </a:rPr>
              <a:t> are ushered off the track and into the grandstands in </a:t>
            </a:r>
            <a:r>
              <a:rPr lang="en-US" sz="2600" b="1" dirty="0" smtClean="0">
                <a:effectLst>
                  <a:outerShdw blurRad="38100" dist="38100" dir="2700000" algn="tl">
                    <a:srgbClr val="000000">
                      <a:alpha val="43137"/>
                    </a:srgbClr>
                  </a:outerShdw>
                </a:effectLst>
                <a:latin typeface="Cambria" pitchFamily="18" charset="0"/>
              </a:rPr>
              <a:t>chapter 12</a:t>
            </a:r>
            <a:r>
              <a:rPr lang="en-US" sz="2600" b="1" dirty="0" smtClean="0">
                <a:latin typeface="Cambria" pitchFamily="18" charset="0"/>
              </a:rPr>
              <a:t>, where Paul pictures them cheering us on as we take our places in the </a:t>
            </a:r>
            <a:r>
              <a:rPr lang="en-US" sz="2600" b="1" dirty="0" smtClean="0">
                <a:effectLst>
                  <a:outerShdw blurRad="38100" dist="38100" dir="2700000" algn="tl">
                    <a:srgbClr val="000000">
                      <a:alpha val="43137"/>
                    </a:srgbClr>
                  </a:outerShdw>
                </a:effectLst>
                <a:latin typeface="Cambria" pitchFamily="18" charset="0"/>
              </a:rPr>
              <a:t>marathon</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“Therefore”</a:t>
            </a:r>
            <a:r>
              <a:rPr lang="en-US" sz="2600" b="1" dirty="0" smtClean="0">
                <a:latin typeface="Cambria" pitchFamily="18" charset="0"/>
              </a:rPr>
              <a:t> connects this passage with the last passage.  Consequently, the </a:t>
            </a:r>
            <a:r>
              <a:rPr lang="en-US" sz="2600" b="1" i="1" dirty="0" smtClean="0">
                <a:effectLst>
                  <a:outerShdw blurRad="38100" dist="38100" dir="2700000" algn="tl">
                    <a:srgbClr val="000000">
                      <a:alpha val="43137"/>
                    </a:srgbClr>
                  </a:outerShdw>
                </a:effectLst>
                <a:latin typeface="Cambria" pitchFamily="18" charset="0"/>
              </a:rPr>
              <a:t>“cloud of witnesses surrounding us”</a:t>
            </a:r>
            <a:r>
              <a:rPr lang="en-US" sz="2600" b="1" dirty="0" smtClean="0">
                <a:latin typeface="Cambria" pitchFamily="18" charset="0"/>
              </a:rPr>
              <a:t> refer to the heroes mentioned in the Hall of Faith.  Moreover, let us </a:t>
            </a:r>
            <a:r>
              <a:rPr lang="en-US" sz="2600" b="1" i="1" dirty="0" smtClean="0">
                <a:effectLst>
                  <a:outerShdw blurRad="38100" dist="38100" dir="2700000" algn="tl">
                    <a:srgbClr val="000000">
                      <a:alpha val="43137"/>
                    </a:srgbClr>
                  </a:outerShdw>
                </a:effectLst>
                <a:latin typeface="Cambria" pitchFamily="18" charset="0"/>
              </a:rPr>
              <a:t>“lay aside every encumbrance and the sin which so easily entangle us.”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12:1</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All believers have been entered into the contest or </a:t>
            </a:r>
            <a:r>
              <a:rPr lang="en-US" sz="2600" b="1" dirty="0" smtClean="0">
                <a:effectLst>
                  <a:outerShdw blurRad="38100" dist="38100" dir="2700000" algn="tl">
                    <a:srgbClr val="000000">
                      <a:alpha val="43137"/>
                    </a:srgbClr>
                  </a:outerShdw>
                </a:effectLst>
                <a:latin typeface="Cambria" pitchFamily="18" charset="0"/>
              </a:rPr>
              <a:t>“race”</a:t>
            </a:r>
            <a:r>
              <a:rPr lang="en-US" sz="2600" b="1" dirty="0" smtClean="0">
                <a:latin typeface="Cambria" pitchFamily="18" charset="0"/>
              </a:rPr>
              <a:t> of faith.  The Greek word for </a:t>
            </a:r>
            <a:r>
              <a:rPr lang="en-US" sz="2600" b="1" u="sng" dirty="0" smtClean="0">
                <a:effectLst>
                  <a:outerShdw blurRad="38100" dist="38100" dir="2700000" algn="tl">
                    <a:srgbClr val="000000">
                      <a:alpha val="43137"/>
                    </a:srgbClr>
                  </a:outerShdw>
                </a:effectLst>
                <a:latin typeface="Cambria" pitchFamily="18" charset="0"/>
              </a:rPr>
              <a:t>race</a:t>
            </a:r>
            <a:r>
              <a:rPr lang="en-US" sz="2600" b="1" dirty="0" smtClean="0">
                <a:latin typeface="Cambria" pitchFamily="18" charset="0"/>
              </a:rPr>
              <a:t> can also be used in the sense of “</a:t>
            </a:r>
            <a:r>
              <a:rPr lang="en-US" sz="2600" b="1" dirty="0" smtClean="0">
                <a:effectLst>
                  <a:outerShdw blurRad="38100" dist="38100" dir="2700000" algn="tl">
                    <a:srgbClr val="000000">
                      <a:alpha val="43137"/>
                    </a:srgbClr>
                  </a:outerShdw>
                </a:effectLst>
                <a:latin typeface="Cambria" pitchFamily="18" charset="0"/>
              </a:rPr>
              <a:t>struggle</a:t>
            </a:r>
            <a:r>
              <a:rPr lang="en-US" sz="2600" b="1" dirty="0" smtClean="0">
                <a:latin typeface="Cambria" pitchFamily="18" charset="0"/>
              </a:rPr>
              <a:t>” or “</a:t>
            </a:r>
            <a:r>
              <a:rPr lang="en-US" sz="2600" b="1" dirty="0" smtClean="0">
                <a:effectLst>
                  <a:outerShdw blurRad="38100" dist="38100" dir="2700000" algn="tl">
                    <a:srgbClr val="000000">
                      <a:alpha val="43137"/>
                    </a:srgbClr>
                  </a:outerShdw>
                </a:effectLst>
                <a:latin typeface="Cambria" pitchFamily="18" charset="0"/>
              </a:rPr>
              <a:t>fight</a:t>
            </a:r>
            <a:r>
              <a:rPr lang="en-US" sz="2600" b="1" dirty="0" smtClean="0">
                <a:latin typeface="Cambria" pitchFamily="18" charset="0"/>
              </a:rPr>
              <a:t>.”  To make it to the </a:t>
            </a:r>
            <a:r>
              <a:rPr lang="en-US" sz="2600" b="1" i="1" dirty="0" smtClean="0">
                <a:effectLst>
                  <a:outerShdw blurRad="38100" dist="38100" dir="2700000" algn="tl">
                    <a:srgbClr val="000000">
                      <a:alpha val="43137"/>
                    </a:srgbClr>
                  </a:outerShdw>
                </a:effectLst>
                <a:latin typeface="Cambria" pitchFamily="18" charset="0"/>
              </a:rPr>
              <a:t>end</a:t>
            </a:r>
            <a:r>
              <a:rPr lang="en-US" sz="2600" b="1" dirty="0" smtClean="0">
                <a:latin typeface="Cambria" pitchFamily="18" charset="0"/>
              </a:rPr>
              <a:t> of this faith struggle requires us to </a:t>
            </a:r>
            <a:r>
              <a:rPr lang="en-US" sz="2600" b="1" i="1" dirty="0" smtClean="0">
                <a:effectLst>
                  <a:outerShdw blurRad="38100" dist="38100" dir="2700000" algn="tl">
                    <a:srgbClr val="000000">
                      <a:alpha val="43137"/>
                    </a:srgbClr>
                  </a:outerShdw>
                </a:effectLst>
                <a:latin typeface="Cambria" pitchFamily="18" charset="0"/>
              </a:rPr>
              <a:t>“set aside”</a:t>
            </a:r>
            <a:r>
              <a:rPr lang="en-US" sz="2600" b="1" dirty="0" smtClean="0">
                <a:latin typeface="Cambria" pitchFamily="18" charset="0"/>
              </a:rPr>
              <a:t> anything that might hold us back.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Notice, Paul has the specific sin of unbelief in mind when he declares </a:t>
            </a:r>
            <a:r>
              <a:rPr lang="en-US" sz="2600" b="1" dirty="0" smtClean="0">
                <a:effectLst>
                  <a:outerShdw blurRad="38100" dist="38100" dir="2700000" algn="tl">
                    <a:srgbClr val="000000">
                      <a:alpha val="43137"/>
                    </a:srgbClr>
                  </a:outerShdw>
                </a:effectLst>
                <a:latin typeface="Cambria" pitchFamily="18" charset="0"/>
              </a:rPr>
              <a:t>“the sin,”</a:t>
            </a:r>
            <a:r>
              <a:rPr lang="en-US" sz="2600" b="1" dirty="0" smtClean="0">
                <a:latin typeface="Cambria" pitchFamily="18" charset="0"/>
              </a:rPr>
              <a:t> not simply the </a:t>
            </a:r>
            <a:r>
              <a:rPr lang="en-US" sz="2600" b="1" u="sng" dirty="0" smtClean="0">
                <a:latin typeface="Cambria" pitchFamily="18" charset="0"/>
              </a:rPr>
              <a:t>sins</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12:1</a:t>
            </a:r>
            <a:r>
              <a:rPr lang="en-US" sz="2600" b="1" dirty="0" smtClean="0">
                <a:latin typeface="Cambria" pitchFamily="18" charset="0"/>
              </a:rPr>
              <a:t>).  We are to set aside the unnecessary distractions and debilitating sin and instead </a:t>
            </a:r>
            <a:r>
              <a:rPr lang="en-US" sz="2600" b="1" i="1" dirty="0" smtClean="0">
                <a:effectLst>
                  <a:outerShdw blurRad="38100" dist="38100" dir="2700000" algn="tl">
                    <a:srgbClr val="000000">
                      <a:alpha val="43137"/>
                    </a:srgbClr>
                  </a:outerShdw>
                </a:effectLst>
                <a:latin typeface="Cambria" pitchFamily="18" charset="0"/>
              </a:rPr>
              <a:t>“run with endurance the race that is set before us.”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While running this race, it is necessary both to be driven by </a:t>
            </a:r>
            <a:r>
              <a:rPr lang="en-US" sz="2600" b="1" u="sng"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 and to be drawn by </a:t>
            </a:r>
            <a:r>
              <a:rPr lang="en-US" sz="2600" b="1" u="sng" dirty="0" smtClean="0">
                <a:effectLst>
                  <a:outerShdw blurRad="38100" dist="38100" dir="2700000" algn="tl">
                    <a:srgbClr val="000000">
                      <a:alpha val="43137"/>
                    </a:srgbClr>
                  </a:outerShdw>
                </a:effectLst>
                <a:latin typeface="Cambria" pitchFamily="18" charset="0"/>
              </a:rPr>
              <a:t>hope</a:t>
            </a:r>
            <a:r>
              <a:rPr lang="en-US" sz="2600" b="1" dirty="0" smtClean="0">
                <a:latin typeface="Cambria" pitchFamily="18" charset="0"/>
              </a:rPr>
              <a:t>.  Moreover, we are to be </a:t>
            </a:r>
            <a:r>
              <a:rPr lang="en-US" sz="2600" b="1" i="1" dirty="0" smtClean="0">
                <a:effectLst>
                  <a:outerShdw blurRad="38100" dist="38100" dir="2700000" algn="tl">
                    <a:srgbClr val="000000">
                      <a:alpha val="43137"/>
                    </a:srgbClr>
                  </a:outerShdw>
                </a:effectLst>
                <a:latin typeface="Cambria" pitchFamily="18" charset="0"/>
              </a:rPr>
              <a:t>“fixing our eyes on Jesus.”</a:t>
            </a:r>
            <a:r>
              <a:rPr lang="en-US" sz="2600" b="1" dirty="0" smtClean="0">
                <a:latin typeface="Cambria" pitchFamily="18" charset="0"/>
              </a:rPr>
              <a:t>  Jesus – our divine focus – has gone before us in this </a:t>
            </a:r>
            <a:r>
              <a:rPr lang="en-US" sz="2600" b="1" dirty="0" smtClean="0">
                <a:effectLst>
                  <a:outerShdw blurRad="38100" dist="38100" dir="2700000" algn="tl">
                    <a:srgbClr val="000000">
                      <a:alpha val="43137"/>
                    </a:srgbClr>
                  </a:outerShdw>
                </a:effectLst>
                <a:latin typeface="Cambria" pitchFamily="18" charset="0"/>
              </a:rPr>
              <a:t>marathon</a:t>
            </a:r>
            <a:r>
              <a:rPr lang="en-US" sz="2600" b="1" dirty="0" smtClean="0">
                <a:latin typeface="Cambria" pitchFamily="18" charset="0"/>
              </a:rPr>
              <a:t> of faith (</a:t>
            </a:r>
            <a:r>
              <a:rPr lang="en-US" sz="2600" b="1" dirty="0" smtClean="0">
                <a:effectLst>
                  <a:outerShdw blurRad="38100" dist="38100" dir="2700000" algn="tl">
                    <a:srgbClr val="000000">
                      <a:alpha val="43137"/>
                    </a:srgbClr>
                  </a:outerShdw>
                </a:effectLst>
                <a:latin typeface="Cambria" pitchFamily="18" charset="0"/>
              </a:rPr>
              <a:t>12:2</a:t>
            </a:r>
            <a:r>
              <a:rPr lang="en-US" sz="2600" b="1" dirty="0" smtClean="0">
                <a:latin typeface="Cambria" pitchFamily="18" charset="0"/>
              </a:rPr>
              <a:t>).  </a:t>
            </a:r>
            <a:endParaRPr lang="en-US" sz="2600"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93954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We must never stop looking to Jesus.  Jesus is the author (</a:t>
            </a:r>
            <a:r>
              <a:rPr lang="en-US" sz="2600" b="1" dirty="0" smtClean="0">
                <a:effectLst>
                  <a:outerShdw blurRad="38100" dist="38100" dir="2700000" algn="tl">
                    <a:srgbClr val="000000">
                      <a:alpha val="43137"/>
                    </a:srgbClr>
                  </a:outerShdw>
                </a:effectLst>
                <a:latin typeface="Cambria" pitchFamily="18" charset="0"/>
              </a:rPr>
              <a:t>leader</a:t>
            </a:r>
            <a:r>
              <a:rPr lang="en-US" sz="2600" b="1" dirty="0" smtClean="0">
                <a:latin typeface="Cambria" pitchFamily="18" charset="0"/>
              </a:rPr>
              <a:t>) of our faith, and He is the one who makes our faith complete (</a:t>
            </a:r>
            <a:r>
              <a:rPr lang="en-US" sz="2600" b="1" dirty="0" smtClean="0">
                <a:effectLst>
                  <a:outerShdw blurRad="38100" dist="38100" dir="2700000" algn="tl">
                    <a:srgbClr val="000000">
                      <a:alpha val="43137"/>
                    </a:srgbClr>
                  </a:outerShdw>
                </a:effectLst>
                <a:latin typeface="Cambria" pitchFamily="18" charset="0"/>
              </a:rPr>
              <a:t>finished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12:2</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Jesus suffered </a:t>
            </a:r>
            <a:r>
              <a:rPr lang="en-US" sz="2600" b="1" i="1" dirty="0" smtClean="0">
                <a:effectLst>
                  <a:outerShdw blurRad="38100" dist="38100" dir="2700000" algn="tl">
                    <a:srgbClr val="000000">
                      <a:alpha val="43137"/>
                    </a:srgbClr>
                  </a:outerShdw>
                </a:effectLst>
                <a:latin typeface="Cambria" pitchFamily="18" charset="0"/>
              </a:rPr>
              <a:t>death</a:t>
            </a:r>
            <a:r>
              <a:rPr lang="en-US" sz="2600" b="1" dirty="0" smtClean="0">
                <a:latin typeface="Cambria" pitchFamily="18" charset="0"/>
              </a:rPr>
              <a:t> on a cross, but he accepted the </a:t>
            </a:r>
            <a:r>
              <a:rPr lang="en-US" sz="2600" b="1" i="1" dirty="0" smtClean="0">
                <a:effectLst>
                  <a:outerShdw blurRad="38100" dist="38100" dir="2700000" algn="tl">
                    <a:srgbClr val="000000">
                      <a:alpha val="43137"/>
                    </a:srgbClr>
                  </a:outerShdw>
                </a:effectLst>
                <a:latin typeface="Cambria" pitchFamily="18" charset="0"/>
              </a:rPr>
              <a:t>shame</a:t>
            </a:r>
            <a:r>
              <a:rPr lang="en-US" sz="2600" b="1" dirty="0" smtClean="0">
                <a:latin typeface="Cambria" pitchFamily="18" charset="0"/>
              </a:rPr>
              <a:t> of the cross as if it were nothing because of the </a:t>
            </a:r>
            <a:r>
              <a:rPr lang="en-US" sz="2600" b="1" u="sng" dirty="0" smtClean="0">
                <a:effectLst>
                  <a:outerShdw blurRad="38100" dist="38100" dir="2700000" algn="tl">
                    <a:srgbClr val="000000">
                      <a:alpha val="43137"/>
                    </a:srgbClr>
                  </a:outerShdw>
                </a:effectLst>
                <a:latin typeface="Cambria" pitchFamily="18" charset="0"/>
              </a:rPr>
              <a:t>joy</a:t>
            </a:r>
            <a:r>
              <a:rPr lang="en-US" sz="2600" b="1" dirty="0" smtClean="0">
                <a:latin typeface="Cambria" pitchFamily="18" charset="0"/>
              </a:rPr>
              <a:t> he could see waiting for him.  And now he is sitting at the right side of God’s throne (</a:t>
            </a:r>
            <a:r>
              <a:rPr lang="en-US" sz="2600" b="1" dirty="0" smtClean="0">
                <a:effectLst>
                  <a:outerShdw blurRad="38100" dist="38100" dir="2700000" algn="tl">
                    <a:srgbClr val="000000">
                      <a:alpha val="43137"/>
                    </a:srgbClr>
                  </a:outerShdw>
                </a:effectLst>
                <a:latin typeface="Cambria" pitchFamily="18" charset="0"/>
              </a:rPr>
              <a:t>12:2</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Hope drew Christ </a:t>
            </a:r>
            <a:r>
              <a:rPr lang="en-US" sz="2600" b="1" i="1" dirty="0" smtClean="0">
                <a:effectLst>
                  <a:outerShdw blurRad="38100" dist="38100" dir="2700000" algn="tl">
                    <a:srgbClr val="000000">
                      <a:alpha val="43137"/>
                    </a:srgbClr>
                  </a:outerShdw>
                </a:effectLst>
                <a:latin typeface="Cambria" pitchFamily="18" charset="0"/>
              </a:rPr>
              <a:t>onward</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upward</a:t>
            </a:r>
            <a:r>
              <a:rPr lang="en-US" sz="2600" b="1" dirty="0" smtClean="0">
                <a:latin typeface="Cambria" pitchFamily="18" charset="0"/>
              </a:rPr>
              <a:t>, giving Him the endurance needed to persevere through the hostility of sinners. </a:t>
            </a:r>
          </a:p>
          <a:p>
            <a:pPr marL="274320" indent="-274320">
              <a:spcAft>
                <a:spcPts val="2400"/>
              </a:spcAft>
              <a:buFont typeface="Arial" pitchFamily="34" charset="0"/>
              <a:buChar char="•"/>
            </a:pPr>
            <a:r>
              <a:rPr lang="en-US" sz="2600" b="1" dirty="0" smtClean="0">
                <a:latin typeface="Cambria" pitchFamily="18" charset="0"/>
              </a:rPr>
              <a:t>Jesus patiently endured the angry insults that </a:t>
            </a:r>
            <a:r>
              <a:rPr lang="en-US" sz="2600" b="1" i="1" dirty="0" smtClean="0">
                <a:effectLst>
                  <a:outerShdw blurRad="38100" dist="38100" dir="2700000" algn="tl">
                    <a:srgbClr val="000000">
                      <a:alpha val="43137"/>
                    </a:srgbClr>
                  </a:outerShdw>
                </a:effectLst>
                <a:latin typeface="Cambria" pitchFamily="18" charset="0"/>
              </a:rPr>
              <a:t>sinful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people</a:t>
            </a:r>
            <a:r>
              <a:rPr lang="en-US" sz="2600" b="1" dirty="0" smtClean="0">
                <a:latin typeface="Cambria" pitchFamily="18" charset="0"/>
              </a:rPr>
              <a:t> were shouting at him.  Think about Him so that you won’t get discouraged and stop trying.  </a:t>
            </a:r>
          </a:p>
          <a:p>
            <a:pPr marL="274320" indent="-274320">
              <a:spcAft>
                <a:spcPts val="2400"/>
              </a:spcAft>
              <a:buFont typeface="Arial" pitchFamily="34" charset="0"/>
              <a:buChar char="•"/>
            </a:pPr>
            <a:r>
              <a:rPr lang="en-US" sz="2600" b="1" dirty="0" smtClean="0">
                <a:latin typeface="Cambria" pitchFamily="18" charset="0"/>
              </a:rPr>
              <a:t>Jesus endured ruthless, unjust persecution from sinner.  Yet these experiences were not outside his Father’s plan and purpose (</a:t>
            </a:r>
            <a:r>
              <a:rPr lang="en-US" sz="2600" b="1" dirty="0" smtClean="0">
                <a:effectLst>
                  <a:outerShdw blurRad="38100" dist="38100" dir="2700000" algn="tl">
                    <a:srgbClr val="000000">
                      <a:alpha val="43137"/>
                    </a:srgbClr>
                  </a:outerShdw>
                </a:effectLst>
                <a:latin typeface="Cambria" pitchFamily="18" charset="0"/>
              </a:rPr>
              <a:t>12:3</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70C0">
            <a:alpha val="70000"/>
          </a:srgbClr>
        </a:solidFill>
        <a:effectLst/>
      </p:bgPr>
    </p:bg>
    <p:spTree>
      <p:nvGrpSpPr>
        <p:cNvPr id="1" name=""/>
        <p:cNvGrpSpPr/>
        <p:nvPr/>
      </p:nvGrpSpPr>
      <p:grpSpPr>
        <a:xfrm>
          <a:off x="0" y="0"/>
          <a:ext cx="0" cy="0"/>
          <a:chOff x="0" y="0"/>
          <a:chExt cx="0" cy="0"/>
        </a:xfrm>
      </p:grpSpPr>
      <p:sp>
        <p:nvSpPr>
          <p:cNvPr id="8" name="TextBox 7"/>
          <p:cNvSpPr txBox="1"/>
          <p:nvPr/>
        </p:nvSpPr>
        <p:spPr>
          <a:xfrm>
            <a:off x="152400" y="1066800"/>
            <a:ext cx="8778240" cy="5201424"/>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4</a:t>
            </a:r>
            <a:r>
              <a:rPr lang="en-US" sz="3000" dirty="0" smtClean="0">
                <a:latin typeface="Georgia" pitchFamily="18" charset="0"/>
              </a:rPr>
              <a:t>In your struggle against sin, you have not yet resisted to the point of shedding your blood.  </a:t>
            </a:r>
            <a:r>
              <a:rPr lang="en-US" sz="3000" b="1" baseline="30000" dirty="0" smtClean="0">
                <a:effectLst>
                  <a:outerShdw blurRad="38100" dist="38100" dir="2700000" algn="tl">
                    <a:srgbClr val="000000">
                      <a:alpha val="43137"/>
                    </a:srgbClr>
                  </a:outerShdw>
                </a:effectLst>
                <a:latin typeface="Georgia" pitchFamily="18" charset="0"/>
              </a:rPr>
              <a:t>5</a:t>
            </a:r>
            <a:r>
              <a:rPr lang="en-US" sz="3000" dirty="0" smtClean="0">
                <a:latin typeface="Georgia" pitchFamily="18" charset="0"/>
              </a:rPr>
              <a:t>And have you completely forgotten this word of encouragement that addresses you as a father addresses his son?  It says, “My son, do not make light of the Lord’s discipline, and do not lose heart when he rebukes you, </a:t>
            </a:r>
            <a:r>
              <a:rPr lang="en-US" sz="3000" b="1" baseline="30000" dirty="0" smtClean="0">
                <a:effectLst>
                  <a:outerShdw blurRad="38100" dist="38100" dir="2700000" algn="tl">
                    <a:srgbClr val="000000">
                      <a:alpha val="43137"/>
                    </a:srgbClr>
                  </a:outerShdw>
                </a:effectLst>
                <a:latin typeface="Georgia" pitchFamily="18" charset="0"/>
              </a:rPr>
              <a:t>6</a:t>
            </a:r>
            <a:r>
              <a:rPr lang="en-US" sz="3000" dirty="0" smtClean="0">
                <a:latin typeface="Georgia" pitchFamily="18" charset="0"/>
              </a:rPr>
              <a:t>because the Lord disciplines the one he loves, and he chastens everyone he accepts as his son.</a:t>
            </a:r>
          </a:p>
          <a:p>
            <a:endParaRPr lang="en-US" sz="3000" dirty="0" smtClean="0">
              <a:latin typeface="Georgia" pitchFamily="18" charset="0"/>
            </a:endParaRPr>
          </a:p>
        </p:txBody>
      </p:sp>
      <p:sp>
        <p:nvSpPr>
          <p:cNvPr id="13" name="TextBox 12"/>
          <p:cNvSpPr txBox="1"/>
          <p:nvPr/>
        </p:nvSpPr>
        <p:spPr>
          <a:xfrm>
            <a:off x="25908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12:4-6</a:t>
            </a:r>
            <a:endParaRPr lang="en-US" sz="2800" b="1" dirty="0">
              <a:solidFill>
                <a:schemeClr val="tx1"/>
              </a:solidFill>
              <a:latin typeface="Georgia" pitchFamily="18" charset="0"/>
            </a:endParaRPr>
          </a:p>
        </p:txBody>
      </p:sp>
      <p:cxnSp>
        <p:nvCxnSpPr>
          <p:cNvPr id="12" name="Straight Connector 11"/>
          <p:cNvCxnSpPr/>
          <p:nvPr/>
        </p:nvCxnSpPr>
        <p:spPr>
          <a:xfrm>
            <a:off x="457200" y="2438400"/>
            <a:ext cx="12801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371600" y="5181600"/>
            <a:ext cx="17373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57200" y="5638800"/>
            <a:ext cx="1371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par>
                          <p:cTn id="20" fill="hold">
                            <p:stCondLst>
                              <p:cond delay="3000"/>
                            </p:stCondLst>
                            <p:childTnLst>
                              <p:par>
                                <p:cTn id="21" presetID="22" presetClass="entr" presetSubtype="8"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53943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touches on a reality that often tries our faith more than anything else:  </a:t>
            </a:r>
            <a:r>
              <a:rPr lang="en-US" sz="2600" b="1" i="1" dirty="0" smtClean="0">
                <a:effectLst>
                  <a:outerShdw blurRad="38100" dist="38100" dir="2700000" algn="tl">
                    <a:srgbClr val="000000">
                      <a:alpha val="43137"/>
                    </a:srgbClr>
                  </a:outerShdw>
                </a:effectLst>
                <a:latin typeface="Cambria" pitchFamily="18" charset="0"/>
              </a:rPr>
              <a:t>the discipline of God</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We learn that in our struggles against </a:t>
            </a:r>
            <a:r>
              <a:rPr lang="en-US" sz="2600" b="1" u="sng" dirty="0" smtClean="0">
                <a:effectLst>
                  <a:outerShdw blurRad="38100" dist="38100" dir="2700000" algn="tl">
                    <a:srgbClr val="000000">
                      <a:alpha val="43137"/>
                    </a:srgbClr>
                  </a:outerShdw>
                </a:effectLst>
                <a:latin typeface="Cambria" pitchFamily="18" charset="0"/>
              </a:rPr>
              <a:t>sin</a:t>
            </a:r>
            <a:r>
              <a:rPr lang="en-US" sz="2600" b="1" dirty="0" smtClean="0">
                <a:latin typeface="Cambria" pitchFamily="18" charset="0"/>
              </a:rPr>
              <a:t> and in our pursuit of </a:t>
            </a:r>
            <a:r>
              <a:rPr lang="en-US" sz="2600" b="1" u="sng" dirty="0" smtClean="0">
                <a:effectLst>
                  <a:outerShdw blurRad="38100" dist="38100" dir="2700000" algn="tl">
                    <a:srgbClr val="000000">
                      <a:alpha val="43137"/>
                    </a:srgbClr>
                  </a:outerShdw>
                </a:effectLst>
                <a:latin typeface="Cambria" pitchFamily="18" charset="0"/>
              </a:rPr>
              <a:t>righteousness</a:t>
            </a:r>
            <a:r>
              <a:rPr lang="en-US" sz="2600" b="1" dirty="0" smtClean="0">
                <a:latin typeface="Cambria" pitchFamily="18" charset="0"/>
              </a:rPr>
              <a:t>, God permits </a:t>
            </a:r>
            <a:r>
              <a:rPr lang="en-US" sz="2600" b="1" i="1" dirty="0" smtClean="0">
                <a:effectLst>
                  <a:outerShdw blurRad="38100" dist="38100" dir="2700000" algn="tl">
                    <a:srgbClr val="000000">
                      <a:alpha val="43137"/>
                    </a:srgbClr>
                  </a:outerShdw>
                </a:effectLst>
                <a:latin typeface="Cambria" pitchFamily="18" charset="0"/>
              </a:rPr>
              <a:t>people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events</a:t>
            </a:r>
            <a:r>
              <a:rPr lang="en-US" sz="2600" b="1" dirty="0" smtClean="0">
                <a:latin typeface="Cambria" pitchFamily="18" charset="0"/>
              </a:rPr>
              <a:t>, and </a:t>
            </a:r>
            <a:r>
              <a:rPr lang="en-US" sz="2600" b="1" i="1" dirty="0" smtClean="0">
                <a:effectLst>
                  <a:outerShdw blurRad="38100" dist="38100" dir="2700000" algn="tl">
                    <a:srgbClr val="000000">
                      <a:alpha val="43137"/>
                    </a:srgbClr>
                  </a:outerShdw>
                </a:effectLst>
                <a:latin typeface="Cambria" pitchFamily="18" charset="0"/>
              </a:rPr>
              <a:t>circumstances</a:t>
            </a:r>
            <a:r>
              <a:rPr lang="en-US" sz="2600" b="1" dirty="0" smtClean="0">
                <a:latin typeface="Cambria" pitchFamily="18" charset="0"/>
              </a:rPr>
              <a:t> (experiences) that cause us </a:t>
            </a:r>
            <a:r>
              <a:rPr lang="en-US" sz="2600" b="1" u="sng" dirty="0" smtClean="0">
                <a:effectLst>
                  <a:outerShdw blurRad="38100" dist="38100" dir="2700000" algn="tl">
                    <a:srgbClr val="000000">
                      <a:alpha val="43137"/>
                    </a:srgbClr>
                  </a:outerShdw>
                </a:effectLst>
                <a:latin typeface="Cambria" pitchFamily="18" charset="0"/>
              </a:rPr>
              <a:t>pain</a:t>
            </a:r>
            <a:r>
              <a:rPr lang="en-US" sz="2600" b="1" dirty="0" smtClean="0">
                <a:latin typeface="Cambria" pitchFamily="18" charset="0"/>
              </a:rPr>
              <a:t> – not to </a:t>
            </a:r>
            <a:r>
              <a:rPr lang="en-US" sz="2600" b="1" i="1" dirty="0" smtClean="0">
                <a:effectLst>
                  <a:outerShdw blurRad="38100" dist="38100" dir="2700000" algn="tl">
                    <a:srgbClr val="000000">
                      <a:alpha val="43137"/>
                    </a:srgbClr>
                  </a:outerShdw>
                </a:effectLst>
                <a:latin typeface="Cambria" pitchFamily="18" charset="0"/>
              </a:rPr>
              <a:t>punish us</a:t>
            </a:r>
            <a:r>
              <a:rPr lang="en-US" sz="2600" b="1" dirty="0" smtClean="0">
                <a:latin typeface="Cambria" pitchFamily="18" charset="0"/>
              </a:rPr>
              <a:t>, but to </a:t>
            </a:r>
            <a:r>
              <a:rPr lang="en-US" sz="2600" b="1" i="1" dirty="0" smtClean="0">
                <a:effectLst>
                  <a:outerShdw blurRad="38100" dist="38100" dir="2700000" algn="tl">
                    <a:srgbClr val="000000">
                      <a:alpha val="43137"/>
                    </a:srgbClr>
                  </a:outerShdw>
                </a:effectLst>
                <a:latin typeface="Cambria" pitchFamily="18" charset="0"/>
              </a:rPr>
              <a:t>purify us</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53943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Unlike the Savior, these Jewish Christians had not yet suffered for their faith to the extent of </a:t>
            </a:r>
            <a:r>
              <a:rPr lang="en-US" sz="2600" b="1" i="1" dirty="0" smtClean="0">
                <a:effectLst>
                  <a:outerShdw blurRad="38100" dist="38100" dir="2700000" algn="tl">
                    <a:srgbClr val="000000">
                      <a:alpha val="43137"/>
                    </a:srgbClr>
                  </a:outerShdw>
                </a:effectLst>
                <a:latin typeface="Cambria" pitchFamily="18" charset="0"/>
              </a:rPr>
              <a:t>shedding blood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That is, they had not yet experienced martyrdom for their faith as did their Lord.  The </a:t>
            </a:r>
            <a:r>
              <a:rPr lang="en-US" sz="2600" b="1" i="1" dirty="0" smtClean="0">
                <a:effectLst>
                  <a:outerShdw blurRad="38100" dist="38100" dir="2700000" algn="tl">
                    <a:srgbClr val="000000">
                      <a:alpha val="43137"/>
                    </a:srgbClr>
                  </a:outerShdw>
                </a:effectLst>
                <a:latin typeface="Cambria" pitchFamily="18" charset="0"/>
              </a:rPr>
              <a:t>affliction</a:t>
            </a:r>
            <a:r>
              <a:rPr lang="en-US" sz="2600" b="1" dirty="0" smtClean="0">
                <a:latin typeface="Cambria" pitchFamily="18" charset="0"/>
              </a:rPr>
              <a:t> they had experienced, however, was trying their </a:t>
            </a:r>
            <a:r>
              <a:rPr lang="en-US" sz="2600" b="1" i="1"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To answer the question of </a:t>
            </a:r>
            <a:r>
              <a:rPr lang="en-US" sz="2600" b="1" u="sng" dirty="0" smtClean="0">
                <a:effectLst>
                  <a:outerShdw blurRad="38100" dist="38100" dir="2700000" algn="tl">
                    <a:srgbClr val="000000">
                      <a:alpha val="43137"/>
                    </a:srgbClr>
                  </a:outerShdw>
                </a:effectLst>
                <a:latin typeface="Cambria" pitchFamily="18" charset="0"/>
              </a:rPr>
              <a:t>why</a:t>
            </a:r>
            <a:r>
              <a:rPr lang="en-US" sz="2600" b="1" dirty="0" smtClean="0">
                <a:latin typeface="Cambria" pitchFamily="18" charset="0"/>
              </a:rPr>
              <a:t> things were happening to God’s people, Paul reminds them of a vital truth they had forgotten from </a:t>
            </a:r>
            <a:r>
              <a:rPr lang="en-US" sz="2600" b="1" dirty="0" smtClean="0">
                <a:effectLst>
                  <a:outerShdw blurRad="38100" dist="38100" dir="2700000" algn="tl">
                    <a:srgbClr val="000000">
                      <a:alpha val="43137"/>
                    </a:srgbClr>
                  </a:outerShdw>
                </a:effectLst>
                <a:latin typeface="Cambria" pitchFamily="18" charset="0"/>
              </a:rPr>
              <a:t>Proverb</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3:11-12</a:t>
            </a:r>
            <a:r>
              <a:rPr lang="en-US" sz="2600" b="1" dirty="0" smtClean="0">
                <a:latin typeface="Cambria" pitchFamily="18" charset="0"/>
              </a:rPr>
              <a:t> </a:t>
            </a:r>
          </a:p>
          <a:p>
            <a:pPr marL="274320" indent="-274320">
              <a:spcAft>
                <a:spcPts val="2400"/>
              </a:spcAft>
              <a:buFont typeface="Arial" pitchFamily="34" charset="0"/>
              <a:buChar char="•"/>
            </a:pPr>
            <a:r>
              <a:rPr lang="en-US" sz="2600" b="1" i="1" dirty="0" smtClean="0">
                <a:latin typeface="Cambria" pitchFamily="18" charset="0"/>
              </a:rPr>
              <a:t>“My son, despise not thou the chastening of the Lord, nor faint when thou art rebuked of him:  </a:t>
            </a:r>
            <a:r>
              <a:rPr lang="en-US" sz="2600" b="1" baseline="30000" dirty="0" smtClean="0">
                <a:effectLst>
                  <a:outerShdw blurRad="38100" dist="38100" dir="2700000" algn="tl">
                    <a:srgbClr val="000000">
                      <a:alpha val="43137"/>
                    </a:srgbClr>
                  </a:outerShdw>
                </a:effectLst>
                <a:latin typeface="Cambria" pitchFamily="18" charset="0"/>
              </a:rPr>
              <a:t>6</a:t>
            </a:r>
            <a:r>
              <a:rPr lang="en-US" sz="2600" b="1" i="1" dirty="0" smtClean="0">
                <a:latin typeface="Cambria" pitchFamily="18" charset="0"/>
              </a:rPr>
              <a:t>For whom the Lord loves, he chastens, and scourges every son whom he receives.”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Two extremes:  </a:t>
            </a:r>
            <a:r>
              <a:rPr lang="en-US" sz="2600" b="1" i="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is to disregard the discipline God sends to train us.  </a:t>
            </a:r>
            <a:r>
              <a:rPr lang="en-US" sz="2600" b="1" i="1" dirty="0" smtClean="0">
                <a:effectLst>
                  <a:outerShdw blurRad="38100" dist="38100" dir="2700000" algn="tl">
                    <a:srgbClr val="000000">
                      <a:alpha val="43137"/>
                    </a:srgbClr>
                  </a:outerShdw>
                </a:effectLst>
                <a:latin typeface="Cambria" pitchFamily="18" charset="0"/>
              </a:rPr>
              <a:t>Secondly</a:t>
            </a:r>
            <a:r>
              <a:rPr lang="en-US" sz="2600" b="1" dirty="0" smtClean="0">
                <a:latin typeface="Cambria" pitchFamily="18" charset="0"/>
              </a:rPr>
              <a:t> is faint when we face God’s correction.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12-1 witnesses.jpg"/>
          <p:cNvPicPr>
            <a:picLocks noChangeAspect="1"/>
          </p:cNvPicPr>
          <p:nvPr/>
        </p:nvPicPr>
        <p:blipFill>
          <a:blip r:embed="rId2" cstate="print"/>
          <a:srcRect t="2222" r="1916" b="1111"/>
          <a:stretch>
            <a:fillRect/>
          </a:stretch>
        </p:blipFill>
        <p:spPr>
          <a:xfrm>
            <a:off x="1143000" y="152400"/>
            <a:ext cx="6858000" cy="6559411"/>
          </a:xfrm>
          <a:prstGeom prst="rect">
            <a:avLst/>
          </a:prstGeom>
          <a:ln>
            <a:noFill/>
          </a:ln>
          <a:effectLst>
            <a:outerShdw blurRad="190500" algn="tl" rotWithShape="0">
              <a:srgbClr val="000000">
                <a:alpha val="70000"/>
              </a:srgbClr>
            </a:outerShdw>
          </a:effectLst>
        </p:spPr>
      </p:pic>
      <p:sp>
        <p:nvSpPr>
          <p:cNvPr id="4" name="Rectangle 3"/>
          <p:cNvSpPr/>
          <p:nvPr/>
        </p:nvSpPr>
        <p:spPr>
          <a:xfrm>
            <a:off x="0" y="457200"/>
            <a:ext cx="9144000" cy="707886"/>
          </a:xfrm>
          <a:prstGeom prst="rect">
            <a:avLst/>
          </a:prstGeom>
        </p:spPr>
        <p:txBody>
          <a:bodyPr wrap="square">
            <a:spAutoFit/>
          </a:bodyPr>
          <a:lstStyle/>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So great a cloud of witnesses</a:t>
            </a:r>
            <a:endParaRPr lang="en-US" sz="32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C. S. Lewis</a:t>
            </a:r>
            <a:r>
              <a:rPr lang="en-US" sz="2600" b="1" dirty="0" smtClean="0">
                <a:latin typeface="Cambria" pitchFamily="18" charset="0"/>
              </a:rPr>
              <a:t> sums it up:  </a:t>
            </a:r>
            <a:r>
              <a:rPr lang="en-US" sz="2600" b="1" i="1" dirty="0" smtClean="0">
                <a:latin typeface="Cambria" pitchFamily="18" charset="0"/>
              </a:rPr>
              <a:t>“God whispers to us in our pleasures, speaks in our conscience, but shouts in our pains:  it is His megaphone to rouse a deaf world.”</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This is why faith is essential to help endure the painful trials in our lives.  </a:t>
            </a:r>
            <a:r>
              <a:rPr lang="en-US" sz="2600" b="1" dirty="0" smtClean="0">
                <a:effectLst>
                  <a:outerShdw blurRad="38100" dist="38100" dir="2700000" algn="tl">
                    <a:srgbClr val="000000">
                      <a:alpha val="43137"/>
                    </a:srgbClr>
                  </a:outerShdw>
                </a:effectLst>
                <a:latin typeface="Cambria" pitchFamily="18" charset="0"/>
              </a:rPr>
              <a:t>By faith</a:t>
            </a:r>
            <a:r>
              <a:rPr lang="en-US" sz="2600" b="1" dirty="0" smtClean="0">
                <a:latin typeface="Cambria" pitchFamily="18" charset="0"/>
              </a:rPr>
              <a:t> we </a:t>
            </a:r>
            <a:r>
              <a:rPr lang="en-US" sz="2600" b="1" i="1" u="sng" dirty="0" smtClean="0">
                <a:latin typeface="Cambria" pitchFamily="18" charset="0"/>
              </a:rPr>
              <a:t>trust</a:t>
            </a:r>
            <a:r>
              <a:rPr lang="en-US" sz="2600" b="1" dirty="0" smtClean="0">
                <a:latin typeface="Cambria" pitchFamily="18" charset="0"/>
              </a:rPr>
              <a:t> that God loves us, that He is all-powerful, and that he knows us completely.   </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By faith</a:t>
            </a:r>
            <a:r>
              <a:rPr lang="en-US" sz="2600" b="1" dirty="0" smtClean="0">
                <a:latin typeface="Cambria" pitchFamily="18" charset="0"/>
              </a:rPr>
              <a:t> we </a:t>
            </a:r>
            <a:r>
              <a:rPr lang="en-US" sz="2600" b="1" i="1" u="sng" dirty="0" smtClean="0">
                <a:latin typeface="Cambria" pitchFamily="18" charset="0"/>
              </a:rPr>
              <a:t>grasp</a:t>
            </a:r>
            <a:r>
              <a:rPr lang="en-US" sz="2600" b="1" dirty="0" smtClean="0">
                <a:latin typeface="Cambria" pitchFamily="18" charset="0"/>
              </a:rPr>
              <a:t> the significance of the next line of Solomon’s proverb: that God disciplines out of </a:t>
            </a:r>
            <a:r>
              <a:rPr lang="en-US" sz="2600" b="1" i="1"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not anger or hatred.  When He punishes, it is in </a:t>
            </a:r>
            <a:r>
              <a:rPr lang="en-US" sz="2600" b="1" i="1" dirty="0" smtClean="0">
                <a:effectLst>
                  <a:outerShdw blurRad="38100" dist="38100" dir="2700000" algn="tl">
                    <a:srgbClr val="000000">
                      <a:alpha val="43137"/>
                    </a:srgbClr>
                  </a:outerShdw>
                </a:effectLst>
                <a:latin typeface="Cambria" pitchFamily="18" charset="0"/>
              </a:rPr>
              <a:t>love</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0" y="263887"/>
            <a:ext cx="9144000" cy="6594113"/>
          </a:xfrm>
          <a:prstGeom prst="rect">
            <a:avLst/>
          </a:prstGeom>
          <a:gradFill>
            <a:gsLst>
              <a:gs pos="0">
                <a:srgbClr val="FF0000">
                  <a:alpha val="50000"/>
                </a:srgbClr>
              </a:gs>
              <a:gs pos="100000">
                <a:srgbClr val="FFEBFA"/>
              </a:gs>
            </a:gsLst>
            <a:lin ang="5400000" scaled="0"/>
          </a:gradFill>
        </p:spPr>
        <p:txBody>
          <a:bodyPr wrap="square" lIns="274320" tIns="0" rIns="274320" bIns="91440" rtlCol="0" anchor="t" anchorCtr="0">
            <a:spAutoFit/>
          </a:bodyPr>
          <a:lstStyle/>
          <a:p>
            <a:endParaRPr lang="en-US" sz="1050" b="1" dirty="0" smtClean="0">
              <a:latin typeface="Georgia" pitchFamily="18" charset="0"/>
            </a:endParaRPr>
          </a:p>
          <a:p>
            <a:endParaRPr lang="en-US" sz="2000" b="1" dirty="0" smtClean="0">
              <a:latin typeface="Georgia" pitchFamily="18" charset="0"/>
            </a:endParaRPr>
          </a:p>
          <a:p>
            <a:r>
              <a:rPr lang="en-US" sz="2800" b="1" baseline="30000" dirty="0" smtClean="0">
                <a:effectLst>
                  <a:outerShdw blurRad="38100" dist="38100" dir="2700000" algn="tl">
                    <a:srgbClr val="000000">
                      <a:alpha val="43137"/>
                    </a:srgbClr>
                  </a:outerShdw>
                </a:effectLst>
                <a:latin typeface="Georgia" pitchFamily="18" charset="0"/>
              </a:rPr>
              <a:t>7</a:t>
            </a:r>
            <a:r>
              <a:rPr lang="en-US" sz="2800" dirty="0" smtClean="0">
                <a:latin typeface="Georgia" pitchFamily="18" charset="0"/>
              </a:rPr>
              <a:t>Endure hardship as discipline; God is treating you as his children.  For what children are not disciplined by their father?  </a:t>
            </a:r>
            <a:r>
              <a:rPr lang="en-US" sz="2800" b="1" baseline="30000" dirty="0" smtClean="0">
                <a:effectLst>
                  <a:outerShdw blurRad="38100" dist="38100" dir="2700000" algn="tl">
                    <a:srgbClr val="000000">
                      <a:alpha val="43137"/>
                    </a:srgbClr>
                  </a:outerShdw>
                </a:effectLst>
                <a:latin typeface="Georgia" pitchFamily="18" charset="0"/>
              </a:rPr>
              <a:t>8</a:t>
            </a:r>
            <a:r>
              <a:rPr lang="en-US" sz="2800" dirty="0" smtClean="0">
                <a:latin typeface="Georgia" pitchFamily="18" charset="0"/>
              </a:rPr>
              <a:t>If you are not disciplined—and everyone undergoes discipline—then you are not legitimate, not true sons and daughters at all.  </a:t>
            </a:r>
            <a:r>
              <a:rPr lang="en-US" sz="2800" b="1" baseline="30000" dirty="0" smtClean="0">
                <a:effectLst>
                  <a:outerShdw blurRad="38100" dist="38100" dir="2700000" algn="tl">
                    <a:srgbClr val="000000">
                      <a:alpha val="43137"/>
                    </a:srgbClr>
                  </a:outerShdw>
                </a:effectLst>
                <a:latin typeface="Georgia" pitchFamily="18" charset="0"/>
              </a:rPr>
              <a:t>9</a:t>
            </a:r>
            <a:r>
              <a:rPr lang="en-US" sz="2800" dirty="0" smtClean="0">
                <a:latin typeface="Georgia" pitchFamily="18" charset="0"/>
              </a:rPr>
              <a:t>Moreover, we have all had human fathers who disciplined us and we respected them for it.  How much more should we submit to the Father of spirits and live!  </a:t>
            </a:r>
            <a:r>
              <a:rPr lang="en-US" sz="2800" b="1" baseline="30000" dirty="0" smtClean="0">
                <a:effectLst>
                  <a:outerShdw blurRad="38100" dist="38100" dir="2700000" algn="tl">
                    <a:srgbClr val="000000">
                      <a:alpha val="43137"/>
                    </a:srgbClr>
                  </a:outerShdw>
                </a:effectLst>
                <a:latin typeface="Georgia" pitchFamily="18" charset="0"/>
              </a:rPr>
              <a:t>10</a:t>
            </a:r>
            <a:r>
              <a:rPr lang="en-US" sz="2800" dirty="0" smtClean="0">
                <a:latin typeface="Georgia" pitchFamily="18" charset="0"/>
              </a:rPr>
              <a:t>They disciplined us for a little while as they thought best; but God disciplines us for our good, in order that we may share in his holiness.  </a:t>
            </a:r>
            <a:r>
              <a:rPr lang="en-US" sz="2800" b="1" baseline="30000" dirty="0" smtClean="0">
                <a:effectLst>
                  <a:outerShdw blurRad="38100" dist="38100" dir="2700000" algn="tl">
                    <a:srgbClr val="000000">
                      <a:alpha val="43137"/>
                    </a:srgbClr>
                  </a:outerShdw>
                </a:effectLst>
                <a:latin typeface="Georgia" pitchFamily="18" charset="0"/>
              </a:rPr>
              <a:t>11</a:t>
            </a:r>
            <a:r>
              <a:rPr lang="en-US" sz="2800" dirty="0" smtClean="0">
                <a:latin typeface="Georgia" pitchFamily="18" charset="0"/>
              </a:rPr>
              <a:t>No discipline seems pleasant at the time, but painful.  Later on, however, it produces a harvest of righteousness and peace for those who have been trained by it. </a:t>
            </a:r>
          </a:p>
        </p:txBody>
      </p:sp>
      <p:cxnSp>
        <p:nvCxnSpPr>
          <p:cNvPr id="12" name="Straight Connector 11"/>
          <p:cNvCxnSpPr/>
          <p:nvPr/>
        </p:nvCxnSpPr>
        <p:spPr>
          <a:xfrm>
            <a:off x="381000" y="1143000"/>
            <a:ext cx="46634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12:7 - 11</a:t>
            </a:r>
            <a:endParaRPr lang="en-US" sz="2800" b="1" dirty="0">
              <a:solidFill>
                <a:srgbClr val="FFFF00"/>
              </a:solidFill>
              <a:latin typeface="Georgia" pitchFamily="18" charset="0"/>
            </a:endParaRPr>
          </a:p>
        </p:txBody>
      </p:sp>
      <p:cxnSp>
        <p:nvCxnSpPr>
          <p:cNvPr id="7" name="Straight Connector 6"/>
          <p:cNvCxnSpPr/>
          <p:nvPr/>
        </p:nvCxnSpPr>
        <p:spPr>
          <a:xfrm>
            <a:off x="914400" y="4953000"/>
            <a:ext cx="47548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Anybody who has parented knows that </a:t>
            </a:r>
            <a:r>
              <a:rPr lang="en-US" sz="2600" b="1" i="1" dirty="0" smtClean="0">
                <a:effectLst>
                  <a:outerShdw blurRad="38100" dist="38100" dir="2700000" algn="tl">
                    <a:srgbClr val="000000">
                      <a:alpha val="43137"/>
                    </a:srgbClr>
                  </a:outerShdw>
                </a:effectLst>
                <a:latin typeface="Cambria" pitchFamily="18" charset="0"/>
              </a:rPr>
              <a:t>positive reinforcement</a:t>
            </a:r>
            <a:r>
              <a:rPr lang="en-US" sz="2600" b="1" dirty="0" smtClean="0">
                <a:latin typeface="Cambria" pitchFamily="18" charset="0"/>
              </a:rPr>
              <a:t> through instruction and encouragement in never enough.  We are fallen, sinful human beings who will always </a:t>
            </a:r>
            <a:r>
              <a:rPr lang="en-US" sz="2600" b="1" u="sng" dirty="0" smtClean="0">
                <a:effectLst>
                  <a:outerShdw blurRad="38100" dist="38100" dir="2700000" algn="tl">
                    <a:srgbClr val="000000">
                      <a:alpha val="43137"/>
                    </a:srgbClr>
                  </a:outerShdw>
                </a:effectLst>
                <a:latin typeface="Cambria" pitchFamily="18" charset="0"/>
              </a:rPr>
              <a:t>balk</a:t>
            </a:r>
            <a:r>
              <a:rPr lang="en-US" sz="2600" b="1" dirty="0" smtClean="0">
                <a:latin typeface="Cambria" pitchFamily="18" charset="0"/>
              </a:rPr>
              <a:t> at instruction and </a:t>
            </a:r>
            <a:r>
              <a:rPr lang="en-US" sz="2600" b="1" u="sng" dirty="0" smtClean="0">
                <a:effectLst>
                  <a:outerShdw blurRad="38100" dist="38100" dir="2700000" algn="tl">
                    <a:srgbClr val="000000">
                      <a:alpha val="43137"/>
                    </a:srgbClr>
                  </a:outerShdw>
                </a:effectLst>
                <a:latin typeface="Cambria" pitchFamily="18" charset="0"/>
              </a:rPr>
              <a:t>buck</a:t>
            </a:r>
            <a:r>
              <a:rPr lang="en-US" sz="2600" b="1" dirty="0" smtClean="0">
                <a:latin typeface="Cambria" pitchFamily="18" charset="0"/>
              </a:rPr>
              <a:t> the correction established for our growth.  </a:t>
            </a:r>
          </a:p>
          <a:p>
            <a:pPr marL="274320" indent="-274320">
              <a:spcAft>
                <a:spcPts val="2400"/>
              </a:spcAft>
              <a:buFont typeface="Arial" pitchFamily="34" charset="0"/>
              <a:buChar char="•"/>
            </a:pPr>
            <a:r>
              <a:rPr lang="en-US" sz="2600" b="1" dirty="0" smtClean="0">
                <a:latin typeface="Cambria" pitchFamily="18" charset="0"/>
              </a:rPr>
              <a:t>However, positive discipline also involves a flip side – </a:t>
            </a:r>
            <a:r>
              <a:rPr lang="en-US" sz="2600" b="1" i="1" dirty="0" smtClean="0">
                <a:effectLst>
                  <a:outerShdw blurRad="38100" dist="38100" dir="2700000" algn="tl">
                    <a:srgbClr val="000000">
                      <a:alpha val="43137"/>
                    </a:srgbClr>
                  </a:outerShdw>
                </a:effectLst>
                <a:latin typeface="Cambria" pitchFamily="18" charset="0"/>
              </a:rPr>
              <a:t>negative consequences</a:t>
            </a:r>
            <a:r>
              <a:rPr lang="en-US" sz="2600" b="1" dirty="0" smtClean="0">
                <a:latin typeface="Cambria" pitchFamily="18" charset="0"/>
              </a:rPr>
              <a:t> for failing to progress and painful punishment for rebelliously transgressing the rules.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763000" cy="446276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In the midst of the discomfort and pain, Paul offers </a:t>
            </a:r>
            <a:r>
              <a:rPr lang="en-US" sz="2600" b="1" i="1" dirty="0" smtClean="0">
                <a:latin typeface="Cambria" pitchFamily="18" charset="0"/>
              </a:rPr>
              <a:t>four principles</a:t>
            </a:r>
            <a:r>
              <a:rPr lang="en-US" sz="2600" b="1" dirty="0" smtClean="0">
                <a:latin typeface="Cambria" pitchFamily="18" charset="0"/>
              </a:rPr>
              <a:t> &gt; </a:t>
            </a:r>
            <a:r>
              <a:rPr lang="en-US" sz="2600" b="1" i="1" dirty="0" smtClean="0">
                <a:effectLst>
                  <a:outerShdw blurRad="38100" dist="38100" dir="2700000" algn="tl">
                    <a:srgbClr val="000000">
                      <a:alpha val="43137"/>
                    </a:srgbClr>
                  </a:outerShdw>
                </a:effectLst>
                <a:latin typeface="Cambria" pitchFamily="18" charset="0"/>
              </a:rPr>
              <a:t>“God’s discipline . .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600" b="1" dirty="0" smtClean="0">
                <a:latin typeface="Cambria" pitchFamily="18" charset="0"/>
              </a:rPr>
              <a:t> – Assures us that we are His </a:t>
            </a:r>
            <a:r>
              <a:rPr lang="en-US" sz="2600" b="1" u="sng" dirty="0" smtClean="0">
                <a:effectLst>
                  <a:outerShdw blurRad="38100" dist="38100" dir="2700000" algn="tl">
                    <a:srgbClr val="000000">
                      <a:alpha val="43137"/>
                    </a:srgbClr>
                  </a:outerShdw>
                </a:effectLst>
                <a:latin typeface="Cambria" pitchFamily="18" charset="0"/>
              </a:rPr>
              <a:t>children</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7-8</a:t>
            </a:r>
            <a:r>
              <a:rPr lang="en-US" sz="2600" b="1" dirty="0" smtClean="0">
                <a:latin typeface="Cambria" pitchFamily="18" charset="0"/>
              </a:rPr>
              <a:t>).</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600" b="1" dirty="0" smtClean="0">
                <a:latin typeface="Cambria" pitchFamily="18" charset="0"/>
              </a:rPr>
              <a:t> – Deepens and enhances our </a:t>
            </a:r>
            <a:r>
              <a:rPr lang="en-US" sz="2600" b="1" u="sng" dirty="0" smtClean="0">
                <a:effectLst>
                  <a:outerShdw blurRad="38100" dist="38100" dir="2700000" algn="tl">
                    <a:srgbClr val="000000">
                      <a:alpha val="43137"/>
                    </a:srgbClr>
                  </a:outerShdw>
                </a:effectLst>
                <a:latin typeface="Cambria" pitchFamily="18" charset="0"/>
              </a:rPr>
              <a:t>spiritual</a:t>
            </a:r>
            <a:r>
              <a:rPr lang="en-US" sz="2600" b="1" dirty="0" smtClean="0">
                <a:effectLst>
                  <a:outerShdw blurRad="38100" dist="38100" dir="2700000" algn="tl">
                    <a:srgbClr val="000000">
                      <a:alpha val="43137"/>
                    </a:srgbClr>
                  </a:outerShdw>
                </a:effectLst>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life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9</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600" b="1" dirty="0" smtClean="0">
                <a:latin typeface="Cambria" pitchFamily="18" charset="0"/>
              </a:rPr>
              <a:t> – Continues for our </a:t>
            </a:r>
            <a:r>
              <a:rPr lang="en-US" sz="2600" b="1" u="sng" dirty="0" smtClean="0">
                <a:effectLst>
                  <a:outerShdw blurRad="38100" dist="38100" dir="2700000" algn="tl">
                    <a:srgbClr val="000000">
                      <a:alpha val="43137"/>
                    </a:srgbClr>
                  </a:outerShdw>
                </a:effectLst>
                <a:latin typeface="Cambria" pitchFamily="18" charset="0"/>
              </a:rPr>
              <a:t>benefit</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10</a:t>
            </a:r>
            <a:r>
              <a:rPr lang="en-US" sz="2600" b="1" dirty="0" smtClean="0">
                <a:latin typeface="Cambria" pitchFamily="18" charset="0"/>
              </a:rPr>
              <a:t>). </a:t>
            </a:r>
          </a:p>
          <a:p>
            <a:pPr marL="274320" indent="-274320">
              <a:spcAft>
                <a:spcPts val="2400"/>
              </a:spcAft>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FOURTH</a:t>
            </a:r>
            <a:r>
              <a:rPr lang="en-US" sz="2600" b="1" dirty="0" smtClean="0">
                <a:latin typeface="Cambria" pitchFamily="18" charset="0"/>
              </a:rPr>
              <a:t> – Though painful, is ultimately </a:t>
            </a:r>
            <a:r>
              <a:rPr lang="en-US" sz="2600" b="1" u="sng" dirty="0" smtClean="0">
                <a:effectLst>
                  <a:outerShdw blurRad="38100" dist="38100" dir="2700000" algn="tl">
                    <a:srgbClr val="000000">
                      <a:alpha val="43137"/>
                    </a:srgbClr>
                  </a:outerShdw>
                </a:effectLst>
                <a:latin typeface="Cambria" pitchFamily="18" charset="0"/>
              </a:rPr>
              <a:t>valuable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11</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20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0" y="762000"/>
            <a:ext cx="9144000" cy="2431435"/>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12</a:t>
            </a:r>
            <a:r>
              <a:rPr lang="en-US" sz="3000" dirty="0" smtClean="0">
                <a:latin typeface="Georgia" pitchFamily="18" charset="0"/>
              </a:rPr>
              <a:t>Therefore, strengthen your feeble arms and weak knees.  </a:t>
            </a:r>
            <a:r>
              <a:rPr lang="en-US" sz="3000" b="1" baseline="30000" dirty="0" smtClean="0">
                <a:effectLst>
                  <a:outerShdw blurRad="38100" dist="38100" dir="2700000" algn="tl">
                    <a:srgbClr val="000000">
                      <a:alpha val="43137"/>
                    </a:srgbClr>
                  </a:outerShdw>
                </a:effectLst>
                <a:latin typeface="Georgia" pitchFamily="18" charset="0"/>
              </a:rPr>
              <a:t>13</a:t>
            </a:r>
            <a:r>
              <a:rPr lang="en-US" sz="3000" dirty="0" smtClean="0">
                <a:latin typeface="Georgia" pitchFamily="18" charset="0"/>
              </a:rPr>
              <a:t>“Make level paths for your feet,” so that the lame may not be disabled, but rather healed.</a:t>
            </a:r>
          </a:p>
          <a:p>
            <a:endParaRPr lang="en-US" sz="3000" dirty="0" smtClean="0">
              <a:latin typeface="Georgia" pitchFamily="18" charset="0"/>
            </a:endParaRPr>
          </a:p>
        </p:txBody>
      </p:sp>
      <p:sp>
        <p:nvSpPr>
          <p:cNvPr id="13" name="TextBox 12"/>
          <p:cNvSpPr txBox="1"/>
          <p:nvPr/>
        </p:nvSpPr>
        <p:spPr>
          <a:xfrm>
            <a:off x="2590800" y="3810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12:12 - 13</a:t>
            </a:r>
            <a:endParaRPr lang="en-US" sz="2800" b="1" dirty="0">
              <a:solidFill>
                <a:schemeClr val="tx1"/>
              </a:solidFill>
              <a:latin typeface="Georgia" pitchFamily="18" charset="0"/>
            </a:endParaRPr>
          </a:p>
        </p:txBody>
      </p:sp>
      <p:cxnSp>
        <p:nvCxnSpPr>
          <p:cNvPr id="12" name="Straight Connector 11"/>
          <p:cNvCxnSpPr/>
          <p:nvPr/>
        </p:nvCxnSpPr>
        <p:spPr>
          <a:xfrm>
            <a:off x="5257800" y="1676400"/>
            <a:ext cx="18288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5410200" y="2590800"/>
            <a:ext cx="28346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8001000" y="1676400"/>
            <a:ext cx="8229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304800" y="2133600"/>
            <a:ext cx="10058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p:stCondLst>
                              <p:cond delay="2500"/>
                            </p:stCondLst>
                            <p:childTnLst>
                              <p:par>
                                <p:cTn id="24" presetID="22" presetClass="entr" presetSubtype="8" fill="hold" nodeType="after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53943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In light of these principles of discipline, what should be our reaction?  Paul calls for a </a:t>
            </a:r>
            <a:r>
              <a:rPr lang="en-US" sz="2600" b="1" i="1" dirty="0" smtClean="0">
                <a:effectLst>
                  <a:outerShdw blurRad="38100" dist="38100" dir="2700000" algn="tl">
                    <a:srgbClr val="000000">
                      <a:alpha val="43137"/>
                    </a:srgbClr>
                  </a:outerShdw>
                </a:effectLst>
                <a:latin typeface="Cambria" pitchFamily="18" charset="0"/>
              </a:rPr>
              <a:t>practical</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response</a:t>
            </a:r>
            <a:r>
              <a:rPr lang="en-US" sz="2600" b="1" dirty="0" smtClean="0">
                <a:latin typeface="Cambria" pitchFamily="18" charset="0"/>
              </a:rPr>
              <a:t> to these truths.  </a:t>
            </a:r>
          </a:p>
          <a:p>
            <a:pPr marL="274320" indent="-274320">
              <a:spcAft>
                <a:spcPts val="2400"/>
              </a:spcAft>
              <a:buFont typeface="Arial" pitchFamily="34" charset="0"/>
              <a:buChar char="•"/>
            </a:pPr>
            <a:r>
              <a:rPr lang="en-US" sz="2600" b="1" dirty="0" smtClean="0">
                <a:latin typeface="Cambria" pitchFamily="18" charset="0"/>
              </a:rPr>
              <a:t>Believers should be </a:t>
            </a:r>
            <a:r>
              <a:rPr lang="en-US" sz="2600" b="1" u="sng" dirty="0" smtClean="0">
                <a:effectLst>
                  <a:outerShdw blurRad="38100" dist="38100" dir="2700000" algn="tl">
                    <a:srgbClr val="000000">
                      <a:alpha val="43137"/>
                    </a:srgbClr>
                  </a:outerShdw>
                </a:effectLst>
                <a:latin typeface="Cambria" pitchFamily="18" charset="0"/>
              </a:rPr>
              <a:t>strengthened</a:t>
            </a:r>
            <a:r>
              <a:rPr lang="en-US" sz="2600" b="1" dirty="0" smtClean="0">
                <a:latin typeface="Cambria" pitchFamily="18" charset="0"/>
              </a:rPr>
              <a:t> in their faith and hope (</a:t>
            </a:r>
            <a:r>
              <a:rPr lang="en-US" sz="2600" b="1" dirty="0" smtClean="0">
                <a:effectLst>
                  <a:outerShdw blurRad="38100" dist="38100" dir="2700000" algn="tl">
                    <a:srgbClr val="000000">
                      <a:alpha val="43137"/>
                    </a:srgbClr>
                  </a:outerShdw>
                </a:effectLst>
                <a:latin typeface="Cambria" pitchFamily="18" charset="0"/>
              </a:rPr>
              <a:t>12:12</a:t>
            </a:r>
            <a:r>
              <a:rPr lang="en-US" sz="2600" b="1" dirty="0" smtClean="0">
                <a:latin typeface="Cambria" pitchFamily="18" charset="0"/>
              </a:rPr>
              <a:t>), and they should remain on a </a:t>
            </a:r>
            <a:r>
              <a:rPr lang="en-US" sz="2600" b="1" u="sng" dirty="0" smtClean="0">
                <a:effectLst>
                  <a:outerShdw blurRad="38100" dist="38100" dir="2700000" algn="tl">
                    <a:srgbClr val="000000">
                      <a:alpha val="43137"/>
                    </a:srgbClr>
                  </a:outerShdw>
                </a:effectLst>
                <a:latin typeface="Cambria" pitchFamily="18" charset="0"/>
              </a:rPr>
              <a:t>straight</a:t>
            </a:r>
            <a:r>
              <a:rPr lang="en-US" sz="2600" b="1" dirty="0" smtClean="0">
                <a:latin typeface="Cambria" pitchFamily="18" charset="0"/>
              </a:rPr>
              <a:t> </a:t>
            </a:r>
            <a:r>
              <a:rPr lang="en-US" sz="2600" b="1" u="sng" dirty="0" smtClean="0">
                <a:effectLst>
                  <a:outerShdw blurRad="38100" dist="38100" dir="2700000" algn="tl">
                    <a:srgbClr val="000000">
                      <a:alpha val="43137"/>
                    </a:srgbClr>
                  </a:outerShdw>
                </a:effectLst>
                <a:latin typeface="Cambria" pitchFamily="18" charset="0"/>
              </a:rPr>
              <a:t>path</a:t>
            </a:r>
            <a:r>
              <a:rPr lang="en-US" sz="2600" b="1" dirty="0" smtClean="0">
                <a:latin typeface="Cambria" pitchFamily="18" charset="0"/>
              </a:rPr>
              <a:t> toward the goal of faithfulness (</a:t>
            </a:r>
            <a:r>
              <a:rPr lang="en-US" sz="2600" b="1" dirty="0" smtClean="0">
                <a:effectLst>
                  <a:outerShdw blurRad="38100" dist="38100" dir="2700000" algn="tl">
                    <a:srgbClr val="000000">
                      <a:alpha val="43137"/>
                    </a:srgbClr>
                  </a:outerShdw>
                </a:effectLst>
                <a:latin typeface="Cambria" pitchFamily="18" charset="0"/>
              </a:rPr>
              <a:t>12:13</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33965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Preparing for a </a:t>
            </a:r>
            <a:r>
              <a:rPr lang="en-US" sz="2600" b="1" dirty="0" smtClean="0">
                <a:effectLst>
                  <a:outerShdw blurRad="38100" dist="38100" dir="2700000" algn="tl">
                    <a:srgbClr val="000000">
                      <a:alpha val="43137"/>
                    </a:srgbClr>
                  </a:outerShdw>
                </a:effectLst>
                <a:latin typeface="Cambria" pitchFamily="18" charset="0"/>
              </a:rPr>
              <a:t>marathon</a:t>
            </a:r>
            <a:r>
              <a:rPr lang="en-US" sz="2600" b="1" dirty="0" smtClean="0">
                <a:latin typeface="Cambria" pitchFamily="18" charset="0"/>
              </a:rPr>
              <a:t>, people will go through days and weeks of </a:t>
            </a:r>
            <a:r>
              <a:rPr lang="en-US" sz="2600" b="1" i="1" dirty="0" smtClean="0">
                <a:effectLst>
                  <a:outerShdw blurRad="38100" dist="38100" dir="2700000" algn="tl">
                    <a:srgbClr val="000000">
                      <a:alpha val="43137"/>
                    </a:srgbClr>
                  </a:outerShdw>
                </a:effectLst>
                <a:latin typeface="Cambria" pitchFamily="18" charset="0"/>
              </a:rPr>
              <a:t>pain</a:t>
            </a:r>
            <a:r>
              <a:rPr lang="en-US" sz="2600" b="1" dirty="0" smtClean="0">
                <a:latin typeface="Cambria" pitchFamily="18" charset="0"/>
              </a:rPr>
              <a:t>.  Their knees, feet, and joints will be </a:t>
            </a:r>
            <a:r>
              <a:rPr lang="en-US" sz="2600" b="1" i="1" dirty="0" smtClean="0">
                <a:effectLst>
                  <a:outerShdw blurRad="38100" dist="38100" dir="2700000" algn="tl">
                    <a:srgbClr val="000000">
                      <a:alpha val="43137"/>
                    </a:srgbClr>
                  </a:outerShdw>
                </a:effectLst>
                <a:latin typeface="Cambria" pitchFamily="18" charset="0"/>
              </a:rPr>
              <a:t>sore</a:t>
            </a:r>
            <a:r>
              <a:rPr lang="en-US" sz="2600" b="1" dirty="0" smtClean="0">
                <a:latin typeface="Cambria" pitchFamily="18" charset="0"/>
              </a:rPr>
              <a:t>.  However, through continual, focused exercise under the direction of a careful coach, those aching limbs will </a:t>
            </a:r>
            <a:r>
              <a:rPr lang="en-US" sz="2600" b="1" i="1" dirty="0" smtClean="0">
                <a:effectLst>
                  <a:outerShdw blurRad="38100" dist="38100" dir="2700000" algn="tl">
                    <a:srgbClr val="000000">
                      <a:alpha val="43137"/>
                    </a:srgbClr>
                  </a:outerShdw>
                </a:effectLst>
                <a:latin typeface="Cambria" pitchFamily="18" charset="0"/>
              </a:rPr>
              <a:t>eventually</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heal</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Therefore, God’s </a:t>
            </a:r>
            <a:r>
              <a:rPr lang="en-US" sz="2600" b="1" u="sng" dirty="0" smtClean="0">
                <a:effectLst>
                  <a:outerShdw blurRad="38100" dist="38100" dir="2700000" algn="tl">
                    <a:srgbClr val="000000">
                      <a:alpha val="43137"/>
                    </a:srgbClr>
                  </a:outerShdw>
                </a:effectLst>
                <a:latin typeface="Cambria" pitchFamily="18" charset="0"/>
              </a:rPr>
              <a:t>discipline</a:t>
            </a:r>
            <a:r>
              <a:rPr lang="en-US" sz="2600" b="1" dirty="0" smtClean="0">
                <a:latin typeface="Cambria" pitchFamily="18" charset="0"/>
              </a:rPr>
              <a:t> is not something we should either</a:t>
            </a:r>
            <a:r>
              <a:rPr lang="en-US" sz="2600" b="1" i="1" dirty="0" smtClean="0">
                <a:effectLst>
                  <a:outerShdw blurRad="38100" dist="38100" dir="2700000" algn="tl">
                    <a:srgbClr val="000000">
                      <a:alpha val="43137"/>
                    </a:srgbClr>
                  </a:outerShdw>
                </a:effectLst>
                <a:latin typeface="Cambria" pitchFamily="18" charset="0"/>
              </a:rPr>
              <a:t> resist</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or</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run from</a:t>
            </a:r>
            <a:r>
              <a:rPr lang="en-US" sz="2600" b="1" dirty="0" smtClean="0">
                <a:latin typeface="Cambria" pitchFamily="18" charset="0"/>
              </a:rPr>
              <a:t>.  Rather, we should prepare ourselves </a:t>
            </a:r>
            <a:r>
              <a:rPr lang="en-US" sz="2600" b="1" i="1" dirty="0" smtClean="0">
                <a:effectLst>
                  <a:outerShdw blurRad="38100" dist="38100" dir="2700000" algn="tl">
                    <a:srgbClr val="000000">
                      <a:alpha val="43137"/>
                    </a:srgbClr>
                  </a:outerShdw>
                </a:effectLst>
                <a:latin typeface="Cambria" pitchFamily="18" charset="0"/>
              </a:rPr>
              <a:t>for it</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expect it</a:t>
            </a:r>
            <a:r>
              <a:rPr lang="en-US" sz="2600" b="1" dirty="0" smtClean="0">
                <a:latin typeface="Cambria" pitchFamily="18" charset="0"/>
              </a:rPr>
              <a:t> – </a:t>
            </a:r>
            <a:r>
              <a:rPr lang="en-US" sz="2600" b="1" i="1" dirty="0" smtClean="0">
                <a:effectLst>
                  <a:outerShdw blurRad="38100" dist="38100" dir="2700000" algn="tl">
                    <a:srgbClr val="000000">
                      <a:alpha val="43137"/>
                    </a:srgbClr>
                  </a:outerShdw>
                </a:effectLst>
                <a:latin typeface="Cambria" pitchFamily="18" charset="0"/>
              </a:rPr>
              <a:t>even</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welcome it</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C000"/>
            </a:gs>
            <a:gs pos="17999">
              <a:srgbClr val="FEE7F2"/>
            </a:gs>
            <a:gs pos="36000">
              <a:srgbClr val="FAC77D"/>
            </a:gs>
            <a:gs pos="61000">
              <a:srgbClr val="FBA97D"/>
            </a:gs>
            <a:gs pos="82001">
              <a:srgbClr val="FBD49C"/>
            </a:gs>
            <a:gs pos="100000">
              <a:srgbClr val="FEE7F2"/>
            </a:gs>
          </a:gsLst>
          <a:lin ang="13500000" scaled="1"/>
          <a:tileRect/>
        </a:gradFill>
        <a:effectLst/>
      </p:bgPr>
    </p:bg>
    <p:spTree>
      <p:nvGrpSpPr>
        <p:cNvPr id="1" name=""/>
        <p:cNvGrpSpPr/>
        <p:nvPr/>
      </p:nvGrpSpPr>
      <p:grpSpPr>
        <a:xfrm>
          <a:off x="0" y="0"/>
          <a:ext cx="0" cy="0"/>
          <a:chOff x="0" y="0"/>
          <a:chExt cx="0" cy="0"/>
        </a:xfrm>
      </p:grpSpPr>
      <p:sp>
        <p:nvSpPr>
          <p:cNvPr id="8" name="TextBox 7"/>
          <p:cNvSpPr txBox="1"/>
          <p:nvPr/>
        </p:nvSpPr>
        <p:spPr>
          <a:xfrm>
            <a:off x="0" y="762000"/>
            <a:ext cx="9144000" cy="5640006"/>
          </a:xfrm>
          <a:prstGeom prst="rect">
            <a:avLst/>
          </a:prstGeom>
          <a:gradFill flip="none" rotWithShape="1">
            <a:gsLst>
              <a:gs pos="0">
                <a:srgbClr val="FF0000">
                  <a:alpha val="50000"/>
                </a:srgbClr>
              </a:gs>
              <a:gs pos="0">
                <a:srgbClr val="FF0000">
                  <a:alpha val="80000"/>
                </a:srgbClr>
              </a:gs>
              <a:gs pos="100000">
                <a:srgbClr val="FFEBFA"/>
              </a:gs>
            </a:gsLst>
            <a:path path="circle">
              <a:fillToRect l="100000" t="100000"/>
            </a:path>
            <a:tileRect r="-100000" b="-100000"/>
          </a:gradFill>
        </p:spPr>
        <p:txBody>
          <a:bodyPr wrap="square" lIns="274320" tIns="0" rIns="274320" bIns="91440" rtlCol="0" anchor="t" anchorCtr="0">
            <a:spAutoFit/>
          </a:bodyPr>
          <a:lstStyle/>
          <a:p>
            <a:endParaRPr lang="en-US" sz="1050" b="1" dirty="0" smtClean="0">
              <a:latin typeface="Georgia" pitchFamily="18" charset="0"/>
            </a:endParaRPr>
          </a:p>
          <a:p>
            <a:endParaRPr lang="en-US" sz="2000" b="1" dirty="0" smtClean="0">
              <a:latin typeface="Georgia" pitchFamily="18" charset="0"/>
            </a:endParaRPr>
          </a:p>
          <a:p>
            <a:r>
              <a:rPr lang="en-US" sz="3000" b="1" baseline="30000" dirty="0" smtClean="0">
                <a:effectLst>
                  <a:outerShdw blurRad="38100" dist="38100" dir="2700000" algn="tl">
                    <a:srgbClr val="000000">
                      <a:alpha val="43137"/>
                    </a:srgbClr>
                  </a:outerShdw>
                </a:effectLst>
                <a:latin typeface="Georgia" pitchFamily="18" charset="0"/>
              </a:rPr>
              <a:t>14</a:t>
            </a:r>
            <a:r>
              <a:rPr lang="en-US" sz="3000" dirty="0" smtClean="0">
                <a:latin typeface="Georgia" pitchFamily="18" charset="0"/>
              </a:rPr>
              <a:t>Make every effort to live in peace with everyone and to be holy; without holiness no one will see the Lord.  </a:t>
            </a:r>
            <a:r>
              <a:rPr lang="en-US" sz="3000" b="1" baseline="30000" dirty="0" smtClean="0">
                <a:effectLst>
                  <a:outerShdw blurRad="38100" dist="38100" dir="2700000" algn="tl">
                    <a:srgbClr val="000000">
                      <a:alpha val="43137"/>
                    </a:srgbClr>
                  </a:outerShdw>
                </a:effectLst>
                <a:latin typeface="Georgia" pitchFamily="18" charset="0"/>
              </a:rPr>
              <a:t>15</a:t>
            </a:r>
            <a:r>
              <a:rPr lang="en-US" sz="3000" dirty="0" smtClean="0">
                <a:latin typeface="Georgia" pitchFamily="18" charset="0"/>
              </a:rPr>
              <a:t>See to it that no one falls short of the grace of God and that no bitter root grows up to cause trouble and defile many.  </a:t>
            </a:r>
            <a:r>
              <a:rPr lang="en-US" sz="3000" b="1" baseline="30000" dirty="0" smtClean="0">
                <a:effectLst>
                  <a:outerShdw blurRad="38100" dist="38100" dir="2700000" algn="tl">
                    <a:srgbClr val="000000">
                      <a:alpha val="43137"/>
                    </a:srgbClr>
                  </a:outerShdw>
                </a:effectLst>
                <a:latin typeface="Georgia" pitchFamily="18" charset="0"/>
              </a:rPr>
              <a:t>16</a:t>
            </a:r>
            <a:r>
              <a:rPr lang="en-US" sz="3000" dirty="0" smtClean="0">
                <a:latin typeface="Georgia" pitchFamily="18" charset="0"/>
              </a:rPr>
              <a:t>See that no one is sexually immoral, or is godless like Esau, who for a single meal sold his inheritance rights as the oldest son.  </a:t>
            </a:r>
            <a:r>
              <a:rPr lang="en-US" sz="3000" b="1" baseline="30000" dirty="0" smtClean="0">
                <a:effectLst>
                  <a:outerShdw blurRad="38100" dist="38100" dir="2700000" algn="tl">
                    <a:srgbClr val="000000">
                      <a:alpha val="43137"/>
                    </a:srgbClr>
                  </a:outerShdw>
                </a:effectLst>
                <a:latin typeface="Georgia" pitchFamily="18" charset="0"/>
              </a:rPr>
              <a:t>17</a:t>
            </a:r>
            <a:r>
              <a:rPr lang="en-US" sz="3000" dirty="0" smtClean="0">
                <a:latin typeface="Georgia" pitchFamily="18" charset="0"/>
              </a:rPr>
              <a:t>Afterward, as you know, when he wanted to inherit this blessing, he was rejected.  Even though he sought the blessing with tears, he could not change what he had done. </a:t>
            </a:r>
          </a:p>
        </p:txBody>
      </p:sp>
      <p:cxnSp>
        <p:nvCxnSpPr>
          <p:cNvPr id="12" name="Straight Connector 11"/>
          <p:cNvCxnSpPr/>
          <p:nvPr/>
        </p:nvCxnSpPr>
        <p:spPr>
          <a:xfrm>
            <a:off x="990600" y="2133600"/>
            <a:ext cx="155448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514600" y="76200"/>
            <a:ext cx="43434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solidFill>
                  <a:srgbClr val="FFFF00"/>
                </a:solidFill>
                <a:latin typeface="Georgia" pitchFamily="18" charset="0"/>
              </a:rPr>
              <a:t>Hebrews 12:14 - 17</a:t>
            </a:r>
            <a:endParaRPr lang="en-US" sz="2800" b="1" dirty="0">
              <a:solidFill>
                <a:srgbClr val="FFFF00"/>
              </a:solidFill>
              <a:latin typeface="Georgia" pitchFamily="18" charset="0"/>
            </a:endParaRPr>
          </a:p>
        </p:txBody>
      </p:sp>
      <p:cxnSp>
        <p:nvCxnSpPr>
          <p:cNvPr id="7" name="Straight Connector 6"/>
          <p:cNvCxnSpPr/>
          <p:nvPr/>
        </p:nvCxnSpPr>
        <p:spPr>
          <a:xfrm>
            <a:off x="6248400" y="3962400"/>
            <a:ext cx="8229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3939540"/>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In our </a:t>
            </a:r>
            <a:r>
              <a:rPr lang="en-US" sz="2600" b="1" dirty="0" smtClean="0">
                <a:effectLst>
                  <a:outerShdw blurRad="38100" dist="38100" dir="2700000" algn="tl">
                    <a:srgbClr val="000000">
                      <a:alpha val="43137"/>
                    </a:srgbClr>
                  </a:outerShdw>
                </a:effectLst>
                <a:latin typeface="Cambria" pitchFamily="18" charset="0"/>
              </a:rPr>
              <a:t>marathon</a:t>
            </a:r>
            <a:r>
              <a:rPr lang="en-US" sz="2600" b="1" dirty="0" smtClean="0">
                <a:latin typeface="Cambria" pitchFamily="18" charset="0"/>
              </a:rPr>
              <a:t> of faith, worldliness can ruin us.  If we let it get the best of us, we’ll soon slow down, and fall aside.  </a:t>
            </a:r>
          </a:p>
          <a:p>
            <a:pPr marL="274320" indent="-274320">
              <a:spcAft>
                <a:spcPts val="2400"/>
              </a:spcAft>
              <a:buFont typeface="Arial" pitchFamily="34" charset="0"/>
              <a:buChar char="•"/>
            </a:pPr>
            <a:r>
              <a:rPr lang="en-US" sz="2600" b="1" dirty="0" smtClean="0">
                <a:latin typeface="Cambria" pitchFamily="18" charset="0"/>
              </a:rPr>
              <a:t>Here, Paul gives us two positive commands (</a:t>
            </a:r>
            <a:r>
              <a:rPr lang="en-US" sz="2600" b="1" dirty="0" smtClean="0">
                <a:effectLst>
                  <a:outerShdw blurRad="38100" dist="38100" dir="2700000" algn="tl">
                    <a:srgbClr val="000000">
                      <a:alpha val="43137"/>
                    </a:srgbClr>
                  </a:outerShdw>
                </a:effectLst>
                <a:latin typeface="Cambria" pitchFamily="18" charset="0"/>
              </a:rPr>
              <a:t>12:14</a:t>
            </a:r>
            <a:r>
              <a:rPr lang="en-US" sz="2600" b="1" dirty="0" smtClean="0">
                <a:latin typeface="Cambria" pitchFamily="18" charset="0"/>
              </a:rPr>
              <a:t>), three negative warnings (</a:t>
            </a:r>
            <a:r>
              <a:rPr lang="en-US" sz="2600" b="1" dirty="0" smtClean="0">
                <a:effectLst>
                  <a:outerShdw blurRad="38100" dist="38100" dir="2700000" algn="tl">
                    <a:srgbClr val="000000">
                      <a:alpha val="43137"/>
                    </a:srgbClr>
                  </a:outerShdw>
                </a:effectLst>
                <a:latin typeface="Cambria" pitchFamily="18" charset="0"/>
              </a:rPr>
              <a:t>12:15-16</a:t>
            </a:r>
            <a:r>
              <a:rPr lang="en-US" sz="2600" b="1" dirty="0" smtClean="0">
                <a:latin typeface="Cambria" pitchFamily="18" charset="0"/>
              </a:rPr>
              <a:t>), and the serious consequences that result from a failure to overcome the temptation toward worldliness (</a:t>
            </a:r>
            <a:r>
              <a:rPr lang="en-US" sz="2600" b="1" dirty="0" smtClean="0">
                <a:effectLst>
                  <a:outerShdw blurRad="38100" dist="38100" dir="2700000" algn="tl">
                    <a:srgbClr val="000000">
                      <a:alpha val="43137"/>
                    </a:srgbClr>
                  </a:outerShdw>
                </a:effectLst>
                <a:latin typeface="Cambria" pitchFamily="18" charset="0"/>
              </a:rPr>
              <a:t>12:17</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355312"/>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a:t>
            </a:r>
            <a:r>
              <a:rPr lang="en-US" sz="2600" b="1" u="sng" dirty="0" smtClean="0">
                <a:latin typeface="Cambria" pitchFamily="18" charset="0"/>
              </a:rPr>
              <a:t>first</a:t>
            </a:r>
            <a:r>
              <a:rPr lang="en-US" sz="2600" b="1" dirty="0" smtClean="0">
                <a:latin typeface="Cambria" pitchFamily="18" charset="0"/>
              </a:rPr>
              <a:t> urges his readers to </a:t>
            </a:r>
            <a:r>
              <a:rPr lang="en-US" sz="2600" b="1" i="1" dirty="0" smtClean="0">
                <a:latin typeface="Cambria" pitchFamily="18" charset="0"/>
              </a:rPr>
              <a:t>“pursue peace with all people”</a:t>
            </a:r>
            <a:r>
              <a:rPr lang="en-US" sz="2600" b="1" dirty="0" smtClean="0">
                <a:latin typeface="Cambria" pitchFamily="18" charset="0"/>
              </a:rPr>
              <a:t> and </a:t>
            </a:r>
            <a:r>
              <a:rPr lang="en-US" sz="2600" b="1" u="sng" dirty="0" smtClean="0">
                <a:latin typeface="Cambria" pitchFamily="18" charset="0"/>
              </a:rPr>
              <a:t>secondly</a:t>
            </a:r>
            <a:r>
              <a:rPr lang="en-US" sz="2600" b="1" dirty="0" smtClean="0">
                <a:latin typeface="Cambria" pitchFamily="18" charset="0"/>
              </a:rPr>
              <a:t>, to </a:t>
            </a:r>
            <a:r>
              <a:rPr lang="en-US" sz="2600" b="1" i="1" dirty="0" smtClean="0">
                <a:latin typeface="Cambria" pitchFamily="18" charset="0"/>
              </a:rPr>
              <a:t>“pursue sanctification”</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Next, Paul hits his audience with </a:t>
            </a:r>
            <a:r>
              <a:rPr lang="en-US" sz="2600" b="1" u="sng" dirty="0" smtClean="0">
                <a:effectLst>
                  <a:outerShdw blurRad="38100" dist="38100" dir="2700000" algn="tl">
                    <a:srgbClr val="000000">
                      <a:alpha val="43137"/>
                    </a:srgbClr>
                  </a:outerShdw>
                </a:effectLst>
                <a:latin typeface="Cambria" pitchFamily="18" charset="0"/>
              </a:rPr>
              <a:t>three</a:t>
            </a:r>
            <a:r>
              <a:rPr lang="en-US" sz="2600" b="1" dirty="0" smtClean="0">
                <a:latin typeface="Cambria" pitchFamily="18" charset="0"/>
              </a:rPr>
              <a:t> negative warnings.  The </a:t>
            </a:r>
            <a:r>
              <a:rPr lang="en-US" sz="2600" b="1" i="1" u="sng" dirty="0" smtClean="0">
                <a:latin typeface="Cambria" pitchFamily="18" charset="0"/>
              </a:rPr>
              <a:t>first</a:t>
            </a:r>
            <a:r>
              <a:rPr lang="en-US" sz="2600" b="1" dirty="0" smtClean="0">
                <a:latin typeface="Cambria" pitchFamily="18" charset="0"/>
              </a:rPr>
              <a:t> warning is </a:t>
            </a:r>
            <a:r>
              <a:rPr lang="en-US" sz="2600" b="1" dirty="0" smtClean="0">
                <a:effectLst>
                  <a:outerShdw blurRad="38100" dist="38100" dir="2700000" algn="tl">
                    <a:srgbClr val="000000">
                      <a:alpha val="43137"/>
                    </a:srgbClr>
                  </a:outerShdw>
                </a:effectLst>
                <a:latin typeface="Cambria" pitchFamily="18" charset="0"/>
              </a:rPr>
              <a:t>. . .</a:t>
            </a:r>
            <a:r>
              <a:rPr lang="en-US" sz="2600" b="1" dirty="0" smtClean="0">
                <a:latin typeface="Cambria" pitchFamily="18" charset="0"/>
              </a:rPr>
              <a:t>                                </a:t>
            </a:r>
            <a:r>
              <a:rPr lang="en-US" sz="2600" b="1" i="1" dirty="0" smtClean="0">
                <a:latin typeface="Cambria" pitchFamily="18" charset="0"/>
              </a:rPr>
              <a:t>Don’t let anyone come short of grace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a:t>
            </a:r>
            <a:r>
              <a:rPr lang="en-US" sz="2600" b="1" i="1" u="sng" dirty="0" smtClean="0">
                <a:latin typeface="Cambria" pitchFamily="18" charset="0"/>
              </a:rPr>
              <a:t>second</a:t>
            </a:r>
            <a:r>
              <a:rPr lang="en-US" sz="2600" b="1" dirty="0" smtClean="0">
                <a:latin typeface="Cambria" pitchFamily="18" charset="0"/>
              </a:rPr>
              <a:t> warning is </a:t>
            </a:r>
            <a:r>
              <a:rPr lang="en-US" sz="2600" b="1" dirty="0" smtClean="0">
                <a:effectLst>
                  <a:outerShdw blurRad="38100" dist="38100" dir="2700000" algn="tl">
                    <a:srgbClr val="000000">
                      <a:alpha val="43137"/>
                    </a:srgbClr>
                  </a:outerShdw>
                </a:effectLst>
                <a:latin typeface="Cambria" pitchFamily="18" charset="0"/>
              </a:rPr>
              <a:t>. . . </a:t>
            </a:r>
            <a:r>
              <a:rPr lang="en-US" sz="2600" b="1" dirty="0" smtClean="0">
                <a:latin typeface="Cambria" pitchFamily="18" charset="0"/>
              </a:rPr>
              <a:t>                                                 </a:t>
            </a:r>
            <a:r>
              <a:rPr lang="en-US" sz="2600" b="1" i="1" dirty="0" smtClean="0">
                <a:latin typeface="Cambria" pitchFamily="18" charset="0"/>
              </a:rPr>
              <a:t>Don’t allow bitterness to take root</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a:t>
            </a:r>
            <a:r>
              <a:rPr lang="en-US" sz="2600" b="1" i="1" u="sng" dirty="0" smtClean="0">
                <a:latin typeface="Cambria" pitchFamily="18" charset="0"/>
              </a:rPr>
              <a:t>third</a:t>
            </a:r>
            <a:r>
              <a:rPr lang="en-US" sz="2600" b="1" dirty="0" smtClean="0">
                <a:latin typeface="Cambria" pitchFamily="18" charset="0"/>
              </a:rPr>
              <a:t> warning is </a:t>
            </a:r>
            <a:r>
              <a:rPr lang="en-US" sz="2600" b="1" dirty="0" smtClean="0">
                <a:effectLst>
                  <a:outerShdw blurRad="38100" dist="38100" dir="2700000" algn="tl">
                    <a:srgbClr val="000000">
                      <a:alpha val="43137"/>
                    </a:srgbClr>
                  </a:outerShdw>
                </a:effectLst>
                <a:latin typeface="Cambria" pitchFamily="18" charset="0"/>
              </a:rPr>
              <a:t>. . .</a:t>
            </a:r>
            <a:r>
              <a:rPr lang="en-US" sz="2600" b="1" dirty="0" smtClean="0">
                <a:latin typeface="Cambria" pitchFamily="18" charset="0"/>
              </a:rPr>
              <a:t>                                                         </a:t>
            </a:r>
            <a:r>
              <a:rPr lang="en-US" sz="2600" b="1" i="1" dirty="0" smtClean="0">
                <a:latin typeface="Cambria" pitchFamily="18" charset="0"/>
              </a:rPr>
              <a:t>Don’t tolerate the Esau syndrome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16</a:t>
            </a:r>
            <a:r>
              <a:rPr lang="en-US" sz="2600" b="1" dirty="0" smtClean="0">
                <a:latin typeface="Cambria"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review</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55257"/>
          </a:xfrm>
          <a:prstGeom prst="rect">
            <a:avLst/>
          </a:prstGeom>
          <a:noFill/>
        </p:spPr>
        <p:txBody>
          <a:bodyPr wrap="square" rtlCol="0">
            <a:spAutoFit/>
          </a:bodyPr>
          <a:lstStyle/>
          <a:p>
            <a:pPr marL="274320" indent="-274320">
              <a:spcAft>
                <a:spcPts val="200"/>
              </a:spcAft>
            </a:pPr>
            <a:r>
              <a:rPr lang="en-US" sz="2000" b="1" dirty="0" smtClean="0">
                <a:latin typeface="Cambria" pitchFamily="18" charset="0"/>
              </a:rPr>
              <a:t>Chapter 1:</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Jesus, Better than Prophets and Angels (</a:t>
            </a:r>
            <a:r>
              <a:rPr lang="en-US" sz="2000" b="1" dirty="0" smtClean="0">
                <a:effectLst>
                  <a:outerShdw blurRad="38100" dist="38100" dir="2700000" algn="tl">
                    <a:srgbClr val="000000">
                      <a:alpha val="43137"/>
                    </a:srgbClr>
                  </a:outerShdw>
                </a:effectLst>
                <a:latin typeface="Cambria" pitchFamily="18" charset="0"/>
              </a:rPr>
              <a:t>1:1-14</a:t>
            </a:r>
            <a:r>
              <a:rPr lang="en-US" sz="2000" b="1" dirty="0" smtClean="0">
                <a:latin typeface="Cambria" pitchFamily="18" charset="0"/>
              </a:rPr>
              <a:t>)</a:t>
            </a:r>
          </a:p>
          <a:p>
            <a:pPr marL="274320" indent="-274320">
              <a:spcAft>
                <a:spcPts val="200"/>
              </a:spcAft>
            </a:pPr>
            <a:r>
              <a:rPr lang="en-US" sz="2000" b="1" dirty="0" smtClean="0">
                <a:latin typeface="Cambria" pitchFamily="18" charset="0"/>
              </a:rPr>
              <a:t>Chapter 2:  Jesus, Better than the Angels</a:t>
            </a:r>
            <a:r>
              <a:rPr lang="en-US" sz="2000" b="1" dirty="0" smtClean="0">
                <a:effectLst>
                  <a:outerShdw blurRad="38100" dist="38100" dir="2700000" algn="tl">
                    <a:srgbClr val="000000">
                      <a:alpha val="43137"/>
                    </a:srgbClr>
                  </a:outerShdw>
                </a:effectLst>
                <a:latin typeface="Cambria" pitchFamily="18" charset="0"/>
              </a:rPr>
              <a:t> </a:t>
            </a:r>
            <a:r>
              <a:rPr lang="en-US" sz="2000" b="1" dirty="0" smtClean="0">
                <a:latin typeface="Cambria" pitchFamily="18" charset="0"/>
              </a:rPr>
              <a:t>(</a:t>
            </a:r>
            <a:r>
              <a:rPr lang="en-US" sz="2000" b="1" dirty="0" smtClean="0">
                <a:effectLst>
                  <a:outerShdw blurRad="38100" dist="38100" dir="2700000" algn="tl">
                    <a:srgbClr val="000000">
                      <a:alpha val="43137"/>
                    </a:srgbClr>
                  </a:outerShdw>
                </a:effectLst>
                <a:latin typeface="Cambria" pitchFamily="18" charset="0"/>
              </a:rPr>
              <a:t>2:1-18</a:t>
            </a:r>
            <a:r>
              <a:rPr lang="en-US" sz="2000" b="1" dirty="0" smtClean="0">
                <a:latin typeface="Cambria" pitchFamily="18" charset="0"/>
              </a:rPr>
              <a:t>)</a:t>
            </a:r>
          </a:p>
          <a:p>
            <a:pPr marL="274320" indent="-274320">
              <a:spcAft>
                <a:spcPts val="200"/>
              </a:spcAft>
            </a:pPr>
            <a:r>
              <a:rPr lang="en-US" sz="2000" b="1" dirty="0" smtClean="0">
                <a:latin typeface="Cambria" pitchFamily="18" charset="0"/>
              </a:rPr>
              <a:t>Chapter 3:  Jesus, Better than Moses (</a:t>
            </a:r>
            <a:r>
              <a:rPr lang="en-US" sz="2000" b="1" dirty="0" smtClean="0">
                <a:effectLst>
                  <a:outerShdw blurRad="38100" dist="38100" dir="2700000" algn="tl">
                    <a:srgbClr val="000000">
                      <a:alpha val="43137"/>
                    </a:srgbClr>
                  </a:outerShdw>
                </a:effectLst>
                <a:latin typeface="Cambria" pitchFamily="18" charset="0"/>
              </a:rPr>
              <a:t>3:1-19</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4:  Jesus, Better than Joshua (</a:t>
            </a:r>
            <a:r>
              <a:rPr lang="en-US" sz="2000" b="1" dirty="0" smtClean="0">
                <a:effectLst>
                  <a:outerShdw blurRad="38100" dist="38100" dir="2700000" algn="tl">
                    <a:srgbClr val="000000">
                      <a:alpha val="43137"/>
                    </a:srgbClr>
                  </a:outerShdw>
                </a:effectLst>
                <a:latin typeface="Cambria" pitchFamily="18" charset="0"/>
              </a:rPr>
              <a:t>4:1-16</a:t>
            </a:r>
            <a:r>
              <a:rPr lang="en-US" sz="2000" b="1" dirty="0" smtClean="0">
                <a:latin typeface="Cambria" pitchFamily="18" charset="0"/>
              </a:rPr>
              <a:t>)</a:t>
            </a:r>
          </a:p>
          <a:p>
            <a:pPr marL="274320" indent="-274320">
              <a:spcAft>
                <a:spcPts val="200"/>
              </a:spcAft>
            </a:pPr>
            <a:r>
              <a:rPr lang="en-US" sz="2000" b="1" dirty="0" smtClean="0">
                <a:latin typeface="Cambria" pitchFamily="18" charset="0"/>
              </a:rPr>
              <a:t>Chapter 5:  Jesus, Better than Aaron as Priest (</a:t>
            </a:r>
            <a:r>
              <a:rPr lang="en-US" sz="2000" b="1" dirty="0" smtClean="0">
                <a:effectLst>
                  <a:outerShdw blurRad="38100" dist="38100" dir="2700000" algn="tl">
                    <a:srgbClr val="000000">
                      <a:alpha val="43137"/>
                    </a:srgbClr>
                  </a:outerShdw>
                </a:effectLst>
                <a:latin typeface="Cambria" pitchFamily="18" charset="0"/>
              </a:rPr>
              <a:t>5:1-14</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6:  Jesus, Press On To Maturity (</a:t>
            </a:r>
            <a:r>
              <a:rPr lang="en-US" sz="2000" b="1" dirty="0" smtClean="0">
                <a:effectLst>
                  <a:outerShdw blurRad="38100" dist="38100" dir="2700000" algn="tl">
                    <a:srgbClr val="000000">
                      <a:alpha val="43137"/>
                    </a:srgbClr>
                  </a:outerShdw>
                </a:effectLst>
                <a:latin typeface="Cambria" pitchFamily="18" charset="0"/>
              </a:rPr>
              <a:t>6:1-20</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7:  Jesus, After the Order of Melchizedek (</a:t>
            </a:r>
            <a:r>
              <a:rPr lang="en-US" sz="2000" b="1" dirty="0" smtClean="0">
                <a:effectLst>
                  <a:outerShdw blurRad="38100" dist="38100" dir="2700000" algn="tl">
                    <a:srgbClr val="000000">
                      <a:alpha val="43137"/>
                    </a:srgbClr>
                  </a:outerShdw>
                </a:effectLst>
                <a:latin typeface="Cambria" pitchFamily="18" charset="0"/>
              </a:rPr>
              <a:t>7:1-17</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8:  New Covenant Better than the Old (</a:t>
            </a:r>
            <a:r>
              <a:rPr lang="en-US" sz="2000" b="1" dirty="0" smtClean="0">
                <a:effectLst>
                  <a:outerShdw blurRad="38100" dist="38100" dir="2700000" algn="tl">
                    <a:srgbClr val="000000">
                      <a:alpha val="43137"/>
                    </a:srgbClr>
                  </a:outerShdw>
                </a:effectLst>
                <a:latin typeface="Cambria" pitchFamily="18" charset="0"/>
              </a:rPr>
              <a:t>8:1-13</a:t>
            </a:r>
            <a:r>
              <a:rPr lang="en-US" sz="2000" b="1" dirty="0" smtClean="0">
                <a:latin typeface="Cambria" pitchFamily="18" charset="0"/>
              </a:rPr>
              <a:t>). </a:t>
            </a:r>
          </a:p>
          <a:p>
            <a:pPr marL="274320" indent="-274320">
              <a:spcAft>
                <a:spcPts val="200"/>
              </a:spcAft>
            </a:pPr>
            <a:r>
              <a:rPr lang="en-US" sz="2000" b="1" dirty="0" smtClean="0">
                <a:latin typeface="Cambria" pitchFamily="18" charset="0"/>
              </a:rPr>
              <a:t>Chapter 9:  New Sanctuary and Sacrifice Better than the Old (</a:t>
            </a:r>
            <a:r>
              <a:rPr lang="en-US" sz="2000" b="1" dirty="0" smtClean="0">
                <a:effectLst>
                  <a:outerShdw blurRad="38100" dist="38100" dir="2700000" algn="tl">
                    <a:srgbClr val="000000">
                      <a:alpha val="43137"/>
                    </a:srgbClr>
                  </a:outerShdw>
                </a:effectLst>
                <a:latin typeface="Cambria" pitchFamily="18" charset="0"/>
              </a:rPr>
              <a:t>9:1-28</a:t>
            </a:r>
            <a:r>
              <a:rPr lang="en-US" sz="2000" b="1" dirty="0" smtClean="0">
                <a:latin typeface="Cambria" pitchFamily="18" charset="0"/>
              </a:rPr>
              <a:t>). </a:t>
            </a:r>
          </a:p>
          <a:p>
            <a:pPr marL="1554480" indent="-1554480">
              <a:spcAft>
                <a:spcPts val="200"/>
              </a:spcAft>
            </a:pPr>
            <a:r>
              <a:rPr lang="en-US" sz="2000" b="1" dirty="0" smtClean="0">
                <a:latin typeface="Cambria" pitchFamily="18" charset="0"/>
              </a:rPr>
              <a:t>Chapter 10:  New Sacrifice Settles Our Faith and Salvation (</a:t>
            </a:r>
            <a:r>
              <a:rPr lang="en-US" sz="2000" b="1" dirty="0" smtClean="0">
                <a:effectLst>
                  <a:outerShdw blurRad="38100" dist="38100" dir="2700000" algn="tl">
                    <a:srgbClr val="000000">
                      <a:alpha val="43137"/>
                    </a:srgbClr>
                  </a:outerShdw>
                </a:effectLst>
                <a:latin typeface="Cambria" pitchFamily="18" charset="0"/>
              </a:rPr>
              <a:t>10:1-39</a:t>
            </a:r>
            <a:r>
              <a:rPr lang="en-US" sz="2000" b="1" dirty="0" smtClean="0">
                <a:latin typeface="Cambria" pitchFamily="18" charset="0"/>
              </a:rPr>
              <a:t>). </a:t>
            </a:r>
          </a:p>
          <a:p>
            <a:pPr marL="1554480" indent="-1554480">
              <a:spcAft>
                <a:spcPts val="200"/>
              </a:spcAft>
            </a:pPr>
            <a:r>
              <a:rPr lang="en-US" sz="2000" b="1" dirty="0" smtClean="0">
                <a:latin typeface="Cambria" pitchFamily="18" charset="0"/>
              </a:rPr>
              <a:t>Chapter 11:  Superiority of Christ Gives Us a Working Faith (</a:t>
            </a:r>
            <a:r>
              <a:rPr lang="en-US" sz="2000" b="1" dirty="0" smtClean="0">
                <a:effectLst>
                  <a:outerShdw blurRad="38100" dist="38100" dir="2700000" algn="tl">
                    <a:srgbClr val="000000">
                      <a:alpha val="43137"/>
                    </a:srgbClr>
                  </a:outerShdw>
                </a:effectLst>
                <a:latin typeface="Cambria" pitchFamily="18" charset="0"/>
              </a:rPr>
              <a:t>11:1-40</a:t>
            </a:r>
            <a:r>
              <a:rPr lang="en-US" sz="2000" b="1" dirty="0" smtClean="0">
                <a:latin typeface="Cambria" pitchFamily="18" charset="0"/>
              </a:rPr>
              <a:t>). </a:t>
            </a:r>
          </a:p>
          <a:p>
            <a:pPr marL="1554480" indent="-1554480">
              <a:spcAft>
                <a:spcPts val="200"/>
              </a:spcAft>
            </a:pPr>
            <a:endParaRPr lang="en-US" sz="2000" b="1" dirty="0" smtClean="0">
              <a:latin typeface="Cambria" pitchFamily="18" charset="0"/>
            </a:endParaRPr>
          </a:p>
          <a:p>
            <a:pPr marL="274320" indent="-274320">
              <a:spcAft>
                <a:spcPts val="600"/>
              </a:spcAft>
            </a:pPr>
            <a:r>
              <a:rPr lang="en-US" sz="2000" b="1" dirty="0" smtClean="0">
                <a:latin typeface="Cambria" pitchFamily="18" charset="0"/>
              </a:rPr>
              <a:t>	</a:t>
            </a:r>
            <a:r>
              <a:rPr lang="en-US" sz="2000" b="1" cap="small" dirty="0" smtClean="0">
                <a:effectLst>
                  <a:outerShdw blurRad="38100" dist="38100" dir="2700000" algn="tl">
                    <a:srgbClr val="000000">
                      <a:alpha val="43137"/>
                    </a:srgbClr>
                  </a:outerShdw>
                </a:effectLst>
                <a:latin typeface="Cambria" pitchFamily="18" charset="0"/>
              </a:rPr>
              <a:t>this lesson . . . </a:t>
            </a:r>
            <a:endParaRPr lang="en-US" sz="2000" b="1" cap="small" dirty="0" smtClean="0">
              <a:latin typeface="Cambria" pitchFamily="18" charset="0"/>
            </a:endParaRPr>
          </a:p>
          <a:p>
            <a:pPr marL="1645920" indent="-1645920">
              <a:spcAft>
                <a:spcPts val="600"/>
              </a:spcAft>
            </a:pPr>
            <a:r>
              <a:rPr lang="en-US" sz="2200" b="1" dirty="0" smtClean="0">
                <a:latin typeface="Cambria" pitchFamily="18" charset="0"/>
              </a:rPr>
              <a:t>Chapter 12:  A Working Faith in Christ Gives Us Endurance, Direction and Discipline (</a:t>
            </a:r>
            <a:r>
              <a:rPr lang="en-US" sz="2200" b="1" dirty="0" smtClean="0">
                <a:effectLst>
                  <a:outerShdw blurRad="38100" dist="38100" dir="2700000" algn="tl">
                    <a:srgbClr val="000000">
                      <a:alpha val="43137"/>
                    </a:srgbClr>
                  </a:outerShdw>
                </a:effectLst>
                <a:latin typeface="Cambria" pitchFamily="18" charset="0"/>
              </a:rPr>
              <a:t>12:1-29</a:t>
            </a:r>
            <a:r>
              <a:rPr lang="en-US" sz="2200" b="1" dirty="0" smtClean="0">
                <a:latin typeface="Cambria" pitchFamily="18" charset="0"/>
              </a:rPr>
              <a:t>).</a:t>
            </a:r>
            <a:r>
              <a:rPr lang="en-US" sz="2200" b="1" cap="small" dirty="0" smtClean="0">
                <a:effectLst>
                  <a:outerShdw blurRad="38100" dist="38100" dir="2700000" algn="tl">
                    <a:srgbClr val="000000">
                      <a:alpha val="43137"/>
                    </a:srgbClr>
                  </a:outerShdw>
                </a:effectLst>
                <a:latin typeface="Cambria" pitchFamily="18" charset="0"/>
              </a:rPr>
              <a:t> </a:t>
            </a:r>
            <a:endParaRPr lang="en-US" sz="2200" b="1" dirty="0" smtClean="0">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1000"/>
                                  </p:stCondLst>
                                  <p:childTnLst>
                                    <p:set>
                                      <p:cBhvr>
                                        <p:cTn id="27" dur="1" fill="hold">
                                          <p:stCondLst>
                                            <p:cond delay="0"/>
                                          </p:stCondLst>
                                        </p:cTn>
                                        <p:tgtEl>
                                          <p:spTgt spid="5">
                                            <p:txEl>
                                              <p:pRg st="12" end="12"/>
                                            </p:txEl>
                                          </p:spTgt>
                                        </p:tgtEl>
                                        <p:attrNameLst>
                                          <p:attrName>style.visibility</p:attrName>
                                        </p:attrNameLst>
                                      </p:cBhvr>
                                      <p:to>
                                        <p:strVal val="visible"/>
                                      </p:to>
                                    </p:set>
                                    <p:animEffect transition="in" filter="wipe(left)">
                                      <p:cBhvr>
                                        <p:cTn id="28" dur="500"/>
                                        <p:tgtEl>
                                          <p:spTgt spid="5">
                                            <p:txEl>
                                              <p:pRg st="12" end="12"/>
                                            </p:txEl>
                                          </p:spTgt>
                                        </p:tgtEl>
                                      </p:cBhvr>
                                    </p:animEffect>
                                  </p:childTnLst>
                                </p:cTn>
                              </p:par>
                            </p:childTnLst>
                          </p:cTn>
                        </p:par>
                        <p:par>
                          <p:cTn id="29" fill="hold">
                            <p:stCondLst>
                              <p:cond delay="1500"/>
                            </p:stCondLst>
                            <p:childTnLst>
                              <p:par>
                                <p:cTn id="30" presetID="22" presetClass="entr" presetSubtype="8" fill="hold" nodeType="afterEffect">
                                  <p:stCondLst>
                                    <p:cond delay="1000"/>
                                  </p:stCondLst>
                                  <p:childTnLst>
                                    <p:set>
                                      <p:cBhvr>
                                        <p:cTn id="31" dur="1" fill="hold">
                                          <p:stCondLst>
                                            <p:cond delay="0"/>
                                          </p:stCondLst>
                                        </p:cTn>
                                        <p:tgtEl>
                                          <p:spTgt spid="5">
                                            <p:txEl>
                                              <p:pRg st="13" end="13"/>
                                            </p:txEl>
                                          </p:spTgt>
                                        </p:tgtEl>
                                        <p:attrNameLst>
                                          <p:attrName>style.visibility</p:attrName>
                                        </p:attrNameLst>
                                      </p:cBhvr>
                                      <p:to>
                                        <p:strVal val="visible"/>
                                      </p:to>
                                    </p:set>
                                    <p:animEffect transition="in" filter="wipe(left)">
                                      <p:cBhvr>
                                        <p:cTn id="3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Now Paul describes serious consequences, illustrated by the horrifying fate of </a:t>
            </a:r>
            <a:r>
              <a:rPr lang="en-US" sz="2600" b="1" dirty="0" smtClean="0">
                <a:effectLst>
                  <a:outerShdw blurRad="38100" dist="38100" dir="2700000" algn="tl">
                    <a:srgbClr val="000000">
                      <a:alpha val="43137"/>
                    </a:srgbClr>
                  </a:outerShdw>
                </a:effectLst>
                <a:latin typeface="Cambria" pitchFamily="18" charset="0"/>
              </a:rPr>
              <a:t>Esau</a:t>
            </a:r>
            <a:r>
              <a:rPr lang="en-US" sz="2600" b="1" dirty="0" smtClean="0">
                <a:latin typeface="Cambria" pitchFamily="18" charset="0"/>
              </a:rPr>
              <a:t> after he traded the </a:t>
            </a:r>
            <a:r>
              <a:rPr lang="en-US" sz="2600" b="1" i="1" dirty="0" smtClean="0">
                <a:effectLst>
                  <a:outerShdw blurRad="38100" dist="38100" dir="2700000" algn="tl">
                    <a:srgbClr val="000000">
                      <a:alpha val="43137"/>
                    </a:srgbClr>
                  </a:outerShdw>
                </a:effectLst>
                <a:latin typeface="Cambria" pitchFamily="18" charset="0"/>
              </a:rPr>
              <a:t>spiritual</a:t>
            </a:r>
            <a:r>
              <a:rPr lang="en-US" sz="2600" b="1" dirty="0" smtClean="0">
                <a:latin typeface="Cambria" pitchFamily="18" charset="0"/>
              </a:rPr>
              <a:t> for the </a:t>
            </a:r>
            <a:r>
              <a:rPr lang="en-US" sz="2600" b="1" u="sng" dirty="0" smtClean="0">
                <a:effectLst>
                  <a:outerShdw blurRad="38100" dist="38100" dir="2700000" algn="tl">
                    <a:srgbClr val="000000">
                      <a:alpha val="43137"/>
                    </a:srgbClr>
                  </a:outerShdw>
                </a:effectLst>
                <a:latin typeface="Cambria" pitchFamily="18" charset="0"/>
              </a:rPr>
              <a:t>worldly</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tragic story of </a:t>
            </a:r>
            <a:r>
              <a:rPr lang="en-US" sz="2600" b="1" dirty="0" smtClean="0">
                <a:effectLst>
                  <a:outerShdw blurRad="38100" dist="38100" dir="2700000" algn="tl">
                    <a:srgbClr val="000000">
                      <a:alpha val="43137"/>
                    </a:srgbClr>
                  </a:outerShdw>
                </a:effectLst>
                <a:latin typeface="Cambria" pitchFamily="18" charset="0"/>
              </a:rPr>
              <a:t>Esau</a:t>
            </a:r>
            <a:r>
              <a:rPr lang="en-US" sz="2600" b="1" dirty="0" smtClean="0">
                <a:latin typeface="Cambria" pitchFamily="18" charset="0"/>
              </a:rPr>
              <a:t> who literally traded the </a:t>
            </a:r>
            <a:r>
              <a:rPr lang="en-US" sz="2600" b="1" i="1" dirty="0" smtClean="0">
                <a:effectLst>
                  <a:outerShdw blurRad="38100" dist="38100" dir="2700000" algn="tl">
                    <a:srgbClr val="000000">
                      <a:alpha val="43137"/>
                    </a:srgbClr>
                  </a:outerShdw>
                </a:effectLst>
                <a:latin typeface="Cambria" pitchFamily="18" charset="0"/>
              </a:rPr>
              <a:t>blessing of his</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birthright</a:t>
            </a:r>
            <a:r>
              <a:rPr lang="en-US" sz="2600" b="1" dirty="0" smtClean="0">
                <a:latin typeface="Cambria" pitchFamily="18" charset="0"/>
              </a:rPr>
              <a:t> as the firstborn son of </a:t>
            </a:r>
            <a:r>
              <a:rPr lang="en-US" sz="2600" b="1" dirty="0" smtClean="0">
                <a:effectLst>
                  <a:outerShdw blurRad="38100" dist="38100" dir="2700000" algn="tl">
                    <a:srgbClr val="000000">
                      <a:alpha val="43137"/>
                    </a:srgbClr>
                  </a:outerShdw>
                </a:effectLst>
                <a:latin typeface="Cambria" pitchFamily="18" charset="0"/>
              </a:rPr>
              <a:t>Isaac</a:t>
            </a:r>
            <a:r>
              <a:rPr lang="en-US" sz="2600" b="1" dirty="0" smtClean="0">
                <a:latin typeface="Cambria" pitchFamily="18" charset="0"/>
              </a:rPr>
              <a:t> for a </a:t>
            </a:r>
            <a:r>
              <a:rPr lang="en-US" sz="2600" b="1" i="1" dirty="0" smtClean="0">
                <a:effectLst>
                  <a:outerShdw blurRad="38100" dist="38100" dir="2700000" algn="tl">
                    <a:srgbClr val="000000">
                      <a:alpha val="43137"/>
                    </a:srgbClr>
                  </a:outerShdw>
                </a:effectLst>
                <a:latin typeface="Cambria" pitchFamily="18" charset="0"/>
              </a:rPr>
              <a:t>bowl of stew</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Gen. 25:27-34</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message to us is clear:  </a:t>
            </a:r>
            <a:r>
              <a:rPr lang="en-US" sz="2600" b="1" i="1" dirty="0" smtClean="0">
                <a:latin typeface="Cambria" pitchFamily="18" charset="0"/>
              </a:rPr>
              <a:t>Don’t trade your priceless spiritual inheritance for the paltry wares of this world.</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8" name="TextBox 7"/>
          <p:cNvSpPr txBox="1"/>
          <p:nvPr/>
        </p:nvSpPr>
        <p:spPr>
          <a:xfrm>
            <a:off x="0" y="1"/>
            <a:ext cx="9144000" cy="6924973"/>
          </a:xfrm>
          <a:prstGeom prst="rect">
            <a:avLst/>
          </a:prstGeom>
          <a:gradFill flip="none" rotWithShape="1">
            <a:gsLst>
              <a:gs pos="70000">
                <a:srgbClr val="FF0300"/>
              </a:gs>
              <a:gs pos="100000">
                <a:srgbClr val="FFC000">
                  <a:alpha val="0"/>
                </a:srgbClr>
              </a:gs>
              <a:gs pos="70000">
                <a:srgbClr val="FF0300"/>
              </a:gs>
              <a:gs pos="70000">
                <a:srgbClr val="FF0300"/>
              </a:gs>
              <a:gs pos="70000">
                <a:srgbClr val="FF0300"/>
              </a:gs>
              <a:gs pos="70000">
                <a:srgbClr val="FF0300"/>
              </a:gs>
              <a:gs pos="100000">
                <a:srgbClr val="4D0808"/>
              </a:gs>
            </a:gsLst>
            <a:lin ang="3000000" scaled="0"/>
            <a:tileRect/>
          </a:gradFill>
        </p:spPr>
        <p:txBody>
          <a:bodyPr wrap="square" lIns="274320" tIns="0" rIns="274320" bIns="91440" rtlCol="0" anchor="t" anchorCtr="0">
            <a:spAutoFit/>
          </a:bodyPr>
          <a:lstStyle/>
          <a:p>
            <a:endParaRPr lang="en-US" sz="2800" dirty="0" smtClean="0">
              <a:latin typeface="Georgia" pitchFamily="18" charset="0"/>
            </a:endParaRPr>
          </a:p>
          <a:p>
            <a:r>
              <a:rPr lang="en-US" sz="2600" b="1" baseline="30000" dirty="0" smtClean="0">
                <a:effectLst>
                  <a:outerShdw blurRad="38100" dist="38100" dir="2700000" algn="tl">
                    <a:srgbClr val="000000">
                      <a:alpha val="43137"/>
                    </a:srgbClr>
                  </a:outerShdw>
                </a:effectLst>
                <a:latin typeface="Georgia" pitchFamily="18" charset="0"/>
              </a:rPr>
              <a:t>18</a:t>
            </a:r>
            <a:r>
              <a:rPr lang="en-US" sz="2600" dirty="0" smtClean="0">
                <a:latin typeface="Georgia" pitchFamily="18" charset="0"/>
              </a:rPr>
              <a:t>You have not come to a mountain that can be touched and that is burning with fire; to darkness, gloom and storm; </a:t>
            </a:r>
            <a:r>
              <a:rPr lang="en-US" sz="2600" b="1" baseline="30000" dirty="0" smtClean="0">
                <a:effectLst>
                  <a:outerShdw blurRad="38100" dist="38100" dir="2700000" algn="tl">
                    <a:srgbClr val="000000">
                      <a:alpha val="43137"/>
                    </a:srgbClr>
                  </a:outerShdw>
                </a:effectLst>
                <a:latin typeface="Georgia" pitchFamily="18" charset="0"/>
              </a:rPr>
              <a:t>19</a:t>
            </a:r>
            <a:r>
              <a:rPr lang="en-US" sz="2600" dirty="0" smtClean="0">
                <a:latin typeface="Georgia" pitchFamily="18" charset="0"/>
              </a:rPr>
              <a:t>to a trumpet blast or to such a voice speaking words that those who heard it begged that no further word be spoken to them, </a:t>
            </a:r>
            <a:r>
              <a:rPr lang="en-US" sz="2600" b="1" baseline="30000" dirty="0" smtClean="0">
                <a:effectLst>
                  <a:outerShdw blurRad="38100" dist="38100" dir="2700000" algn="tl">
                    <a:srgbClr val="000000">
                      <a:alpha val="43137"/>
                    </a:srgbClr>
                  </a:outerShdw>
                </a:effectLst>
                <a:latin typeface="Georgia" pitchFamily="18" charset="0"/>
              </a:rPr>
              <a:t>20</a:t>
            </a:r>
            <a:r>
              <a:rPr lang="en-US" sz="2600" dirty="0" smtClean="0">
                <a:latin typeface="Georgia" pitchFamily="18" charset="0"/>
              </a:rPr>
              <a:t>because they could not bear what was commanded: “If even an animal touches the mountain, it must be stoned to death.” </a:t>
            </a:r>
            <a:r>
              <a:rPr lang="en-US" sz="2600" b="1" baseline="30000" dirty="0" smtClean="0">
                <a:effectLst>
                  <a:outerShdw blurRad="38100" dist="38100" dir="2700000" algn="tl">
                    <a:srgbClr val="000000">
                      <a:alpha val="43137"/>
                    </a:srgbClr>
                  </a:outerShdw>
                </a:effectLst>
                <a:latin typeface="Georgia" pitchFamily="18" charset="0"/>
              </a:rPr>
              <a:t>21</a:t>
            </a:r>
            <a:r>
              <a:rPr lang="en-US" sz="2600" dirty="0" smtClean="0">
                <a:latin typeface="Georgia" pitchFamily="18" charset="0"/>
              </a:rPr>
              <a:t>The sight was so terrifying that Moses said, “I am trembling with fear.”  </a:t>
            </a:r>
            <a:r>
              <a:rPr lang="en-US" sz="2600" b="1" baseline="30000" dirty="0" smtClean="0">
                <a:effectLst>
                  <a:outerShdw blurRad="38100" dist="38100" dir="2700000" algn="tl">
                    <a:srgbClr val="000000">
                      <a:alpha val="43137"/>
                    </a:srgbClr>
                  </a:outerShdw>
                </a:effectLst>
                <a:latin typeface="Georgia" pitchFamily="18" charset="0"/>
              </a:rPr>
              <a:t>22</a:t>
            </a:r>
            <a:r>
              <a:rPr lang="en-US" sz="2600" dirty="0" smtClean="0">
                <a:latin typeface="Georgia" pitchFamily="18" charset="0"/>
              </a:rPr>
              <a:t>But you have come to Mount Zion, to the city of the living God, the heavenly Jerusalem.  You have come to thousands upon thousands of angels in joyful assembly, </a:t>
            </a:r>
            <a:r>
              <a:rPr lang="en-US" sz="2600" b="1" baseline="30000" dirty="0" smtClean="0">
                <a:effectLst>
                  <a:outerShdw blurRad="38100" dist="38100" dir="2700000" algn="tl">
                    <a:srgbClr val="000000">
                      <a:alpha val="43137"/>
                    </a:srgbClr>
                  </a:outerShdw>
                </a:effectLst>
                <a:latin typeface="Georgia" pitchFamily="18" charset="0"/>
              </a:rPr>
              <a:t>23</a:t>
            </a:r>
            <a:r>
              <a:rPr lang="en-US" sz="2600" dirty="0" smtClean="0">
                <a:latin typeface="Georgia" pitchFamily="18" charset="0"/>
              </a:rPr>
              <a:t>to the church of the firstborn, whose names are written in heaven.  You have come to God, the Judge of all, to the spirits of the righteous made perfect, </a:t>
            </a:r>
            <a:r>
              <a:rPr lang="en-US" sz="2600" b="1" baseline="30000" dirty="0" smtClean="0">
                <a:effectLst>
                  <a:outerShdw blurRad="38100" dist="38100" dir="2700000" algn="tl">
                    <a:srgbClr val="000000">
                      <a:alpha val="43137"/>
                    </a:srgbClr>
                  </a:outerShdw>
                </a:effectLst>
                <a:latin typeface="Georgia" pitchFamily="18" charset="0"/>
              </a:rPr>
              <a:t>24</a:t>
            </a:r>
            <a:r>
              <a:rPr lang="en-US" sz="2600" dirty="0" smtClean="0">
                <a:latin typeface="Georgia" pitchFamily="18" charset="0"/>
              </a:rPr>
              <a:t>to Jesus the mediator of a new covenant, and to the sprinkled blood that speaks a better word than the blood of Abel.  </a:t>
            </a:r>
          </a:p>
        </p:txBody>
      </p:sp>
      <p:sp>
        <p:nvSpPr>
          <p:cNvPr id="13" name="TextBox 12"/>
          <p:cNvSpPr txBox="1"/>
          <p:nvPr/>
        </p:nvSpPr>
        <p:spPr>
          <a:xfrm>
            <a:off x="2438400" y="0"/>
            <a:ext cx="4343400" cy="492443"/>
          </a:xfrm>
          <a:prstGeom prst="rect">
            <a:avLst/>
          </a:prstGeom>
          <a:solidFill>
            <a:srgbClr val="FF000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600" b="1" dirty="0" smtClean="0">
                <a:solidFill>
                  <a:srgbClr val="FFF3E5"/>
                </a:solidFill>
                <a:latin typeface="Georgia" pitchFamily="18" charset="0"/>
              </a:rPr>
              <a:t>Hebrews 12:18 - 24</a:t>
            </a:r>
            <a:endParaRPr lang="en-US" sz="2600" b="1" dirty="0">
              <a:solidFill>
                <a:srgbClr val="FFF3E5"/>
              </a:solidFill>
              <a:latin typeface="Georgia" pitchFamily="18" charset="0"/>
            </a:endParaRPr>
          </a:p>
        </p:txBody>
      </p:sp>
      <p:cxnSp>
        <p:nvCxnSpPr>
          <p:cNvPr id="12" name="Straight Connector 11"/>
          <p:cNvCxnSpPr/>
          <p:nvPr/>
        </p:nvCxnSpPr>
        <p:spPr>
          <a:xfrm>
            <a:off x="2438400" y="3581400"/>
            <a:ext cx="539496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990600" y="6781800"/>
            <a:ext cx="630936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spiritual </a:t>
            </a:r>
            <a:r>
              <a:rPr lang="en-US" sz="2600" b="1" dirty="0" smtClean="0">
                <a:effectLst>
                  <a:outerShdw blurRad="38100" dist="38100" dir="2700000" algn="tl">
                    <a:srgbClr val="000000">
                      <a:alpha val="43137"/>
                    </a:srgbClr>
                  </a:outerShdw>
                </a:effectLst>
                <a:latin typeface="Cambria" pitchFamily="18" charset="0"/>
              </a:rPr>
              <a:t>marathon</a:t>
            </a:r>
            <a:r>
              <a:rPr lang="en-US" sz="2600" b="1" dirty="0" smtClean="0">
                <a:latin typeface="Cambria" pitchFamily="18" charset="0"/>
              </a:rPr>
              <a:t> of faithfulness is rugged, long, painful, and exhausting, marked by trials and challenges that strengthen us and grow us </a:t>
            </a:r>
            <a:r>
              <a:rPr lang="en-US" sz="2600" b="1" i="1" dirty="0" smtClean="0">
                <a:effectLst>
                  <a:outerShdw blurRad="38100" dist="38100" dir="2700000" algn="tl">
                    <a:srgbClr val="000000">
                      <a:alpha val="43137"/>
                    </a:srgbClr>
                  </a:outerShdw>
                </a:effectLst>
                <a:latin typeface="Cambria" pitchFamily="18" charset="0"/>
              </a:rPr>
              <a:t>throughout</a:t>
            </a:r>
            <a:r>
              <a:rPr lang="en-US" sz="2600" b="1" dirty="0" smtClean="0">
                <a:latin typeface="Cambria" pitchFamily="18" charset="0"/>
              </a:rPr>
              <a:t> the journey (</a:t>
            </a:r>
            <a:r>
              <a:rPr lang="en-US" sz="2600" b="1" dirty="0" smtClean="0">
                <a:effectLst>
                  <a:outerShdw blurRad="38100" dist="38100" dir="2700000" algn="tl">
                    <a:srgbClr val="000000">
                      <a:alpha val="43137"/>
                    </a:srgbClr>
                  </a:outerShdw>
                </a:effectLst>
                <a:latin typeface="Cambria" pitchFamily="18" charset="0"/>
              </a:rPr>
              <a:t>12:1-13</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Thankfully, our Trainer and Coach is more than just a Friend; he’s our heavenly Father (</a:t>
            </a:r>
            <a:r>
              <a:rPr lang="en-US" sz="2600" b="1" dirty="0" smtClean="0">
                <a:effectLst>
                  <a:outerShdw blurRad="38100" dist="38100" dir="2700000" algn="tl">
                    <a:srgbClr val="000000">
                      <a:alpha val="43137"/>
                    </a:srgbClr>
                  </a:outerShdw>
                </a:effectLst>
                <a:latin typeface="Cambria" pitchFamily="18" charset="0"/>
              </a:rPr>
              <a:t>12:5-11</a:t>
            </a:r>
            <a:r>
              <a:rPr lang="en-US" sz="2600" b="1" dirty="0" smtClean="0">
                <a:latin typeface="Cambria" pitchFamily="18" charset="0"/>
              </a:rPr>
              <a:t>).  He wants the best for us.  But just as in physical races, there are </a:t>
            </a:r>
            <a:r>
              <a:rPr lang="en-US" sz="2600" b="1" i="1" u="sng" dirty="0" smtClean="0">
                <a:latin typeface="Cambria" pitchFamily="18" charset="0"/>
              </a:rPr>
              <a:t>rules</a:t>
            </a:r>
            <a:r>
              <a:rPr lang="en-US" sz="2600" b="1" dirty="0" smtClean="0">
                <a:latin typeface="Cambria" pitchFamily="18" charset="0"/>
              </a:rPr>
              <a:t> and </a:t>
            </a:r>
            <a:r>
              <a:rPr lang="en-US" sz="2600" b="1" i="1" u="sng" dirty="0" smtClean="0">
                <a:latin typeface="Cambria" pitchFamily="18" charset="0"/>
              </a:rPr>
              <a:t>warnings</a:t>
            </a:r>
            <a:r>
              <a:rPr lang="en-US" sz="2600" b="1" dirty="0" smtClean="0">
                <a:latin typeface="Cambria" pitchFamily="18" charset="0"/>
              </a:rPr>
              <a:t> for participation in the spiritual race (</a:t>
            </a:r>
            <a:r>
              <a:rPr lang="en-US" sz="2600" b="1" dirty="0" smtClean="0">
                <a:effectLst>
                  <a:outerShdw blurRad="38100" dist="38100" dir="2700000" algn="tl">
                    <a:srgbClr val="000000">
                      <a:alpha val="43137"/>
                    </a:srgbClr>
                  </a:outerShdw>
                </a:effectLst>
                <a:latin typeface="Cambria" pitchFamily="18" charset="0"/>
              </a:rPr>
              <a:t>12:14-16</a:t>
            </a:r>
            <a:r>
              <a:rPr lang="en-US" sz="2600" b="1" dirty="0" smtClean="0">
                <a:latin typeface="Cambria" pitchFamily="18" charset="0"/>
              </a:rPr>
              <a:t>).  These rules prevent us from ending up like worldly </a:t>
            </a:r>
            <a:r>
              <a:rPr lang="en-US" sz="2600" b="1" dirty="0" smtClean="0">
                <a:effectLst>
                  <a:outerShdw blurRad="38100" dist="38100" dir="2700000" algn="tl">
                    <a:srgbClr val="000000">
                      <a:alpha val="43137"/>
                    </a:srgbClr>
                  </a:outerShdw>
                </a:effectLst>
                <a:latin typeface="Cambria" pitchFamily="18" charset="0"/>
              </a:rPr>
              <a:t>Esau</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12:17</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Here, Paul leads us down a path that passes by two mountains – </a:t>
            </a:r>
            <a:r>
              <a:rPr lang="en-US" sz="2600" b="1" dirty="0" smtClean="0">
                <a:effectLst>
                  <a:outerShdw blurRad="38100" dist="38100" dir="2700000" algn="tl">
                    <a:srgbClr val="000000">
                      <a:alpha val="43137"/>
                    </a:srgbClr>
                  </a:outerShdw>
                </a:effectLst>
                <a:latin typeface="Cambria" pitchFamily="18" charset="0"/>
              </a:rPr>
              <a:t>Mt. Sinai</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and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Mt. Zion</a:t>
            </a:r>
            <a:r>
              <a:rPr lang="en-US" sz="2600" b="1" dirty="0" smtClean="0">
                <a:latin typeface="Cambria" pitchFamily="18" charset="0"/>
              </a:rPr>
              <a:t>.  The first represents a </a:t>
            </a:r>
            <a:r>
              <a:rPr lang="en-US" sz="2600" b="1" i="1" dirty="0" smtClean="0">
                <a:effectLst>
                  <a:outerShdw blurRad="38100" dist="38100" dir="2700000" algn="tl">
                    <a:srgbClr val="000000">
                      <a:alpha val="43137"/>
                    </a:srgbClr>
                  </a:outerShdw>
                </a:effectLst>
                <a:latin typeface="Cambria" pitchFamily="18" charset="0"/>
              </a:rPr>
              <a:t>worldly</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approach</a:t>
            </a:r>
            <a:r>
              <a:rPr lang="en-US" sz="2600" b="1" dirty="0" smtClean="0">
                <a:latin typeface="Cambria" pitchFamily="18" charset="0"/>
              </a:rPr>
              <a:t> to the spiritual life, while the second represents the </a:t>
            </a:r>
            <a:r>
              <a:rPr lang="en-US" sz="2600" b="1" i="1" dirty="0" smtClean="0">
                <a:effectLst>
                  <a:outerShdw blurRad="38100" dist="38100" dir="2700000" algn="tl">
                    <a:srgbClr val="000000">
                      <a:alpha val="43137"/>
                    </a:srgbClr>
                  </a:outerShdw>
                </a:effectLst>
                <a:latin typeface="Cambria" pitchFamily="18" charset="0"/>
              </a:rPr>
              <a:t>heavenly approach</a:t>
            </a:r>
            <a:r>
              <a:rPr lang="en-US" sz="2600" b="1" dirty="0" smtClean="0">
                <a:latin typeface="Cambria" pitchFamily="18" charset="0"/>
              </a:rPr>
              <a:t> to the spiritual life.  </a:t>
            </a:r>
          </a:p>
          <a:p>
            <a:pPr marL="274320" indent="-274320">
              <a:spcAft>
                <a:spcPts val="2400"/>
              </a:spcAft>
              <a:buFont typeface="Arial" pitchFamily="34" charset="0"/>
              <a:buChar char="•"/>
            </a:pPr>
            <a:r>
              <a:rPr lang="en-US" sz="2600" b="1" dirty="0" smtClean="0">
                <a:latin typeface="Cambria" pitchFamily="18" charset="0"/>
              </a:rPr>
              <a:t>Paul shows his audience a representation of the      </a:t>
            </a:r>
            <a:r>
              <a:rPr lang="en-US" sz="2600" b="1" i="1" dirty="0" smtClean="0">
                <a:effectLst>
                  <a:outerShdw blurRad="38100" dist="38100" dir="2700000" algn="tl">
                    <a:srgbClr val="000000">
                      <a:alpha val="43137"/>
                    </a:srgbClr>
                  </a:outerShdw>
                </a:effectLst>
                <a:latin typeface="Cambria" pitchFamily="18" charset="0"/>
              </a:rPr>
              <a:t>old covenant</a:t>
            </a:r>
            <a:r>
              <a:rPr lang="en-US" sz="2600" b="1" dirty="0" smtClean="0">
                <a:latin typeface="Cambria" pitchFamily="18" charset="0"/>
              </a:rPr>
              <a:t> to create a stark contrast with the       </a:t>
            </a:r>
            <a:r>
              <a:rPr lang="en-US" sz="2600" b="1" i="1" dirty="0" smtClean="0">
                <a:effectLst>
                  <a:outerShdw blurRad="38100" dist="38100" dir="2700000" algn="tl">
                    <a:srgbClr val="000000">
                      <a:alpha val="43137"/>
                    </a:srgbClr>
                  </a:outerShdw>
                </a:effectLst>
                <a:latin typeface="Cambria" pitchFamily="18" charset="0"/>
              </a:rPr>
              <a:t>new covenant</a:t>
            </a:r>
            <a:r>
              <a:rPr lang="en-US" sz="2600" b="1" dirty="0" smtClean="0">
                <a:latin typeface="Cambria" pitchFamily="18" charset="0"/>
              </a:rPr>
              <a:t> so that they can see where they stand before God.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Paul describes the </a:t>
            </a:r>
            <a:r>
              <a:rPr lang="en-US" sz="2600" b="1" i="1" u="sng" dirty="0" smtClean="0">
                <a:latin typeface="Cambria" pitchFamily="18" charset="0"/>
              </a:rPr>
              <a:t>seriousness</a:t>
            </a:r>
            <a:r>
              <a:rPr lang="en-US" sz="2600" b="1" dirty="0" smtClean="0">
                <a:latin typeface="Cambria" pitchFamily="18" charset="0"/>
              </a:rPr>
              <a:t> and even the </a:t>
            </a:r>
            <a:r>
              <a:rPr lang="en-US" sz="2600" b="1" i="1" u="sng" dirty="0" smtClean="0">
                <a:latin typeface="Cambria" pitchFamily="18" charset="0"/>
              </a:rPr>
              <a:t>terror</a:t>
            </a:r>
            <a:r>
              <a:rPr lang="en-US" sz="2600" b="1" dirty="0" smtClean="0">
                <a:latin typeface="Cambria" pitchFamily="18" charset="0"/>
              </a:rPr>
              <a:t> that were involved in the giving of the Law.  The people were </a:t>
            </a:r>
            <a:r>
              <a:rPr lang="en-US" sz="2600" b="1" u="sng" dirty="0" smtClean="0">
                <a:effectLst>
                  <a:outerShdw blurRad="38100" dist="38100" dir="2700000" algn="tl">
                    <a:srgbClr val="000000">
                      <a:alpha val="43137"/>
                    </a:srgbClr>
                  </a:outerShdw>
                </a:effectLst>
                <a:latin typeface="Cambria" pitchFamily="18" charset="0"/>
              </a:rPr>
              <a:t>afraid</a:t>
            </a:r>
            <a:r>
              <a:rPr lang="en-US" sz="2600" b="1" dirty="0" smtClean="0">
                <a:latin typeface="Cambria" pitchFamily="18" charset="0"/>
              </a:rPr>
              <a:t> to hear God’s voice, and even Moses feared and trembled!  God set boundaries around the mount, and even if an </a:t>
            </a:r>
            <a:r>
              <a:rPr lang="en-US" sz="2600" b="1" u="sng" dirty="0" smtClean="0">
                <a:latin typeface="Cambria" pitchFamily="18" charset="0"/>
              </a:rPr>
              <a:t>animal</a:t>
            </a:r>
            <a:r>
              <a:rPr lang="en-US" sz="2600" b="1" dirty="0" smtClean="0">
                <a:latin typeface="Cambria" pitchFamily="18" charset="0"/>
              </a:rPr>
              <a:t> </a:t>
            </a:r>
            <a:r>
              <a:rPr lang="en-US" sz="2600" b="1" u="sng" dirty="0" smtClean="0">
                <a:latin typeface="Cambria" pitchFamily="18" charset="0"/>
              </a:rPr>
              <a:t>trespassed</a:t>
            </a:r>
            <a:r>
              <a:rPr lang="en-US" sz="2600" b="1" dirty="0" smtClean="0">
                <a:latin typeface="Cambria" pitchFamily="18" charset="0"/>
              </a:rPr>
              <a:t>, it was </a:t>
            </a:r>
            <a:r>
              <a:rPr lang="en-US" sz="2600" b="1" u="sng" dirty="0" smtClean="0">
                <a:effectLst>
                  <a:outerShdw blurRad="38100" dist="38100" dir="2700000" algn="tl">
                    <a:srgbClr val="000000">
                      <a:alpha val="43137"/>
                    </a:srgbClr>
                  </a:outerShdw>
                </a:effectLst>
                <a:latin typeface="Cambria" pitchFamily="18" charset="0"/>
              </a:rPr>
              <a:t>stoned</a:t>
            </a:r>
            <a:r>
              <a:rPr lang="en-US" sz="2600" b="1" dirty="0" smtClean="0">
                <a:latin typeface="Cambria" pitchFamily="18" charset="0"/>
              </a:rPr>
              <a:t> to death (</a:t>
            </a:r>
            <a:r>
              <a:rPr lang="en-US" sz="2600" b="1" dirty="0" smtClean="0">
                <a:effectLst>
                  <a:outerShdw blurRad="38100" dist="38100" dir="2700000" algn="tl">
                    <a:srgbClr val="000000">
                      <a:alpha val="43137"/>
                    </a:srgbClr>
                  </a:outerShdw>
                </a:effectLst>
                <a:latin typeface="Cambria" pitchFamily="18" charset="0"/>
              </a:rPr>
              <a:t>12:20</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Of course, God had to impress on His people the </a:t>
            </a:r>
            <a:r>
              <a:rPr lang="en-US" sz="2600" b="1" i="1" u="sng" dirty="0" smtClean="0">
                <a:latin typeface="Cambria" pitchFamily="18" charset="0"/>
              </a:rPr>
              <a:t>seriousness</a:t>
            </a:r>
            <a:r>
              <a:rPr lang="en-US" sz="2600" b="1" dirty="0" smtClean="0">
                <a:latin typeface="Cambria" pitchFamily="18" charset="0"/>
              </a:rPr>
              <a:t> of His Law, just as we must with our own children.  This was the infancy of the nation, and children can understand </a:t>
            </a:r>
            <a:r>
              <a:rPr lang="en-US" sz="2600" b="1" i="1" dirty="0" smtClean="0">
                <a:effectLst>
                  <a:outerShdw blurRad="38100" dist="38100" dir="2700000" algn="tl">
                    <a:srgbClr val="000000">
                      <a:alpha val="43137"/>
                    </a:srgbClr>
                  </a:outerShdw>
                </a:effectLst>
                <a:latin typeface="Cambria" pitchFamily="18" charset="0"/>
              </a:rPr>
              <a:t>reward</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and</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punishment</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4753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There are</a:t>
            </a:r>
            <a:r>
              <a:rPr lang="en-US" sz="2600" b="1" i="1" dirty="0" smtClean="0">
                <a:effectLst>
                  <a:outerShdw blurRad="38100" dist="38100" dir="2700000" algn="tl">
                    <a:srgbClr val="000000">
                      <a:alpha val="43137"/>
                    </a:srgbClr>
                  </a:outerShdw>
                </a:effectLst>
                <a:latin typeface="Cambria" pitchFamily="18" charset="0"/>
              </a:rPr>
              <a:t> three groups</a:t>
            </a:r>
            <a:r>
              <a:rPr lang="en-US" sz="2600" b="1" dirty="0" smtClean="0">
                <a:latin typeface="Cambria" pitchFamily="18" charset="0"/>
              </a:rPr>
              <a:t> of people in the heavenly city: </a:t>
            </a:r>
            <a:r>
              <a:rPr lang="en-US" sz="2200" b="1" dirty="0" smtClean="0">
                <a:effectLst>
                  <a:outerShdw blurRad="38100" dist="38100" dir="2700000" algn="tl">
                    <a:srgbClr val="000000">
                      <a:alpha val="43137"/>
                    </a:srgbClr>
                  </a:outerShdw>
                </a:effectLst>
                <a:latin typeface="Cambria" pitchFamily="18" charset="0"/>
              </a:rPr>
              <a:t>(1)</a:t>
            </a:r>
            <a:r>
              <a:rPr lang="en-US" sz="2600" b="1" dirty="0" smtClean="0">
                <a:latin typeface="Cambria" pitchFamily="18" charset="0"/>
              </a:rPr>
              <a:t> the host of angels, who minister to the saints; </a:t>
            </a:r>
            <a:r>
              <a:rPr lang="en-US" sz="2200" b="1" dirty="0" smtClean="0">
                <a:effectLst>
                  <a:outerShdw blurRad="38100" dist="38100" dir="2700000" algn="tl">
                    <a:srgbClr val="000000">
                      <a:alpha val="43137"/>
                    </a:srgbClr>
                  </a:outerShdw>
                </a:effectLst>
                <a:latin typeface="Cambria" pitchFamily="18" charset="0"/>
              </a:rPr>
              <a:t>(2)</a:t>
            </a:r>
            <a:r>
              <a:rPr lang="en-US" sz="2600" b="1" dirty="0" smtClean="0">
                <a:latin typeface="Cambria" pitchFamily="18" charset="0"/>
              </a:rPr>
              <a:t> the church of the firstborn ; and </a:t>
            </a:r>
            <a:r>
              <a:rPr lang="en-US" sz="2200" b="1" dirty="0" smtClean="0">
                <a:effectLst>
                  <a:outerShdw blurRad="38100" dist="38100" dir="2700000" algn="tl">
                    <a:srgbClr val="000000">
                      <a:alpha val="43137"/>
                    </a:srgbClr>
                  </a:outerShdw>
                </a:effectLst>
                <a:latin typeface="Cambria" pitchFamily="18" charset="0"/>
              </a:rPr>
              <a:t>(3)</a:t>
            </a:r>
            <a:r>
              <a:rPr lang="en-US" sz="2600" b="1" dirty="0" smtClean="0">
                <a:latin typeface="Cambria" pitchFamily="18" charset="0"/>
              </a:rPr>
              <a:t> the OT saints.  </a:t>
            </a:r>
          </a:p>
          <a:p>
            <a:pPr marL="274320" indent="-274320">
              <a:spcAft>
                <a:spcPts val="2400"/>
              </a:spcAft>
              <a:buFont typeface="Arial" pitchFamily="34" charset="0"/>
              <a:buChar char="•"/>
            </a:pPr>
            <a:r>
              <a:rPr lang="en-US" sz="2600" b="1" i="1" dirty="0" smtClean="0">
                <a:effectLst>
                  <a:outerShdw blurRad="38100" dist="38100" dir="2700000" algn="tl">
                    <a:srgbClr val="000000">
                      <a:alpha val="43137"/>
                    </a:srgbClr>
                  </a:outerShdw>
                </a:effectLst>
                <a:latin typeface="Cambria" pitchFamily="18" charset="0"/>
              </a:rPr>
              <a:t>“Made perfect”</a:t>
            </a:r>
            <a:r>
              <a:rPr lang="en-US" sz="2600" b="1" dirty="0" smtClean="0">
                <a:latin typeface="Cambria" pitchFamily="18" charset="0"/>
              </a:rPr>
              <a:t> means the OT saints have now a perfect standing before God because of the death and resurrection of Christ (</a:t>
            </a:r>
            <a:r>
              <a:rPr lang="en-US" sz="2600" b="1" dirty="0" smtClean="0">
                <a:effectLst>
                  <a:outerShdw blurRad="38100" dist="38100" dir="2700000" algn="tl">
                    <a:srgbClr val="000000">
                      <a:alpha val="43137"/>
                    </a:srgbClr>
                  </a:outerShdw>
                </a:effectLst>
                <a:latin typeface="Cambria" pitchFamily="18" charset="0"/>
              </a:rPr>
              <a:t>12:23</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Anyone who </a:t>
            </a:r>
            <a:r>
              <a:rPr lang="en-US" sz="2600" b="1" i="1" dirty="0" smtClean="0">
                <a:effectLst>
                  <a:outerShdw blurRad="38100" dist="38100" dir="2700000" algn="tl">
                    <a:srgbClr val="000000">
                      <a:alpha val="43137"/>
                    </a:srgbClr>
                  </a:outerShdw>
                </a:effectLst>
                <a:latin typeface="Cambria" pitchFamily="18" charset="0"/>
              </a:rPr>
              <a:t>believes</a:t>
            </a:r>
            <a:r>
              <a:rPr lang="en-US" sz="2600" b="1" dirty="0" smtClean="0">
                <a:latin typeface="Cambria" pitchFamily="18" charset="0"/>
              </a:rPr>
              <a:t> God’s Word goes to heaven; but the perfection of God’s work did not come </a:t>
            </a:r>
            <a:r>
              <a:rPr lang="en-US" sz="2600" b="1" i="1" dirty="0" smtClean="0">
                <a:effectLst>
                  <a:outerShdw blurRad="38100" dist="38100" dir="2700000" algn="tl">
                    <a:srgbClr val="000000">
                      <a:alpha val="43137"/>
                    </a:srgbClr>
                  </a:outerShdw>
                </a:effectLst>
                <a:latin typeface="Cambria" pitchFamily="18" charset="0"/>
              </a:rPr>
              <a:t>until</a:t>
            </a:r>
            <a:r>
              <a:rPr lang="en-US" sz="2600" b="1" dirty="0" smtClean="0">
                <a:latin typeface="Cambria" pitchFamily="18" charset="0"/>
              </a:rPr>
              <a:t> Christ’s death on the cross.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447645"/>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But above all, it is to God, </a:t>
            </a:r>
            <a:r>
              <a:rPr lang="en-US" sz="2600" b="1" i="1" dirty="0" smtClean="0">
                <a:effectLst>
                  <a:outerShdw blurRad="38100" dist="38100" dir="2700000" algn="tl">
                    <a:srgbClr val="000000">
                      <a:alpha val="43137"/>
                    </a:srgbClr>
                  </a:outerShdw>
                </a:effectLst>
                <a:latin typeface="Cambria" pitchFamily="18" charset="0"/>
              </a:rPr>
              <a:t>the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Judge of all men</a:t>
            </a:r>
            <a:r>
              <a:rPr lang="en-US" sz="2600" b="1" dirty="0" smtClean="0">
                <a:latin typeface="Cambria" pitchFamily="18" charset="0"/>
              </a:rPr>
              <a:t>, that they have come—and there are some who can stand His searching scrutiny of their lives (</a:t>
            </a:r>
            <a:r>
              <a:rPr lang="en-US" sz="2600" b="1" dirty="0" smtClean="0">
                <a:effectLst>
                  <a:outerShdw blurRad="38100" dist="38100" dir="2700000" algn="tl">
                    <a:srgbClr val="000000">
                      <a:alpha val="43137"/>
                    </a:srgbClr>
                  </a:outerShdw>
                </a:effectLst>
                <a:latin typeface="Cambria" pitchFamily="18" charset="0"/>
              </a:rPr>
              <a:t>12:23</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Jesus the </a:t>
            </a:r>
            <a:r>
              <a:rPr lang="en-US" sz="2600" b="1" u="sng" dirty="0" smtClean="0">
                <a:effectLst>
                  <a:outerShdw blurRad="38100" dist="38100" dir="2700000" algn="tl">
                    <a:srgbClr val="000000">
                      <a:alpha val="43137"/>
                    </a:srgbClr>
                  </a:outerShdw>
                </a:effectLst>
                <a:latin typeface="Cambria" pitchFamily="18" charset="0"/>
              </a:rPr>
              <a:t>Mediator</a:t>
            </a:r>
            <a:r>
              <a:rPr lang="en-US" sz="2600" b="1" dirty="0" smtClean="0">
                <a:latin typeface="Cambria" pitchFamily="18" charset="0"/>
              </a:rPr>
              <a:t> of a New Covenant whose </a:t>
            </a:r>
            <a:r>
              <a:rPr lang="en-US" sz="2600" b="1" i="1" dirty="0" smtClean="0">
                <a:effectLst>
                  <a:outerShdw blurRad="38100" dist="38100" dir="2700000" algn="tl">
                    <a:srgbClr val="000000">
                      <a:alpha val="43137"/>
                    </a:srgbClr>
                  </a:outerShdw>
                </a:effectLst>
                <a:latin typeface="Cambria" pitchFamily="18" charset="0"/>
              </a:rPr>
              <a:t>atoning blood</a:t>
            </a:r>
            <a:r>
              <a:rPr lang="en-US" sz="2600" b="1" dirty="0" smtClean="0">
                <a:latin typeface="Cambria" pitchFamily="18" charset="0"/>
              </a:rPr>
              <a:t> does not cry for judgment as did </a:t>
            </a:r>
            <a:r>
              <a:rPr lang="en-US" sz="2600" b="1" dirty="0" smtClean="0">
                <a:effectLst>
                  <a:outerShdw blurRad="38100" dist="38100" dir="2700000" algn="tl">
                    <a:srgbClr val="000000">
                      <a:alpha val="43137"/>
                    </a:srgbClr>
                  </a:outerShdw>
                </a:effectLst>
                <a:latin typeface="Cambria" pitchFamily="18" charset="0"/>
              </a:rPr>
              <a:t>Abel’s</a:t>
            </a:r>
            <a:r>
              <a:rPr lang="en-US" sz="2600" b="1" dirty="0" smtClean="0">
                <a:latin typeface="Cambria" pitchFamily="18" charset="0"/>
              </a:rPr>
              <a:t>, but secures the </a:t>
            </a:r>
            <a:r>
              <a:rPr lang="en-US" sz="2600" b="1" i="1" dirty="0" smtClean="0">
                <a:effectLst>
                  <a:outerShdw blurRad="38100" dist="38100" dir="2700000" algn="tl">
                    <a:srgbClr val="000000">
                      <a:alpha val="43137"/>
                    </a:srgbClr>
                  </a:outerShdw>
                </a:effectLst>
                <a:latin typeface="Cambria" pitchFamily="18" charset="0"/>
              </a:rPr>
              <a:t>acceptance</a:t>
            </a:r>
            <a:r>
              <a:rPr lang="en-US" sz="2600" b="1" dirty="0" smtClean="0">
                <a:latin typeface="Cambria" pitchFamily="18" charset="0"/>
              </a:rPr>
              <a:t> of all new covenant persons.  </a:t>
            </a:r>
          </a:p>
          <a:p>
            <a:pPr marL="274320" indent="-274320">
              <a:spcAft>
                <a:spcPts val="2400"/>
              </a:spcAft>
              <a:buFont typeface="Arial" pitchFamily="34" charset="0"/>
              <a:buChar char="•"/>
            </a:pPr>
            <a:r>
              <a:rPr lang="en-US" sz="2600" b="1" dirty="0" smtClean="0">
                <a:latin typeface="Cambria" pitchFamily="18" charset="0"/>
              </a:rPr>
              <a:t>If the readers would contemplate these things properly, they would be </a:t>
            </a:r>
            <a:r>
              <a:rPr lang="en-US" sz="2600" b="1" i="1" dirty="0" smtClean="0">
                <a:effectLst>
                  <a:outerShdw blurRad="38100" dist="38100" dir="2700000" algn="tl">
                    <a:srgbClr val="000000">
                      <a:alpha val="43137"/>
                    </a:srgbClr>
                  </a:outerShdw>
                </a:effectLst>
                <a:latin typeface="Cambria" pitchFamily="18" charset="0"/>
              </a:rPr>
              <a:t>awed by them</a:t>
            </a:r>
            <a:r>
              <a:rPr lang="en-US" sz="2600" b="1" dirty="0" smtClean="0">
                <a:latin typeface="Cambria" pitchFamily="18" charset="0"/>
              </a:rPr>
              <a:t> and more inclined to </a:t>
            </a:r>
            <a:r>
              <a:rPr lang="en-US" sz="2600" b="1" i="1" dirty="0" smtClean="0">
                <a:effectLst>
                  <a:outerShdw blurRad="38100" dist="38100" dir="2700000" algn="tl">
                    <a:srgbClr val="000000">
                      <a:alpha val="43137"/>
                    </a:srgbClr>
                  </a:outerShdw>
                </a:effectLst>
                <a:latin typeface="Cambria" pitchFamily="18" charset="0"/>
              </a:rPr>
              <a:t>fulfill their call</a:t>
            </a:r>
            <a:r>
              <a:rPr lang="en-US" sz="2600" b="1" dirty="0" smtClean="0">
                <a:latin typeface="Cambria" pitchFamily="18" charset="0"/>
              </a:rPr>
              <a:t> to the highest privileges that the new covenant can provide.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5000"/>
          </a:schemeClr>
        </a:solidFill>
        <a:effectLst/>
      </p:bgPr>
    </p:bg>
    <p:spTree>
      <p:nvGrpSpPr>
        <p:cNvPr id="1" name=""/>
        <p:cNvGrpSpPr/>
        <p:nvPr/>
      </p:nvGrpSpPr>
      <p:grpSpPr>
        <a:xfrm>
          <a:off x="0" y="0"/>
          <a:ext cx="0" cy="0"/>
          <a:chOff x="0" y="0"/>
          <a:chExt cx="0" cy="0"/>
        </a:xfrm>
      </p:grpSpPr>
      <p:pic>
        <p:nvPicPr>
          <p:cNvPr id="2" name="Picture 1" descr="12-24 Blood.jpg"/>
          <p:cNvPicPr>
            <a:picLocks noChangeAspect="1"/>
          </p:cNvPicPr>
          <p:nvPr/>
        </p:nvPicPr>
        <p:blipFill>
          <a:blip r:embed="rId2" cstate="print"/>
          <a:srcRect l="6667"/>
          <a:stretch>
            <a:fillRect/>
          </a:stretch>
        </p:blipFill>
        <p:spPr>
          <a:xfrm>
            <a:off x="304800" y="838200"/>
            <a:ext cx="8534400" cy="51435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8" name="TextBox 7"/>
          <p:cNvSpPr txBox="1"/>
          <p:nvPr/>
        </p:nvSpPr>
        <p:spPr>
          <a:xfrm>
            <a:off x="0" y="456247"/>
            <a:ext cx="9144000" cy="6401753"/>
          </a:xfrm>
          <a:prstGeom prst="rect">
            <a:avLst/>
          </a:prstGeom>
          <a:gradFill>
            <a:gsLst>
              <a:gs pos="0">
                <a:srgbClr val="00B0F0"/>
              </a:gs>
              <a:gs pos="100000">
                <a:srgbClr val="FFEBFA"/>
              </a:gs>
            </a:gsLst>
            <a:lin ang="5400000" scaled="0"/>
          </a:gradFill>
        </p:spPr>
        <p:txBody>
          <a:bodyPr wrap="square" lIns="274320" tIns="0" rIns="274320" bIns="91440" rtlCol="0" anchor="t" anchorCtr="0">
            <a:spAutoFit/>
          </a:bodyPr>
          <a:lstStyle/>
          <a:p>
            <a:endParaRPr lang="en-US" sz="3200" dirty="0" smtClean="0">
              <a:latin typeface="Georgia" pitchFamily="18" charset="0"/>
            </a:endParaRPr>
          </a:p>
          <a:p>
            <a:r>
              <a:rPr lang="en-US" sz="2800" b="1" baseline="30000" dirty="0" smtClean="0">
                <a:effectLst>
                  <a:outerShdw blurRad="38100" dist="38100" dir="2700000" algn="tl">
                    <a:srgbClr val="000000">
                      <a:alpha val="43137"/>
                    </a:srgbClr>
                  </a:outerShdw>
                </a:effectLst>
                <a:latin typeface="Georgia" pitchFamily="18" charset="0"/>
              </a:rPr>
              <a:t>25</a:t>
            </a:r>
            <a:r>
              <a:rPr lang="en-US" sz="2800" dirty="0" smtClean="0">
                <a:latin typeface="Georgia" pitchFamily="18" charset="0"/>
              </a:rPr>
              <a:t>See to it that you do not refuse him who speaks.  If they did not escape when they refused him who warned them on earth, how much less will we, if we turn away from him who warns us from heaven? </a:t>
            </a:r>
            <a:r>
              <a:rPr lang="en-US" sz="2800" b="1" baseline="30000" dirty="0" smtClean="0">
                <a:effectLst>
                  <a:outerShdw blurRad="38100" dist="38100" dir="2700000" algn="tl">
                    <a:srgbClr val="000000">
                      <a:alpha val="43137"/>
                    </a:srgbClr>
                  </a:outerShdw>
                </a:effectLst>
                <a:latin typeface="Georgia" pitchFamily="18" charset="0"/>
              </a:rPr>
              <a:t>26</a:t>
            </a:r>
            <a:r>
              <a:rPr lang="en-US" sz="2800" dirty="0" smtClean="0">
                <a:latin typeface="Georgia" pitchFamily="18" charset="0"/>
              </a:rPr>
              <a:t>At that time his voice shook the earth, but now he has promised, “Once more I will shake not only the earth but also the heavens.”  </a:t>
            </a:r>
            <a:r>
              <a:rPr lang="en-US" sz="2800" b="1" baseline="30000" dirty="0" smtClean="0">
                <a:effectLst>
                  <a:outerShdw blurRad="38100" dist="38100" dir="2700000" algn="tl">
                    <a:srgbClr val="000000">
                      <a:alpha val="43137"/>
                    </a:srgbClr>
                  </a:outerShdw>
                </a:effectLst>
                <a:latin typeface="Georgia" pitchFamily="18" charset="0"/>
              </a:rPr>
              <a:t>27</a:t>
            </a:r>
            <a:r>
              <a:rPr lang="en-US" sz="2800" dirty="0" smtClean="0">
                <a:latin typeface="Georgia" pitchFamily="18" charset="0"/>
              </a:rPr>
              <a:t>The words “once more” indicate the removing of what can be shaken—that is, created things—so that what cannot be shaken may remain.  </a:t>
            </a:r>
            <a:r>
              <a:rPr lang="en-US" sz="2800" b="1" baseline="30000" dirty="0" smtClean="0">
                <a:effectLst>
                  <a:outerShdw blurRad="38100" dist="38100" dir="2700000" algn="tl">
                    <a:srgbClr val="000000">
                      <a:alpha val="43137"/>
                    </a:srgbClr>
                  </a:outerShdw>
                </a:effectLst>
                <a:latin typeface="Georgia" pitchFamily="18" charset="0"/>
              </a:rPr>
              <a:t>28</a:t>
            </a:r>
            <a:r>
              <a:rPr lang="en-US" sz="2800" dirty="0" smtClean="0">
                <a:latin typeface="Georgia" pitchFamily="18" charset="0"/>
              </a:rPr>
              <a:t>Therefore, since we are receiving a kingdom that cannot be shaken, let us be thankful, and so worship God acceptably with reverence and awe, </a:t>
            </a:r>
            <a:r>
              <a:rPr lang="en-US" sz="2800" b="1" baseline="30000" dirty="0" smtClean="0">
                <a:effectLst>
                  <a:outerShdw blurRad="38100" dist="38100" dir="2700000" algn="tl">
                    <a:srgbClr val="000000">
                      <a:alpha val="43137"/>
                    </a:srgbClr>
                  </a:outerShdw>
                </a:effectLst>
                <a:latin typeface="Georgia" pitchFamily="18" charset="0"/>
              </a:rPr>
              <a:t>29</a:t>
            </a:r>
            <a:r>
              <a:rPr lang="en-US" sz="2800" dirty="0" smtClean="0">
                <a:latin typeface="Georgia" pitchFamily="18" charset="0"/>
              </a:rPr>
              <a:t>for our “God is a consuming fire.”</a:t>
            </a:r>
          </a:p>
        </p:txBody>
      </p:sp>
      <p:sp>
        <p:nvSpPr>
          <p:cNvPr id="13" name="TextBox 12"/>
          <p:cNvSpPr txBox="1"/>
          <p:nvPr/>
        </p:nvSpPr>
        <p:spPr>
          <a:xfrm>
            <a:off x="2514600" y="228600"/>
            <a:ext cx="4343400" cy="52322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800" b="1" dirty="0" smtClean="0">
                <a:solidFill>
                  <a:schemeClr val="tx1"/>
                </a:solidFill>
                <a:latin typeface="Georgia" pitchFamily="18" charset="0"/>
              </a:rPr>
              <a:t>Hebrews 12:25 - 29</a:t>
            </a:r>
            <a:endParaRPr lang="en-US" sz="2800" b="1" dirty="0">
              <a:solidFill>
                <a:schemeClr val="tx1"/>
              </a:solidFill>
              <a:latin typeface="Georgia" pitchFamily="18" charset="0"/>
            </a:endParaRPr>
          </a:p>
        </p:txBody>
      </p:sp>
      <p:cxnSp>
        <p:nvCxnSpPr>
          <p:cNvPr id="17" name="Straight Connector 16"/>
          <p:cNvCxnSpPr/>
          <p:nvPr/>
        </p:nvCxnSpPr>
        <p:spPr>
          <a:xfrm>
            <a:off x="304800" y="2667000"/>
            <a:ext cx="146304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3886200" y="3505200"/>
            <a:ext cx="173736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066800" y="6477000"/>
            <a:ext cx="3657600" cy="0"/>
          </a:xfrm>
          <a:prstGeom prst="line">
            <a:avLst/>
          </a:prstGeom>
          <a:ln w="50800">
            <a:solidFill>
              <a:schemeClr val="tx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out)">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1000"/>
                            </p:stCondLst>
                            <p:childTnLst>
                              <p:par>
                                <p:cTn id="17" presetID="22" presetClass="entr" presetSubtype="8"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par>
                          <p:cTn id="20" fill="hold">
                            <p:stCondLst>
                              <p:cond delay="3000"/>
                            </p:stCondLst>
                            <p:childTnLst>
                              <p:par>
                                <p:cTn id="21" presetID="22" presetClass="entr" presetSubtype="8" fill="hold" nodeType="after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01675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pPr>
            <a:r>
              <a:rPr lang="en-US" sz="2600" b="1" dirty="0" smtClean="0">
                <a:latin typeface="Cambria" pitchFamily="18" charset="0"/>
              </a:rPr>
              <a:t>	Here, Paul offers the </a:t>
            </a:r>
            <a:r>
              <a:rPr lang="en-US" sz="2600" b="1" i="1" dirty="0" smtClean="0">
                <a:effectLst>
                  <a:outerShdw blurRad="38100" dist="38100" dir="2700000" algn="tl">
                    <a:srgbClr val="000000">
                      <a:alpha val="43137"/>
                    </a:srgbClr>
                  </a:outerShdw>
                </a:effectLst>
                <a:latin typeface="Cambria" pitchFamily="18" charset="0"/>
              </a:rPr>
              <a:t>fifth</a:t>
            </a:r>
            <a:r>
              <a:rPr lang="en-US" sz="2600" b="1" dirty="0" smtClean="0">
                <a:latin typeface="Cambria" pitchFamily="18" charset="0"/>
              </a:rPr>
              <a:t> and final warning: </a:t>
            </a:r>
          </a:p>
          <a:p>
            <a:pPr marL="514350" indent="-514350">
              <a:spcAft>
                <a:spcPts val="2400"/>
              </a:spcAft>
              <a:buFont typeface="+mj-lt"/>
              <a:buAutoNum type="arabicPeriod"/>
            </a:pPr>
            <a:r>
              <a:rPr lang="en-US" sz="2400" b="1" dirty="0" smtClean="0">
                <a:latin typeface="Cambria" pitchFamily="18" charset="0"/>
              </a:rPr>
              <a:t>Pay Attention lest you Drift Away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a:t>
            </a:r>
          </a:p>
          <a:p>
            <a:pPr marL="514350" indent="-514350">
              <a:spcAft>
                <a:spcPts val="2400"/>
              </a:spcAft>
              <a:buFont typeface="+mj-lt"/>
              <a:buAutoNum type="arabicPeriod"/>
            </a:pPr>
            <a:r>
              <a:rPr lang="en-US" sz="2400" b="1" dirty="0" smtClean="0">
                <a:latin typeface="Cambria" pitchFamily="18" charset="0"/>
              </a:rPr>
              <a:t> Beware of a Harden Heart  (</a:t>
            </a:r>
            <a:r>
              <a:rPr lang="en-US" sz="2400" b="1" dirty="0" smtClean="0">
                <a:effectLst>
                  <a:outerShdw blurRad="38100" dist="38100" dir="2700000" algn="tl">
                    <a:srgbClr val="000000">
                      <a:alpha val="43137"/>
                    </a:srgbClr>
                  </a:outerShdw>
                </a:effectLst>
                <a:latin typeface="Cambria" pitchFamily="18" charset="0"/>
              </a:rPr>
              <a:t>3:7 – 4:13</a:t>
            </a:r>
            <a:r>
              <a:rPr lang="en-US" sz="2400" b="1" dirty="0" smtClean="0">
                <a:latin typeface="Cambria" pitchFamily="18" charset="0"/>
              </a:rPr>
              <a:t>).</a:t>
            </a:r>
          </a:p>
          <a:p>
            <a:pPr marL="514350" indent="-514350">
              <a:spcAft>
                <a:spcPts val="2400"/>
              </a:spcAft>
              <a:buFont typeface="+mj-lt"/>
              <a:buAutoNum type="arabicPeriod"/>
            </a:pPr>
            <a:r>
              <a:rPr lang="en-US" sz="2400" b="1" dirty="0" smtClean="0">
                <a:latin typeface="Cambria" pitchFamily="18" charset="0"/>
              </a:rPr>
              <a:t>Don’t allow Dullness of Heart to Hinder Spiritual Growth (</a:t>
            </a:r>
            <a:r>
              <a:rPr lang="en-US" sz="2400" b="1" dirty="0" smtClean="0">
                <a:effectLst>
                  <a:outerShdw blurRad="38100" dist="38100" dir="2700000" algn="tl">
                    <a:srgbClr val="000000">
                      <a:alpha val="43137"/>
                    </a:srgbClr>
                  </a:outerShdw>
                </a:effectLst>
                <a:latin typeface="Cambria" pitchFamily="18" charset="0"/>
              </a:rPr>
              <a:t>5:11-6:20</a:t>
            </a:r>
            <a:r>
              <a:rPr lang="en-US" sz="2400" b="1" dirty="0" smtClean="0">
                <a:latin typeface="Cambria" pitchFamily="18" charset="0"/>
              </a:rPr>
              <a:t>). </a:t>
            </a:r>
          </a:p>
          <a:p>
            <a:pPr marL="514350" indent="-514350">
              <a:spcAft>
                <a:spcPts val="2400"/>
              </a:spcAft>
              <a:buFont typeface="+mj-lt"/>
              <a:buAutoNum type="arabicPeriod"/>
            </a:pPr>
            <a:r>
              <a:rPr lang="en-US" sz="2400" b="1" dirty="0" smtClean="0">
                <a:latin typeface="Cambria" pitchFamily="18" charset="0"/>
              </a:rPr>
              <a:t>Stand Firm in the Faith or Be Judged by God (</a:t>
            </a:r>
            <a:r>
              <a:rPr lang="en-US" sz="2400" b="1" dirty="0" smtClean="0">
                <a:effectLst>
                  <a:outerShdw blurRad="38100" dist="38100" dir="2700000" algn="tl">
                    <a:srgbClr val="000000">
                      <a:alpha val="43137"/>
                    </a:srgbClr>
                  </a:outerShdw>
                </a:effectLst>
                <a:latin typeface="Cambria" pitchFamily="18" charset="0"/>
              </a:rPr>
              <a:t>10:19-39</a:t>
            </a:r>
            <a:r>
              <a:rPr lang="en-US" sz="2400" b="1" dirty="0" smtClean="0">
                <a:latin typeface="Cambria" pitchFamily="18" charset="0"/>
              </a:rPr>
              <a:t>). </a:t>
            </a:r>
          </a:p>
          <a:p>
            <a:pPr marL="514350" indent="-514350">
              <a:spcAft>
                <a:spcPts val="2400"/>
              </a:spcAft>
              <a:buFont typeface="+mj-lt"/>
              <a:buAutoNum type="arabicPeriod"/>
            </a:pPr>
            <a:r>
              <a:rPr lang="en-US" sz="2600" b="1" dirty="0" smtClean="0">
                <a:latin typeface="Cambria" pitchFamily="18" charset="0"/>
              </a:rPr>
              <a:t>Don’t Turn Away from Christ (</a:t>
            </a:r>
            <a:r>
              <a:rPr lang="en-US" sz="2600" b="1" dirty="0" smtClean="0">
                <a:effectLst>
                  <a:outerShdw blurRad="38100" dist="38100" dir="2700000" algn="tl">
                    <a:srgbClr val="000000">
                      <a:alpha val="43137"/>
                    </a:srgbClr>
                  </a:outerShdw>
                </a:effectLst>
                <a:latin typeface="Cambria" pitchFamily="18" charset="0"/>
              </a:rPr>
              <a:t>12:25-29</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wipe(left)">
                                      <p:cBhvr>
                                        <p:cTn id="14" dur="500"/>
                                        <p:tgtEl>
                                          <p:spTgt spid="5">
                                            <p:txEl>
                                              <p:pRg st="3" end="3"/>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left)">
                                      <p:cBhvr>
                                        <p:cTn id="18" dur="500"/>
                                        <p:tgtEl>
                                          <p:spTgt spid="5">
                                            <p:txEl>
                                              <p:pRg st="4" end="4"/>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2296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12:</a:t>
            </a:r>
          </a:p>
          <a:p>
            <a:pPr marL="274320" indent="-274320">
              <a:spcAft>
                <a:spcPts val="2400"/>
              </a:spcAft>
              <a:buFont typeface="Arial" pitchFamily="34" charset="0"/>
              <a:buChar char="•"/>
            </a:pPr>
            <a:r>
              <a:rPr lang="en-US" sz="2600" b="1" dirty="0" smtClean="0">
                <a:latin typeface="Cambria" pitchFamily="18" charset="0"/>
              </a:rPr>
              <a:t>With the “</a:t>
            </a:r>
            <a:r>
              <a:rPr lang="en-US" sz="2600" b="1" dirty="0" smtClean="0">
                <a:effectLst>
                  <a:outerShdw blurRad="38100" dist="38100" dir="2700000" algn="tl">
                    <a:srgbClr val="000000">
                      <a:alpha val="43137"/>
                    </a:srgbClr>
                  </a:outerShdw>
                </a:effectLst>
                <a:latin typeface="Cambria" pitchFamily="18" charset="0"/>
              </a:rPr>
              <a:t>heroes of faith</a:t>
            </a:r>
            <a:r>
              <a:rPr lang="en-US" sz="2600" b="1" dirty="0" smtClean="0">
                <a:latin typeface="Cambria" pitchFamily="18" charset="0"/>
              </a:rPr>
              <a:t>” like a cloud of witness cheering us on, we are to run the race of faith, looking to Jesus’ example for endurance and to    God’s loving discipline lest we fall short of His grace (</a:t>
            </a:r>
            <a:r>
              <a:rPr lang="en-US" sz="2600" b="1" dirty="0" smtClean="0">
                <a:effectLst>
                  <a:outerShdw blurRad="38100" dist="38100" dir="2700000" algn="tl">
                    <a:srgbClr val="000000">
                      <a:alpha val="43137"/>
                    </a:srgbClr>
                  </a:outerShdw>
                </a:effectLst>
                <a:latin typeface="Cambria" pitchFamily="18" charset="0"/>
              </a:rPr>
              <a:t>1-17</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Coming not to Mt. Sinai but to glorious Mt. Zion       (</a:t>
            </a:r>
            <a:r>
              <a:rPr lang="en-US" sz="2600" b="1" dirty="0" smtClean="0">
                <a:effectLst>
                  <a:outerShdw blurRad="38100" dist="38100" dir="2700000" algn="tl">
                    <a:srgbClr val="000000">
                      <a:alpha val="43137"/>
                    </a:srgbClr>
                  </a:outerShdw>
                </a:effectLst>
                <a:latin typeface="Cambria" pitchFamily="18" charset="0"/>
              </a:rPr>
              <a:t>18-24</a:t>
            </a:r>
            <a:r>
              <a:rPr lang="en-US" sz="2600" b="1" dirty="0" smtClean="0">
                <a:latin typeface="Cambria" pitchFamily="18" charset="0"/>
              </a:rPr>
              <a:t>), we are given the </a:t>
            </a:r>
            <a:r>
              <a:rPr lang="en-US" sz="2600" b="1" i="1" dirty="0" smtClean="0">
                <a:effectLst>
                  <a:outerShdw blurRad="38100" dist="38100" dir="2700000" algn="tl">
                    <a:srgbClr val="000000">
                      <a:alpha val="43137"/>
                    </a:srgbClr>
                  </a:outerShdw>
                </a:effectLst>
                <a:latin typeface="Cambria" pitchFamily="18" charset="0"/>
              </a:rPr>
              <a:t>fifth warning</a:t>
            </a:r>
            <a:r>
              <a:rPr lang="en-US" sz="2600" b="1" dirty="0" smtClean="0">
                <a:latin typeface="Cambria" pitchFamily="18" charset="0"/>
              </a:rPr>
              <a:t>:  not to refuse or defy Him who speaks from heaven             (</a:t>
            </a:r>
            <a:r>
              <a:rPr lang="en-US" sz="2600" b="1" dirty="0" smtClean="0">
                <a:effectLst>
                  <a:outerShdw blurRad="38100" dist="38100" dir="2700000" algn="tl">
                    <a:srgbClr val="000000">
                      <a:alpha val="43137"/>
                    </a:srgbClr>
                  </a:outerShdw>
                </a:effectLst>
                <a:latin typeface="Cambria" pitchFamily="18" charset="0"/>
              </a:rPr>
              <a:t>25-29</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5399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This </a:t>
            </a:r>
            <a:r>
              <a:rPr lang="en-US" sz="2600" b="1" i="1" dirty="0" smtClean="0">
                <a:latin typeface="Cambria" pitchFamily="18" charset="0"/>
              </a:rPr>
              <a:t>fifth</a:t>
            </a:r>
            <a:r>
              <a:rPr lang="en-US" sz="2600" b="1" dirty="0" smtClean="0">
                <a:latin typeface="Cambria" pitchFamily="18" charset="0"/>
              </a:rPr>
              <a:t> </a:t>
            </a:r>
            <a:r>
              <a:rPr lang="en-US" sz="2600" b="1" i="1" dirty="0" smtClean="0">
                <a:latin typeface="Cambria" pitchFamily="18" charset="0"/>
              </a:rPr>
              <a:t>warning</a:t>
            </a:r>
            <a:r>
              <a:rPr lang="en-US" sz="2600" b="1" dirty="0" smtClean="0">
                <a:latin typeface="Cambria" pitchFamily="18" charset="0"/>
              </a:rPr>
              <a:t> is a final call to those who had begun to </a:t>
            </a:r>
            <a:r>
              <a:rPr lang="en-US" sz="2600" b="1" u="sng" dirty="0" smtClean="0">
                <a:effectLst>
                  <a:outerShdw blurRad="38100" dist="38100" dir="2700000" algn="tl">
                    <a:srgbClr val="000000">
                      <a:alpha val="43137"/>
                    </a:srgbClr>
                  </a:outerShdw>
                </a:effectLst>
                <a:latin typeface="Cambria" pitchFamily="18" charset="0"/>
              </a:rPr>
              <a:t>stray</a:t>
            </a:r>
            <a:r>
              <a:rPr lang="en-US" sz="2600" b="1" dirty="0" smtClean="0">
                <a:latin typeface="Cambria" pitchFamily="18" charset="0"/>
              </a:rPr>
              <a:t> from the path leading to </a:t>
            </a:r>
            <a:r>
              <a:rPr lang="en-US" sz="2600" b="1" dirty="0" smtClean="0">
                <a:effectLst>
                  <a:outerShdw blurRad="38100" dist="38100" dir="2700000" algn="tl">
                    <a:srgbClr val="000000">
                      <a:alpha val="43137"/>
                    </a:srgbClr>
                  </a:outerShdw>
                </a:effectLst>
                <a:latin typeface="Cambria" pitchFamily="18" charset="0"/>
              </a:rPr>
              <a:t>Mt. Zion</a:t>
            </a:r>
            <a:r>
              <a:rPr lang="en-US" sz="2600" b="1" dirty="0" smtClean="0">
                <a:latin typeface="Cambria" pitchFamily="18" charset="0"/>
              </a:rPr>
              <a:t>.     </a:t>
            </a:r>
            <a:r>
              <a:rPr lang="en-US" sz="2600" b="1" i="1" dirty="0" smtClean="0">
                <a:latin typeface="Cambria" pitchFamily="18" charset="0"/>
              </a:rPr>
              <a:t>“Do not refuse him who is speaking.”</a:t>
            </a:r>
            <a:r>
              <a:rPr lang="en-US" sz="2600" b="1" dirty="0" smtClean="0">
                <a:latin typeface="Cambria" pitchFamily="18" charset="0"/>
              </a:rPr>
              <a:t>  Paul reminds his readers that those who </a:t>
            </a:r>
            <a:r>
              <a:rPr lang="en-US" sz="2600" b="1" i="1" dirty="0" smtClean="0">
                <a:effectLst>
                  <a:outerShdw blurRad="38100" dist="38100" dir="2700000" algn="tl">
                    <a:srgbClr val="000000">
                      <a:alpha val="43137"/>
                    </a:srgbClr>
                  </a:outerShdw>
                </a:effectLst>
                <a:latin typeface="Cambria" pitchFamily="18" charset="0"/>
              </a:rPr>
              <a:t>refused to listen</a:t>
            </a:r>
            <a:r>
              <a:rPr lang="en-US" sz="2600" b="1" dirty="0" smtClean="0">
                <a:latin typeface="Cambria" pitchFamily="18" charset="0"/>
              </a:rPr>
              <a:t> to God’s voice under the old, inferior covenant established on earth </a:t>
            </a:r>
            <a:r>
              <a:rPr lang="en-US" sz="2600" b="1" i="1" dirty="0" smtClean="0">
                <a:effectLst>
                  <a:outerShdw blurRad="38100" dist="38100" dir="2700000" algn="tl">
                    <a:srgbClr val="000000">
                      <a:alpha val="43137"/>
                    </a:srgbClr>
                  </a:outerShdw>
                </a:effectLst>
                <a:latin typeface="Cambria" pitchFamily="18" charset="0"/>
              </a:rPr>
              <a:t>“did not escape”</a:t>
            </a:r>
            <a:r>
              <a:rPr lang="en-US" sz="2600" b="1" dirty="0" smtClean="0">
                <a:latin typeface="Cambria" pitchFamily="18" charset="0"/>
              </a:rPr>
              <a:t> judgment (</a:t>
            </a:r>
            <a:r>
              <a:rPr lang="en-US" sz="2600" b="1" dirty="0" smtClean="0">
                <a:effectLst>
                  <a:outerShdw blurRad="38100" dist="38100" dir="2700000" algn="tl">
                    <a:srgbClr val="000000">
                      <a:alpha val="43137"/>
                    </a:srgbClr>
                  </a:outerShdw>
                </a:effectLst>
                <a:latin typeface="Cambria" pitchFamily="18" charset="0"/>
              </a:rPr>
              <a:t>12:25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Now we have words from </a:t>
            </a:r>
            <a:r>
              <a:rPr lang="en-US" sz="2600" b="1" i="1" dirty="0" smtClean="0">
                <a:effectLst>
                  <a:outerShdw blurRad="38100" dist="38100" dir="2700000" algn="tl">
                    <a:srgbClr val="000000">
                      <a:alpha val="43137"/>
                    </a:srgbClr>
                  </a:outerShdw>
                </a:effectLst>
                <a:latin typeface="Cambria" pitchFamily="18" charset="0"/>
              </a:rPr>
              <a:t>God the Father</a:t>
            </a:r>
            <a:r>
              <a:rPr lang="en-US" sz="2600" b="1" dirty="0" smtClean="0">
                <a:latin typeface="Cambria" pitchFamily="18" charset="0"/>
              </a:rPr>
              <a:t> spoken directly from the lips of </a:t>
            </a:r>
            <a:r>
              <a:rPr lang="en-US" sz="2600" b="1" i="1" dirty="0" smtClean="0">
                <a:effectLst>
                  <a:outerShdw blurRad="38100" dist="38100" dir="2700000" algn="tl">
                    <a:srgbClr val="000000">
                      <a:alpha val="43137"/>
                    </a:srgbClr>
                  </a:outerShdw>
                </a:effectLst>
                <a:latin typeface="Cambria" pitchFamily="18" charset="0"/>
              </a:rPr>
              <a:t>God the Son</a:t>
            </a:r>
            <a:r>
              <a:rPr lang="en-US" sz="2600" b="1" dirty="0" smtClean="0">
                <a:latin typeface="Cambria" pitchFamily="18" charset="0"/>
              </a:rPr>
              <a:t> incarnate –    Jesus Christ – and through the mouths of the apostles, whose message was given directly from      </a:t>
            </a:r>
            <a:r>
              <a:rPr lang="en-US" sz="2600" b="1" i="1" dirty="0" smtClean="0">
                <a:effectLst>
                  <a:outerShdw blurRad="38100" dist="38100" dir="2700000" algn="tl">
                    <a:srgbClr val="000000">
                      <a:alpha val="43137"/>
                    </a:srgbClr>
                  </a:outerShdw>
                </a:effectLst>
                <a:latin typeface="Cambria" pitchFamily="18" charset="0"/>
              </a:rPr>
              <a:t>God the Holy Spirit</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a:t>
            </a:r>
            <a:r>
              <a:rPr lang="en-US" sz="2600" b="1" i="1" u="sng" dirty="0" smtClean="0">
                <a:latin typeface="Cambria" pitchFamily="18" charset="0"/>
              </a:rPr>
              <a:t>seriousness</a:t>
            </a:r>
            <a:r>
              <a:rPr lang="en-US" sz="2600" b="1" dirty="0" smtClean="0">
                <a:latin typeface="Cambria" pitchFamily="18" charset="0"/>
              </a:rPr>
              <a:t> of neglecting the salvation spoken by Jesus and confirmed by the apostles is underscored by a reference to the coming judgment, which serves as a </a:t>
            </a:r>
            <a:r>
              <a:rPr lang="en-US" sz="2600" b="1" i="1" dirty="0" smtClean="0">
                <a:effectLst>
                  <a:outerShdw blurRad="38100" dist="38100" dir="2700000" algn="tl">
                    <a:srgbClr val="000000">
                      <a:alpha val="43137"/>
                    </a:srgbClr>
                  </a:outerShdw>
                </a:effectLst>
                <a:latin typeface="Cambria" pitchFamily="18" charset="0"/>
              </a:rPr>
              <a:t>negative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warning</a:t>
            </a:r>
            <a:r>
              <a:rPr lang="en-US" sz="2600" b="1" dirty="0" smtClean="0">
                <a:latin typeface="Cambria" pitchFamily="18" charset="0"/>
              </a:rPr>
              <a:t> against the absolute futility of placing our hopes on </a:t>
            </a:r>
            <a:r>
              <a:rPr lang="en-US" sz="2600" b="1" i="1" dirty="0" smtClean="0">
                <a:effectLst>
                  <a:outerShdw blurRad="38100" dist="38100" dir="2700000" algn="tl">
                    <a:srgbClr val="000000">
                      <a:alpha val="43137"/>
                    </a:srgbClr>
                  </a:outerShdw>
                </a:effectLst>
                <a:latin typeface="Cambria" pitchFamily="18" charset="0"/>
              </a:rPr>
              <a:t>worldliness</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Quoting from </a:t>
            </a:r>
            <a:r>
              <a:rPr lang="en-US" sz="2600" b="1" dirty="0" smtClean="0">
                <a:effectLst>
                  <a:outerShdw blurRad="38100" dist="38100" dir="2700000" algn="tl">
                    <a:srgbClr val="000000">
                      <a:alpha val="43137"/>
                    </a:srgbClr>
                  </a:outerShdw>
                </a:effectLst>
                <a:latin typeface="Cambria" pitchFamily="18" charset="0"/>
              </a:rPr>
              <a:t>Haggai 2:6</a:t>
            </a:r>
            <a:r>
              <a:rPr lang="en-US" sz="2600" b="1" dirty="0" smtClean="0">
                <a:latin typeface="Cambria" pitchFamily="18" charset="0"/>
              </a:rPr>
              <a:t>, Paul looks forward to a time when God will </a:t>
            </a:r>
            <a:r>
              <a:rPr lang="en-US" sz="2600" b="1" i="1" dirty="0" smtClean="0">
                <a:latin typeface="Cambria" pitchFamily="18" charset="0"/>
              </a:rPr>
              <a:t>“shake not only the earth, but also the heaven”</a:t>
            </a:r>
            <a:r>
              <a:rPr lang="en-US" sz="2600" b="1" dirty="0" smtClean="0">
                <a:latin typeface="Cambria" pitchFamily="18" charset="0"/>
              </a:rPr>
              <a:t> – that is, a final cataclysmic judgment of all creation (</a:t>
            </a:r>
            <a:r>
              <a:rPr lang="en-US" sz="2600" b="1" dirty="0" smtClean="0">
                <a:effectLst>
                  <a:outerShdw blurRad="38100" dist="38100" dir="2700000" algn="tl">
                    <a:srgbClr val="000000">
                      <a:alpha val="43137"/>
                    </a:srgbClr>
                  </a:outerShdw>
                </a:effectLst>
                <a:latin typeface="Cambria" pitchFamily="18" charset="0"/>
              </a:rPr>
              <a:t>12:26-27</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13986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Discussion:</a:t>
            </a:r>
          </a:p>
          <a:p>
            <a:pPr marL="274320" indent="-274320">
              <a:spcAft>
                <a:spcPts val="2400"/>
              </a:spcAft>
              <a:buFont typeface="Arial" pitchFamily="34" charset="0"/>
              <a:buChar char="•"/>
            </a:pPr>
            <a:r>
              <a:rPr lang="en-US" sz="2600" b="1" dirty="0" smtClean="0">
                <a:latin typeface="Cambria" pitchFamily="18" charset="0"/>
              </a:rPr>
              <a:t>The </a:t>
            </a:r>
            <a:r>
              <a:rPr lang="en-US" sz="2600" b="1" i="1" dirty="0" smtClean="0">
                <a:effectLst>
                  <a:outerShdw blurRad="38100" dist="38100" dir="2700000" algn="tl">
                    <a:srgbClr val="000000">
                      <a:alpha val="43137"/>
                    </a:srgbClr>
                  </a:outerShdw>
                </a:effectLst>
                <a:latin typeface="Cambria" pitchFamily="18" charset="0"/>
              </a:rPr>
              <a:t>positive</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side</a:t>
            </a:r>
            <a:r>
              <a:rPr lang="en-US" sz="2600" b="1" dirty="0" smtClean="0">
                <a:latin typeface="Cambria" pitchFamily="18" charset="0"/>
              </a:rPr>
              <a:t> of the </a:t>
            </a:r>
            <a:r>
              <a:rPr lang="en-US" sz="2600" b="1" i="1" dirty="0" smtClean="0">
                <a:effectLst>
                  <a:outerShdw blurRad="38100" dist="38100" dir="2700000" algn="tl">
                    <a:srgbClr val="000000">
                      <a:alpha val="43137"/>
                    </a:srgbClr>
                  </a:outerShdw>
                </a:effectLst>
                <a:latin typeface="Cambria" pitchFamily="18" charset="0"/>
              </a:rPr>
              <a:t>warning</a:t>
            </a:r>
            <a:r>
              <a:rPr lang="en-US" sz="2600" b="1" dirty="0" smtClean="0">
                <a:latin typeface="Cambria" pitchFamily="18" charset="0"/>
              </a:rPr>
              <a:t> comes in </a:t>
            </a:r>
            <a:r>
              <a:rPr lang="en-US" sz="2600" b="1" dirty="0" smtClean="0">
                <a:effectLst>
                  <a:outerShdw blurRad="38100" dist="38100" dir="2700000" algn="tl">
                    <a:srgbClr val="000000">
                      <a:alpha val="43137"/>
                    </a:srgbClr>
                  </a:outerShdw>
                </a:effectLst>
                <a:latin typeface="Cambria" pitchFamily="18" charset="0"/>
              </a:rPr>
              <a:t>12:28</a:t>
            </a:r>
            <a:r>
              <a:rPr lang="en-US" sz="2600" b="1" dirty="0" smtClean="0">
                <a:latin typeface="Cambria" pitchFamily="18" charset="0"/>
              </a:rPr>
              <a:t> – </a:t>
            </a:r>
            <a:r>
              <a:rPr lang="en-US" sz="2600" b="1" i="1" dirty="0" smtClean="0">
                <a:latin typeface="Cambria" pitchFamily="18" charset="0"/>
              </a:rPr>
              <a:t>“Let us show gratitude.”</a:t>
            </a:r>
            <a:r>
              <a:rPr lang="en-US" sz="2600" b="1" dirty="0" smtClean="0">
                <a:latin typeface="Cambria" pitchFamily="18" charset="0"/>
              </a:rPr>
              <a:t>  This is the opposite of refusing “Him who is speaking” (</a:t>
            </a:r>
            <a:r>
              <a:rPr lang="en-US" sz="2600" b="1" dirty="0" smtClean="0">
                <a:effectLst>
                  <a:outerShdw blurRad="38100" dist="38100" dir="2700000" algn="tl">
                    <a:srgbClr val="000000">
                      <a:alpha val="43137"/>
                    </a:srgbClr>
                  </a:outerShdw>
                </a:effectLst>
                <a:latin typeface="Cambria" pitchFamily="18" charset="0"/>
              </a:rPr>
              <a:t>12:25</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Instead of neglecting the </a:t>
            </a:r>
            <a:r>
              <a:rPr lang="en-US" sz="2600" b="1" i="1" dirty="0" smtClean="0">
                <a:effectLst>
                  <a:outerShdw blurRad="38100" dist="38100" dir="2700000" algn="tl">
                    <a:srgbClr val="000000">
                      <a:alpha val="43137"/>
                    </a:srgbClr>
                  </a:outerShdw>
                </a:effectLst>
                <a:latin typeface="Cambria" pitchFamily="18" charset="0"/>
              </a:rPr>
              <a:t>free gift of salvation</a:t>
            </a:r>
            <a:r>
              <a:rPr lang="en-US" sz="2600" b="1" dirty="0" smtClean="0">
                <a:latin typeface="Cambria" pitchFamily="18" charset="0"/>
              </a:rPr>
              <a:t>, we respond with joyful, grace-oriented, reverential worship and service of God marked by </a:t>
            </a:r>
            <a:r>
              <a:rPr lang="en-US" sz="2600" b="1" u="sng" dirty="0" smtClean="0">
                <a:effectLst>
                  <a:outerShdw blurRad="38100" dist="38100" dir="2700000" algn="tl">
                    <a:srgbClr val="000000">
                      <a:alpha val="43137"/>
                    </a:srgbClr>
                  </a:outerShdw>
                </a:effectLst>
                <a:latin typeface="Cambria" pitchFamily="18" charset="0"/>
              </a:rPr>
              <a:t>awe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12:28</a:t>
            </a:r>
            <a:r>
              <a:rPr lang="en-US" sz="2600" b="1" dirty="0" smtClean="0">
                <a:latin typeface="Cambria" pitchFamily="18" charset="0"/>
              </a:rPr>
              <a:t>), never forgetting that </a:t>
            </a:r>
            <a:r>
              <a:rPr lang="en-US" sz="2600" b="1" i="1" dirty="0" smtClean="0">
                <a:latin typeface="Cambria" pitchFamily="18" charset="0"/>
              </a:rPr>
              <a:t>“our God is a consuming fire”</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12:29</a:t>
            </a:r>
            <a:r>
              <a:rPr lang="en-US" sz="2600" b="1" dirty="0" smtClean="0">
                <a:latin typeface="Cambria" pitchFamily="18" charset="0"/>
              </a:rPr>
              <a:t>).  The basis of this proper response is the fact that we have received </a:t>
            </a:r>
            <a:r>
              <a:rPr lang="en-US" sz="2600" b="1" i="1" dirty="0" smtClean="0">
                <a:latin typeface="Cambria" pitchFamily="18" charset="0"/>
              </a:rPr>
              <a:t>“a kingdom which cannot be shaken”</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12:28</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5000"/>
          </a:schemeClr>
        </a:solidFill>
        <a:effectLst/>
      </p:bgPr>
    </p:bg>
    <p:spTree>
      <p:nvGrpSpPr>
        <p:cNvPr id="1" name=""/>
        <p:cNvGrpSpPr/>
        <p:nvPr/>
      </p:nvGrpSpPr>
      <p:grpSpPr>
        <a:xfrm>
          <a:off x="0" y="0"/>
          <a:ext cx="0" cy="0"/>
          <a:chOff x="0" y="0"/>
          <a:chExt cx="0" cy="0"/>
        </a:xfrm>
      </p:grpSpPr>
      <p:pic>
        <p:nvPicPr>
          <p:cNvPr id="3" name="Picture 2" descr="12-29 fire.jpg"/>
          <p:cNvPicPr>
            <a:picLocks noChangeAspect="1"/>
          </p:cNvPicPr>
          <p:nvPr/>
        </p:nvPicPr>
        <p:blipFill>
          <a:blip r:embed="rId2" cstate="print"/>
          <a:srcRect t="7778" b="11111"/>
          <a:stretch>
            <a:fillRect/>
          </a:stretch>
        </p:blipFill>
        <p:spPr>
          <a:xfrm>
            <a:off x="1600200" y="228600"/>
            <a:ext cx="5867400" cy="6345484"/>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416594"/>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12</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[1]</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Claim the grace to persevere through the race. </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When the winds of adversity blow you back, when your legs wobble with doubts, and when the worldly crowd boos your every step, call to God to give you grace to endure.</a:t>
            </a:r>
          </a:p>
          <a:p>
            <a:pPr marL="274320" lvl="1" indent="-274320">
              <a:spcAft>
                <a:spcPts val="1800"/>
              </a:spcAft>
              <a:buFont typeface="Arial" pitchFamily="34" charset="0"/>
              <a:buChar char="•"/>
            </a:pPr>
            <a:r>
              <a:rPr lang="en-US" sz="2600" b="1" dirty="0" smtClean="0">
                <a:latin typeface="Cambria" pitchFamily="18" charset="0"/>
              </a:rPr>
              <a:t>His answer to this prayer may involve uncomfortable training or painful discipline, but you can be assured that you’re safe in God’s hands (</a:t>
            </a:r>
            <a:r>
              <a:rPr lang="en-US" sz="2600" b="1" i="1" dirty="0" smtClean="0">
                <a:latin typeface="Cambria" pitchFamily="18" charset="0"/>
              </a:rPr>
              <a:t>cf.</a:t>
            </a:r>
            <a:r>
              <a:rPr lang="en-US" sz="2600" b="1" dirty="0" smtClean="0">
                <a:latin typeface="Cambria" pitchFamily="18" charset="0"/>
              </a:rPr>
              <a:t> </a:t>
            </a:r>
            <a:r>
              <a:rPr lang="en-US" sz="2600" b="1" dirty="0" smtClean="0">
                <a:effectLst>
                  <a:outerShdw blurRad="38100" dist="38100" dir="2700000" algn="tl">
                    <a:srgbClr val="000000">
                      <a:alpha val="43137"/>
                    </a:srgbClr>
                  </a:outerShdw>
                </a:effectLst>
                <a:latin typeface="Cambria" pitchFamily="18" charset="0"/>
              </a:rPr>
              <a:t>Isaiah 40:29-31</a:t>
            </a:r>
            <a:r>
              <a:rPr lang="en-US" sz="2600" b="1" dirty="0" smtClean="0">
                <a:latin typeface="Cambria" pitchFamily="18"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5616922"/>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12</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[2]</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Remember that you are never alone in the race.  </a:t>
            </a:r>
          </a:p>
          <a:p>
            <a:pPr marL="274320" lvl="1" indent="-274320">
              <a:spcAft>
                <a:spcPts val="1800"/>
              </a:spcAft>
              <a:buFont typeface="Arial" pitchFamily="34" charset="0"/>
              <a:buChar char="•"/>
            </a:pPr>
            <a:r>
              <a:rPr lang="en-US" sz="2600" b="1" dirty="0" smtClean="0">
                <a:latin typeface="Cambria" pitchFamily="18" charset="0"/>
              </a:rPr>
              <a:t>Nothing will dampen your spirits and cut your stride in the spiritual marathon like the feeling that you’re alone.  You are not!  Thousands of faithful individuals have run the same path as you.</a:t>
            </a:r>
          </a:p>
          <a:p>
            <a:pPr marL="274320" lvl="1" indent="-274320">
              <a:spcAft>
                <a:spcPts val="1800"/>
              </a:spcAft>
              <a:buFont typeface="Arial" pitchFamily="34" charset="0"/>
              <a:buChar char="•"/>
            </a:pPr>
            <a:r>
              <a:rPr lang="en-US" sz="2600" b="1" dirty="0" smtClean="0">
                <a:latin typeface="Cambria" pitchFamily="18" charset="0"/>
              </a:rPr>
              <a:t>When we look to Christ with hope and bear in mind the example of countless saints who ran before us, our strength will be renewed with each step.  And when we recall that God is disciplining us for success, our confidence will be emboldened with every stride. </a:t>
            </a:r>
            <a:endParaRPr lang="en-US" sz="2600" b="1" i="1"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57200" y="1219200"/>
            <a:ext cx="8382000" cy="5616922"/>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12</a:t>
            </a:r>
            <a:endParaRPr lang="en-US" sz="2400" b="1" dirty="0" smtClean="0">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effectLst>
                  <a:outerShdw blurRad="38100" dist="38100" dir="2700000" algn="tl">
                    <a:srgbClr val="000000">
                      <a:alpha val="43137"/>
                    </a:srgbClr>
                  </a:outerShdw>
                </a:effectLst>
                <a:latin typeface="Cambria" pitchFamily="18" charset="0"/>
              </a:rPr>
              <a:t>[3]</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Adjust your pace after starting the race.</a:t>
            </a:r>
            <a:r>
              <a:rPr lang="de-DE" sz="2600" b="1" dirty="0" smtClean="0">
                <a:latin typeface="Cambria" pitchFamily="18" charset="0"/>
              </a:rPr>
              <a:t> </a:t>
            </a:r>
          </a:p>
          <a:p>
            <a:pPr marL="274320" lvl="1" indent="-274320">
              <a:spcAft>
                <a:spcPts val="1800"/>
              </a:spcAft>
              <a:buFont typeface="Arial" pitchFamily="34" charset="0"/>
              <a:buChar char="•"/>
            </a:pPr>
            <a:r>
              <a:rPr lang="en-US" sz="2600" b="1" dirty="0" smtClean="0">
                <a:latin typeface="Cambria" pitchFamily="18" charset="0"/>
              </a:rPr>
              <a:t>You’re in a marathon starting in time and ending in eternity.  It’s a lifelong, day-by-day stretch over rough terrain.  Consider how you can pat a fellow runner on the back, pick up a partner who has stumbled, and mend the injuries of those fallen.  </a:t>
            </a:r>
          </a:p>
          <a:p>
            <a:pPr marL="274320" lvl="1" indent="-274320">
              <a:spcAft>
                <a:spcPts val="1800"/>
              </a:spcAft>
              <a:buFont typeface="Arial" pitchFamily="34" charset="0"/>
              <a:buChar char="•"/>
            </a:pPr>
            <a:r>
              <a:rPr lang="en-US" sz="2600" b="1" dirty="0" smtClean="0">
                <a:latin typeface="Cambria" pitchFamily="18" charset="0"/>
              </a:rPr>
              <a:t>In this way, you’ll become an example of endurance to those who are yet to run the race.  Keeping others as a priority in the race of faith will help you avoid putting yourself in a place of worldly competition and carnal ambition.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57200" y="1219200"/>
            <a:ext cx="8382000" cy="4570482"/>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12</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[4]</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Calculate the cost before you quit.  </a:t>
            </a:r>
          </a:p>
          <a:p>
            <a:pPr marL="274320" lvl="1" indent="-274320">
              <a:spcAft>
                <a:spcPts val="1800"/>
              </a:spcAft>
              <a:buFont typeface="Arial" pitchFamily="34" charset="0"/>
              <a:buChar char="•"/>
            </a:pPr>
            <a:r>
              <a:rPr lang="en-US" sz="2400" b="1" dirty="0" smtClean="0">
                <a:latin typeface="Cambria" pitchFamily="18" charset="0"/>
              </a:rPr>
              <a:t>Again, this is a marathon, not a fifty-yard dash.  Much of it is uphill and over uneven ground.  We get distracted when the scenery becomes frightening or boring.  When we do this, we lose sight of Jesus.</a:t>
            </a:r>
          </a:p>
          <a:p>
            <a:pPr marL="274320" lvl="1" indent="-274320">
              <a:spcAft>
                <a:spcPts val="1800"/>
              </a:spcAft>
              <a:buFont typeface="Arial" pitchFamily="34" charset="0"/>
              <a:buChar char="•"/>
            </a:pPr>
            <a:r>
              <a:rPr lang="en-US" sz="2400" b="1" dirty="0" smtClean="0">
                <a:latin typeface="Cambria" pitchFamily="18" charset="0"/>
              </a:rPr>
              <a:t>Our vision of God becomes clouded.  We no longer see Him as an all-powerful, consuming fire.  We no longer respond to His voice with reverence, but we reject His word as irrelevant.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57200" y="1219200"/>
            <a:ext cx="8382000" cy="5309146"/>
          </a:xfrm>
          <a:prstGeom prst="rect">
            <a:avLst/>
          </a:prstGeom>
          <a:noFill/>
        </p:spPr>
        <p:txBody>
          <a:bodyPr wrap="square" rtlCol="0">
            <a:spAutoFit/>
          </a:bodyPr>
          <a:lstStyle/>
          <a:p>
            <a:pPr marL="274320" indent="-274320" algn="ctr">
              <a:spcAft>
                <a:spcPts val="1800"/>
              </a:spcAft>
            </a:pPr>
            <a:r>
              <a:rPr lang="en-US" sz="2800" b="1" dirty="0" smtClean="0">
                <a:effectLst>
                  <a:outerShdw blurRad="38100" dist="38100" dir="2700000" algn="tl">
                    <a:srgbClr val="000000">
                      <a:alpha val="43137"/>
                    </a:srgbClr>
                  </a:outerShdw>
                </a:effectLst>
                <a:latin typeface="Cambria" pitchFamily="18" charset="0"/>
              </a:rPr>
              <a:t>Application of Chapter 12</a:t>
            </a:r>
            <a:endParaRPr lang="en-US" sz="2400" b="1" dirty="0" smtClean="0">
              <a:effectLst>
                <a:outerShdw blurRad="38100" dist="38100" dir="2700000" algn="tl">
                  <a:srgbClr val="000000">
                    <a:alpha val="43137"/>
                  </a:srgbClr>
                </a:outerShdw>
              </a:effectLst>
              <a:latin typeface="Cambria" pitchFamily="18" charset="0"/>
            </a:endParaRPr>
          </a:p>
          <a:p>
            <a:pPr marL="731520" indent="-1463040">
              <a:spcAft>
                <a:spcPts val="1800"/>
              </a:spcAft>
            </a:pPr>
            <a:r>
              <a:rPr lang="de-DE" sz="2600" b="1" dirty="0" smtClean="0">
                <a:effectLst>
                  <a:outerShdw blurRad="38100" dist="38100" dir="2700000" algn="tl">
                    <a:srgbClr val="000000">
                      <a:alpha val="43137"/>
                    </a:srgbClr>
                  </a:outerShdw>
                </a:effectLst>
                <a:latin typeface="Cambria" pitchFamily="18" charset="0"/>
              </a:rPr>
              <a:t>[5]</a:t>
            </a:r>
            <a:r>
              <a:rPr lang="de-DE" sz="2600" b="1" dirty="0" smtClean="0">
                <a:latin typeface="Cambria" pitchFamily="18" charset="0"/>
              </a:rPr>
              <a:t> – </a:t>
            </a:r>
            <a:r>
              <a:rPr lang="de-DE" sz="2600" b="1" i="1" dirty="0" smtClean="0">
                <a:effectLst>
                  <a:outerShdw blurRad="38100" dist="38100" dir="2700000" algn="tl">
                    <a:srgbClr val="000000">
                      <a:alpha val="43137"/>
                    </a:srgbClr>
                  </a:outerShdw>
                </a:effectLst>
                <a:latin typeface="Cambria" pitchFamily="18" charset="0"/>
              </a:rPr>
              <a:t>Get a firm grip in the gift of grace.  </a:t>
            </a:r>
          </a:p>
          <a:p>
            <a:pPr marL="274320" lvl="1" indent="-274320">
              <a:spcAft>
                <a:spcPts val="1800"/>
              </a:spcAft>
              <a:buFont typeface="Arial" pitchFamily="34" charset="0"/>
              <a:buChar char="•"/>
            </a:pPr>
            <a:r>
              <a:rPr lang="en-US" sz="2400" b="1" dirty="0" smtClean="0">
                <a:latin typeface="Cambria" pitchFamily="18" charset="0"/>
              </a:rPr>
              <a:t>Though it’s a harsh, grueling marathon, the Christian life is powered by grace, not law – by faith, not works – by love, not selfish ambition.  How easy it is in our get-what-you-deserve world to come short of the grace of God.</a:t>
            </a:r>
          </a:p>
          <a:p>
            <a:pPr marL="274320" lvl="1" indent="-274320">
              <a:spcAft>
                <a:spcPts val="1800"/>
              </a:spcAft>
              <a:buFont typeface="Arial" pitchFamily="34" charset="0"/>
              <a:buChar char="•"/>
            </a:pPr>
            <a:r>
              <a:rPr lang="en-US" sz="2400" b="1" dirty="0" smtClean="0">
                <a:latin typeface="Cambria" pitchFamily="18" charset="0"/>
              </a:rPr>
              <a:t>How easy it is to lose our grip on God’s grace and respond not with gratitude, but with contempt.  How easy to forget the distant glories of the heavenly Jerusalem, falling prey instead to pleasures of worldly Babylon.  Tragically, climbing Mt. Sinai and losing sight of beautiful Mt. Zion.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wipe(left)">
                                      <p:cBhvr>
                                        <p:cTn id="1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2646878"/>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Points to Ponder in Chapter 12:</a:t>
            </a:r>
          </a:p>
          <a:p>
            <a:pPr marL="274320" indent="-274320">
              <a:spcAft>
                <a:spcPts val="2400"/>
              </a:spcAft>
              <a:buFont typeface="Arial" pitchFamily="34" charset="0"/>
              <a:buChar char="•"/>
            </a:pPr>
            <a:r>
              <a:rPr lang="en-US" sz="2600" b="1" dirty="0" smtClean="0">
                <a:latin typeface="Cambria" pitchFamily="18" charset="0"/>
              </a:rPr>
              <a:t>How Jesus was able to </a:t>
            </a:r>
            <a:r>
              <a:rPr lang="en-US" sz="2600" b="1" u="sng" dirty="0" smtClean="0">
                <a:effectLst>
                  <a:outerShdw blurRad="38100" dist="38100" dir="2700000" algn="tl">
                    <a:srgbClr val="000000">
                      <a:alpha val="43137"/>
                    </a:srgbClr>
                  </a:outerShdw>
                </a:effectLst>
                <a:latin typeface="Cambria" pitchFamily="18" charset="0"/>
              </a:rPr>
              <a:t>endure</a:t>
            </a:r>
            <a:r>
              <a:rPr lang="en-US" sz="2600" b="1" dirty="0" smtClean="0">
                <a:latin typeface="Cambria" pitchFamily="18" charset="0"/>
              </a:rPr>
              <a:t> the cross. </a:t>
            </a:r>
          </a:p>
          <a:p>
            <a:pPr marL="274320" indent="-274320">
              <a:spcAft>
                <a:spcPts val="2400"/>
              </a:spcAft>
              <a:buFont typeface="Arial" pitchFamily="34" charset="0"/>
              <a:buChar char="•"/>
            </a:pPr>
            <a:r>
              <a:rPr lang="en-US" sz="2600" b="1" dirty="0" smtClean="0">
                <a:latin typeface="Cambria" pitchFamily="18" charset="0"/>
              </a:rPr>
              <a:t>The role of </a:t>
            </a:r>
            <a:r>
              <a:rPr lang="en-US" sz="2600" b="1" u="sng" dirty="0" smtClean="0">
                <a:effectLst>
                  <a:outerShdw blurRad="38100" dist="38100" dir="2700000" algn="tl">
                    <a:srgbClr val="000000">
                      <a:alpha val="43137"/>
                    </a:srgbClr>
                  </a:outerShdw>
                </a:effectLst>
                <a:latin typeface="Cambria" pitchFamily="18" charset="0"/>
              </a:rPr>
              <a:t>discipline</a:t>
            </a:r>
            <a:r>
              <a:rPr lang="en-US" sz="2600" b="1" dirty="0" smtClean="0">
                <a:latin typeface="Cambria" pitchFamily="18" charset="0"/>
              </a:rPr>
              <a:t> in the life of the Christian.  </a:t>
            </a:r>
          </a:p>
          <a:p>
            <a:pPr marL="274320" indent="-274320">
              <a:spcAft>
                <a:spcPts val="2400"/>
              </a:spcAft>
              <a:buFont typeface="Arial" pitchFamily="34" charset="0"/>
              <a:buChar char="•"/>
            </a:pPr>
            <a:r>
              <a:rPr lang="en-US" sz="2600" b="1" dirty="0" smtClean="0">
                <a:latin typeface="Cambria" pitchFamily="18" charset="0"/>
              </a:rPr>
              <a:t>The danger of </a:t>
            </a:r>
            <a:r>
              <a:rPr lang="en-US" sz="2600" b="1" u="sng" dirty="0" smtClean="0">
                <a:effectLst>
                  <a:outerShdw blurRad="38100" dist="38100" dir="2700000" algn="tl">
                    <a:srgbClr val="000000">
                      <a:alpha val="43137"/>
                    </a:srgbClr>
                  </a:outerShdw>
                </a:effectLst>
                <a:latin typeface="Cambria" pitchFamily="18" charset="0"/>
              </a:rPr>
              <a:t>defying</a:t>
            </a:r>
            <a:r>
              <a:rPr lang="en-US" sz="2600" b="1" dirty="0" smtClean="0">
                <a:latin typeface="Cambria" pitchFamily="18" charset="0"/>
              </a:rPr>
              <a:t> Him who speaks from heaven.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FINAL CLASS – 9 December 2020</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ln>
                  <a:prstDash val="solid"/>
                </a:ln>
                <a:solidFill>
                  <a:schemeClr val="tx1"/>
                </a:solidFill>
                <a:effectLst>
                  <a:outerShdw blurRad="88000" dist="50800" dir="5040000" algn="tl">
                    <a:schemeClr val="accent4">
                      <a:tint val="80000"/>
                      <a:satMod val="250000"/>
                      <a:alpha val="45000"/>
                    </a:schemeClr>
                  </a:outerShdw>
                </a:effectLst>
                <a:latin typeface="Britannic Bold" pitchFamily="34" charset="0"/>
                <a:ea typeface="+mj-ea"/>
                <a:cs typeface="Arial" pitchFamily="34" charset="0"/>
              </a:rPr>
              <a:t>Letter to the Hebrews</a:t>
            </a:r>
            <a:endParaRPr kumimoji="0" lang="en-US" sz="3000" b="1" i="0" u="none" strike="noStrike" kern="1200" normalizeH="0" baseline="0" noProof="0" dirty="0" smtClean="0">
              <a:ln>
                <a:prstDash val="solid"/>
              </a:ln>
              <a:solidFill>
                <a:schemeClr val="tx1"/>
              </a:solidFill>
              <a:effectLst>
                <a:outerShdw blurRad="88000" dist="50800" dir="5040000" algn="tl">
                  <a:schemeClr val="accent4">
                    <a:tint val="80000"/>
                    <a:satMod val="250000"/>
                    <a:alpha val="45000"/>
                  </a:schemeClr>
                </a:outerShdw>
              </a:effectLst>
              <a:uLnTx/>
              <a:uFillTx/>
              <a:latin typeface="Britannic Bold" pitchFamily="34" charset="0"/>
              <a:ea typeface="+mj-ea"/>
              <a:cs typeface="Arial" pitchFamily="34" charset="0"/>
            </a:endParaRPr>
          </a:p>
        </p:txBody>
      </p:sp>
      <p:sp>
        <p:nvSpPr>
          <p:cNvPr id="4" name="TextBox 3"/>
          <p:cNvSpPr txBox="1"/>
          <p:nvPr/>
        </p:nvSpPr>
        <p:spPr>
          <a:xfrm>
            <a:off x="304800" y="2210574"/>
            <a:ext cx="8534400" cy="2523768"/>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Before next class, read the below chapters in the KJV and in two other versions of the Bible, i.e., NKJV, NRSV, NIV, CEV, etc … </a:t>
            </a:r>
          </a:p>
          <a:p>
            <a:pPr marL="731520" indent="-274320">
              <a:spcAft>
                <a:spcPts val="2400"/>
              </a:spcAft>
              <a:buFont typeface="Arial" pitchFamily="34" charset="0"/>
              <a:buChar char="•"/>
            </a:pPr>
            <a:r>
              <a:rPr lang="en-US" sz="3600" b="1" dirty="0" smtClean="0">
                <a:effectLst>
                  <a:outerShdw blurRad="38100" dist="38100" dir="2700000" algn="tl">
                    <a:srgbClr val="000000">
                      <a:alpha val="43137"/>
                    </a:srgbClr>
                  </a:outerShdw>
                </a:effectLst>
                <a:latin typeface="Cambria" pitchFamily="18" charset="0"/>
              </a:rPr>
              <a:t>Chapter 13:1 – 25   </a:t>
            </a:r>
            <a:endParaRPr lang="en-US" sz="2800" b="1" dirty="0" smtClean="0">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7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7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t/>
            </a:r>
            <a:br>
              <a:rPr kumimoji="0" lang="en-US" sz="6000" b="1" i="0" u="none" strike="noStrike" kern="1200" cap="none" spc="0" normalizeH="0" baseline="0" noProof="0" dirty="0" smtClean="0">
                <a:ln w="15875" cap="rnd">
                  <a:solidFill>
                    <a:srgbClr val="002060"/>
                  </a:solidFill>
                </a:ln>
                <a:solidFill>
                  <a:prstClr val="white"/>
                </a:solidFill>
                <a:effectLst>
                  <a:outerShdw blurRad="127000" dist="127000" dir="2700000" algn="tl">
                    <a:srgbClr val="92D050">
                      <a:alpha val="66000"/>
                    </a:srgbClr>
                  </a:outerShdw>
                </a:effectLst>
                <a:uLnTx/>
                <a:uFillTx/>
                <a:latin typeface="Cooper Black" pitchFamily="18" charset="0"/>
                <a:ea typeface="+mn-ea"/>
                <a:cs typeface="+mn-cs"/>
              </a:rPr>
            </a:br>
            <a:endParaRPr kumimoji="0" lang="en-US" sz="6600" b="0" i="0" u="none" strike="noStrike" kern="1200" cap="none" spc="0" normalizeH="0" baseline="0" noProof="0" dirty="0">
              <a:ln>
                <a:solidFill>
                  <a:srgbClr val="002060">
                    <a:alpha val="90000"/>
                  </a:srgbClr>
                </a:solidFill>
              </a:ln>
              <a:solidFill>
                <a:srgbClr val="FFFF00"/>
              </a:solidFill>
              <a:effectLst>
                <a:outerShdw blurRad="127000" dist="127000" dir="2700000" algn="tl">
                  <a:schemeClr val="bg1">
                    <a:alpha val="50000"/>
                  </a:schemeClr>
                </a:outerShdw>
              </a:effectLst>
              <a:uLnTx/>
              <a:uFillTx/>
              <a:latin typeface="Britannic Bold" pitchFamily="34" charset="0"/>
              <a:ea typeface="+mn-ea"/>
              <a:cs typeface="+mn-cs"/>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lvl="0"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4" name="Picture 3" descr="12-2 Author And Finisher.jpg"/>
          <p:cNvPicPr>
            <a:picLocks noChangeAspect="1"/>
          </p:cNvPicPr>
          <p:nvPr/>
        </p:nvPicPr>
        <p:blipFill>
          <a:blip r:embed="rId2" cstate="print"/>
          <a:srcRect l="5000" b="7778"/>
          <a:stretch>
            <a:fillRect/>
          </a:stretch>
        </p:blipFill>
        <p:spPr>
          <a:xfrm>
            <a:off x="-1" y="0"/>
            <a:ext cx="9105441" cy="6858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12:</a:t>
            </a:r>
          </a:p>
          <a:p>
            <a:pPr marL="274320" indent="-274320">
              <a:spcAft>
                <a:spcPts val="2400"/>
              </a:spcAft>
              <a:buFont typeface="Arial" pitchFamily="34" charset="0"/>
              <a:buChar char="•"/>
            </a:pPr>
            <a:r>
              <a:rPr lang="en-US" sz="2600" b="1" dirty="0" smtClean="0">
                <a:latin typeface="Cambria" pitchFamily="18" charset="0"/>
              </a:rPr>
              <a:t>Paul reminds us that when we enter the Christians life through </a:t>
            </a:r>
            <a:r>
              <a:rPr lang="en-US" sz="2600" b="1" i="1" dirty="0" smtClean="0">
                <a:effectLst>
                  <a:outerShdw blurRad="38100" dist="38100" dir="2700000" algn="tl">
                    <a:srgbClr val="000000">
                      <a:alpha val="43137"/>
                    </a:srgbClr>
                  </a:outerShdw>
                </a:effectLst>
                <a:latin typeface="Cambria" pitchFamily="18" charset="0"/>
              </a:rPr>
              <a:t>faith</a:t>
            </a:r>
            <a:r>
              <a:rPr lang="en-US" sz="2600" b="1" dirty="0" smtClean="0">
                <a:latin typeface="Cambria" pitchFamily="18" charset="0"/>
              </a:rPr>
              <a:t>, we enter a </a:t>
            </a:r>
            <a:r>
              <a:rPr lang="en-US" sz="2600" b="1" i="1" dirty="0" smtClean="0">
                <a:effectLst>
                  <a:outerShdw blurRad="38100" dist="38100" dir="2700000" algn="tl">
                    <a:srgbClr val="000000">
                      <a:alpha val="43137"/>
                    </a:srgbClr>
                  </a:outerShdw>
                </a:effectLst>
                <a:latin typeface="Cambria" pitchFamily="18" charset="0"/>
              </a:rPr>
              <a:t>battleground</a:t>
            </a:r>
            <a:r>
              <a:rPr lang="en-US" sz="2600" b="1" dirty="0" smtClean="0">
                <a:latin typeface="Cambria" pitchFamily="18" charset="0"/>
              </a:rPr>
              <a:t>.  When we enter into a </a:t>
            </a:r>
            <a:r>
              <a:rPr lang="en-US" sz="2600" b="1" i="1" dirty="0" smtClean="0">
                <a:effectLst>
                  <a:outerShdw blurRad="38100" dist="38100" dir="2700000" algn="tl">
                    <a:srgbClr val="000000">
                      <a:alpha val="43137"/>
                    </a:srgbClr>
                  </a:outerShdw>
                </a:effectLst>
                <a:latin typeface="Cambria" pitchFamily="18" charset="0"/>
              </a:rPr>
              <a:t>relationship</a:t>
            </a:r>
            <a:r>
              <a:rPr lang="en-US" sz="2600" b="1" dirty="0" smtClean="0">
                <a:latin typeface="Cambria" pitchFamily="18" charset="0"/>
              </a:rPr>
              <a:t> with Christ and are initiated in to His body, the church, we’re thrust onto a </a:t>
            </a:r>
            <a:r>
              <a:rPr lang="en-US" sz="2600" b="1" i="1" dirty="0" smtClean="0">
                <a:effectLst>
                  <a:outerShdw blurRad="38100" dist="38100" dir="2700000" algn="tl">
                    <a:srgbClr val="000000">
                      <a:alpha val="43137"/>
                    </a:srgbClr>
                  </a:outerShdw>
                </a:effectLst>
                <a:latin typeface="Cambria" pitchFamily="18" charset="0"/>
              </a:rPr>
              <a:t>spiritual battlefield</a:t>
            </a:r>
            <a:r>
              <a:rPr lang="en-US" sz="2600" b="1" dirty="0" smtClean="0">
                <a:latin typeface="Cambria" pitchFamily="18" charset="0"/>
              </a:rPr>
              <a:t>.</a:t>
            </a:r>
          </a:p>
          <a:p>
            <a:pPr marL="274320" indent="-274320">
              <a:spcAft>
                <a:spcPts val="2400"/>
              </a:spcAft>
              <a:buFont typeface="Arial" pitchFamily="34" charset="0"/>
              <a:buChar char="•"/>
            </a:pPr>
            <a:r>
              <a:rPr lang="en-US" sz="2600" b="1" dirty="0" smtClean="0">
                <a:latin typeface="Cambria" pitchFamily="18" charset="0"/>
              </a:rPr>
              <a:t>The book of Hebrews was written to men and women in the thick of the </a:t>
            </a:r>
            <a:r>
              <a:rPr lang="en-US" sz="2600" b="1" u="sng" dirty="0" smtClean="0">
                <a:effectLst>
                  <a:outerShdw blurRad="38100" dist="38100" dir="2700000" algn="tl">
                    <a:srgbClr val="000000">
                      <a:alpha val="43137"/>
                    </a:srgbClr>
                  </a:outerShdw>
                </a:effectLst>
                <a:latin typeface="Cambria" pitchFamily="18" charset="0"/>
              </a:rPr>
              <a:t>battle</a:t>
            </a:r>
            <a:r>
              <a:rPr lang="en-US" sz="2600" b="1" dirty="0" smtClean="0">
                <a:latin typeface="Cambria" pitchFamily="18" charset="0"/>
              </a:rPr>
              <a:t> against the </a:t>
            </a:r>
            <a:r>
              <a:rPr lang="en-US" sz="2600" b="1" i="1" dirty="0" smtClean="0">
                <a:effectLst>
                  <a:outerShdw blurRad="38100" dist="38100" dir="2700000" algn="tl">
                    <a:srgbClr val="000000">
                      <a:alpha val="43137"/>
                    </a:srgbClr>
                  </a:outerShdw>
                </a:effectLst>
                <a:latin typeface="Cambria" pitchFamily="18" charset="0"/>
              </a:rPr>
              <a:t>flesh</a:t>
            </a:r>
            <a:r>
              <a:rPr lang="en-US" sz="2600" b="1" dirty="0" smtClean="0">
                <a:latin typeface="Cambria" pitchFamily="18" charset="0"/>
              </a:rPr>
              <a:t>, the </a:t>
            </a:r>
            <a:r>
              <a:rPr lang="en-US" sz="2600" b="1" i="1" dirty="0" smtClean="0">
                <a:effectLst>
                  <a:outerShdw blurRad="38100" dist="38100" dir="2700000" algn="tl">
                    <a:srgbClr val="000000">
                      <a:alpha val="43137"/>
                    </a:srgbClr>
                  </a:outerShdw>
                </a:effectLst>
                <a:latin typeface="Cambria" pitchFamily="18" charset="0"/>
              </a:rPr>
              <a:t>world</a:t>
            </a:r>
            <a:r>
              <a:rPr lang="en-US" sz="2600" b="1" dirty="0" smtClean="0">
                <a:latin typeface="Cambria" pitchFamily="18" charset="0"/>
              </a:rPr>
              <a:t>, and the </a:t>
            </a:r>
            <a:r>
              <a:rPr lang="en-US" sz="2600" b="1" i="1" dirty="0" smtClean="0">
                <a:effectLst>
                  <a:outerShdw blurRad="38100" dist="38100" dir="2700000" algn="tl">
                    <a:srgbClr val="000000">
                      <a:alpha val="43137"/>
                    </a:srgbClr>
                  </a:outerShdw>
                </a:effectLst>
                <a:latin typeface="Cambria" pitchFamily="18" charset="0"/>
              </a:rPr>
              <a:t>devil</a:t>
            </a:r>
            <a:r>
              <a:rPr lang="en-US" sz="2600" b="1" dirty="0" smtClean="0">
                <a:latin typeface="Cambria" pitchFamily="18" charset="0"/>
              </a:rPr>
              <a:t>.  Paul warns his readers of the cost of </a:t>
            </a:r>
            <a:r>
              <a:rPr lang="en-US" sz="2600" b="1" u="sng" dirty="0" smtClean="0">
                <a:effectLst>
                  <a:outerShdw blurRad="38100" dist="38100" dir="2700000" algn="tl">
                    <a:srgbClr val="000000">
                      <a:alpha val="43137"/>
                    </a:srgbClr>
                  </a:outerShdw>
                </a:effectLst>
                <a:latin typeface="Cambria" pitchFamily="18" charset="0"/>
              </a:rPr>
              <a:t>defecting</a:t>
            </a:r>
            <a:r>
              <a:rPr lang="en-US" sz="2600" b="1" dirty="0" smtClean="0">
                <a:latin typeface="Cambria" pitchFamily="18" charset="0"/>
              </a:rPr>
              <a:t> in the midst of the battle.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739759"/>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12:</a:t>
            </a:r>
          </a:p>
          <a:p>
            <a:pPr marL="274320" indent="-274320">
              <a:spcAft>
                <a:spcPts val="2400"/>
              </a:spcAft>
              <a:buFont typeface="Arial" pitchFamily="34" charset="0"/>
              <a:buChar char="•"/>
            </a:pPr>
            <a:r>
              <a:rPr lang="en-US" sz="2600" b="1" dirty="0" smtClean="0">
                <a:latin typeface="Cambria" pitchFamily="18" charset="0"/>
              </a:rPr>
              <a:t>Here, Paul continues to urge them toward a life of enduring </a:t>
            </a:r>
            <a:r>
              <a:rPr lang="en-US" sz="2600" b="1" u="sng" dirty="0" smtClean="0">
                <a:effectLst>
                  <a:outerShdw blurRad="38100" dist="38100" dir="2700000" algn="tl">
                    <a:srgbClr val="000000">
                      <a:alpha val="43137"/>
                    </a:srgbClr>
                  </a:outerShdw>
                </a:effectLst>
                <a:latin typeface="Cambria" pitchFamily="18" charset="0"/>
              </a:rPr>
              <a:t>hope</a:t>
            </a:r>
            <a:r>
              <a:rPr lang="en-US" sz="2600" b="1" dirty="0" smtClean="0">
                <a:latin typeface="Cambria" pitchFamily="18" charset="0"/>
              </a:rPr>
              <a:t> that responds positively to God’s hand of loving discipline with maturity.  He doesn’t want them to be </a:t>
            </a:r>
            <a:r>
              <a:rPr lang="en-US" sz="2600" b="1" i="1" dirty="0" smtClean="0">
                <a:effectLst>
                  <a:outerShdw blurRad="38100" dist="38100" dir="2700000" algn="tl">
                    <a:srgbClr val="000000">
                      <a:alpha val="43137"/>
                    </a:srgbClr>
                  </a:outerShdw>
                </a:effectLst>
                <a:latin typeface="Cambria" pitchFamily="18" charset="0"/>
              </a:rPr>
              <a:t>“flash in the pan”</a:t>
            </a:r>
            <a:r>
              <a:rPr lang="en-US" sz="2600" b="1" dirty="0" smtClean="0">
                <a:latin typeface="Cambria" pitchFamily="18" charset="0"/>
              </a:rPr>
              <a:t> Christians.  That type of Christian lack virtue of </a:t>
            </a:r>
            <a:r>
              <a:rPr lang="en-US" sz="2600" b="1" u="sng" dirty="0" smtClean="0">
                <a:effectLst>
                  <a:outerShdw blurRad="38100" dist="38100" dir="2700000" algn="tl">
                    <a:srgbClr val="000000">
                      <a:alpha val="43137"/>
                    </a:srgbClr>
                  </a:outerShdw>
                </a:effectLst>
                <a:latin typeface="Cambria" pitchFamily="18" charset="0"/>
              </a:rPr>
              <a:t>endurance</a:t>
            </a:r>
            <a:r>
              <a:rPr lang="en-US" sz="2600" b="1" dirty="0" smtClean="0">
                <a:latin typeface="Cambria" pitchFamily="18" charset="0"/>
              </a:rPr>
              <a:t>, and they crumble under </a:t>
            </a:r>
            <a:r>
              <a:rPr lang="en-US" sz="2600" b="1" u="sng" dirty="0" smtClean="0">
                <a:effectLst>
                  <a:outerShdw blurRad="38100" dist="38100" dir="2700000" algn="tl">
                    <a:srgbClr val="000000">
                      <a:alpha val="43137"/>
                    </a:srgbClr>
                  </a:outerShdw>
                </a:effectLst>
                <a:latin typeface="Cambria" pitchFamily="18" charset="0"/>
              </a:rPr>
              <a:t>discipline</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The life of authentic Christian faith should lead to a Christian life of enduring </a:t>
            </a:r>
            <a:r>
              <a:rPr lang="en-US" sz="2600" b="1" u="sng" dirty="0" smtClean="0">
                <a:effectLst>
                  <a:outerShdw blurRad="38100" dist="38100" dir="2700000" algn="tl">
                    <a:srgbClr val="000000">
                      <a:alpha val="43137"/>
                    </a:srgbClr>
                  </a:outerShdw>
                </a:effectLst>
                <a:latin typeface="Cambria" pitchFamily="18" charset="0"/>
              </a:rPr>
              <a:t>hope</a:t>
            </a:r>
            <a:r>
              <a:rPr lang="en-US" sz="2600" b="1" dirty="0" smtClean="0">
                <a:latin typeface="Cambria" pitchFamily="18" charset="0"/>
              </a:rPr>
              <a:t>.  Such hope pushes through the </a:t>
            </a:r>
            <a:r>
              <a:rPr lang="en-US" sz="2600" b="1" i="1" dirty="0" smtClean="0">
                <a:effectLst>
                  <a:outerShdw blurRad="38100" dist="38100" dir="2700000" algn="tl">
                    <a:srgbClr val="000000">
                      <a:alpha val="43137"/>
                    </a:srgbClr>
                  </a:outerShdw>
                </a:effectLst>
                <a:latin typeface="Cambria" pitchFamily="18" charset="0"/>
              </a:rPr>
              <a:t>persecution</a:t>
            </a:r>
            <a:r>
              <a:rPr lang="en-US" sz="2600" b="1" dirty="0" smtClean="0">
                <a:latin typeface="Cambria" pitchFamily="18" charset="0"/>
              </a:rPr>
              <a:t> of a godless world.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914400"/>
          </a:xfrm>
          <a:prstGeom prst="rect">
            <a:avLst/>
          </a:prstGeom>
        </p:spPr>
        <p:style>
          <a:lnRef idx="1">
            <a:schemeClr val="accent4"/>
          </a:lnRef>
          <a:fillRef idx="2">
            <a:schemeClr val="accent4"/>
          </a:fillRef>
          <a:effectRef idx="1">
            <a:schemeClr val="accent4"/>
          </a:effectRef>
          <a:fontRef idx="minor">
            <a:schemeClr val="dk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Hebrews          </a:t>
            </a:r>
            <a:r>
              <a:rPr kumimoji="0" lang="en-US" sz="28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chapter 12</a:t>
            </a:r>
            <a:endParaRPr kumimoji="0" lang="en-US" sz="3600" b="0" i="0" u="none" strike="noStrike" kern="1200" cap="all" spc="0" normalizeH="0" baseline="0" noProof="0" dirty="0" smtClean="0">
              <a:ln>
                <a:noFill/>
              </a:ln>
              <a:solidFill>
                <a:srgbClr val="00206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7" name="Picture 3" descr="Scroll.png"/>
          <p:cNvPicPr>
            <a:picLocks noChangeAspect="1"/>
          </p:cNvPicPr>
          <p:nvPr/>
        </p:nvPicPr>
        <p:blipFill>
          <a:blip r:embed="rId2" cstate="print"/>
          <a:srcRect/>
          <a:stretch>
            <a:fillRect/>
          </a:stretch>
        </p:blipFill>
        <p:spPr bwMode="auto">
          <a:xfrm>
            <a:off x="7145338" y="390525"/>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458200" cy="4647426"/>
          </a:xfrm>
          <a:prstGeom prst="rect">
            <a:avLst/>
          </a:prstGeom>
          <a:noFill/>
        </p:spPr>
        <p:txBody>
          <a:bodyPr wrap="square" rtlCol="0">
            <a:spAutoFit/>
          </a:bodyPr>
          <a:lstStyle/>
          <a:p>
            <a:pPr marL="274320" indent="-274320">
              <a:spcAft>
                <a:spcPts val="2400"/>
              </a:spcAft>
            </a:pPr>
            <a:r>
              <a:rPr lang="en-US" sz="2800" b="1" dirty="0" smtClean="0">
                <a:effectLst>
                  <a:outerShdw blurRad="38100" dist="38100" dir="2700000" algn="tl">
                    <a:srgbClr val="000000">
                      <a:alpha val="43137"/>
                    </a:srgbClr>
                  </a:outerShdw>
                </a:effectLst>
                <a:latin typeface="Cambria" pitchFamily="18" charset="0"/>
              </a:rPr>
              <a:t>Overview of Chapter 12:</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Hebrews 11</a:t>
            </a:r>
            <a:r>
              <a:rPr lang="en-US" sz="2600" b="1" dirty="0" smtClean="0">
                <a:latin typeface="Cambria" pitchFamily="18" charset="0"/>
              </a:rPr>
              <a:t> painted a brilliant picture of men and women of authentic faith who </a:t>
            </a:r>
            <a:r>
              <a:rPr lang="en-US" sz="2600" b="1" i="1" dirty="0" smtClean="0">
                <a:effectLst>
                  <a:outerShdw blurRad="38100" dist="38100" dir="2700000" algn="tl">
                    <a:srgbClr val="000000">
                      <a:alpha val="43137"/>
                    </a:srgbClr>
                  </a:outerShdw>
                </a:effectLst>
                <a:latin typeface="Cambria" pitchFamily="18" charset="0"/>
              </a:rPr>
              <a:t>endured</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hardship</a:t>
            </a:r>
            <a:r>
              <a:rPr lang="en-US" sz="2600" b="1" dirty="0" smtClean="0">
                <a:latin typeface="Cambria" pitchFamily="18" charset="0"/>
              </a:rPr>
              <a:t>, persevered </a:t>
            </a:r>
            <a:r>
              <a:rPr lang="en-US" sz="2600" b="1" i="1" dirty="0" smtClean="0">
                <a:effectLst>
                  <a:outerShdw blurRad="38100" dist="38100" dir="2700000" algn="tl">
                    <a:srgbClr val="000000">
                      <a:alpha val="43137"/>
                    </a:srgbClr>
                  </a:outerShdw>
                </a:effectLst>
                <a:latin typeface="Cambria" pitchFamily="18" charset="0"/>
              </a:rPr>
              <a:t>through</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persecutions</a:t>
            </a:r>
            <a:r>
              <a:rPr lang="en-US" sz="2600" b="1" dirty="0" smtClean="0">
                <a:latin typeface="Cambria" pitchFamily="18" charset="0"/>
              </a:rPr>
              <a:t>, and responded well to </a:t>
            </a:r>
            <a:r>
              <a:rPr lang="en-US" sz="2600" b="1" i="1" dirty="0" smtClean="0">
                <a:effectLst>
                  <a:outerShdw blurRad="38100" dist="38100" dir="2700000" algn="tl">
                    <a:srgbClr val="000000">
                      <a:alpha val="43137"/>
                    </a:srgbClr>
                  </a:outerShdw>
                </a:effectLst>
                <a:latin typeface="Cambria" pitchFamily="18" charset="0"/>
              </a:rPr>
              <a:t>God’s</a:t>
            </a:r>
            <a:r>
              <a:rPr lang="en-US" sz="2600" b="1" dirty="0" smtClean="0">
                <a:latin typeface="Cambria" pitchFamily="18" charset="0"/>
              </a:rPr>
              <a:t> </a:t>
            </a:r>
            <a:r>
              <a:rPr lang="en-US" sz="2600" b="1" i="1" dirty="0" smtClean="0">
                <a:effectLst>
                  <a:outerShdw blurRad="38100" dist="38100" dir="2700000" algn="tl">
                    <a:srgbClr val="000000">
                      <a:alpha val="43137"/>
                    </a:srgbClr>
                  </a:outerShdw>
                </a:effectLst>
                <a:latin typeface="Cambria" pitchFamily="18" charset="0"/>
              </a:rPr>
              <a:t>discipline</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effectLst>
                  <a:outerShdw blurRad="38100" dist="38100" dir="2700000" algn="tl">
                    <a:srgbClr val="000000">
                      <a:alpha val="43137"/>
                    </a:srgbClr>
                  </a:outerShdw>
                </a:effectLst>
                <a:latin typeface="Cambria" pitchFamily="18" charset="0"/>
              </a:rPr>
              <a:t>Hebrews 12</a:t>
            </a:r>
            <a:r>
              <a:rPr lang="en-US" sz="2600" b="1" dirty="0" smtClean="0">
                <a:latin typeface="Cambria" pitchFamily="18" charset="0"/>
              </a:rPr>
              <a:t> turns the attention on us believers, answering the question, </a:t>
            </a:r>
            <a:r>
              <a:rPr lang="en-US" sz="2600" b="1" dirty="0" smtClean="0">
                <a:effectLst>
                  <a:outerShdw blurRad="38100" dist="38100" dir="2700000" algn="tl">
                    <a:srgbClr val="000000">
                      <a:alpha val="43137"/>
                    </a:srgbClr>
                  </a:outerShdw>
                </a:effectLst>
                <a:latin typeface="Cambria" pitchFamily="18" charset="0"/>
              </a:rPr>
              <a:t>“So what?”</a:t>
            </a:r>
            <a:r>
              <a:rPr lang="en-US" sz="2600" b="1" dirty="0" smtClean="0">
                <a:latin typeface="Cambria" pitchFamily="18" charset="0"/>
              </a:rPr>
              <a:t>  </a:t>
            </a:r>
          </a:p>
          <a:p>
            <a:pPr marL="274320" indent="-274320">
              <a:spcAft>
                <a:spcPts val="2400"/>
              </a:spcAft>
              <a:buFont typeface="Arial" pitchFamily="34" charset="0"/>
              <a:buChar char="•"/>
            </a:pPr>
            <a:r>
              <a:rPr lang="en-US" sz="2600" b="1" dirty="0" smtClean="0">
                <a:latin typeface="Cambria" pitchFamily="18" charset="0"/>
              </a:rPr>
              <a:t>In light of these examples of heroic faith, how should we </a:t>
            </a:r>
            <a:r>
              <a:rPr lang="en-US" sz="2600" b="1" u="sng" dirty="0" smtClean="0">
                <a:effectLst>
                  <a:outerShdw blurRad="38100" dist="38100" dir="2700000" algn="tl">
                    <a:srgbClr val="000000">
                      <a:alpha val="43137"/>
                    </a:srgbClr>
                  </a:outerShdw>
                </a:effectLst>
                <a:latin typeface="Cambria" pitchFamily="18" charset="0"/>
              </a:rPr>
              <a:t>live</a:t>
            </a:r>
            <a:r>
              <a:rPr lang="en-US" sz="2600" b="1" dirty="0" smtClean="0">
                <a:latin typeface="Cambria" pitchFamily="18" charset="0"/>
              </a:rPr>
              <a:t> our own lives?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38009</TotalTime>
  <Words>4015</Words>
  <Application>Microsoft Office PowerPoint</Application>
  <PresentationFormat>On-screen Show (4:3)</PresentationFormat>
  <Paragraphs>214</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6931</cp:revision>
  <dcterms:created xsi:type="dcterms:W3CDTF">2016-10-08T19:35:00Z</dcterms:created>
  <dcterms:modified xsi:type="dcterms:W3CDTF">2020-11-29T18:35:49Z</dcterms:modified>
</cp:coreProperties>
</file>