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54"/>
  </p:notesMasterIdLst>
  <p:sldIdLst>
    <p:sldId id="1659" r:id="rId2"/>
    <p:sldId id="1791" r:id="rId3"/>
    <p:sldId id="1990" r:id="rId4"/>
    <p:sldId id="2010" r:id="rId5"/>
    <p:sldId id="2171" r:id="rId6"/>
    <p:sldId id="2226" r:id="rId7"/>
    <p:sldId id="2172" r:id="rId8"/>
    <p:sldId id="2194" r:id="rId9"/>
    <p:sldId id="1995" r:id="rId10"/>
    <p:sldId id="2131" r:id="rId11"/>
    <p:sldId id="2227" r:id="rId12"/>
    <p:sldId id="2228" r:id="rId13"/>
    <p:sldId id="2034" r:id="rId14"/>
    <p:sldId id="2135" r:id="rId15"/>
    <p:sldId id="2229" r:id="rId16"/>
    <p:sldId id="2230" r:id="rId17"/>
    <p:sldId id="2241" r:id="rId18"/>
    <p:sldId id="2208" r:id="rId19"/>
    <p:sldId id="2231" r:id="rId20"/>
    <p:sldId id="2232" r:id="rId21"/>
    <p:sldId id="2233" r:id="rId22"/>
    <p:sldId id="2234" r:id="rId23"/>
    <p:sldId id="2235" r:id="rId24"/>
    <p:sldId id="2236" r:id="rId25"/>
    <p:sldId id="2144" r:id="rId26"/>
    <p:sldId id="2237" r:id="rId27"/>
    <p:sldId id="2225" r:id="rId28"/>
    <p:sldId id="2238" r:id="rId29"/>
    <p:sldId id="2243" r:id="rId30"/>
    <p:sldId id="2242" r:id="rId31"/>
    <p:sldId id="2139" r:id="rId32"/>
    <p:sldId id="2244" r:id="rId33"/>
    <p:sldId id="2245" r:id="rId34"/>
    <p:sldId id="2246" r:id="rId35"/>
    <p:sldId id="2222" r:id="rId36"/>
    <p:sldId id="2247" r:id="rId37"/>
    <p:sldId id="2248" r:id="rId38"/>
    <p:sldId id="2168" r:id="rId39"/>
    <p:sldId id="2249" r:id="rId40"/>
    <p:sldId id="2179" r:id="rId41"/>
    <p:sldId id="2251" r:id="rId42"/>
    <p:sldId id="2252" r:id="rId43"/>
    <p:sldId id="2239" r:id="rId44"/>
    <p:sldId id="2223" r:id="rId45"/>
    <p:sldId id="2253" r:id="rId46"/>
    <p:sldId id="2255" r:id="rId47"/>
    <p:sldId id="2254" r:id="rId48"/>
    <p:sldId id="2257" r:id="rId49"/>
    <p:sldId id="2258" r:id="rId50"/>
    <p:sldId id="2169" r:id="rId51"/>
    <p:sldId id="2191" r:id="rId52"/>
    <p:sldId id="1872"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a:srgbClr val="642626"/>
    <a:srgbClr val="595DF9"/>
    <a:srgbClr val="2D99F3"/>
    <a:srgbClr val="33CC33"/>
    <a:srgbClr val="2D5F40"/>
    <a:srgbClr val="6FE9A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854" autoAdjust="0"/>
    <p:restoredTop sz="86436" autoAdjust="0"/>
  </p:normalViewPr>
  <p:slideViewPr>
    <p:cSldViewPr>
      <p:cViewPr>
        <p:scale>
          <a:sx n="90" d="100"/>
          <a:sy n="90" d="100"/>
        </p:scale>
        <p:origin x="-723" y="-2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12/8/2020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2</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51</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12/8/2020</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12/8/2020</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12/8/2020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12/8/2020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12/8/2020</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12/8/2020</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12/8/2020</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12/8/2020</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calundy@comcast.ne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Cover page Hebrews - 2.jpg"/>
          <p:cNvPicPr>
            <a:picLocks noChangeAspect="1"/>
          </p:cNvPicPr>
          <p:nvPr/>
        </p:nvPicPr>
        <p:blipFill>
          <a:blip r:embed="rId3" cstate="print"/>
          <a:srcRect t="10185" b="8333"/>
          <a:stretch>
            <a:fillRect/>
          </a:stretch>
        </p:blipFill>
        <p:spPr>
          <a:xfrm>
            <a:off x="0" y="0"/>
            <a:ext cx="9144000" cy="6858000"/>
          </a:xfrm>
          <a:prstGeom prst="rect">
            <a:avLst/>
          </a:prstGeom>
        </p:spPr>
      </p:pic>
      <p:sp>
        <p:nvSpPr>
          <p:cNvPr id="11" name="Rectangle 10"/>
          <p:cNvSpPr/>
          <p:nvPr/>
        </p:nvSpPr>
        <p:spPr>
          <a:xfrm>
            <a:off x="0" y="369332"/>
            <a:ext cx="9144000" cy="1723549"/>
          </a:xfrm>
          <a:prstGeom prst="rect">
            <a:avLst/>
          </a:prstGeom>
        </p:spPr>
        <p:txBody>
          <a:bodyPr wrap="square" lIns="91440" tIns="0" bIns="274320" anchor="ctr" anchorCtr="0">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God Give Us Endurance, Direction,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and Discipline</a:t>
            </a:r>
            <a:endParaRPr lang="en-US" sz="48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4724400"/>
            <a:ext cx="9144000" cy="1446550"/>
          </a:xfrm>
          <a:prstGeom prst="rect">
            <a:avLst/>
          </a:prstGeom>
        </p:spPr>
        <p:txBody>
          <a:bodyPr wrap="square">
            <a:spAutoFit/>
          </a:bodyPr>
          <a:lstStyle/>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14  </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9 December 2020</a:t>
            </a:r>
            <a:endParaRPr lang="en-US" sz="44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up)">
                                      <p:cBhvr>
                                        <p:cTn id="11" dur="500"/>
                                        <p:tgtEl>
                                          <p:spTgt spid="11">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up)">
                                      <p:cBhvr>
                                        <p:cTn id="15" dur="500"/>
                                        <p:tgtEl>
                                          <p:spTgt spid="10">
                                            <p:txEl>
                                              <p:pRg st="0" end="0"/>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up)">
                                      <p:cBhvr>
                                        <p:cTn id="19"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047536"/>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The first three verses set the tone of the rest of this “</a:t>
            </a:r>
            <a:r>
              <a:rPr lang="en-US" sz="2600" b="1" dirty="0" smtClean="0">
                <a:effectLst>
                  <a:outerShdw blurRad="38100" dist="38100" dir="2700000" algn="tl">
                    <a:srgbClr val="000000">
                      <a:alpha val="43137"/>
                    </a:srgbClr>
                  </a:outerShdw>
                </a:effectLst>
                <a:latin typeface="Cambria" pitchFamily="18" charset="0"/>
              </a:rPr>
              <a:t>love</a:t>
            </a:r>
            <a:r>
              <a:rPr lang="en-US" sz="2600" b="1" dirty="0" smtClean="0">
                <a:latin typeface="Cambria" pitchFamily="18" charset="0"/>
              </a:rPr>
              <a:t>” chapter.  Each demands from us a personal response.</a:t>
            </a:r>
          </a:p>
          <a:p>
            <a:pPr marL="274320" indent="-274320">
              <a:spcAft>
                <a:spcPts val="2400"/>
              </a:spcAft>
              <a:buFont typeface="Arial" pitchFamily="34" charset="0"/>
              <a:buChar char="•"/>
            </a:pPr>
            <a:r>
              <a:rPr lang="en-US" sz="2600" b="1" dirty="0" smtClean="0">
                <a:latin typeface="Cambria" pitchFamily="18" charset="0"/>
              </a:rPr>
              <a:t>Let brotherly love continue or “love of the brethren” is one word in Greek:  </a:t>
            </a:r>
            <a:r>
              <a:rPr lang="en-US" sz="2600" b="1" i="1" dirty="0" smtClean="0">
                <a:effectLst>
                  <a:outerShdw blurRad="38100" dist="38100" dir="2700000" algn="tl">
                    <a:srgbClr val="000000">
                      <a:alpha val="43137"/>
                    </a:srgbClr>
                  </a:outerShdw>
                </a:effectLst>
                <a:latin typeface="Cambria" pitchFamily="18" charset="0"/>
              </a:rPr>
              <a:t>philadelphia</a:t>
            </a:r>
            <a:r>
              <a:rPr lang="en-US" sz="2600" b="1" dirty="0" smtClean="0">
                <a:latin typeface="Cambria" pitchFamily="18" charset="0"/>
              </a:rPr>
              <a:t> from the word </a:t>
            </a:r>
            <a:r>
              <a:rPr lang="en-US" sz="2600" b="1" i="1" dirty="0" smtClean="0">
                <a:effectLst>
                  <a:outerShdw blurRad="38100" dist="38100" dir="2700000" algn="tl">
                    <a:srgbClr val="000000">
                      <a:alpha val="43137"/>
                    </a:srgbClr>
                  </a:outerShdw>
                </a:effectLst>
                <a:latin typeface="Cambria" pitchFamily="18" charset="0"/>
              </a:rPr>
              <a:t>philos</a:t>
            </a:r>
            <a:r>
              <a:rPr lang="en-US" sz="2600" b="1" dirty="0" smtClean="0">
                <a:latin typeface="Cambria" pitchFamily="18" charset="0"/>
              </a:rPr>
              <a:t> = “kindly disposed, devoted” and the word </a:t>
            </a:r>
            <a:r>
              <a:rPr lang="en-US" sz="2600" b="1" i="1" dirty="0" smtClean="0">
                <a:effectLst>
                  <a:outerShdw blurRad="38100" dist="38100" dir="2700000" algn="tl">
                    <a:srgbClr val="000000">
                      <a:alpha val="43137"/>
                    </a:srgbClr>
                  </a:outerShdw>
                </a:effectLst>
                <a:latin typeface="Cambria" pitchFamily="18" charset="0"/>
              </a:rPr>
              <a:t>adelphos</a:t>
            </a:r>
            <a:r>
              <a:rPr lang="en-US" sz="2600" b="1" dirty="0" smtClean="0">
                <a:latin typeface="Cambria" pitchFamily="18" charset="0"/>
              </a:rPr>
              <a:t> = “brother.”  </a:t>
            </a:r>
          </a:p>
          <a:p>
            <a:pPr marL="274320" indent="-274320">
              <a:spcAft>
                <a:spcPts val="2400"/>
              </a:spcAft>
              <a:buFont typeface="Arial" pitchFamily="34" charset="0"/>
              <a:buChar char="•"/>
            </a:pPr>
            <a:r>
              <a:rPr lang="en-US" sz="2600" b="1" dirty="0" smtClean="0">
                <a:latin typeface="Cambria" pitchFamily="18" charset="0"/>
              </a:rPr>
              <a:t>Together, we get the idea of close, intimate </a:t>
            </a:r>
            <a:r>
              <a:rPr lang="en-US" sz="2600" b="1" u="sng" dirty="0" smtClean="0">
                <a:effectLst>
                  <a:outerShdw blurRad="38100" dist="38100" dir="2700000" algn="tl">
                    <a:srgbClr val="000000">
                      <a:alpha val="43137"/>
                    </a:srgbClr>
                  </a:outerShdw>
                </a:effectLst>
                <a:latin typeface="Cambria" pitchFamily="18" charset="0"/>
              </a:rPr>
              <a:t>love</a:t>
            </a:r>
            <a:r>
              <a:rPr lang="en-US" sz="2600" b="1" dirty="0" smtClean="0">
                <a:latin typeface="Cambria" pitchFamily="18" charset="0"/>
              </a:rPr>
              <a:t> between family members.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That is, live in a </a:t>
            </a:r>
            <a:r>
              <a:rPr lang="en-US" sz="2600" b="1" i="1" dirty="0" smtClean="0">
                <a:effectLst>
                  <a:outerShdw blurRad="38100" dist="38100" dir="2700000" algn="tl">
                    <a:srgbClr val="000000">
                      <a:alpha val="43137"/>
                    </a:srgbClr>
                  </a:outerShdw>
                </a:effectLst>
                <a:latin typeface="Cambria" pitchFamily="18" charset="0"/>
              </a:rPr>
              <a:t>loving community</a:t>
            </a:r>
            <a:r>
              <a:rPr lang="en-US" sz="2600" b="1" dirty="0" smtClean="0">
                <a:latin typeface="Cambria" pitchFamily="18" charset="0"/>
              </a:rPr>
              <a:t> with people who aren’t blood relatives but who </a:t>
            </a:r>
            <a:r>
              <a:rPr lang="en-US" sz="2600" b="1" i="1" dirty="0" smtClean="0">
                <a:effectLst>
                  <a:outerShdw blurRad="38100" dist="38100" dir="2700000" algn="tl">
                    <a:srgbClr val="000000">
                      <a:alpha val="43137"/>
                    </a:srgbClr>
                  </a:outerShdw>
                </a:effectLst>
                <a:latin typeface="Cambria" pitchFamily="18" charset="0"/>
              </a:rPr>
              <a:t>share</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fellowship</a:t>
            </a:r>
            <a:r>
              <a:rPr lang="en-US" sz="2600" b="1" dirty="0" smtClean="0">
                <a:latin typeface="Cambria" pitchFamily="18" charset="0"/>
              </a:rPr>
              <a:t> based on a common bond with Christ.  Paul is telling us to keep on loving one another as </a:t>
            </a:r>
            <a:r>
              <a:rPr lang="en-US" sz="2600" b="1" i="1" u="sng" dirty="0" smtClean="0">
                <a:effectLst>
                  <a:outerShdw blurRad="38100" dist="38100" dir="2700000" algn="tl">
                    <a:srgbClr val="000000">
                      <a:alpha val="43137"/>
                    </a:srgbClr>
                  </a:outerShdw>
                </a:effectLst>
                <a:latin typeface="Cambria" pitchFamily="18" charset="0"/>
              </a:rPr>
              <a:t>brothers</a:t>
            </a:r>
            <a:r>
              <a:rPr lang="en-US" sz="2600" b="1" dirty="0" smtClean="0">
                <a:latin typeface="Cambria" pitchFamily="18" charset="0"/>
              </a:rPr>
              <a:t> and </a:t>
            </a:r>
            <a:r>
              <a:rPr lang="en-US" sz="2600" b="1" i="1" u="sng" dirty="0" smtClean="0">
                <a:effectLst>
                  <a:outerShdw blurRad="38100" dist="38100" dir="2700000" algn="tl">
                    <a:srgbClr val="000000">
                      <a:alpha val="43137"/>
                    </a:srgbClr>
                  </a:outerShdw>
                </a:effectLst>
                <a:latin typeface="Cambria" pitchFamily="18" charset="0"/>
              </a:rPr>
              <a:t>sisters</a:t>
            </a:r>
            <a:r>
              <a:rPr lang="en-US" sz="2600" b="1" dirty="0" smtClean="0">
                <a:latin typeface="Cambria" pitchFamily="18" charset="0"/>
              </a:rPr>
              <a:t>.</a:t>
            </a:r>
          </a:p>
          <a:p>
            <a:pPr marL="274320" indent="-274320">
              <a:spcAft>
                <a:spcPts val="2400"/>
              </a:spcAft>
              <a:buFont typeface="Arial" pitchFamily="34" charset="0"/>
              <a:buChar char="•"/>
            </a:pPr>
            <a:r>
              <a:rPr lang="en-US" sz="2600" b="1" dirty="0" smtClean="0">
                <a:latin typeface="Cambria" pitchFamily="18" charset="0"/>
              </a:rPr>
              <a:t>Next, Paul juxtaposes </a:t>
            </a:r>
            <a:r>
              <a:rPr lang="en-US" sz="2600" b="1" dirty="0" smtClean="0">
                <a:effectLst>
                  <a:outerShdw blurRad="38100" dist="38100" dir="2700000" algn="tl">
                    <a:srgbClr val="000000">
                      <a:alpha val="43137"/>
                    </a:srgbClr>
                  </a:outerShdw>
                </a:effectLst>
                <a:latin typeface="Cambria" pitchFamily="18" charset="0"/>
              </a:rPr>
              <a:t>v1</a:t>
            </a:r>
            <a:r>
              <a:rPr lang="en-US" sz="2600" b="1" dirty="0" smtClean="0">
                <a:latin typeface="Cambria" pitchFamily="18" charset="0"/>
              </a:rPr>
              <a:t> against </a:t>
            </a:r>
            <a:r>
              <a:rPr lang="en-US" sz="2600" b="1" dirty="0" smtClean="0">
                <a:effectLst>
                  <a:outerShdw blurRad="38100" dist="38100" dir="2700000" algn="tl">
                    <a:srgbClr val="000000">
                      <a:alpha val="43137"/>
                    </a:srgbClr>
                  </a:outerShdw>
                </a:effectLst>
                <a:latin typeface="Cambria" pitchFamily="18" charset="0"/>
              </a:rPr>
              <a:t>v2</a:t>
            </a:r>
            <a:r>
              <a:rPr lang="en-US" sz="2600" b="1" dirty="0" smtClean="0">
                <a:latin typeface="Cambria" pitchFamily="18" charset="0"/>
              </a:rPr>
              <a:t> with the Greek word: </a:t>
            </a:r>
            <a:r>
              <a:rPr lang="en-US" sz="2600" b="1" i="1" dirty="0" smtClean="0">
                <a:effectLst>
                  <a:outerShdw blurRad="38100" dist="38100" dir="2700000" algn="tl">
                    <a:srgbClr val="000000">
                      <a:alpha val="43137"/>
                    </a:srgbClr>
                  </a:outerShdw>
                </a:effectLst>
                <a:latin typeface="Cambria" pitchFamily="18" charset="0"/>
              </a:rPr>
              <a:t>philoxenia</a:t>
            </a:r>
            <a:r>
              <a:rPr lang="en-US" sz="2600" b="1" dirty="0" smtClean="0">
                <a:latin typeface="Cambria" pitchFamily="18" charset="0"/>
              </a:rPr>
              <a:t> from the word </a:t>
            </a:r>
            <a:r>
              <a:rPr lang="en-US" sz="2600" b="1" i="1" dirty="0" smtClean="0">
                <a:effectLst>
                  <a:outerShdw blurRad="38100" dist="38100" dir="2700000" algn="tl">
                    <a:srgbClr val="000000">
                      <a:alpha val="43137"/>
                    </a:srgbClr>
                  </a:outerShdw>
                </a:effectLst>
                <a:latin typeface="Cambria" pitchFamily="18" charset="0"/>
              </a:rPr>
              <a:t>philo</a:t>
            </a:r>
            <a:r>
              <a:rPr lang="en-US" sz="2600" b="1" dirty="0" smtClean="0">
                <a:latin typeface="Cambria" pitchFamily="18" charset="0"/>
              </a:rPr>
              <a:t> = “family love” and from </a:t>
            </a:r>
            <a:r>
              <a:rPr lang="en-US" sz="2600" b="1" i="1" dirty="0" smtClean="0">
                <a:effectLst>
                  <a:outerShdw blurRad="38100" dist="38100" dir="2700000" algn="tl">
                    <a:srgbClr val="000000">
                      <a:alpha val="43137"/>
                    </a:srgbClr>
                  </a:outerShdw>
                </a:effectLst>
                <a:latin typeface="Cambria" pitchFamily="18" charset="0"/>
              </a:rPr>
              <a:t>xenos</a:t>
            </a:r>
            <a:r>
              <a:rPr lang="en-US" sz="2600" b="1" dirty="0" smtClean="0">
                <a:latin typeface="Cambria" pitchFamily="18" charset="0"/>
              </a:rPr>
              <a:t> = “strangers.”  You have heard of </a:t>
            </a:r>
            <a:r>
              <a:rPr lang="en-US" sz="2600" b="1" i="1" dirty="0" smtClean="0">
                <a:effectLst>
                  <a:outerShdw blurRad="38100" dist="38100" dir="2700000" algn="tl">
                    <a:srgbClr val="000000">
                      <a:alpha val="43137"/>
                    </a:srgbClr>
                  </a:outerShdw>
                </a:effectLst>
                <a:latin typeface="Cambria" pitchFamily="18" charset="0"/>
              </a:rPr>
              <a:t>xenophobia</a:t>
            </a:r>
            <a:r>
              <a:rPr lang="en-US" sz="2600" b="1" dirty="0" smtClean="0">
                <a:latin typeface="Cambria" pitchFamily="18" charset="0"/>
              </a:rPr>
              <a:t> = fear of strangers (foreigners), people not like us.  Christians are to </a:t>
            </a:r>
            <a:r>
              <a:rPr lang="en-US" sz="2600" b="1" u="sng" dirty="0" smtClean="0">
                <a:latin typeface="Cambria" pitchFamily="18" charset="0"/>
              </a:rPr>
              <a:t>love the brethren</a:t>
            </a:r>
            <a:r>
              <a:rPr lang="en-US" sz="2600" b="1" dirty="0" smtClean="0">
                <a:latin typeface="Cambria" pitchFamily="18" charset="0"/>
              </a:rPr>
              <a:t> and to </a:t>
            </a:r>
            <a:r>
              <a:rPr lang="en-US" sz="2600" b="1" u="sng" dirty="0" smtClean="0">
                <a:latin typeface="Cambria" pitchFamily="18" charset="0"/>
              </a:rPr>
              <a:t>show love for strangers</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By showing </a:t>
            </a:r>
            <a:r>
              <a:rPr lang="en-US" sz="2600" b="1" u="sng" dirty="0" smtClean="0">
                <a:effectLst>
                  <a:outerShdw blurRad="38100" dist="38100" dir="2700000" algn="tl">
                    <a:srgbClr val="000000">
                      <a:alpha val="43137"/>
                    </a:srgbClr>
                  </a:outerShdw>
                </a:effectLst>
                <a:latin typeface="Cambria" pitchFamily="18" charset="0"/>
              </a:rPr>
              <a:t>hospitality</a:t>
            </a:r>
            <a:r>
              <a:rPr lang="en-US" sz="2600" b="1" dirty="0" smtClean="0">
                <a:latin typeface="Cambria" pitchFamily="18" charset="0"/>
              </a:rPr>
              <a:t> toward strangers, some people have actually entertained </a:t>
            </a:r>
            <a:r>
              <a:rPr lang="en-US" sz="2600" b="1" i="1" dirty="0" smtClean="0">
                <a:effectLst>
                  <a:outerShdw blurRad="38100" dist="38100" dir="2700000" algn="tl">
                    <a:srgbClr val="000000">
                      <a:alpha val="43137"/>
                    </a:srgbClr>
                  </a:outerShdw>
                </a:effectLst>
                <a:latin typeface="Cambria" pitchFamily="18" charset="0"/>
              </a:rPr>
              <a:t>“angels.”</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Next, Paul goes one more step outside our comfort zone of </a:t>
            </a:r>
            <a:r>
              <a:rPr lang="en-US" sz="2600" b="1" i="1" dirty="0" smtClean="0">
                <a:effectLst>
                  <a:outerShdw blurRad="38100" dist="38100" dir="2700000" algn="tl">
                    <a:srgbClr val="000000">
                      <a:alpha val="43137"/>
                    </a:srgbClr>
                  </a:outerShdw>
                </a:effectLst>
                <a:latin typeface="Cambria" pitchFamily="18" charset="0"/>
              </a:rPr>
              <a:t>“philadelphia”</a:t>
            </a:r>
            <a:r>
              <a:rPr lang="en-US" sz="2600" b="1" dirty="0" smtClean="0">
                <a:latin typeface="Cambria" pitchFamily="18" charset="0"/>
              </a:rPr>
              <a:t> to “</a:t>
            </a:r>
            <a:r>
              <a:rPr lang="en-US" sz="2600" b="1" dirty="0" smtClean="0">
                <a:effectLst>
                  <a:outerShdw blurRad="38100" dist="38100" dir="2700000" algn="tl">
                    <a:srgbClr val="000000">
                      <a:alpha val="43137"/>
                    </a:srgbClr>
                  </a:outerShdw>
                </a:effectLst>
                <a:latin typeface="Cambria" pitchFamily="18" charset="0"/>
              </a:rPr>
              <a:t>prisoners.</a:t>
            </a:r>
            <a:r>
              <a:rPr lang="en-US" sz="2600" b="1" dirty="0" smtClean="0">
                <a:latin typeface="Cambria" pitchFamily="18" charset="0"/>
              </a:rPr>
              <a:t>”  That is, continue to remember those in </a:t>
            </a:r>
            <a:r>
              <a:rPr lang="en-US" sz="2600" b="1" i="1" dirty="0" smtClean="0">
                <a:effectLst>
                  <a:outerShdw blurRad="38100" dist="38100" dir="2700000" algn="tl">
                    <a:srgbClr val="000000">
                      <a:alpha val="43137"/>
                    </a:srgbClr>
                  </a:outerShdw>
                </a:effectLst>
                <a:latin typeface="Cambria" pitchFamily="18" charset="0"/>
              </a:rPr>
              <a:t>prison</a:t>
            </a:r>
            <a:r>
              <a:rPr lang="en-US" sz="2600" b="1" dirty="0" smtClean="0">
                <a:latin typeface="Cambria" pitchFamily="18" charset="0"/>
              </a:rPr>
              <a:t> as if you were together with them in </a:t>
            </a:r>
            <a:r>
              <a:rPr lang="en-US" sz="2600" b="1" i="1" dirty="0" smtClean="0">
                <a:effectLst>
                  <a:outerShdw blurRad="38100" dist="38100" dir="2700000" algn="tl">
                    <a:srgbClr val="000000">
                      <a:alpha val="43137"/>
                    </a:srgbClr>
                  </a:outerShdw>
                </a:effectLst>
                <a:latin typeface="Cambria" pitchFamily="18" charset="0"/>
              </a:rPr>
              <a:t>priso</a:t>
            </a:r>
            <a:r>
              <a:rPr lang="en-US" sz="2600" b="1" dirty="0" smtClean="0">
                <a:latin typeface="Cambria" pitchFamily="18" charset="0"/>
              </a:rPr>
              <a:t>n, and those who are </a:t>
            </a:r>
            <a:r>
              <a:rPr lang="en-US" sz="2600" b="1" i="1" u="sng" dirty="0" smtClean="0">
                <a:effectLst>
                  <a:outerShdw blurRad="38100" dist="38100" dir="2700000" algn="tl">
                    <a:srgbClr val="000000">
                      <a:alpha val="43137"/>
                    </a:srgbClr>
                  </a:outerShdw>
                </a:effectLst>
                <a:latin typeface="Cambria" pitchFamily="18" charset="0"/>
              </a:rPr>
              <a:t>mistreated</a:t>
            </a:r>
            <a:r>
              <a:rPr lang="en-US" sz="2600" b="1" dirty="0" smtClean="0">
                <a:latin typeface="Cambria" pitchFamily="18" charset="0"/>
              </a:rPr>
              <a:t> as if you yourselves were </a:t>
            </a:r>
            <a:r>
              <a:rPr lang="en-US" sz="2600" b="1" i="1" u="sng" dirty="0" smtClean="0">
                <a:effectLst>
                  <a:outerShdw blurRad="38100" dist="38100" dir="2700000" algn="tl">
                    <a:srgbClr val="000000">
                      <a:alpha val="43137"/>
                    </a:srgbClr>
                  </a:outerShdw>
                </a:effectLst>
                <a:latin typeface="Cambria" pitchFamily="18" charset="0"/>
              </a:rPr>
              <a:t>suffering</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In </a:t>
            </a:r>
            <a:r>
              <a:rPr lang="en-US" sz="2600" b="1" dirty="0" smtClean="0">
                <a:effectLst>
                  <a:outerShdw blurRad="38100" dist="38100" dir="2700000" algn="tl">
                    <a:srgbClr val="000000">
                      <a:alpha val="43137"/>
                    </a:srgbClr>
                  </a:outerShdw>
                </a:effectLst>
                <a:latin typeface="Cambria" pitchFamily="18" charset="0"/>
              </a:rPr>
              <a:t>v2</a:t>
            </a:r>
            <a:r>
              <a:rPr lang="en-US" sz="2600" b="1" dirty="0" smtClean="0">
                <a:latin typeface="Cambria" pitchFamily="18" charset="0"/>
              </a:rPr>
              <a:t>, we’re told to open our </a:t>
            </a:r>
            <a:r>
              <a:rPr lang="en-US" sz="2600" b="1" i="1" u="sng" dirty="0" smtClean="0">
                <a:latin typeface="Cambria" pitchFamily="18" charset="0"/>
              </a:rPr>
              <a:t>homes</a:t>
            </a:r>
            <a:r>
              <a:rPr lang="en-US" sz="2600" b="1" dirty="0" smtClean="0">
                <a:latin typeface="Cambria" pitchFamily="18" charset="0"/>
              </a:rPr>
              <a:t> to strangers; now in </a:t>
            </a:r>
            <a:r>
              <a:rPr lang="en-US" sz="2600" b="1" dirty="0" smtClean="0">
                <a:effectLst>
                  <a:outerShdw blurRad="38100" dist="38100" dir="2700000" algn="tl">
                    <a:srgbClr val="000000">
                      <a:alpha val="43137"/>
                    </a:srgbClr>
                  </a:outerShdw>
                </a:effectLst>
                <a:latin typeface="Cambria" pitchFamily="18" charset="0"/>
              </a:rPr>
              <a:t>v3</a:t>
            </a:r>
            <a:r>
              <a:rPr lang="en-US" sz="2600" b="1" dirty="0" smtClean="0">
                <a:latin typeface="Cambria" pitchFamily="18" charset="0"/>
              </a:rPr>
              <a:t>, we’re told open our </a:t>
            </a:r>
            <a:r>
              <a:rPr lang="en-US" sz="2600" b="1" i="1" u="sng" dirty="0" smtClean="0">
                <a:latin typeface="Cambria" pitchFamily="18" charset="0"/>
              </a:rPr>
              <a:t>hearts</a:t>
            </a:r>
            <a:r>
              <a:rPr lang="en-US" sz="2600" b="1" dirty="0" smtClean="0">
                <a:latin typeface="Cambria" pitchFamily="18" charset="0"/>
              </a:rPr>
              <a:t> and </a:t>
            </a:r>
            <a:r>
              <a:rPr lang="en-US" sz="2600" b="1" i="1" u="sng" dirty="0" smtClean="0">
                <a:latin typeface="Cambria" pitchFamily="18" charset="0"/>
              </a:rPr>
              <a:t>hands</a:t>
            </a:r>
            <a:r>
              <a:rPr lang="en-US" sz="2600" b="1" dirty="0" smtClean="0">
                <a:latin typeface="Cambria" pitchFamily="18" charset="0"/>
              </a:rPr>
              <a:t> to actually </a:t>
            </a:r>
            <a:r>
              <a:rPr lang="en-US" sz="2600" b="1" i="1" dirty="0" smtClean="0">
                <a:effectLst>
                  <a:outerShdw blurRad="38100" dist="38100" dir="2700000" algn="tl">
                    <a:srgbClr val="000000">
                      <a:alpha val="43137"/>
                    </a:srgbClr>
                  </a:outerShdw>
                </a:effectLst>
                <a:latin typeface="Cambria" pitchFamily="18" charset="0"/>
              </a:rPr>
              <a:t>go</a:t>
            </a:r>
            <a:r>
              <a:rPr lang="en-US" sz="2600" b="1" dirty="0" smtClean="0">
                <a:latin typeface="Cambria" pitchFamily="18" charset="0"/>
              </a:rPr>
              <a:t> to the least among of us (</a:t>
            </a:r>
            <a:r>
              <a:rPr lang="en-US" sz="2600" b="1" dirty="0" smtClean="0">
                <a:effectLst>
                  <a:outerShdw blurRad="38100" dist="38100" dir="2700000" algn="tl">
                    <a:srgbClr val="000000">
                      <a:alpha val="43137"/>
                    </a:srgbClr>
                  </a:outerShdw>
                </a:effectLst>
                <a:latin typeface="Cambria" pitchFamily="18" charset="0"/>
              </a:rPr>
              <a:t>Matt 25:40</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2" name="Picture 1" descr="13-2-text-Lot.jpg"/>
          <p:cNvPicPr>
            <a:picLocks noChangeAspect="1"/>
          </p:cNvPicPr>
          <p:nvPr/>
        </p:nvPicPr>
        <p:blipFill>
          <a:blip r:embed="rId2" cstate="print"/>
          <a:stretch>
            <a:fillRect/>
          </a:stretch>
        </p:blipFill>
        <p:spPr>
          <a:xfrm>
            <a:off x="533400" y="990600"/>
            <a:ext cx="8263465" cy="4648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70000"/>
          </a:srgbClr>
        </a:solidFill>
        <a:effectLst/>
      </p:bgPr>
    </p:bg>
    <p:spTree>
      <p:nvGrpSpPr>
        <p:cNvPr id="1" name=""/>
        <p:cNvGrpSpPr/>
        <p:nvPr/>
      </p:nvGrpSpPr>
      <p:grpSpPr>
        <a:xfrm>
          <a:off x="0" y="0"/>
          <a:ext cx="0" cy="0"/>
          <a:chOff x="0" y="0"/>
          <a:chExt cx="0" cy="0"/>
        </a:xfrm>
      </p:grpSpPr>
      <p:sp>
        <p:nvSpPr>
          <p:cNvPr id="8" name="TextBox 7"/>
          <p:cNvSpPr txBox="1"/>
          <p:nvPr/>
        </p:nvSpPr>
        <p:spPr>
          <a:xfrm>
            <a:off x="152400" y="1066800"/>
            <a:ext cx="8778240" cy="4278094"/>
          </a:xfrm>
          <a:prstGeom prst="rect">
            <a:avLst/>
          </a:prstGeom>
          <a:gradFill>
            <a:gsLst>
              <a:gs pos="0">
                <a:srgbClr val="00B0F0"/>
              </a:gs>
              <a:gs pos="100000">
                <a:srgbClr val="FFEBFA"/>
              </a:gs>
            </a:gsLst>
            <a:lin ang="5400000" scaled="0"/>
          </a:gradFill>
        </p:spPr>
        <p:txBody>
          <a:bodyPr wrap="square" lIns="274320" tIns="0" rIns="274320" bIns="91440" rtlCol="0" anchor="t" anchorCtr="0">
            <a:spAutoFit/>
          </a:bodyPr>
          <a:lstStyle/>
          <a:p>
            <a:endParaRPr lang="en-US" sz="3200" dirty="0" smtClean="0">
              <a:latin typeface="Georgia" pitchFamily="18" charset="0"/>
            </a:endParaRPr>
          </a:p>
          <a:p>
            <a:r>
              <a:rPr lang="en-US" sz="3000" b="1" baseline="30000" dirty="0" smtClean="0">
                <a:effectLst>
                  <a:outerShdw blurRad="38100" dist="38100" dir="2700000" algn="tl">
                    <a:srgbClr val="000000">
                      <a:alpha val="43137"/>
                    </a:srgbClr>
                  </a:outerShdw>
                </a:effectLst>
                <a:latin typeface="Georgia" pitchFamily="18" charset="0"/>
              </a:rPr>
              <a:t>4</a:t>
            </a:r>
            <a:r>
              <a:rPr lang="en-US" sz="3000" dirty="0" smtClean="0">
                <a:latin typeface="Georgia" pitchFamily="18" charset="0"/>
              </a:rPr>
              <a:t>Marriage is honorable in all, and the bed undefiled: but whoremongers and adulterers God will judge.  </a:t>
            </a:r>
          </a:p>
          <a:p>
            <a:endParaRPr lang="en-US" sz="3000" dirty="0" smtClean="0">
              <a:latin typeface="Georgia" pitchFamily="18" charset="0"/>
            </a:endParaRPr>
          </a:p>
          <a:p>
            <a:r>
              <a:rPr lang="en-US" sz="3000" dirty="0" smtClean="0">
                <a:latin typeface="Georgia" pitchFamily="18" charset="0"/>
              </a:rPr>
              <a:t>( </a:t>
            </a:r>
            <a:r>
              <a:rPr lang="en-US" sz="2800" i="1" dirty="0" smtClean="0">
                <a:latin typeface="Georgia" pitchFamily="18" charset="0"/>
              </a:rPr>
              <a:t>Marriage should be honored by all, and the marriage bed kept pure, for God will judge the adulterer and all the sexually immoral. </a:t>
            </a:r>
            <a:r>
              <a:rPr lang="en-US" sz="3000" dirty="0" smtClean="0">
                <a:latin typeface="Georgia" pitchFamily="18" charset="0"/>
              </a:rPr>
              <a:t>) </a:t>
            </a:r>
          </a:p>
          <a:p>
            <a:endParaRPr lang="en-US" sz="3000" dirty="0" smtClean="0">
              <a:latin typeface="Georgia" pitchFamily="18" charset="0"/>
            </a:endParaRPr>
          </a:p>
        </p:txBody>
      </p:sp>
      <p:sp>
        <p:nvSpPr>
          <p:cNvPr id="13" name="TextBox 12"/>
          <p:cNvSpPr txBox="1"/>
          <p:nvPr/>
        </p:nvSpPr>
        <p:spPr>
          <a:xfrm>
            <a:off x="2590800" y="228600"/>
            <a:ext cx="4343400" cy="52322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b="1" dirty="0" smtClean="0">
                <a:solidFill>
                  <a:schemeClr val="tx1"/>
                </a:solidFill>
                <a:latin typeface="Georgia" pitchFamily="18" charset="0"/>
              </a:rPr>
              <a:t>Hebrews 13:4-6</a:t>
            </a:r>
            <a:endParaRPr lang="en-US" sz="2800" b="1" dirty="0">
              <a:solidFill>
                <a:schemeClr val="tx1"/>
              </a:solidFill>
              <a:latin typeface="Georgia" pitchFamily="18" charset="0"/>
            </a:endParaRPr>
          </a:p>
        </p:txBody>
      </p:sp>
      <p:cxnSp>
        <p:nvCxnSpPr>
          <p:cNvPr id="12" name="Straight Connector 11"/>
          <p:cNvCxnSpPr/>
          <p:nvPr/>
        </p:nvCxnSpPr>
        <p:spPr>
          <a:xfrm>
            <a:off x="457200" y="2438400"/>
            <a:ext cx="164592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457200" y="2895600"/>
            <a:ext cx="246888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diamond(out)">
                                      <p:cBhvr>
                                        <p:cTn id="7" dur="2000"/>
                                        <p:tgtEl>
                                          <p:spTgt spid="8">
                                            <p:bg/>
                                          </p:spTgt>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diamond(out)">
                                      <p:cBhvr>
                                        <p:cTn id="10" dur="2000"/>
                                        <p:tgtEl>
                                          <p:spTgt spid="8">
                                            <p:txEl>
                                              <p:pRg st="1" end="1"/>
                                            </p:txEl>
                                          </p:spTgt>
                                        </p:tgtEl>
                                      </p:cBhvr>
                                    </p:animEffect>
                                  </p:childTnLst>
                                </p:cTn>
                              </p:par>
                              <p:par>
                                <p:cTn id="11" presetID="8" presetClass="entr" presetSubtype="3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amond(out)">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childTnLst>
                          </p:cTn>
                        </p:par>
                        <p:par>
                          <p:cTn id="19" fill="hold">
                            <p:stCondLst>
                              <p:cond delay="1000"/>
                            </p:stCondLst>
                            <p:childTnLst>
                              <p:par>
                                <p:cTn id="20" presetID="22" presetClass="entr" presetSubtype="8"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wipe(left)">
                                      <p:cBhvr>
                                        <p:cTn id="26"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73975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During the time of the writing of Hebrews, many held a </a:t>
            </a:r>
            <a:r>
              <a:rPr lang="en-US" sz="2600" b="1" u="sng" dirty="0" smtClean="0">
                <a:effectLst>
                  <a:outerShdw blurRad="38100" dist="38100" dir="2700000" algn="tl">
                    <a:srgbClr val="000000">
                      <a:alpha val="43137"/>
                    </a:srgbClr>
                  </a:outerShdw>
                </a:effectLst>
                <a:latin typeface="Cambria" pitchFamily="18" charset="0"/>
              </a:rPr>
              <a:t>low</a:t>
            </a:r>
            <a:r>
              <a:rPr lang="en-US" sz="2600" b="1" dirty="0" smtClean="0">
                <a:effectLst>
                  <a:outerShdw blurRad="38100" dist="38100" dir="2700000" algn="tl">
                    <a:srgbClr val="000000">
                      <a:alpha val="43137"/>
                    </a:srgbClr>
                  </a:outerShdw>
                </a:effectLst>
                <a:latin typeface="Cambria" pitchFamily="18" charset="0"/>
              </a:rPr>
              <a:t> </a:t>
            </a:r>
            <a:r>
              <a:rPr lang="en-US" sz="2600" b="1" u="sng" dirty="0" smtClean="0">
                <a:effectLst>
                  <a:outerShdw blurRad="38100" dist="38100" dir="2700000" algn="tl">
                    <a:srgbClr val="000000">
                      <a:alpha val="43137"/>
                    </a:srgbClr>
                  </a:outerShdw>
                </a:effectLst>
                <a:latin typeface="Cambria" pitchFamily="18" charset="0"/>
              </a:rPr>
              <a:t>view</a:t>
            </a:r>
            <a:r>
              <a:rPr lang="en-US" sz="2600" b="1" dirty="0" smtClean="0">
                <a:latin typeface="Cambria" pitchFamily="18" charset="0"/>
              </a:rPr>
              <a:t> of marriage.  The Jewish sect of the </a:t>
            </a:r>
            <a:r>
              <a:rPr lang="en-US" sz="2600" b="1" i="1" dirty="0" smtClean="0">
                <a:effectLst>
                  <a:outerShdw blurRad="38100" dist="38100" dir="2700000" algn="tl">
                    <a:srgbClr val="000000">
                      <a:alpha val="43137"/>
                    </a:srgbClr>
                  </a:outerShdw>
                </a:effectLst>
                <a:latin typeface="Cambria" pitchFamily="18" charset="0"/>
              </a:rPr>
              <a:t>Essenes</a:t>
            </a:r>
            <a:r>
              <a:rPr lang="en-US" sz="2600" b="1" dirty="0" smtClean="0">
                <a:latin typeface="Cambria" pitchFamily="18" charset="0"/>
              </a:rPr>
              <a:t> despised marriage as an indulgence of the unholy flesh, emphasizing </a:t>
            </a:r>
            <a:r>
              <a:rPr lang="en-US" sz="2600" b="1" u="sng" dirty="0" smtClean="0">
                <a:effectLst>
                  <a:outerShdw blurRad="38100" dist="38100" dir="2700000" algn="tl">
                    <a:srgbClr val="000000">
                      <a:alpha val="43137"/>
                    </a:srgbClr>
                  </a:outerShdw>
                </a:effectLst>
                <a:latin typeface="Cambria" pitchFamily="18" charset="0"/>
              </a:rPr>
              <a:t>celibacy</a:t>
            </a:r>
            <a:r>
              <a:rPr lang="en-US" sz="2600" b="1" dirty="0" smtClean="0">
                <a:latin typeface="Cambria" pitchFamily="18" charset="0"/>
              </a:rPr>
              <a:t> instead. </a:t>
            </a:r>
          </a:p>
          <a:p>
            <a:pPr marL="274320" indent="-274320">
              <a:spcAft>
                <a:spcPts val="2400"/>
              </a:spcAft>
              <a:buFont typeface="Arial" pitchFamily="34" charset="0"/>
              <a:buChar char="•"/>
            </a:pPr>
            <a:r>
              <a:rPr lang="en-US" sz="2600" b="1" dirty="0" smtClean="0">
                <a:latin typeface="Cambria" pitchFamily="18" charset="0"/>
              </a:rPr>
              <a:t>On the other hand, many in the </a:t>
            </a:r>
            <a:r>
              <a:rPr lang="en-US" sz="2600" b="1" i="1" dirty="0" smtClean="0">
                <a:effectLst>
                  <a:outerShdw blurRad="38100" dist="38100" dir="2700000" algn="tl">
                    <a:srgbClr val="000000">
                      <a:alpha val="43137"/>
                    </a:srgbClr>
                  </a:outerShdw>
                </a:effectLst>
                <a:latin typeface="Cambria" pitchFamily="18" charset="0"/>
              </a:rPr>
              <a:t>immoral society</a:t>
            </a:r>
            <a:r>
              <a:rPr lang="en-US" sz="2600" b="1" dirty="0" smtClean="0">
                <a:latin typeface="Cambria" pitchFamily="18" charset="0"/>
              </a:rPr>
              <a:t> that surrounded the original Hebrew audience treated marriage as an </a:t>
            </a:r>
            <a:r>
              <a:rPr lang="en-US" sz="2600" b="1" i="1" dirty="0" smtClean="0">
                <a:effectLst>
                  <a:outerShdw blurRad="38100" dist="38100" dir="2700000" algn="tl">
                    <a:srgbClr val="000000">
                      <a:alpha val="43137"/>
                    </a:srgbClr>
                  </a:outerShdw>
                </a:effectLst>
                <a:latin typeface="Cambria" pitchFamily="18" charset="0"/>
              </a:rPr>
              <a:t>irrelevant</a:t>
            </a:r>
            <a:r>
              <a:rPr lang="en-US" sz="2600" b="1" i="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commitment</a:t>
            </a:r>
            <a:r>
              <a:rPr lang="en-US" sz="2600" b="1" dirty="0" smtClean="0">
                <a:latin typeface="Cambria" pitchFamily="18" charset="0"/>
              </a:rPr>
              <a:t>, preferring to engage in </a:t>
            </a:r>
            <a:r>
              <a:rPr lang="en-US" sz="2600" b="1" i="1" dirty="0" smtClean="0">
                <a:effectLst>
                  <a:outerShdw blurRad="38100" dist="38100" dir="2700000" algn="tl">
                    <a:srgbClr val="000000">
                      <a:alpha val="43137"/>
                    </a:srgbClr>
                  </a:outerShdw>
                </a:effectLst>
                <a:latin typeface="Cambria" pitchFamily="18" charset="0"/>
              </a:rPr>
              <a:t>fornication</a:t>
            </a:r>
            <a:r>
              <a:rPr lang="en-US" sz="2600" b="1" dirty="0" smtClean="0">
                <a:latin typeface="Cambria" pitchFamily="18" charset="0"/>
              </a:rPr>
              <a:t> and all sorts of deviant practices destructive to marriage and the family.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Christian marriage should be </a:t>
            </a:r>
            <a:r>
              <a:rPr lang="en-US" sz="2600" b="1" u="sng" dirty="0" smtClean="0">
                <a:effectLst>
                  <a:outerShdw blurRad="38100" dist="38100" dir="2700000" algn="tl">
                    <a:srgbClr val="000000">
                      <a:alpha val="43137"/>
                    </a:srgbClr>
                  </a:outerShdw>
                </a:effectLst>
                <a:latin typeface="Cambria" pitchFamily="18" charset="0"/>
              </a:rPr>
              <a:t>honored</a:t>
            </a:r>
            <a:r>
              <a:rPr lang="en-US" sz="2600" b="1" dirty="0" smtClean="0">
                <a:latin typeface="Cambria" pitchFamily="18" charset="0"/>
              </a:rPr>
              <a:t>.  The marriage bed – the most intimate, personal aspect of the husband-and-wife relationship – should be kept “</a:t>
            </a:r>
            <a:r>
              <a:rPr lang="en-US" sz="2600" b="1" dirty="0" smtClean="0">
                <a:effectLst>
                  <a:outerShdw blurRad="38100" dist="38100" dir="2700000" algn="tl">
                    <a:srgbClr val="000000">
                      <a:alpha val="43137"/>
                    </a:srgbClr>
                  </a:outerShdw>
                </a:effectLst>
                <a:latin typeface="Cambria" pitchFamily="18" charset="0"/>
              </a:rPr>
              <a:t>undefiled</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The marriage relationship should never be broken by </a:t>
            </a:r>
            <a:r>
              <a:rPr lang="en-US" sz="2600" b="1" i="1" dirty="0" smtClean="0">
                <a:effectLst>
                  <a:outerShdw blurRad="38100" dist="38100" dir="2700000" algn="tl">
                    <a:srgbClr val="000000">
                      <a:alpha val="43137"/>
                    </a:srgbClr>
                  </a:outerShdw>
                </a:effectLst>
                <a:latin typeface="Cambria" pitchFamily="18" charset="0"/>
              </a:rPr>
              <a:t>adultery</a:t>
            </a:r>
            <a:r>
              <a:rPr lang="en-US" sz="2600" b="1" dirty="0" smtClean="0">
                <a:latin typeface="Cambria" pitchFamily="18" charset="0"/>
              </a:rPr>
              <a:t> or defiled by </a:t>
            </a:r>
            <a:r>
              <a:rPr lang="en-US" sz="2600" b="1" i="1" dirty="0" smtClean="0">
                <a:effectLst>
                  <a:outerShdw blurRad="38100" dist="38100" dir="2700000" algn="tl">
                    <a:srgbClr val="000000">
                      <a:alpha val="43137"/>
                    </a:srgbClr>
                  </a:outerShdw>
                </a:effectLst>
                <a:latin typeface="Cambria" pitchFamily="18" charset="0"/>
              </a:rPr>
              <a:t>fornication</a:t>
            </a:r>
            <a:r>
              <a:rPr lang="en-US" sz="2600" b="1" dirty="0" smtClean="0">
                <a:latin typeface="Cambria" pitchFamily="18" charset="0"/>
              </a:rPr>
              <a:t>, both of which will fall under the</a:t>
            </a:r>
            <a:r>
              <a:rPr lang="en-US" sz="2600" b="1" dirty="0" smtClean="0">
                <a:effectLst>
                  <a:outerShdw blurRad="38100" dist="38100" dir="2700000" algn="tl">
                    <a:srgbClr val="000000">
                      <a:alpha val="43137"/>
                    </a:srgbClr>
                  </a:outerShdw>
                </a:effectLst>
                <a:latin typeface="Cambria" pitchFamily="18" charset="0"/>
              </a:rPr>
              <a:t> judgment of God</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As Christians in a corrupt world, we can attend to our marriages and set an example of </a:t>
            </a:r>
            <a:r>
              <a:rPr lang="en-US" sz="2600" b="1" u="sng" dirty="0" smtClean="0">
                <a:latin typeface="Cambria" pitchFamily="18" charset="0"/>
              </a:rPr>
              <a:t>purity</a:t>
            </a:r>
            <a:r>
              <a:rPr lang="en-US" sz="2600" b="1" dirty="0" smtClean="0">
                <a:latin typeface="Cambria" pitchFamily="18" charset="0"/>
              </a:rPr>
              <a:t>, </a:t>
            </a:r>
            <a:r>
              <a:rPr lang="en-US" sz="2600" b="1" u="sng" dirty="0" smtClean="0">
                <a:latin typeface="Cambria" pitchFamily="18" charset="0"/>
              </a:rPr>
              <a:t>sanctity</a:t>
            </a:r>
            <a:r>
              <a:rPr lang="en-US" sz="2600" b="1" dirty="0" smtClean="0">
                <a:latin typeface="Cambria" pitchFamily="18" charset="0"/>
              </a:rPr>
              <a:t>, and </a:t>
            </a:r>
            <a:r>
              <a:rPr lang="en-US" sz="2600" b="1" u="sng" dirty="0" smtClean="0">
                <a:latin typeface="Cambria" pitchFamily="18" charset="0"/>
              </a:rPr>
              <a:t>faithfulness</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C000">
            <a:alpha val="50000"/>
          </a:srgbClr>
        </a:solidFill>
        <a:effectLst/>
      </p:bgPr>
    </p:bg>
    <p:spTree>
      <p:nvGrpSpPr>
        <p:cNvPr id="1" name=""/>
        <p:cNvGrpSpPr/>
        <p:nvPr/>
      </p:nvGrpSpPr>
      <p:grpSpPr>
        <a:xfrm>
          <a:off x="0" y="0"/>
          <a:ext cx="0" cy="0"/>
          <a:chOff x="0" y="0"/>
          <a:chExt cx="0" cy="0"/>
        </a:xfrm>
      </p:grpSpPr>
      <p:pic>
        <p:nvPicPr>
          <p:cNvPr id="3" name="Picture 2" descr="13-4 marriage.jpeg"/>
          <p:cNvPicPr>
            <a:picLocks noChangeAspect="1"/>
          </p:cNvPicPr>
          <p:nvPr/>
        </p:nvPicPr>
        <p:blipFill>
          <a:blip r:embed="rId2" cstate="print"/>
          <a:srcRect l="9167"/>
          <a:stretch>
            <a:fillRect/>
          </a:stretch>
        </p:blipFill>
        <p:spPr>
          <a:xfrm>
            <a:off x="457200" y="838200"/>
            <a:ext cx="8305800" cy="51435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C000"/>
            </a:gs>
            <a:gs pos="17999">
              <a:srgbClr val="FEE7F2"/>
            </a:gs>
            <a:gs pos="36000">
              <a:srgbClr val="FAC77D"/>
            </a:gs>
            <a:gs pos="61000">
              <a:srgbClr val="FBA97D"/>
            </a:gs>
            <a:gs pos="82001">
              <a:srgbClr val="FBD49C"/>
            </a:gs>
            <a:gs pos="100000">
              <a:srgbClr val="FEE7F2"/>
            </a:gs>
          </a:gsLst>
          <a:lin ang="13500000" scaled="1"/>
          <a:tileRect/>
        </a:gradFill>
        <a:effectLst/>
      </p:bgPr>
    </p:bg>
    <p:spTree>
      <p:nvGrpSpPr>
        <p:cNvPr id="1" name=""/>
        <p:cNvGrpSpPr/>
        <p:nvPr/>
      </p:nvGrpSpPr>
      <p:grpSpPr>
        <a:xfrm>
          <a:off x="0" y="0"/>
          <a:ext cx="0" cy="0"/>
          <a:chOff x="0" y="0"/>
          <a:chExt cx="0" cy="0"/>
        </a:xfrm>
      </p:grpSpPr>
      <p:sp>
        <p:nvSpPr>
          <p:cNvPr id="8" name="TextBox 7"/>
          <p:cNvSpPr txBox="1"/>
          <p:nvPr/>
        </p:nvSpPr>
        <p:spPr>
          <a:xfrm>
            <a:off x="0" y="838200"/>
            <a:ext cx="9144000" cy="4901342"/>
          </a:xfrm>
          <a:prstGeom prst="rect">
            <a:avLst/>
          </a:prstGeom>
          <a:gradFill>
            <a:gsLst>
              <a:gs pos="0">
                <a:srgbClr val="FF0000">
                  <a:alpha val="50000"/>
                </a:srgbClr>
              </a:gs>
              <a:gs pos="100000">
                <a:srgbClr val="FFEBFA"/>
              </a:gs>
            </a:gsLst>
            <a:lin ang="5400000" scaled="0"/>
          </a:gradFill>
        </p:spPr>
        <p:txBody>
          <a:bodyPr wrap="square" lIns="274320" tIns="0" rIns="274320" bIns="91440" rtlCol="0" anchor="t" anchorCtr="0">
            <a:spAutoFit/>
          </a:bodyPr>
          <a:lstStyle/>
          <a:p>
            <a:endParaRPr lang="en-US" sz="1050" b="1" dirty="0" smtClean="0">
              <a:latin typeface="Georgia" pitchFamily="18" charset="0"/>
            </a:endParaRPr>
          </a:p>
          <a:p>
            <a:endParaRPr lang="en-US" sz="2000" b="1" dirty="0" smtClean="0">
              <a:latin typeface="Georgia" pitchFamily="18" charset="0"/>
            </a:endParaRPr>
          </a:p>
          <a:p>
            <a:pPr>
              <a:spcAft>
                <a:spcPts val="1200"/>
              </a:spcAft>
            </a:pPr>
            <a:r>
              <a:rPr lang="en-US" sz="2800" b="1" baseline="30000" dirty="0" smtClean="0">
                <a:effectLst>
                  <a:outerShdw blurRad="38100" dist="38100" dir="2700000" algn="tl">
                    <a:srgbClr val="000000">
                      <a:alpha val="43137"/>
                    </a:srgbClr>
                  </a:outerShdw>
                </a:effectLst>
                <a:latin typeface="Georgia" pitchFamily="18" charset="0"/>
              </a:rPr>
              <a:t>5</a:t>
            </a:r>
            <a:r>
              <a:rPr lang="en-US" sz="2800" dirty="0" smtClean="0">
                <a:latin typeface="Georgia" pitchFamily="18" charset="0"/>
              </a:rPr>
              <a:t>Let your conversation be without covetousness; and be content with such things as ye have: for he hath said, I will never leave thee, nor forsake thee.</a:t>
            </a:r>
          </a:p>
          <a:p>
            <a:pPr>
              <a:spcAft>
                <a:spcPts val="1200"/>
              </a:spcAft>
            </a:pPr>
            <a:r>
              <a:rPr lang="en-US" sz="2800" b="1" baseline="30000" dirty="0" smtClean="0">
                <a:effectLst>
                  <a:outerShdw blurRad="38100" dist="38100" dir="2700000" algn="tl">
                    <a:srgbClr val="000000">
                      <a:alpha val="43137"/>
                    </a:srgbClr>
                  </a:outerShdw>
                </a:effectLst>
                <a:latin typeface="Georgia" pitchFamily="18" charset="0"/>
              </a:rPr>
              <a:t>6</a:t>
            </a:r>
            <a:r>
              <a:rPr lang="en-US" sz="2800" dirty="0" smtClean="0">
                <a:latin typeface="Georgia" pitchFamily="18" charset="0"/>
              </a:rPr>
              <a:t>So that we may boldly say, The Lord is my helper, and I will not fear what man shall do unto me. </a:t>
            </a:r>
          </a:p>
          <a:p>
            <a:pPr>
              <a:spcAft>
                <a:spcPts val="1200"/>
              </a:spcAft>
            </a:pPr>
            <a:r>
              <a:rPr lang="en-US" sz="2800" b="1" baseline="30000" dirty="0" smtClean="0">
                <a:effectLst>
                  <a:outerShdw blurRad="38100" dist="38100" dir="2700000" algn="tl">
                    <a:srgbClr val="000000">
                      <a:alpha val="43137"/>
                    </a:srgbClr>
                  </a:outerShdw>
                </a:effectLst>
                <a:latin typeface="Georgia" pitchFamily="18" charset="0"/>
              </a:rPr>
              <a:t>7</a:t>
            </a:r>
            <a:r>
              <a:rPr lang="en-US" sz="2800" dirty="0" smtClean="0">
                <a:latin typeface="Georgia" pitchFamily="18" charset="0"/>
              </a:rPr>
              <a:t>Remember them which have the rule over you, who have spoken unto you the word of God: whose faith follow, considering the end of their conversation.</a:t>
            </a:r>
          </a:p>
          <a:p>
            <a:endParaRPr lang="en-US" sz="2800" dirty="0" smtClean="0">
              <a:latin typeface="Georgia" pitchFamily="18" charset="0"/>
            </a:endParaRPr>
          </a:p>
        </p:txBody>
      </p:sp>
      <p:cxnSp>
        <p:nvCxnSpPr>
          <p:cNvPr id="12" name="Straight Connector 11"/>
          <p:cNvCxnSpPr/>
          <p:nvPr/>
        </p:nvCxnSpPr>
        <p:spPr>
          <a:xfrm>
            <a:off x="304800" y="2133600"/>
            <a:ext cx="155448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2514600" y="76200"/>
            <a:ext cx="43434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b="1" dirty="0" smtClean="0">
                <a:solidFill>
                  <a:srgbClr val="FFFF00"/>
                </a:solidFill>
                <a:latin typeface="Georgia" pitchFamily="18" charset="0"/>
              </a:rPr>
              <a:t>Hebrews 13:5 - 7</a:t>
            </a:r>
            <a:endParaRPr lang="en-US" sz="2800" b="1" dirty="0">
              <a:solidFill>
                <a:srgbClr val="FFFF00"/>
              </a:solidFill>
              <a:latin typeface="Georgia" pitchFamily="18" charset="0"/>
            </a:endParaRPr>
          </a:p>
        </p:txBody>
      </p:sp>
      <p:cxnSp>
        <p:nvCxnSpPr>
          <p:cNvPr id="7" name="Straight Connector 6"/>
          <p:cNvCxnSpPr/>
          <p:nvPr/>
        </p:nvCxnSpPr>
        <p:spPr>
          <a:xfrm>
            <a:off x="1066800" y="2590800"/>
            <a:ext cx="621792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752600" y="3581400"/>
            <a:ext cx="356616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4953000" y="4191000"/>
            <a:ext cx="265176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ou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1000"/>
                            </p:stCondLst>
                            <p:childTnLst>
                              <p:par>
                                <p:cTn id="17" presetID="22" presetClass="entr" presetSubtype="8"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par>
                          <p:cTn id="20" fill="hold">
                            <p:stCondLst>
                              <p:cond delay="3000"/>
                            </p:stCondLst>
                            <p:childTnLst>
                              <p:par>
                                <p:cTn id="21" presetID="22" presetClass="entr" presetSubtype="8" fill="hold" nodeType="after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000"/>
                                        <p:tgtEl>
                                          <p:spTgt spid="6"/>
                                        </p:tgtEl>
                                      </p:cBhvr>
                                    </p:animEffect>
                                  </p:childTnLst>
                                </p:cTn>
                              </p:par>
                            </p:childTnLst>
                          </p:cTn>
                        </p:par>
                        <p:par>
                          <p:cTn id="24" fill="hold">
                            <p:stCondLst>
                              <p:cond delay="5000"/>
                            </p:stCondLst>
                            <p:childTnLst>
                              <p:par>
                                <p:cTn id="25" presetID="22" presetClass="entr" presetSubtype="8" fill="hold" nodeType="after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The principle examined in </a:t>
            </a:r>
            <a:r>
              <a:rPr lang="en-US" sz="2600" b="1" dirty="0" smtClean="0">
                <a:effectLst>
                  <a:outerShdw blurRad="38100" dist="38100" dir="2700000" algn="tl">
                    <a:srgbClr val="000000">
                      <a:alpha val="43137"/>
                    </a:srgbClr>
                  </a:outerShdw>
                </a:effectLst>
                <a:latin typeface="Cambria" pitchFamily="18" charset="0"/>
              </a:rPr>
              <a:t>13:1-4</a:t>
            </a:r>
            <a:r>
              <a:rPr lang="en-US" sz="2600" b="1" dirty="0" smtClean="0">
                <a:latin typeface="Cambria" pitchFamily="18" charset="0"/>
              </a:rPr>
              <a:t> can be summed as Christian </a:t>
            </a:r>
            <a:r>
              <a:rPr lang="en-US" sz="2600" b="1" i="1" u="sng" dirty="0" smtClean="0">
                <a:effectLst>
                  <a:outerShdw blurRad="38100" dist="38100" dir="2700000" algn="tl">
                    <a:srgbClr val="000000">
                      <a:alpha val="43137"/>
                    </a:srgbClr>
                  </a:outerShdw>
                </a:effectLst>
                <a:latin typeface="Cambria" pitchFamily="18" charset="0"/>
              </a:rPr>
              <a:t>commitment</a:t>
            </a:r>
            <a:r>
              <a:rPr lang="en-US" sz="2600" b="1" dirty="0" smtClean="0">
                <a:latin typeface="Cambria" pitchFamily="18" charset="0"/>
              </a:rPr>
              <a:t>.  The next set of principles can be defined as Christian </a:t>
            </a:r>
            <a:r>
              <a:rPr lang="en-US" sz="2600" b="1" i="1" u="sng" dirty="0" smtClean="0">
                <a:effectLst>
                  <a:outerShdw blurRad="38100" dist="38100" dir="2700000" algn="tl">
                    <a:srgbClr val="000000">
                      <a:alpha val="43137"/>
                    </a:srgbClr>
                  </a:outerShdw>
                </a:effectLst>
                <a:latin typeface="Cambria" pitchFamily="18" charset="0"/>
              </a:rPr>
              <a:t>contentment</a:t>
            </a:r>
            <a:r>
              <a:rPr lang="en-US" sz="2600" b="1" dirty="0" smtClean="0">
                <a:latin typeface="Cambria" pitchFamily="18" charset="0"/>
              </a:rPr>
              <a:t> – being at peace with what we have as well as with our position in life.  </a:t>
            </a:r>
          </a:p>
          <a:p>
            <a:pPr marL="274320" indent="-274320">
              <a:spcAft>
                <a:spcPts val="2400"/>
              </a:spcAft>
              <a:buFont typeface="Arial" pitchFamily="34" charset="0"/>
              <a:buChar char="•"/>
            </a:pPr>
            <a:r>
              <a:rPr lang="en-US" sz="2600" b="1" dirty="0" smtClean="0">
                <a:latin typeface="Cambria" pitchFamily="18" charset="0"/>
              </a:rPr>
              <a:t>The marriage relationship should never be broken by </a:t>
            </a:r>
            <a:r>
              <a:rPr lang="en-US" sz="2600" b="1" i="1" dirty="0" smtClean="0">
                <a:effectLst>
                  <a:outerShdw blurRad="38100" dist="38100" dir="2700000" algn="tl">
                    <a:srgbClr val="000000">
                      <a:alpha val="43137"/>
                    </a:srgbClr>
                  </a:outerShdw>
                </a:effectLst>
                <a:latin typeface="Cambria" pitchFamily="18" charset="0"/>
              </a:rPr>
              <a:t>adultery</a:t>
            </a:r>
            <a:r>
              <a:rPr lang="en-US" sz="2600" b="1" dirty="0" smtClean="0">
                <a:latin typeface="Cambria" pitchFamily="18" charset="0"/>
              </a:rPr>
              <a:t> or defiled by </a:t>
            </a:r>
            <a:r>
              <a:rPr lang="en-US" sz="2600" b="1" i="1" dirty="0" smtClean="0">
                <a:effectLst>
                  <a:outerShdw blurRad="38100" dist="38100" dir="2700000" algn="tl">
                    <a:srgbClr val="000000">
                      <a:alpha val="43137"/>
                    </a:srgbClr>
                  </a:outerShdw>
                </a:effectLst>
                <a:latin typeface="Cambria" pitchFamily="18" charset="0"/>
              </a:rPr>
              <a:t>fornication</a:t>
            </a:r>
            <a:r>
              <a:rPr lang="en-US" sz="2600" b="1" dirty="0" smtClean="0">
                <a:latin typeface="Cambria" pitchFamily="18" charset="0"/>
              </a:rPr>
              <a:t>, both of which will fall under the</a:t>
            </a:r>
            <a:r>
              <a:rPr lang="en-US" sz="2600" b="1" dirty="0" smtClean="0">
                <a:effectLst>
                  <a:outerShdw blurRad="38100" dist="38100" dir="2700000" algn="tl">
                    <a:srgbClr val="000000">
                      <a:alpha val="43137"/>
                    </a:srgbClr>
                  </a:outerShdw>
                </a:effectLst>
                <a:latin typeface="Cambria" pitchFamily="18" charset="0"/>
              </a:rPr>
              <a:t> judgment of God</a:t>
            </a:r>
            <a:r>
              <a:rPr lang="en-US" sz="2600" b="1" dirty="0" smtClean="0">
                <a:latin typeface="Cambria" pitchFamily="18" charset="0"/>
              </a:rPr>
              <a:t>.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CONTENTMENT WITH MATERIAL THINGS</a:t>
            </a:r>
            <a:r>
              <a:rPr lang="en-US" sz="2600" b="1" dirty="0" smtClean="0">
                <a:latin typeface="Cambria" pitchFamily="18" charset="0"/>
              </a:rPr>
              <a:t> – the believer’s relationship with </a:t>
            </a:r>
            <a:r>
              <a:rPr lang="en-US" sz="2600" b="1" i="1" dirty="0" smtClean="0">
                <a:effectLst>
                  <a:outerShdw blurRad="38100" dist="38100" dir="2700000" algn="tl">
                    <a:srgbClr val="000000">
                      <a:alpha val="43137"/>
                    </a:srgbClr>
                  </a:outerShdw>
                </a:effectLst>
                <a:latin typeface="Cambria" pitchFamily="18" charset="0"/>
              </a:rPr>
              <a:t>money</a:t>
            </a:r>
            <a:r>
              <a:rPr lang="en-US" sz="2600" b="1" dirty="0" smtClean="0">
                <a:latin typeface="Cambria" pitchFamily="18" charset="0"/>
              </a:rPr>
              <a:t> and </a:t>
            </a:r>
            <a:r>
              <a:rPr lang="en-US" sz="2600" b="1" i="1" dirty="0" smtClean="0">
                <a:effectLst>
                  <a:outerShdw blurRad="38100" dist="38100" dir="2700000" algn="tl">
                    <a:srgbClr val="000000">
                      <a:alpha val="43137"/>
                    </a:srgbClr>
                  </a:outerShdw>
                </a:effectLst>
                <a:latin typeface="Cambria" pitchFamily="18" charset="0"/>
              </a:rPr>
              <a:t>material things</a:t>
            </a:r>
            <a:r>
              <a:rPr lang="en-US" sz="2600" b="1" dirty="0" smtClean="0">
                <a:latin typeface="Cambria" pitchFamily="18" charset="0"/>
              </a:rPr>
              <a:t> in many places.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over page Hebrews - 21.jpg"/>
          <p:cNvPicPr>
            <a:picLocks noChangeAspect="1"/>
          </p:cNvPicPr>
          <p:nvPr/>
        </p:nvPicPr>
        <p:blipFill>
          <a:blip r:embed="rId3" cstate="print"/>
          <a:srcRect l="10000" r="10000"/>
          <a:stretch>
            <a:fillRect/>
          </a:stretch>
        </p:blipFill>
        <p:spPr>
          <a:xfrm>
            <a:off x="380999" y="457200"/>
            <a:ext cx="8344747" cy="5867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33965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Addressing </a:t>
            </a:r>
            <a:r>
              <a:rPr lang="en-US" sz="2600" b="1" i="1" dirty="0" smtClean="0">
                <a:effectLst>
                  <a:outerShdw blurRad="38100" dist="38100" dir="2700000" algn="tl">
                    <a:srgbClr val="000000">
                      <a:alpha val="43137"/>
                    </a:srgbClr>
                  </a:outerShdw>
                </a:effectLst>
                <a:latin typeface="Cambria" pitchFamily="18" charset="0"/>
              </a:rPr>
              <a:t>contentment</a:t>
            </a:r>
            <a:r>
              <a:rPr lang="en-US" sz="2600" b="1" dirty="0" smtClean="0">
                <a:latin typeface="Cambria" pitchFamily="18" charset="0"/>
              </a:rPr>
              <a:t> elsewhere in Scriptures,  Paul writes in </a:t>
            </a:r>
            <a:r>
              <a:rPr lang="en-US" sz="2600" b="1" dirty="0" smtClean="0">
                <a:effectLst>
                  <a:outerShdw blurRad="38100" dist="38100" dir="2700000" algn="tl">
                    <a:srgbClr val="000000">
                      <a:alpha val="43137"/>
                    </a:srgbClr>
                  </a:outerShdw>
                </a:effectLst>
                <a:latin typeface="Cambria" pitchFamily="18" charset="0"/>
              </a:rPr>
              <a:t>Phil 4:11-12</a:t>
            </a:r>
            <a:r>
              <a:rPr lang="en-US" sz="2600" b="1" dirty="0" smtClean="0">
                <a:latin typeface="Cambria" pitchFamily="18" charset="0"/>
              </a:rPr>
              <a:t>, “I have learned to be content . . .”  Also in </a:t>
            </a:r>
            <a:r>
              <a:rPr lang="en-US" sz="2600" b="1" dirty="0" smtClean="0">
                <a:effectLst>
                  <a:outerShdw blurRad="38100" dist="38100" dir="2700000" algn="tl">
                    <a:srgbClr val="000000">
                      <a:alpha val="43137"/>
                    </a:srgbClr>
                  </a:outerShdw>
                </a:effectLst>
                <a:latin typeface="Cambria" pitchFamily="18" charset="0"/>
              </a:rPr>
              <a:t>1Tim 6:7-8</a:t>
            </a:r>
            <a:r>
              <a:rPr lang="en-US" sz="2600" b="1" dirty="0" smtClean="0">
                <a:latin typeface="Cambria" pitchFamily="18" charset="0"/>
              </a:rPr>
              <a:t>, Paul writes, “We have brought nothing into this world . . .” </a:t>
            </a:r>
          </a:p>
          <a:p>
            <a:pPr marL="274320" indent="-274320">
              <a:spcAft>
                <a:spcPts val="2400"/>
              </a:spcAft>
              <a:buFont typeface="Arial" pitchFamily="34" charset="0"/>
              <a:buChar char="•"/>
            </a:pPr>
            <a:r>
              <a:rPr lang="en-US" sz="2600" b="1" dirty="0" smtClean="0">
                <a:latin typeface="Cambria" pitchFamily="18" charset="0"/>
              </a:rPr>
              <a:t>Paul knows the ever-present threat of the </a:t>
            </a:r>
            <a:r>
              <a:rPr lang="en-US" sz="2600" b="1" i="1" dirty="0" smtClean="0">
                <a:effectLst>
                  <a:outerShdw blurRad="38100" dist="38100" dir="2700000" algn="tl">
                    <a:srgbClr val="000000">
                      <a:alpha val="43137"/>
                    </a:srgbClr>
                  </a:outerShdw>
                </a:effectLst>
                <a:latin typeface="Cambria" pitchFamily="18" charset="0"/>
              </a:rPr>
              <a:t>“love of money.” </a:t>
            </a:r>
            <a:r>
              <a:rPr lang="en-US" sz="2600" b="1" dirty="0" smtClean="0">
                <a:latin typeface="Cambria" pitchFamily="18" charset="0"/>
              </a:rPr>
              <a:t> Paul shares the same dim view of this greed for wealth in </a:t>
            </a:r>
            <a:r>
              <a:rPr lang="en-US" sz="2600" b="1" dirty="0" smtClean="0">
                <a:effectLst>
                  <a:outerShdw blurRad="38100" dist="38100" dir="2700000" algn="tl">
                    <a:srgbClr val="000000">
                      <a:alpha val="43137"/>
                    </a:srgbClr>
                  </a:outerShdw>
                </a:effectLst>
                <a:latin typeface="Cambria" pitchFamily="18" charset="0"/>
              </a:rPr>
              <a:t>1Tim 6:10</a:t>
            </a:r>
            <a:r>
              <a:rPr lang="en-US" sz="2600" b="1" dirty="0" smtClean="0">
                <a:latin typeface="Cambria" pitchFamily="18" charset="0"/>
              </a:rPr>
              <a:t>, “the love of money is a root of all sorts of evil . .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539978"/>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Here, Paul tells his readers to keep their lives free from the </a:t>
            </a:r>
            <a:r>
              <a:rPr lang="en-US" sz="2600" b="1" i="1" dirty="0" smtClean="0">
                <a:effectLst>
                  <a:outerShdw blurRad="38100" dist="38100" dir="2700000" algn="tl">
                    <a:srgbClr val="000000">
                      <a:alpha val="43137"/>
                    </a:srgbClr>
                  </a:outerShdw>
                </a:effectLst>
                <a:latin typeface="Cambria" pitchFamily="18" charset="0"/>
              </a:rPr>
              <a:t>love of money</a:t>
            </a:r>
            <a:r>
              <a:rPr lang="en-US" sz="2600" b="1" dirty="0" smtClean="0">
                <a:latin typeface="Cambria" pitchFamily="18" charset="0"/>
              </a:rPr>
              <a:t> and be content with what they have, because God has said, </a:t>
            </a:r>
            <a:r>
              <a:rPr lang="en-US" sz="2600" b="1" i="1" dirty="0" smtClean="0">
                <a:latin typeface="Cambria" pitchFamily="18" charset="0"/>
              </a:rPr>
              <a:t>“Never will I leave you; never will I forsake you.”</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Paul has been constantly warning his readers about the dangers of </a:t>
            </a:r>
            <a:r>
              <a:rPr lang="en-US" sz="2600" b="1" u="sng" dirty="0" smtClean="0">
                <a:latin typeface="Cambria" pitchFamily="18" charset="0"/>
              </a:rPr>
              <a:t>drifting</a:t>
            </a:r>
            <a:r>
              <a:rPr lang="en-US" sz="2600" b="1" dirty="0" smtClean="0">
                <a:latin typeface="Cambria" pitchFamily="18" charset="0"/>
              </a:rPr>
              <a:t>, </a:t>
            </a:r>
            <a:r>
              <a:rPr lang="en-US" sz="2600" b="1" u="sng" dirty="0" smtClean="0">
                <a:latin typeface="Cambria" pitchFamily="18" charset="0"/>
              </a:rPr>
              <a:t>wandering</a:t>
            </a:r>
            <a:r>
              <a:rPr lang="en-US" sz="2600" b="1" dirty="0" smtClean="0">
                <a:latin typeface="Cambria" pitchFamily="18" charset="0"/>
              </a:rPr>
              <a:t>, and </a:t>
            </a:r>
            <a:r>
              <a:rPr lang="en-US" sz="2600" b="1" u="sng" dirty="0" smtClean="0">
                <a:latin typeface="Cambria" pitchFamily="18" charset="0"/>
              </a:rPr>
              <a:t>falling</a:t>
            </a:r>
            <a:r>
              <a:rPr lang="en-US" sz="2600" b="1" dirty="0" smtClean="0">
                <a:latin typeface="Cambria" pitchFamily="18" charset="0"/>
              </a:rPr>
              <a:t> from the faith.  Issuing an admonition against </a:t>
            </a:r>
            <a:r>
              <a:rPr lang="en-US" sz="2600" b="1" i="1" dirty="0" smtClean="0">
                <a:effectLst>
                  <a:outerShdw blurRad="38100" dist="38100" dir="2700000" algn="tl">
                    <a:srgbClr val="000000">
                      <a:alpha val="43137"/>
                    </a:srgbClr>
                  </a:outerShdw>
                </a:effectLst>
                <a:latin typeface="Cambria" pitchFamily="18" charset="0"/>
              </a:rPr>
              <a:t>money grubbing</a:t>
            </a:r>
            <a:r>
              <a:rPr lang="en-US" sz="2600" b="1" dirty="0" smtClean="0">
                <a:latin typeface="Cambria" pitchFamily="18" charset="0"/>
              </a:rPr>
              <a:t>, Paul not only urges </a:t>
            </a:r>
            <a:r>
              <a:rPr lang="en-US" sz="2600" b="1" i="1" dirty="0" smtClean="0">
                <a:effectLst>
                  <a:outerShdw blurRad="38100" dist="38100" dir="2700000" algn="tl">
                    <a:srgbClr val="000000">
                      <a:alpha val="43137"/>
                    </a:srgbClr>
                  </a:outerShdw>
                </a:effectLst>
                <a:latin typeface="Cambria" pitchFamily="18" charset="0"/>
              </a:rPr>
              <a:t>contentment</a:t>
            </a:r>
            <a:r>
              <a:rPr lang="en-US" sz="2600" b="1" dirty="0" smtClean="0">
                <a:latin typeface="Cambria" pitchFamily="18" charset="0"/>
              </a:rPr>
              <a:t>, but he also gets to the root of the </a:t>
            </a:r>
            <a:r>
              <a:rPr lang="en-US" sz="2600" b="1" i="1" u="sng" dirty="0" smtClean="0">
                <a:effectLst>
                  <a:outerShdw blurRad="38100" dist="38100" dir="2700000" algn="tl">
                    <a:srgbClr val="000000">
                      <a:alpha val="43137"/>
                    </a:srgbClr>
                  </a:outerShdw>
                </a:effectLst>
                <a:latin typeface="Cambria" pitchFamily="18" charset="0"/>
              </a:rPr>
              <a:t>lust</a:t>
            </a:r>
            <a:r>
              <a:rPr lang="en-US" sz="2600" b="1" dirty="0" smtClean="0">
                <a:latin typeface="Cambria" pitchFamily="18" charset="0"/>
              </a:rPr>
              <a:t> for material wealth:  doubts about God’s faithfulness as Provider and Protector (</a:t>
            </a:r>
            <a:r>
              <a:rPr lang="en-US" sz="2600" b="1" dirty="0" smtClean="0">
                <a:effectLst>
                  <a:outerShdw blurRad="38100" dist="38100" dir="2700000" algn="tl">
                    <a:srgbClr val="000000">
                      <a:alpha val="43137"/>
                    </a:srgbClr>
                  </a:outerShdw>
                </a:effectLst>
                <a:latin typeface="Cambria" pitchFamily="18" charset="0"/>
              </a:rPr>
              <a:t>13:5-6</a:t>
            </a:r>
            <a:r>
              <a:rPr lang="en-US" sz="2600" b="1" dirty="0" smtClean="0">
                <a:latin typeface="Cambria"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393954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Hoping to inoculate his readers from the disease of doubt that drives </a:t>
            </a:r>
            <a:r>
              <a:rPr lang="en-US" sz="2600" b="1" u="sng" dirty="0" smtClean="0">
                <a:effectLst>
                  <a:outerShdw blurRad="38100" dist="38100" dir="2700000" algn="tl">
                    <a:srgbClr val="000000">
                      <a:alpha val="43137"/>
                    </a:srgbClr>
                  </a:outerShdw>
                </a:effectLst>
                <a:latin typeface="Cambria" pitchFamily="18" charset="0"/>
              </a:rPr>
              <a:t>discontent</a:t>
            </a:r>
            <a:r>
              <a:rPr lang="en-US" sz="2600" b="1" dirty="0" smtClean="0">
                <a:latin typeface="Cambria" pitchFamily="18" charset="0"/>
              </a:rPr>
              <a:t>, Paul quotes from </a:t>
            </a:r>
            <a:r>
              <a:rPr lang="en-US" sz="2600" b="1" dirty="0" smtClean="0">
                <a:effectLst>
                  <a:outerShdw blurRad="38100" dist="38100" dir="2700000" algn="tl">
                    <a:srgbClr val="000000">
                      <a:alpha val="43137"/>
                    </a:srgbClr>
                  </a:outerShdw>
                </a:effectLst>
                <a:latin typeface="Cambria" pitchFamily="18" charset="0"/>
              </a:rPr>
              <a:t>Joshua 1:5</a:t>
            </a:r>
            <a:r>
              <a:rPr lang="en-US" sz="2600" b="1" dirty="0" smtClean="0">
                <a:latin typeface="Cambria" pitchFamily="18" charset="0"/>
              </a:rPr>
              <a:t> and </a:t>
            </a:r>
            <a:r>
              <a:rPr lang="en-US" sz="2600" b="1" dirty="0" smtClean="0">
                <a:effectLst>
                  <a:outerShdw blurRad="38100" dist="38100" dir="2700000" algn="tl">
                    <a:srgbClr val="000000">
                      <a:alpha val="43137"/>
                    </a:srgbClr>
                  </a:outerShdw>
                </a:effectLst>
                <a:latin typeface="Cambria" pitchFamily="18" charset="0"/>
              </a:rPr>
              <a:t>Psalm 118:6</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With these passages, Paul undergirds the faithfulness of God in the same way he does in </a:t>
            </a:r>
            <a:r>
              <a:rPr lang="en-US" sz="2600" b="1" dirty="0" smtClean="0">
                <a:effectLst>
                  <a:outerShdw blurRad="38100" dist="38100" dir="2700000" algn="tl">
                    <a:srgbClr val="000000">
                      <a:alpha val="43137"/>
                    </a:srgbClr>
                  </a:outerShdw>
                </a:effectLst>
                <a:latin typeface="Cambria" pitchFamily="18" charset="0"/>
              </a:rPr>
              <a:t>Phil 4:19</a:t>
            </a:r>
            <a:r>
              <a:rPr lang="en-US" sz="2600" b="1" dirty="0" smtClean="0">
                <a:latin typeface="Cambria" pitchFamily="18" charset="0"/>
              </a:rPr>
              <a:t>, </a:t>
            </a:r>
            <a:r>
              <a:rPr lang="en-US" sz="2600" b="1" i="1" dirty="0" smtClean="0">
                <a:latin typeface="Cambria" pitchFamily="18" charset="0"/>
              </a:rPr>
              <a:t>“My God will supply all your needs according to His riches in glory in Christ Jesus.”</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047536"/>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v5</a:t>
            </a:r>
            <a:r>
              <a:rPr lang="en-US" sz="2600" b="1" dirty="0" smtClean="0">
                <a:latin typeface="Cambria" pitchFamily="18" charset="0"/>
              </a:rPr>
              <a:t>: God has said, </a:t>
            </a:r>
            <a:r>
              <a:rPr lang="en-US" sz="2600" b="1" i="1" dirty="0" smtClean="0">
                <a:latin typeface="Cambria" pitchFamily="18" charset="0"/>
              </a:rPr>
              <a:t>“Never will I leave you; never will I forsake you”</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Joshua 1:5</a:t>
            </a:r>
            <a:r>
              <a:rPr lang="en-US" sz="2600" b="1" dirty="0" smtClean="0">
                <a:latin typeface="Cambria" pitchFamily="18" charset="0"/>
              </a:rPr>
              <a:t>).</a:t>
            </a:r>
          </a:p>
          <a:p>
            <a:pPr marL="274320" indent="-274320">
              <a:spcAft>
                <a:spcPts val="24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v6</a:t>
            </a:r>
            <a:r>
              <a:rPr lang="en-US" sz="2600" b="1" dirty="0" smtClean="0">
                <a:latin typeface="Cambria" pitchFamily="18" charset="0"/>
              </a:rPr>
              <a:t>:  So we say with confidence, </a:t>
            </a:r>
            <a:r>
              <a:rPr lang="en-US" sz="2600" b="1" i="1" dirty="0" smtClean="0">
                <a:latin typeface="Cambria" pitchFamily="18" charset="0"/>
              </a:rPr>
              <a:t>“The Lord is my helper; I will not be afraid.  What can mere mortals do to me”</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Psalm 118:6</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In </a:t>
            </a:r>
            <a:r>
              <a:rPr lang="en-US" sz="2600" b="1" dirty="0" smtClean="0">
                <a:effectLst>
                  <a:outerShdw blurRad="38100" dist="38100" dir="2700000" algn="tl">
                    <a:srgbClr val="000000">
                      <a:alpha val="43137"/>
                    </a:srgbClr>
                  </a:outerShdw>
                </a:effectLst>
                <a:latin typeface="Cambria" pitchFamily="18" charset="0"/>
              </a:rPr>
              <a:t>v7</a:t>
            </a:r>
            <a:r>
              <a:rPr lang="en-US" sz="2600" b="1" dirty="0" smtClean="0">
                <a:latin typeface="Cambria" pitchFamily="18" charset="0"/>
              </a:rPr>
              <a:t>, Paul addresses the matter of </a:t>
            </a:r>
            <a:r>
              <a:rPr lang="en-US" sz="2600" b="1" i="1" dirty="0" smtClean="0">
                <a:effectLst>
                  <a:outerShdw blurRad="38100" dist="38100" dir="2700000" algn="tl">
                    <a:srgbClr val="000000">
                      <a:alpha val="43137"/>
                    </a:srgbClr>
                  </a:outerShdw>
                </a:effectLst>
                <a:latin typeface="Cambria" pitchFamily="18" charset="0"/>
              </a:rPr>
              <a:t>contentment</a:t>
            </a:r>
            <a:r>
              <a:rPr lang="en-US" sz="2600" b="1" dirty="0" smtClean="0">
                <a:latin typeface="Cambria" pitchFamily="18" charset="0"/>
              </a:rPr>
              <a:t> with our God appointed position in the body of Christ.  In the church, God has given </a:t>
            </a:r>
            <a:r>
              <a:rPr lang="en-US" sz="2600" b="1" u="sng" dirty="0" smtClean="0">
                <a:effectLst>
                  <a:outerShdw blurRad="38100" dist="38100" dir="2700000" algn="tl">
                    <a:srgbClr val="000000">
                      <a:alpha val="43137"/>
                    </a:srgbClr>
                  </a:outerShdw>
                </a:effectLst>
                <a:latin typeface="Cambria" pitchFamily="18" charset="0"/>
              </a:rPr>
              <a:t>leaders</a:t>
            </a:r>
            <a:r>
              <a:rPr lang="en-US" sz="2600" b="1" dirty="0" smtClean="0">
                <a:latin typeface="Cambria" pitchFamily="18" charset="0"/>
              </a:rPr>
              <a:t> “who spoke a word of God” to those placed under their </a:t>
            </a:r>
            <a:r>
              <a:rPr lang="en-US" sz="2600" b="1" u="sng" dirty="0" smtClean="0">
                <a:effectLst>
                  <a:outerShdw blurRad="38100" dist="38100" dir="2700000" algn="tl">
                    <a:srgbClr val="000000">
                      <a:alpha val="43137"/>
                    </a:srgbClr>
                  </a:outerShdw>
                </a:effectLst>
                <a:latin typeface="Cambria" pitchFamily="18" charset="0"/>
              </a:rPr>
              <a:t>care</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5344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To ignore or rebel against this leadership would be to </a:t>
            </a:r>
            <a:r>
              <a:rPr lang="en-US" sz="2600" b="1" i="1" dirty="0" smtClean="0">
                <a:effectLst>
                  <a:outerShdw blurRad="38100" dist="38100" dir="2700000" algn="tl">
                    <a:srgbClr val="000000">
                      <a:alpha val="43137"/>
                    </a:srgbClr>
                  </a:outerShdw>
                </a:effectLst>
                <a:latin typeface="Cambria" pitchFamily="18" charset="0"/>
              </a:rPr>
              <a:t>neglect</a:t>
            </a:r>
            <a:r>
              <a:rPr lang="en-US" sz="2600" b="1" dirty="0" smtClean="0">
                <a:latin typeface="Cambria" pitchFamily="18" charset="0"/>
              </a:rPr>
              <a:t> an essential means God has provided for our </a:t>
            </a:r>
            <a:r>
              <a:rPr lang="en-US" sz="2600" b="1" i="1" dirty="0" smtClean="0">
                <a:effectLst>
                  <a:outerShdw blurRad="38100" dist="38100" dir="2700000" algn="tl">
                    <a:srgbClr val="000000">
                      <a:alpha val="43137"/>
                    </a:srgbClr>
                  </a:outerShdw>
                </a:effectLst>
                <a:latin typeface="Cambria" pitchFamily="18" charset="0"/>
              </a:rPr>
              <a:t>spiritual nourishment</a:t>
            </a:r>
            <a:r>
              <a:rPr lang="en-US" sz="2600" b="1" dirty="0" smtClean="0">
                <a:latin typeface="Cambria" pitchFamily="18" charset="0"/>
              </a:rPr>
              <a:t>.</a:t>
            </a:r>
          </a:p>
          <a:p>
            <a:pPr marL="274320" indent="-274320">
              <a:spcAft>
                <a:spcPts val="2400"/>
              </a:spcAft>
              <a:buFont typeface="Arial" pitchFamily="34" charset="0"/>
              <a:buChar char="•"/>
            </a:pPr>
            <a:r>
              <a:rPr lang="en-US" sz="2600" b="1" dirty="0" smtClean="0">
                <a:latin typeface="Cambria" pitchFamily="18" charset="0"/>
              </a:rPr>
              <a:t>When we find </a:t>
            </a:r>
            <a:r>
              <a:rPr lang="en-US" sz="2600" b="1" i="1" dirty="0" smtClean="0">
                <a:effectLst>
                  <a:outerShdw blurRad="38100" dist="38100" dir="2700000" algn="tl">
                    <a:srgbClr val="000000">
                      <a:alpha val="43137"/>
                    </a:srgbClr>
                  </a:outerShdw>
                </a:effectLst>
                <a:latin typeface="Cambria" pitchFamily="18" charset="0"/>
              </a:rPr>
              <a:t>contentment</a:t>
            </a:r>
            <a:r>
              <a:rPr lang="en-US" sz="2600" b="1" dirty="0" smtClean="0">
                <a:latin typeface="Cambria" pitchFamily="18" charset="0"/>
              </a:rPr>
              <a:t> in our position of humility, we can begin to </a:t>
            </a:r>
            <a:r>
              <a:rPr lang="en-US" sz="2600" b="1" i="1" dirty="0" smtClean="0">
                <a:effectLst>
                  <a:outerShdw blurRad="38100" dist="38100" dir="2700000" algn="tl">
                    <a:srgbClr val="000000">
                      <a:alpha val="43137"/>
                    </a:srgbClr>
                  </a:outerShdw>
                </a:effectLst>
                <a:latin typeface="Cambria" pitchFamily="18" charset="0"/>
              </a:rPr>
              <a:t>remember</a:t>
            </a:r>
            <a:r>
              <a:rPr lang="en-US" sz="2600" b="1" dirty="0" smtClean="0">
                <a:latin typeface="Cambria" pitchFamily="18" charset="0"/>
              </a:rPr>
              <a:t> our leaders, consider their conduct, and imitate their faith (</a:t>
            </a:r>
            <a:r>
              <a:rPr lang="en-US" sz="2600" b="1" dirty="0" smtClean="0">
                <a:effectLst>
                  <a:outerShdw blurRad="38100" dist="38100" dir="2700000" algn="tl">
                    <a:srgbClr val="000000">
                      <a:alpha val="43137"/>
                    </a:srgbClr>
                  </a:outerShdw>
                </a:effectLst>
                <a:latin typeface="Cambria" pitchFamily="18" charset="0"/>
              </a:rPr>
              <a:t>13:7</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We </a:t>
            </a:r>
            <a:r>
              <a:rPr lang="en-US" sz="2600" b="1" i="1" dirty="0" smtClean="0">
                <a:effectLst>
                  <a:outerShdw blurRad="38100" dist="38100" dir="2700000" algn="tl">
                    <a:srgbClr val="000000">
                      <a:alpha val="43137"/>
                    </a:srgbClr>
                  </a:outerShdw>
                </a:effectLst>
                <a:latin typeface="Cambria" pitchFamily="18" charset="0"/>
              </a:rPr>
              <a:t>recall</a:t>
            </a:r>
            <a:r>
              <a:rPr lang="en-US" sz="2600" b="1" dirty="0" smtClean="0">
                <a:latin typeface="Cambria" pitchFamily="18" charset="0"/>
              </a:rPr>
              <a:t> what it was about them that made an impact on our </a:t>
            </a:r>
            <a:r>
              <a:rPr lang="en-US" sz="2600" b="1" i="1" dirty="0" smtClean="0">
                <a:effectLst>
                  <a:outerShdw blurRad="38100" dist="38100" dir="2700000" algn="tl">
                    <a:srgbClr val="000000">
                      <a:alpha val="43137"/>
                    </a:srgbClr>
                  </a:outerShdw>
                </a:effectLst>
                <a:latin typeface="Cambria" pitchFamily="18" charset="0"/>
              </a:rPr>
              <a:t>spiritual lives</a:t>
            </a:r>
            <a:r>
              <a:rPr lang="en-US" sz="2600" b="1" dirty="0" smtClean="0">
                <a:latin typeface="Cambria" pitchFamily="18" charset="0"/>
              </a:rPr>
              <a:t>.  We contemplate how they themselves </a:t>
            </a:r>
            <a:r>
              <a:rPr lang="en-US" sz="2600" b="1" i="1" dirty="0" smtClean="0">
                <a:effectLst>
                  <a:outerShdw blurRad="38100" dist="38100" dir="2700000" algn="tl">
                    <a:srgbClr val="000000">
                      <a:alpha val="43137"/>
                    </a:srgbClr>
                  </a:outerShdw>
                </a:effectLst>
                <a:latin typeface="Cambria" pitchFamily="18" charset="0"/>
              </a:rPr>
              <a:t>endure hardships</a:t>
            </a:r>
            <a:r>
              <a:rPr lang="en-US" sz="2600" b="1" dirty="0" smtClean="0">
                <a:latin typeface="Cambria" pitchFamily="18" charset="0"/>
              </a:rPr>
              <a:t> and persevere to the end in </a:t>
            </a:r>
            <a:r>
              <a:rPr lang="en-US" sz="2600" b="1" u="sng" dirty="0" smtClean="0">
                <a:latin typeface="Cambria" pitchFamily="18" charset="0"/>
              </a:rPr>
              <a:t>faith</a:t>
            </a:r>
            <a:r>
              <a:rPr lang="en-US" sz="2600" b="1" dirty="0" smtClean="0">
                <a:latin typeface="Cambria" pitchFamily="18" charset="0"/>
              </a:rPr>
              <a:t> and </a:t>
            </a:r>
            <a:r>
              <a:rPr lang="en-US" sz="2600" b="1" u="sng" dirty="0" smtClean="0">
                <a:latin typeface="Cambria" pitchFamily="18" charset="0"/>
              </a:rPr>
              <a:t>hope</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8" name="TextBox 7"/>
          <p:cNvSpPr txBox="1"/>
          <p:nvPr/>
        </p:nvSpPr>
        <p:spPr>
          <a:xfrm>
            <a:off x="0" y="1219200"/>
            <a:ext cx="9144000" cy="3508653"/>
          </a:xfrm>
          <a:prstGeom prst="rect">
            <a:avLst/>
          </a:prstGeom>
          <a:gradFill>
            <a:gsLst>
              <a:gs pos="0">
                <a:srgbClr val="00B0F0"/>
              </a:gs>
              <a:gs pos="100000">
                <a:srgbClr val="FFEBFA"/>
              </a:gs>
            </a:gsLst>
            <a:lin ang="5400000" scaled="0"/>
          </a:gradFill>
        </p:spPr>
        <p:txBody>
          <a:bodyPr wrap="square" lIns="274320" tIns="0" rIns="274320" bIns="91440" rtlCol="0" anchor="t" anchorCtr="0">
            <a:spAutoFit/>
          </a:bodyPr>
          <a:lstStyle/>
          <a:p>
            <a:endParaRPr lang="en-US" sz="3200" dirty="0" smtClean="0">
              <a:latin typeface="Georgia" pitchFamily="18" charset="0"/>
            </a:endParaRPr>
          </a:p>
          <a:p>
            <a:pPr>
              <a:spcAft>
                <a:spcPts val="1200"/>
              </a:spcAft>
            </a:pPr>
            <a:r>
              <a:rPr lang="en-US" sz="3000" b="1" baseline="30000" dirty="0" smtClean="0">
                <a:effectLst>
                  <a:outerShdw blurRad="38100" dist="38100" dir="2700000" algn="tl">
                    <a:srgbClr val="000000">
                      <a:alpha val="43137"/>
                    </a:srgbClr>
                  </a:outerShdw>
                </a:effectLst>
                <a:latin typeface="Georgia" pitchFamily="18" charset="0"/>
              </a:rPr>
              <a:t>8</a:t>
            </a:r>
            <a:r>
              <a:rPr lang="en-US" sz="3000" dirty="0" smtClean="0">
                <a:latin typeface="Georgia" pitchFamily="18" charset="0"/>
              </a:rPr>
              <a:t>Jesus Christ the same yesterday, and to day, and for ever.</a:t>
            </a:r>
          </a:p>
          <a:p>
            <a:pPr>
              <a:spcAft>
                <a:spcPts val="1200"/>
              </a:spcAft>
            </a:pPr>
            <a:r>
              <a:rPr lang="en-US" sz="3000" b="1" baseline="30000" dirty="0" smtClean="0">
                <a:effectLst>
                  <a:outerShdw blurRad="38100" dist="38100" dir="2700000" algn="tl">
                    <a:srgbClr val="000000">
                      <a:alpha val="43137"/>
                    </a:srgbClr>
                  </a:outerShdw>
                </a:effectLst>
                <a:latin typeface="Georgia" pitchFamily="18" charset="0"/>
              </a:rPr>
              <a:t>9</a:t>
            </a:r>
            <a:r>
              <a:rPr lang="en-US" sz="3000" dirty="0" smtClean="0">
                <a:latin typeface="Georgia" pitchFamily="18" charset="0"/>
              </a:rPr>
              <a:t>Do not be carried away by all kinds of strange teachings.  It is good for our hearts to be strengthened by grace, not by eating ceremonial foods, which is of no benefit to those who do so. </a:t>
            </a:r>
          </a:p>
        </p:txBody>
      </p:sp>
      <p:sp>
        <p:nvSpPr>
          <p:cNvPr id="13" name="TextBox 12"/>
          <p:cNvSpPr txBox="1"/>
          <p:nvPr/>
        </p:nvSpPr>
        <p:spPr>
          <a:xfrm>
            <a:off x="2590800" y="381000"/>
            <a:ext cx="4343400" cy="52322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b="1" dirty="0" smtClean="0">
                <a:solidFill>
                  <a:schemeClr val="tx1"/>
                </a:solidFill>
                <a:latin typeface="Georgia" pitchFamily="18" charset="0"/>
              </a:rPr>
              <a:t>Hebrews 13:8 - 9</a:t>
            </a:r>
            <a:endParaRPr lang="en-US" sz="2800" b="1" dirty="0">
              <a:solidFill>
                <a:schemeClr val="tx1"/>
              </a:solidFill>
              <a:latin typeface="Georgia" pitchFamily="18" charset="0"/>
            </a:endParaRPr>
          </a:p>
        </p:txBody>
      </p:sp>
      <p:cxnSp>
        <p:nvCxnSpPr>
          <p:cNvPr id="12" name="Straight Connector 11"/>
          <p:cNvCxnSpPr/>
          <p:nvPr/>
        </p:nvCxnSpPr>
        <p:spPr>
          <a:xfrm>
            <a:off x="2590800" y="2133600"/>
            <a:ext cx="146304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304800" y="3657600"/>
            <a:ext cx="164592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6858000" y="3200400"/>
            <a:ext cx="118872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304800" y="4114800"/>
            <a:ext cx="365760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ou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par>
                                <p:cTn id="23" presetID="2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 turns our attention from the </a:t>
            </a:r>
            <a:r>
              <a:rPr lang="en-US" sz="2600" b="1" i="1" dirty="0" smtClean="0">
                <a:effectLst>
                  <a:outerShdw blurRad="38100" dist="38100" dir="2700000" algn="tl">
                    <a:srgbClr val="000000">
                      <a:alpha val="43137"/>
                    </a:srgbClr>
                  </a:outerShdw>
                </a:effectLst>
                <a:latin typeface="Cambria" pitchFamily="18" charset="0"/>
              </a:rPr>
              <a:t>shifting world</a:t>
            </a:r>
            <a:r>
              <a:rPr lang="en-US" sz="2600" b="1" dirty="0" smtClean="0">
                <a:latin typeface="Cambria" pitchFamily="18" charset="0"/>
              </a:rPr>
              <a:t> to a cluster of </a:t>
            </a:r>
            <a:r>
              <a:rPr lang="en-US" sz="2600" b="1" i="1" dirty="0" smtClean="0">
                <a:effectLst>
                  <a:outerShdw blurRad="38100" dist="38100" dir="2700000" algn="tl">
                    <a:srgbClr val="000000">
                      <a:alpha val="43137"/>
                    </a:srgbClr>
                  </a:outerShdw>
                </a:effectLst>
                <a:latin typeface="Cambria" pitchFamily="18" charset="0"/>
              </a:rPr>
              <a:t>changeless truths</a:t>
            </a:r>
            <a:r>
              <a:rPr lang="en-US" sz="2600" b="1" dirty="0" smtClean="0">
                <a:latin typeface="Cambria" pitchFamily="18" charset="0"/>
              </a:rPr>
              <a:t> concerning Jesus Christ and the plan and purpose of God.  The practical implications are clear – in a constantly changing, unreliable world – Jesus remains the </a:t>
            </a:r>
            <a:r>
              <a:rPr lang="en-US" sz="2600" b="1" i="1" dirty="0" smtClean="0">
                <a:effectLst>
                  <a:outerShdw blurRad="38100" dist="38100" dir="2700000" algn="tl">
                    <a:srgbClr val="000000">
                      <a:alpha val="43137"/>
                    </a:srgbClr>
                  </a:outerShdw>
                </a:effectLst>
                <a:latin typeface="Cambria" pitchFamily="18" charset="0"/>
              </a:rPr>
              <a:t>same</a:t>
            </a:r>
            <a:r>
              <a:rPr lang="en-US" sz="2600" b="1" dirty="0" smtClean="0">
                <a:latin typeface="Cambria" pitchFamily="18" charset="0"/>
              </a:rPr>
              <a:t>.  Only in Him can we place our faith, cast our hope, and know how to love (</a:t>
            </a:r>
            <a:r>
              <a:rPr lang="en-US" sz="2600" b="1" dirty="0" smtClean="0">
                <a:effectLst>
                  <a:outerShdw blurRad="38100" dist="38100" dir="2700000" algn="tl">
                    <a:srgbClr val="000000">
                      <a:alpha val="43137"/>
                    </a:srgbClr>
                  </a:outerShdw>
                </a:effectLst>
                <a:latin typeface="Cambria" pitchFamily="18" charset="0"/>
              </a:rPr>
              <a:t>13:8</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God’s </a:t>
            </a:r>
            <a:r>
              <a:rPr lang="en-US" sz="2600" b="1" i="1" dirty="0" smtClean="0">
                <a:effectLst>
                  <a:outerShdw blurRad="38100" dist="38100" dir="2700000" algn="tl">
                    <a:srgbClr val="000000">
                      <a:alpha val="43137"/>
                    </a:srgbClr>
                  </a:outerShdw>
                </a:effectLst>
                <a:latin typeface="Cambria" pitchFamily="18" charset="0"/>
              </a:rPr>
              <a:t>immutability</a:t>
            </a:r>
            <a:r>
              <a:rPr lang="en-US" sz="2600" b="1" dirty="0" smtClean="0">
                <a:latin typeface="Cambria" pitchFamily="18" charset="0"/>
              </a:rPr>
              <a:t> has been defined as “God’s inability to change His divine nature or character or be altered by finite circumstances or events.”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7" name="Picture 6" descr="13-8 text.jpg"/>
          <p:cNvPicPr>
            <a:picLocks noChangeAspect="1"/>
          </p:cNvPicPr>
          <p:nvPr/>
        </p:nvPicPr>
        <p:blipFill>
          <a:blip r:embed="rId2" cstate="print"/>
          <a:stretch>
            <a:fillRect/>
          </a:stretch>
        </p:blipFill>
        <p:spPr>
          <a:xfrm>
            <a:off x="1600200" y="152400"/>
            <a:ext cx="6477000" cy="64770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The </a:t>
            </a:r>
            <a:r>
              <a:rPr lang="en-US" sz="2600" b="1" i="1" dirty="0" smtClean="0">
                <a:effectLst>
                  <a:outerShdw blurRad="38100" dist="38100" dir="2700000" algn="tl">
                    <a:srgbClr val="000000">
                      <a:alpha val="43137"/>
                    </a:srgbClr>
                  </a:outerShdw>
                </a:effectLst>
                <a:latin typeface="Cambria" pitchFamily="18" charset="0"/>
              </a:rPr>
              <a:t>unchangeableness</a:t>
            </a:r>
            <a:r>
              <a:rPr lang="en-US" sz="2600" b="1" dirty="0" smtClean="0">
                <a:latin typeface="Cambria" pitchFamily="18" charset="0"/>
              </a:rPr>
              <a:t> of Christ’s character, nature, purpose, plans, and promises keeps believers in Christ from being </a:t>
            </a:r>
            <a:r>
              <a:rPr lang="en-US" sz="2600" b="1" i="1" dirty="0" smtClean="0">
                <a:effectLst>
                  <a:outerShdw blurRad="38100" dist="38100" dir="2700000" algn="tl">
                    <a:srgbClr val="000000">
                      <a:alpha val="43137"/>
                    </a:srgbClr>
                  </a:outerShdw>
                </a:effectLst>
                <a:latin typeface="Cambria" pitchFamily="18" charset="0"/>
              </a:rPr>
              <a:t>swept away</a:t>
            </a:r>
            <a:r>
              <a:rPr lang="en-US" sz="2600" b="1" dirty="0" smtClean="0">
                <a:latin typeface="Cambria" pitchFamily="18" charset="0"/>
              </a:rPr>
              <a:t> by the swift currents of “varied and strange teachings (</a:t>
            </a:r>
            <a:r>
              <a:rPr lang="en-US" sz="2600" b="1" dirty="0" smtClean="0">
                <a:effectLst>
                  <a:outerShdw blurRad="38100" dist="38100" dir="2700000" algn="tl">
                    <a:srgbClr val="000000">
                      <a:alpha val="43137"/>
                    </a:srgbClr>
                  </a:outerShdw>
                </a:effectLst>
                <a:latin typeface="Cambria" pitchFamily="18" charset="0"/>
              </a:rPr>
              <a:t>doctrine</a:t>
            </a:r>
            <a:r>
              <a:rPr lang="en-US" sz="2600" b="1" dirty="0" smtClean="0">
                <a:latin typeface="Cambria" pitchFamily="18" charset="0"/>
              </a:rPr>
              <a:t>)” mentioned in </a:t>
            </a:r>
            <a:r>
              <a:rPr lang="en-US" sz="2600" b="1" dirty="0" smtClean="0">
                <a:effectLst>
                  <a:outerShdw blurRad="38100" dist="38100" dir="2700000" algn="tl">
                    <a:srgbClr val="000000">
                      <a:alpha val="43137"/>
                    </a:srgbClr>
                  </a:outerShdw>
                </a:effectLst>
                <a:latin typeface="Cambria" pitchFamily="18" charset="0"/>
              </a:rPr>
              <a:t>13:9</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False doctrines come in all </a:t>
            </a:r>
            <a:r>
              <a:rPr lang="en-US" sz="2600" b="1" i="1" dirty="0" smtClean="0">
                <a:effectLst>
                  <a:outerShdw blurRad="38100" dist="38100" dir="2700000" algn="tl">
                    <a:srgbClr val="000000">
                      <a:alpha val="43137"/>
                    </a:srgbClr>
                  </a:outerShdw>
                </a:effectLst>
                <a:latin typeface="Cambria" pitchFamily="18" charset="0"/>
              </a:rPr>
              <a:t>shapes and sizes</a:t>
            </a:r>
            <a:r>
              <a:rPr lang="en-US" sz="2600" b="1" dirty="0" smtClean="0">
                <a:latin typeface="Cambria" pitchFamily="18" charset="0"/>
              </a:rPr>
              <a:t> because they spring from people’s shifting imagination, not from the unchanging person and work of Christ.  In Paul’s day, these false teachings attacked the </a:t>
            </a:r>
            <a:r>
              <a:rPr lang="en-US" sz="2600" b="1" i="1" dirty="0" smtClean="0">
                <a:effectLst>
                  <a:outerShdw blurRad="38100" dist="38100" dir="2700000" algn="tl">
                    <a:srgbClr val="000000">
                      <a:alpha val="43137"/>
                    </a:srgbClr>
                  </a:outerShdw>
                </a:effectLst>
                <a:latin typeface="Cambria" pitchFamily="18" charset="0"/>
              </a:rPr>
              <a:t>fundamental principle of grace</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73975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God had granted the </a:t>
            </a:r>
            <a:r>
              <a:rPr lang="en-US" sz="2600" b="1" i="1" dirty="0" smtClean="0">
                <a:effectLst>
                  <a:outerShdw blurRad="38100" dist="38100" dir="2700000" algn="tl">
                    <a:srgbClr val="000000">
                      <a:alpha val="43137"/>
                    </a:srgbClr>
                  </a:outerShdw>
                </a:effectLst>
                <a:latin typeface="Cambria" pitchFamily="18" charset="0"/>
              </a:rPr>
              <a:t>gifts of salvation</a:t>
            </a:r>
            <a:r>
              <a:rPr lang="en-US" sz="2600" b="1" dirty="0" smtClean="0">
                <a:latin typeface="Cambria" pitchFamily="18" charset="0"/>
              </a:rPr>
              <a:t> and </a:t>
            </a:r>
            <a:r>
              <a:rPr lang="en-US" sz="2600" b="1" i="1" dirty="0" smtClean="0">
                <a:effectLst>
                  <a:outerShdw blurRad="38100" dist="38100" dir="2700000" algn="tl">
                    <a:srgbClr val="000000">
                      <a:alpha val="43137"/>
                    </a:srgbClr>
                  </a:outerShdw>
                </a:effectLst>
                <a:latin typeface="Cambria" pitchFamily="18" charset="0"/>
              </a:rPr>
              <a:t>spiritual strength</a:t>
            </a:r>
            <a:r>
              <a:rPr lang="en-US" sz="2600" b="1" dirty="0" smtClean="0">
                <a:latin typeface="Cambria" pitchFamily="18" charset="0"/>
              </a:rPr>
              <a:t> through Jesus Christ by the power of the Holy Spirit.  </a:t>
            </a:r>
          </a:p>
          <a:p>
            <a:pPr marL="274320" indent="-274320">
              <a:spcAft>
                <a:spcPts val="2400"/>
              </a:spcAft>
              <a:buFont typeface="Arial" pitchFamily="34" charset="0"/>
              <a:buChar char="•"/>
            </a:pPr>
            <a:r>
              <a:rPr lang="en-US" sz="2600" b="1" dirty="0" smtClean="0">
                <a:latin typeface="Cambria" pitchFamily="18" charset="0"/>
              </a:rPr>
              <a:t>However, false teachers, like those trying to woo Jewish believers back to the Law, were attempting to </a:t>
            </a:r>
            <a:r>
              <a:rPr lang="en-US" sz="2600" b="1" i="1" dirty="0" smtClean="0">
                <a:effectLst>
                  <a:outerShdw blurRad="38100" dist="38100" dir="2700000" algn="tl">
                    <a:srgbClr val="000000">
                      <a:alpha val="43137"/>
                    </a:srgbClr>
                  </a:outerShdw>
                </a:effectLst>
                <a:latin typeface="Cambria" pitchFamily="18" charset="0"/>
              </a:rPr>
              <a:t>enslave believers</a:t>
            </a:r>
            <a:r>
              <a:rPr lang="en-US" sz="2600" b="1" dirty="0" smtClean="0">
                <a:latin typeface="Cambria" pitchFamily="18" charset="0"/>
              </a:rPr>
              <a:t> – who had been saved by </a:t>
            </a:r>
            <a:r>
              <a:rPr lang="en-US" sz="2600" b="1" u="sng" dirty="0" smtClean="0">
                <a:effectLst>
                  <a:outerShdw blurRad="38100" dist="38100" dir="2700000" algn="tl">
                    <a:srgbClr val="000000">
                      <a:alpha val="43137"/>
                    </a:srgbClr>
                  </a:outerShdw>
                </a:effectLst>
                <a:latin typeface="Cambria" pitchFamily="18" charset="0"/>
              </a:rPr>
              <a:t>grace</a:t>
            </a:r>
            <a:r>
              <a:rPr lang="en-US" sz="2600" b="1" dirty="0" smtClean="0">
                <a:latin typeface="Cambria" pitchFamily="18" charset="0"/>
              </a:rPr>
              <a:t> through faith – under an obsolete system of dietary regulations that was never meant to provide inner strength.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review</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11738"/>
          </a:xfrm>
          <a:prstGeom prst="rect">
            <a:avLst/>
          </a:prstGeom>
          <a:noFill/>
        </p:spPr>
        <p:txBody>
          <a:bodyPr wrap="square" rtlCol="0">
            <a:spAutoFit/>
          </a:bodyPr>
          <a:lstStyle/>
          <a:p>
            <a:pPr marL="274320" indent="-274320">
              <a:spcAft>
                <a:spcPts val="200"/>
              </a:spcAft>
            </a:pPr>
            <a:r>
              <a:rPr lang="en-US" sz="2000" b="1" dirty="0" smtClean="0">
                <a:latin typeface="Cambria" pitchFamily="18" charset="0"/>
              </a:rPr>
              <a:t>Chapter 1:</a:t>
            </a:r>
            <a:r>
              <a:rPr lang="en-US" sz="2000" b="1" dirty="0" smtClean="0">
                <a:effectLst>
                  <a:outerShdw blurRad="38100" dist="38100" dir="2700000" algn="tl">
                    <a:srgbClr val="000000">
                      <a:alpha val="43137"/>
                    </a:srgbClr>
                  </a:outerShdw>
                </a:effectLst>
                <a:latin typeface="Cambria" pitchFamily="18" charset="0"/>
              </a:rPr>
              <a:t>  </a:t>
            </a:r>
            <a:r>
              <a:rPr lang="en-US" sz="2000" b="1" dirty="0" smtClean="0">
                <a:latin typeface="Cambria" pitchFamily="18" charset="0"/>
              </a:rPr>
              <a:t>Jesus, Better than Prophets and Angels (</a:t>
            </a:r>
            <a:r>
              <a:rPr lang="en-US" sz="2000" b="1" dirty="0" smtClean="0">
                <a:effectLst>
                  <a:outerShdw blurRad="38100" dist="38100" dir="2700000" algn="tl">
                    <a:srgbClr val="000000">
                      <a:alpha val="43137"/>
                    </a:srgbClr>
                  </a:outerShdw>
                </a:effectLst>
                <a:latin typeface="Cambria" pitchFamily="18" charset="0"/>
              </a:rPr>
              <a:t>1:1-14</a:t>
            </a:r>
            <a:r>
              <a:rPr lang="en-US" sz="2000" b="1" dirty="0" smtClean="0">
                <a:latin typeface="Cambria" pitchFamily="18" charset="0"/>
              </a:rPr>
              <a:t>)</a:t>
            </a:r>
          </a:p>
          <a:p>
            <a:pPr marL="274320" indent="-274320">
              <a:spcAft>
                <a:spcPts val="200"/>
              </a:spcAft>
            </a:pPr>
            <a:r>
              <a:rPr lang="en-US" sz="2000" b="1" dirty="0" smtClean="0">
                <a:latin typeface="Cambria" pitchFamily="18" charset="0"/>
              </a:rPr>
              <a:t>Chapter 2:  Jesus, Better than the Angels</a:t>
            </a:r>
            <a:r>
              <a:rPr lang="en-US" sz="2000" b="1" dirty="0" smtClean="0">
                <a:effectLst>
                  <a:outerShdw blurRad="38100" dist="38100" dir="2700000" algn="tl">
                    <a:srgbClr val="000000">
                      <a:alpha val="43137"/>
                    </a:srgbClr>
                  </a:outerShdw>
                </a:effectLst>
                <a:latin typeface="Cambria" pitchFamily="18" charset="0"/>
              </a:rPr>
              <a:t> </a:t>
            </a:r>
            <a:r>
              <a:rPr lang="en-US" sz="2000" b="1" dirty="0" smtClean="0">
                <a:latin typeface="Cambria" pitchFamily="18" charset="0"/>
              </a:rPr>
              <a:t>(</a:t>
            </a:r>
            <a:r>
              <a:rPr lang="en-US" sz="2000" b="1" dirty="0" smtClean="0">
                <a:effectLst>
                  <a:outerShdw blurRad="38100" dist="38100" dir="2700000" algn="tl">
                    <a:srgbClr val="000000">
                      <a:alpha val="43137"/>
                    </a:srgbClr>
                  </a:outerShdw>
                </a:effectLst>
                <a:latin typeface="Cambria" pitchFamily="18" charset="0"/>
              </a:rPr>
              <a:t>2:1-18</a:t>
            </a:r>
            <a:r>
              <a:rPr lang="en-US" sz="2000" b="1" dirty="0" smtClean="0">
                <a:latin typeface="Cambria" pitchFamily="18" charset="0"/>
              </a:rPr>
              <a:t>)</a:t>
            </a:r>
          </a:p>
          <a:p>
            <a:pPr marL="274320" indent="-274320">
              <a:spcAft>
                <a:spcPts val="200"/>
              </a:spcAft>
            </a:pPr>
            <a:r>
              <a:rPr lang="en-US" sz="2000" b="1" dirty="0" smtClean="0">
                <a:latin typeface="Cambria" pitchFamily="18" charset="0"/>
              </a:rPr>
              <a:t>Chapter 3:  Jesus, Better than Moses (</a:t>
            </a:r>
            <a:r>
              <a:rPr lang="en-US" sz="2000" b="1" dirty="0" smtClean="0">
                <a:effectLst>
                  <a:outerShdw blurRad="38100" dist="38100" dir="2700000" algn="tl">
                    <a:srgbClr val="000000">
                      <a:alpha val="43137"/>
                    </a:srgbClr>
                  </a:outerShdw>
                </a:effectLst>
                <a:latin typeface="Cambria" pitchFamily="18" charset="0"/>
              </a:rPr>
              <a:t>3:1-19</a:t>
            </a:r>
            <a:r>
              <a:rPr lang="en-US" sz="2000" b="1" dirty="0" smtClean="0">
                <a:latin typeface="Cambria" pitchFamily="18" charset="0"/>
              </a:rPr>
              <a:t>) </a:t>
            </a:r>
          </a:p>
          <a:p>
            <a:pPr marL="274320" indent="-274320">
              <a:spcAft>
                <a:spcPts val="200"/>
              </a:spcAft>
            </a:pPr>
            <a:r>
              <a:rPr lang="en-US" sz="2000" b="1" dirty="0" smtClean="0">
                <a:latin typeface="Cambria" pitchFamily="18" charset="0"/>
              </a:rPr>
              <a:t>Chapter 4:  Jesus, Better than Joshua (</a:t>
            </a:r>
            <a:r>
              <a:rPr lang="en-US" sz="2000" b="1" dirty="0" smtClean="0">
                <a:effectLst>
                  <a:outerShdw blurRad="38100" dist="38100" dir="2700000" algn="tl">
                    <a:srgbClr val="000000">
                      <a:alpha val="43137"/>
                    </a:srgbClr>
                  </a:outerShdw>
                </a:effectLst>
                <a:latin typeface="Cambria" pitchFamily="18" charset="0"/>
              </a:rPr>
              <a:t>4:1-16</a:t>
            </a:r>
            <a:r>
              <a:rPr lang="en-US" sz="2000" b="1" dirty="0" smtClean="0">
                <a:latin typeface="Cambria" pitchFamily="18" charset="0"/>
              </a:rPr>
              <a:t>)</a:t>
            </a:r>
          </a:p>
          <a:p>
            <a:pPr marL="274320" indent="-274320">
              <a:spcAft>
                <a:spcPts val="200"/>
              </a:spcAft>
            </a:pPr>
            <a:r>
              <a:rPr lang="en-US" sz="2000" b="1" dirty="0" smtClean="0">
                <a:latin typeface="Cambria" pitchFamily="18" charset="0"/>
              </a:rPr>
              <a:t>Chapter 5:  Jesus, Better than Aaron as Priest (</a:t>
            </a:r>
            <a:r>
              <a:rPr lang="en-US" sz="2000" b="1" dirty="0" smtClean="0">
                <a:effectLst>
                  <a:outerShdw blurRad="38100" dist="38100" dir="2700000" algn="tl">
                    <a:srgbClr val="000000">
                      <a:alpha val="43137"/>
                    </a:srgbClr>
                  </a:outerShdw>
                </a:effectLst>
                <a:latin typeface="Cambria" pitchFamily="18" charset="0"/>
              </a:rPr>
              <a:t>5:1-14</a:t>
            </a:r>
            <a:r>
              <a:rPr lang="en-US" sz="2000" b="1" dirty="0" smtClean="0">
                <a:latin typeface="Cambria" pitchFamily="18" charset="0"/>
              </a:rPr>
              <a:t>) </a:t>
            </a:r>
          </a:p>
          <a:p>
            <a:pPr marL="274320" indent="-274320">
              <a:spcAft>
                <a:spcPts val="200"/>
              </a:spcAft>
            </a:pPr>
            <a:r>
              <a:rPr lang="en-US" sz="2000" b="1" dirty="0" smtClean="0">
                <a:latin typeface="Cambria" pitchFamily="18" charset="0"/>
              </a:rPr>
              <a:t>Chapter 6:  Jesus, Press On To Maturity (</a:t>
            </a:r>
            <a:r>
              <a:rPr lang="en-US" sz="2000" b="1" dirty="0" smtClean="0">
                <a:effectLst>
                  <a:outerShdw blurRad="38100" dist="38100" dir="2700000" algn="tl">
                    <a:srgbClr val="000000">
                      <a:alpha val="43137"/>
                    </a:srgbClr>
                  </a:outerShdw>
                </a:effectLst>
                <a:latin typeface="Cambria" pitchFamily="18" charset="0"/>
              </a:rPr>
              <a:t>6:1-20</a:t>
            </a:r>
            <a:r>
              <a:rPr lang="en-US" sz="2000" b="1" dirty="0" smtClean="0">
                <a:latin typeface="Cambria" pitchFamily="18" charset="0"/>
              </a:rPr>
              <a:t>) </a:t>
            </a:r>
          </a:p>
          <a:p>
            <a:pPr marL="274320" indent="-274320">
              <a:spcAft>
                <a:spcPts val="200"/>
              </a:spcAft>
            </a:pPr>
            <a:r>
              <a:rPr lang="en-US" sz="2000" b="1" dirty="0" smtClean="0">
                <a:latin typeface="Cambria" pitchFamily="18" charset="0"/>
              </a:rPr>
              <a:t>Chapter 7:  Jesus, After the Order of Melchizedek (</a:t>
            </a:r>
            <a:r>
              <a:rPr lang="en-US" sz="2000" b="1" dirty="0" smtClean="0">
                <a:effectLst>
                  <a:outerShdw blurRad="38100" dist="38100" dir="2700000" algn="tl">
                    <a:srgbClr val="000000">
                      <a:alpha val="43137"/>
                    </a:srgbClr>
                  </a:outerShdw>
                </a:effectLst>
                <a:latin typeface="Cambria" pitchFamily="18" charset="0"/>
              </a:rPr>
              <a:t>7:1-17</a:t>
            </a:r>
            <a:r>
              <a:rPr lang="en-US" sz="2000" b="1" dirty="0" smtClean="0">
                <a:latin typeface="Cambria" pitchFamily="18" charset="0"/>
              </a:rPr>
              <a:t>) </a:t>
            </a:r>
          </a:p>
          <a:p>
            <a:pPr marL="274320" indent="-274320">
              <a:spcAft>
                <a:spcPts val="200"/>
              </a:spcAft>
            </a:pPr>
            <a:r>
              <a:rPr lang="en-US" sz="2000" b="1" dirty="0" smtClean="0">
                <a:latin typeface="Cambria" pitchFamily="18" charset="0"/>
              </a:rPr>
              <a:t>Chapter 8:  New Covenant Better than the Old (</a:t>
            </a:r>
            <a:r>
              <a:rPr lang="en-US" sz="2000" b="1" dirty="0" smtClean="0">
                <a:effectLst>
                  <a:outerShdw blurRad="38100" dist="38100" dir="2700000" algn="tl">
                    <a:srgbClr val="000000">
                      <a:alpha val="43137"/>
                    </a:srgbClr>
                  </a:outerShdw>
                </a:effectLst>
                <a:latin typeface="Cambria" pitchFamily="18" charset="0"/>
              </a:rPr>
              <a:t>8:1-13</a:t>
            </a:r>
            <a:r>
              <a:rPr lang="en-US" sz="2000" b="1" dirty="0" smtClean="0">
                <a:latin typeface="Cambria" pitchFamily="18" charset="0"/>
              </a:rPr>
              <a:t>) </a:t>
            </a:r>
          </a:p>
          <a:p>
            <a:pPr marL="274320" indent="-274320">
              <a:spcAft>
                <a:spcPts val="200"/>
              </a:spcAft>
            </a:pPr>
            <a:r>
              <a:rPr lang="en-US" sz="2000" b="1" dirty="0" smtClean="0">
                <a:latin typeface="Cambria" pitchFamily="18" charset="0"/>
              </a:rPr>
              <a:t>Chapter 9:  New Sanctuary and Sacrifice Better than the Old (</a:t>
            </a:r>
            <a:r>
              <a:rPr lang="en-US" sz="2000" b="1" dirty="0" smtClean="0">
                <a:effectLst>
                  <a:outerShdw blurRad="38100" dist="38100" dir="2700000" algn="tl">
                    <a:srgbClr val="000000">
                      <a:alpha val="43137"/>
                    </a:srgbClr>
                  </a:outerShdw>
                </a:effectLst>
                <a:latin typeface="Cambria" pitchFamily="18" charset="0"/>
              </a:rPr>
              <a:t>9:1-28</a:t>
            </a:r>
            <a:r>
              <a:rPr lang="en-US" sz="2000" b="1" dirty="0" smtClean="0">
                <a:latin typeface="Cambria" pitchFamily="18" charset="0"/>
              </a:rPr>
              <a:t>)</a:t>
            </a:r>
          </a:p>
          <a:p>
            <a:pPr marL="1554480" indent="-1554480">
              <a:spcAft>
                <a:spcPts val="200"/>
              </a:spcAft>
            </a:pPr>
            <a:r>
              <a:rPr lang="en-US" sz="2000" b="1" dirty="0" smtClean="0">
                <a:latin typeface="Cambria" pitchFamily="18" charset="0"/>
              </a:rPr>
              <a:t>Chapter 10:  New Sacrifice Settles Our Faith and Salvation (</a:t>
            </a:r>
            <a:r>
              <a:rPr lang="en-US" sz="2000" b="1" dirty="0" smtClean="0">
                <a:effectLst>
                  <a:outerShdw blurRad="38100" dist="38100" dir="2700000" algn="tl">
                    <a:srgbClr val="000000">
                      <a:alpha val="43137"/>
                    </a:srgbClr>
                  </a:outerShdw>
                </a:effectLst>
                <a:latin typeface="Cambria" pitchFamily="18" charset="0"/>
              </a:rPr>
              <a:t>10:1-39</a:t>
            </a:r>
            <a:r>
              <a:rPr lang="en-US" sz="2000" b="1" dirty="0" smtClean="0">
                <a:latin typeface="Cambria" pitchFamily="18" charset="0"/>
              </a:rPr>
              <a:t>)</a:t>
            </a:r>
          </a:p>
          <a:p>
            <a:pPr marL="1554480" indent="-1554480">
              <a:spcAft>
                <a:spcPts val="200"/>
              </a:spcAft>
            </a:pPr>
            <a:r>
              <a:rPr lang="en-US" sz="2000" b="1" dirty="0" smtClean="0">
                <a:latin typeface="Cambria" pitchFamily="18" charset="0"/>
              </a:rPr>
              <a:t>Chapter 11:  Superiority of Christ Gives Us a Working Faith (</a:t>
            </a:r>
            <a:r>
              <a:rPr lang="en-US" sz="2000" b="1" dirty="0" smtClean="0">
                <a:effectLst>
                  <a:outerShdw blurRad="38100" dist="38100" dir="2700000" algn="tl">
                    <a:srgbClr val="000000">
                      <a:alpha val="43137"/>
                    </a:srgbClr>
                  </a:outerShdw>
                </a:effectLst>
                <a:latin typeface="Cambria" pitchFamily="18" charset="0"/>
              </a:rPr>
              <a:t>11:1-40</a:t>
            </a:r>
            <a:r>
              <a:rPr lang="en-US" sz="2000" b="1" dirty="0" smtClean="0">
                <a:latin typeface="Cambria" pitchFamily="18" charset="0"/>
              </a:rPr>
              <a:t>)</a:t>
            </a:r>
          </a:p>
          <a:p>
            <a:pPr marL="1554480" indent="-1554480">
              <a:spcAft>
                <a:spcPts val="200"/>
              </a:spcAft>
            </a:pPr>
            <a:r>
              <a:rPr lang="en-US" sz="2000" b="1" dirty="0" smtClean="0">
                <a:latin typeface="Cambria" pitchFamily="18" charset="0"/>
              </a:rPr>
              <a:t>Chapter 12:  A Working Faith in Christ Gives Us Endurance, Direction and Discipline (</a:t>
            </a:r>
            <a:r>
              <a:rPr lang="en-US" sz="2000" b="1" dirty="0" smtClean="0">
                <a:effectLst>
                  <a:outerShdw blurRad="38100" dist="38100" dir="2700000" algn="tl">
                    <a:srgbClr val="000000">
                      <a:alpha val="43137"/>
                    </a:srgbClr>
                  </a:outerShdw>
                </a:effectLst>
                <a:latin typeface="Cambria" pitchFamily="18" charset="0"/>
              </a:rPr>
              <a:t>12:1-29</a:t>
            </a:r>
            <a:r>
              <a:rPr lang="en-US" sz="2000" b="1" dirty="0" smtClean="0">
                <a:latin typeface="Cambria" pitchFamily="18" charset="0"/>
              </a:rPr>
              <a:t>)</a:t>
            </a:r>
            <a:r>
              <a:rPr lang="en-US" sz="2000" b="1" cap="small" dirty="0" smtClean="0">
                <a:effectLst>
                  <a:outerShdw blurRad="38100" dist="38100" dir="2700000" algn="tl">
                    <a:srgbClr val="000000">
                      <a:alpha val="43137"/>
                    </a:srgbClr>
                  </a:outerShdw>
                </a:effectLst>
                <a:latin typeface="Cambria" pitchFamily="18" charset="0"/>
              </a:rPr>
              <a:t> </a:t>
            </a:r>
            <a:endParaRPr lang="en-US" sz="2000" b="1" dirty="0" smtClean="0">
              <a:latin typeface="Cambria" pitchFamily="18" charset="0"/>
            </a:endParaRPr>
          </a:p>
          <a:p>
            <a:pPr marL="1554480" indent="-1554480">
              <a:spcAft>
                <a:spcPts val="200"/>
              </a:spcAft>
            </a:pPr>
            <a:r>
              <a:rPr lang="en-US" sz="2000" b="1" dirty="0" smtClean="0">
                <a:latin typeface="Cambria" pitchFamily="18" charset="0"/>
              </a:rPr>
              <a:t>                </a:t>
            </a:r>
            <a:r>
              <a:rPr lang="en-US" sz="2000" b="1" cap="small" dirty="0" smtClean="0">
                <a:effectLst>
                  <a:outerShdw blurRad="38100" dist="38100" dir="2700000" algn="tl">
                    <a:srgbClr val="000000">
                      <a:alpha val="43137"/>
                    </a:srgbClr>
                  </a:outerShdw>
                </a:effectLst>
                <a:latin typeface="Cambria" pitchFamily="18" charset="0"/>
              </a:rPr>
              <a:t>this lesson . . . </a:t>
            </a:r>
            <a:endParaRPr lang="en-US" sz="2000" b="1" cap="small" dirty="0" smtClean="0">
              <a:latin typeface="Cambria" pitchFamily="18" charset="0"/>
            </a:endParaRPr>
          </a:p>
          <a:p>
            <a:pPr marL="1645920" indent="-1645920">
              <a:spcAft>
                <a:spcPts val="600"/>
              </a:spcAft>
            </a:pPr>
            <a:r>
              <a:rPr lang="en-US" sz="2200" b="1" dirty="0" smtClean="0">
                <a:latin typeface="Cambria" pitchFamily="18" charset="0"/>
              </a:rPr>
              <a:t>Chapter 13:   Christ Gives Us Endurance, Direction and Discipline (</a:t>
            </a:r>
            <a:r>
              <a:rPr lang="en-US" sz="2200" b="1" dirty="0" smtClean="0">
                <a:effectLst>
                  <a:outerShdw blurRad="38100" dist="38100" dir="2700000" algn="tl">
                    <a:srgbClr val="000000">
                      <a:alpha val="43137"/>
                    </a:srgbClr>
                  </a:outerShdw>
                </a:effectLst>
                <a:latin typeface="Cambria" pitchFamily="18" charset="0"/>
              </a:rPr>
              <a:t>13:1-25</a:t>
            </a:r>
            <a:r>
              <a:rPr lang="en-US" sz="2200" b="1" dirty="0" smtClean="0">
                <a:latin typeface="Cambria" pitchFamily="18" charset="0"/>
              </a:rPr>
              <a:t>).</a:t>
            </a:r>
            <a:r>
              <a:rPr lang="en-US" sz="2200" b="1" cap="small" dirty="0" smtClean="0">
                <a:effectLst>
                  <a:outerShdw blurRad="38100" dist="38100" dir="2700000" algn="tl">
                    <a:srgbClr val="000000">
                      <a:alpha val="43137"/>
                    </a:srgbClr>
                  </a:outerShdw>
                </a:effectLst>
                <a:latin typeface="Cambria" pitchFamily="18" charset="0"/>
              </a:rPr>
              <a:t> </a:t>
            </a:r>
            <a:endParaRPr lang="en-US" sz="2200" b="1"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left)">
                                      <p:cBhvr>
                                        <p:cTn id="10" dur="500"/>
                                        <p:tgtEl>
                                          <p:spTgt spid="5">
                                            <p:txEl>
                                              <p:pRg st="2" end="2"/>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wipe(left)">
                                      <p:cBhvr>
                                        <p:cTn id="14" dur="500"/>
                                        <p:tgtEl>
                                          <p:spTgt spid="5">
                                            <p:txEl>
                                              <p:pRg st="3" end="3"/>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wipe(left)">
                                      <p:cBhvr>
                                        <p:cTn id="21" dur="500"/>
                                        <p:tgtEl>
                                          <p:spTgt spid="5">
                                            <p:txEl>
                                              <p:pRg st="5" end="5"/>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wipe(left)">
                                      <p:cBhvr>
                                        <p:cTn id="24" dur="500"/>
                                        <p:tgtEl>
                                          <p:spTgt spid="5">
                                            <p:txEl>
                                              <p:pRg st="6" end="6"/>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wipe(left)">
                                      <p:cBhvr>
                                        <p:cTn id="28" dur="500"/>
                                        <p:tgtEl>
                                          <p:spTgt spid="5">
                                            <p:txEl>
                                              <p:pRg st="7" end="7"/>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wipe(left)">
                                      <p:cBhvr>
                                        <p:cTn id="31" dur="500"/>
                                        <p:tgtEl>
                                          <p:spTgt spid="5">
                                            <p:txEl>
                                              <p:pRg st="8" end="8"/>
                                            </p:txEl>
                                          </p:spTgt>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wipe(left)">
                                      <p:cBhvr>
                                        <p:cTn id="35" dur="500"/>
                                        <p:tgtEl>
                                          <p:spTgt spid="5">
                                            <p:txEl>
                                              <p:pRg st="9" end="9"/>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5">
                                            <p:txEl>
                                              <p:pRg st="10" end="10"/>
                                            </p:txEl>
                                          </p:spTgt>
                                        </p:tgtEl>
                                        <p:attrNameLst>
                                          <p:attrName>style.visibility</p:attrName>
                                        </p:attrNameLst>
                                      </p:cBhvr>
                                      <p:to>
                                        <p:strVal val="visible"/>
                                      </p:to>
                                    </p:set>
                                    <p:animEffect transition="in" filter="wipe(left)">
                                      <p:cBhvr>
                                        <p:cTn id="38" dur="500"/>
                                        <p:tgtEl>
                                          <p:spTgt spid="5">
                                            <p:txEl>
                                              <p:pRg st="10" end="10"/>
                                            </p:txEl>
                                          </p:spTgt>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5">
                                            <p:txEl>
                                              <p:pRg st="11" end="11"/>
                                            </p:txEl>
                                          </p:spTgt>
                                        </p:tgtEl>
                                        <p:attrNameLst>
                                          <p:attrName>style.visibility</p:attrName>
                                        </p:attrNameLst>
                                      </p:cBhvr>
                                      <p:to>
                                        <p:strVal val="visible"/>
                                      </p:to>
                                    </p:set>
                                    <p:animEffect transition="in" filter="wipe(left)">
                                      <p:cBhvr>
                                        <p:cTn id="42" dur="500"/>
                                        <p:tgtEl>
                                          <p:spTgt spid="5">
                                            <p:txEl>
                                              <p:pRg st="11" end="11"/>
                                            </p:txEl>
                                          </p:spTgt>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5">
                                            <p:txEl>
                                              <p:pRg st="12" end="12"/>
                                            </p:txEl>
                                          </p:spTgt>
                                        </p:tgtEl>
                                        <p:attrNameLst>
                                          <p:attrName>style.visibility</p:attrName>
                                        </p:attrNameLst>
                                      </p:cBhvr>
                                      <p:to>
                                        <p:strVal val="visible"/>
                                      </p:to>
                                    </p:set>
                                    <p:animEffect transition="in" filter="wipe(left)">
                                      <p:cBhvr>
                                        <p:cTn id="46" dur="500"/>
                                        <p:tgtEl>
                                          <p:spTgt spid="5">
                                            <p:txEl>
                                              <p:pRg st="12" end="12"/>
                                            </p:txEl>
                                          </p:spTgt>
                                        </p:tgtEl>
                                      </p:cBhvr>
                                    </p:animEffect>
                                  </p:childTnLst>
                                </p:cTn>
                              </p:par>
                            </p:childTnLst>
                          </p:cTn>
                        </p:par>
                        <p:par>
                          <p:cTn id="47" fill="hold">
                            <p:stCondLst>
                              <p:cond delay="3500"/>
                            </p:stCondLst>
                            <p:childTnLst>
                              <p:par>
                                <p:cTn id="48" presetID="22" presetClass="entr" presetSubtype="8" fill="hold" nodeType="afterEffect">
                                  <p:stCondLst>
                                    <p:cond delay="1000"/>
                                  </p:stCondLst>
                                  <p:childTnLst>
                                    <p:set>
                                      <p:cBhvr>
                                        <p:cTn id="49" dur="1" fill="hold">
                                          <p:stCondLst>
                                            <p:cond delay="0"/>
                                          </p:stCondLst>
                                        </p:cTn>
                                        <p:tgtEl>
                                          <p:spTgt spid="5">
                                            <p:txEl>
                                              <p:pRg st="13" end="13"/>
                                            </p:txEl>
                                          </p:spTgt>
                                        </p:tgtEl>
                                        <p:attrNameLst>
                                          <p:attrName>style.visibility</p:attrName>
                                        </p:attrNameLst>
                                      </p:cBhvr>
                                      <p:to>
                                        <p:strVal val="visible"/>
                                      </p:to>
                                    </p:set>
                                    <p:animEffect transition="in" filter="wipe(left)">
                                      <p:cBhvr>
                                        <p:cTn id="50" dur="10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3" name="Picture 2" descr="13-9 text.jpg"/>
          <p:cNvPicPr>
            <a:picLocks noChangeAspect="1"/>
          </p:cNvPicPr>
          <p:nvPr/>
        </p:nvPicPr>
        <p:blipFill>
          <a:blip r:embed="rId2" cstate="print"/>
          <a:srcRect b="7037"/>
          <a:stretch>
            <a:fillRect/>
          </a:stretch>
        </p:blipFill>
        <p:spPr>
          <a:xfrm>
            <a:off x="914399" y="838200"/>
            <a:ext cx="7213195" cy="50292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C000"/>
            </a:gs>
            <a:gs pos="17999">
              <a:srgbClr val="FEE7F2"/>
            </a:gs>
            <a:gs pos="36000">
              <a:srgbClr val="FAC77D"/>
            </a:gs>
            <a:gs pos="61000">
              <a:srgbClr val="FBA97D"/>
            </a:gs>
            <a:gs pos="82001">
              <a:srgbClr val="FBD49C"/>
            </a:gs>
            <a:gs pos="100000">
              <a:srgbClr val="FEE7F2"/>
            </a:gs>
          </a:gsLst>
          <a:lin ang="13500000" scaled="1"/>
          <a:tileRect/>
        </a:gradFill>
        <a:effectLst/>
      </p:bgPr>
    </p:bg>
    <p:spTree>
      <p:nvGrpSpPr>
        <p:cNvPr id="1" name=""/>
        <p:cNvGrpSpPr/>
        <p:nvPr/>
      </p:nvGrpSpPr>
      <p:grpSpPr>
        <a:xfrm>
          <a:off x="0" y="0"/>
          <a:ext cx="0" cy="0"/>
          <a:chOff x="0" y="0"/>
          <a:chExt cx="0" cy="0"/>
        </a:xfrm>
      </p:grpSpPr>
      <p:sp>
        <p:nvSpPr>
          <p:cNvPr id="8" name="TextBox 7"/>
          <p:cNvSpPr txBox="1"/>
          <p:nvPr/>
        </p:nvSpPr>
        <p:spPr>
          <a:xfrm>
            <a:off x="0" y="386998"/>
            <a:ext cx="9144000" cy="6471002"/>
          </a:xfrm>
          <a:prstGeom prst="rect">
            <a:avLst/>
          </a:prstGeom>
          <a:gradFill flip="none" rotWithShape="1">
            <a:gsLst>
              <a:gs pos="0">
                <a:srgbClr val="FF0000">
                  <a:alpha val="50000"/>
                </a:srgbClr>
              </a:gs>
              <a:gs pos="0">
                <a:srgbClr val="FF0000">
                  <a:alpha val="80000"/>
                </a:srgbClr>
              </a:gs>
              <a:gs pos="100000">
                <a:srgbClr val="FFEBFA"/>
              </a:gs>
            </a:gsLst>
            <a:path path="circle">
              <a:fillToRect l="100000" t="100000"/>
            </a:path>
            <a:tileRect r="-100000" b="-100000"/>
          </a:gradFill>
        </p:spPr>
        <p:txBody>
          <a:bodyPr wrap="square" lIns="274320" tIns="0" rIns="274320" bIns="91440" rtlCol="0" anchor="t" anchorCtr="0">
            <a:spAutoFit/>
          </a:bodyPr>
          <a:lstStyle/>
          <a:p>
            <a:endParaRPr lang="en-US" sz="1050" b="1" dirty="0" smtClean="0">
              <a:latin typeface="Georgia" pitchFamily="18" charset="0"/>
            </a:endParaRPr>
          </a:p>
          <a:p>
            <a:endParaRPr lang="en-US" sz="2000" b="1" dirty="0" smtClean="0">
              <a:latin typeface="Georgia" pitchFamily="18" charset="0"/>
            </a:endParaRPr>
          </a:p>
          <a:p>
            <a:r>
              <a:rPr lang="en-US" sz="2400" b="1" baseline="30000" dirty="0" smtClean="0">
                <a:effectLst>
                  <a:outerShdw blurRad="38100" dist="38100" dir="2700000" algn="tl">
                    <a:srgbClr val="000000">
                      <a:alpha val="43137"/>
                    </a:srgbClr>
                  </a:outerShdw>
                </a:effectLst>
                <a:latin typeface="Georgia" pitchFamily="18" charset="0"/>
              </a:rPr>
              <a:t>10</a:t>
            </a:r>
            <a:r>
              <a:rPr lang="en-US" sz="2400" dirty="0" smtClean="0">
                <a:latin typeface="Georgia" pitchFamily="18" charset="0"/>
              </a:rPr>
              <a:t>We have an altar from which those who minister at the tabernacle have no right to eat.  </a:t>
            </a:r>
            <a:r>
              <a:rPr lang="en-US" sz="2400" b="1" baseline="30000" dirty="0" smtClean="0">
                <a:effectLst>
                  <a:outerShdw blurRad="38100" dist="38100" dir="2700000" algn="tl">
                    <a:srgbClr val="000000">
                      <a:alpha val="43137"/>
                    </a:srgbClr>
                  </a:outerShdw>
                </a:effectLst>
                <a:latin typeface="Georgia" pitchFamily="18" charset="0"/>
              </a:rPr>
              <a:t>11</a:t>
            </a:r>
            <a:r>
              <a:rPr lang="en-US" sz="2400" dirty="0" smtClean="0">
                <a:latin typeface="Georgia" pitchFamily="18" charset="0"/>
              </a:rPr>
              <a:t>The high priest carries the blood of animals into the Most Holy Place as a sin offering, but the bodies are burned outside the camp.  </a:t>
            </a:r>
            <a:r>
              <a:rPr lang="en-US" sz="2400" b="1" baseline="30000" dirty="0" smtClean="0">
                <a:effectLst>
                  <a:outerShdw blurRad="38100" dist="38100" dir="2700000" algn="tl">
                    <a:srgbClr val="000000">
                      <a:alpha val="43137"/>
                    </a:srgbClr>
                  </a:outerShdw>
                </a:effectLst>
                <a:latin typeface="Georgia" pitchFamily="18" charset="0"/>
              </a:rPr>
              <a:t>12</a:t>
            </a:r>
            <a:r>
              <a:rPr lang="en-US" sz="2400" dirty="0" smtClean="0">
                <a:latin typeface="Georgia" pitchFamily="18" charset="0"/>
              </a:rPr>
              <a:t>And so Jesus also suffered outside the city gate to make the people holy through his own blood.  </a:t>
            </a:r>
            <a:r>
              <a:rPr lang="en-US" sz="2400" b="1" baseline="30000" dirty="0" smtClean="0">
                <a:effectLst>
                  <a:outerShdw blurRad="38100" dist="38100" dir="2700000" algn="tl">
                    <a:srgbClr val="000000">
                      <a:alpha val="43137"/>
                    </a:srgbClr>
                  </a:outerShdw>
                </a:effectLst>
                <a:latin typeface="Georgia" pitchFamily="18" charset="0"/>
              </a:rPr>
              <a:t>13</a:t>
            </a:r>
            <a:r>
              <a:rPr lang="en-US" sz="2400" dirty="0" smtClean="0">
                <a:latin typeface="Georgia" pitchFamily="18" charset="0"/>
              </a:rPr>
              <a:t>Let us, then, go to him outside the camp, bearing the disgrace he bore.  </a:t>
            </a:r>
            <a:r>
              <a:rPr lang="en-US" sz="2400" b="1" baseline="30000" dirty="0" smtClean="0">
                <a:effectLst>
                  <a:outerShdw blurRad="38100" dist="38100" dir="2700000" algn="tl">
                    <a:srgbClr val="000000">
                      <a:alpha val="43137"/>
                    </a:srgbClr>
                  </a:outerShdw>
                </a:effectLst>
                <a:latin typeface="Georgia" pitchFamily="18" charset="0"/>
              </a:rPr>
              <a:t>14</a:t>
            </a:r>
            <a:r>
              <a:rPr lang="en-US" sz="2400" dirty="0" smtClean="0">
                <a:latin typeface="Georgia" pitchFamily="18" charset="0"/>
              </a:rPr>
              <a:t>For here we do not have an enduring city, but we are looking for the city that is to come.  </a:t>
            </a:r>
            <a:r>
              <a:rPr lang="en-US" sz="2400" b="1" baseline="30000" dirty="0" smtClean="0">
                <a:effectLst>
                  <a:outerShdw blurRad="38100" dist="38100" dir="2700000" algn="tl">
                    <a:srgbClr val="000000">
                      <a:alpha val="43137"/>
                    </a:srgbClr>
                  </a:outerShdw>
                </a:effectLst>
                <a:latin typeface="Georgia" pitchFamily="18" charset="0"/>
              </a:rPr>
              <a:t>15</a:t>
            </a:r>
            <a:r>
              <a:rPr lang="en-US" sz="2400" dirty="0" smtClean="0">
                <a:latin typeface="Georgia" pitchFamily="18" charset="0"/>
              </a:rPr>
              <a:t>Through Jesus, therefore, let us continually offer to God a sacrifice of praise—the fruit of lips that openly profess his name.  </a:t>
            </a:r>
            <a:r>
              <a:rPr lang="en-US" sz="2400" b="1" baseline="30000" dirty="0" smtClean="0">
                <a:effectLst>
                  <a:outerShdw blurRad="38100" dist="38100" dir="2700000" algn="tl">
                    <a:srgbClr val="000000">
                      <a:alpha val="43137"/>
                    </a:srgbClr>
                  </a:outerShdw>
                </a:effectLst>
                <a:latin typeface="Georgia" pitchFamily="18" charset="0"/>
              </a:rPr>
              <a:t>16</a:t>
            </a:r>
            <a:r>
              <a:rPr lang="en-US" sz="2400" dirty="0" smtClean="0">
                <a:latin typeface="Georgia" pitchFamily="18" charset="0"/>
              </a:rPr>
              <a:t>And do not forget to do good and to share with others, for with such sacrifices God is pleased.  </a:t>
            </a:r>
            <a:r>
              <a:rPr lang="en-US" sz="2400" b="1" baseline="30000" dirty="0" smtClean="0">
                <a:effectLst>
                  <a:outerShdw blurRad="38100" dist="38100" dir="2700000" algn="tl">
                    <a:srgbClr val="000000">
                      <a:alpha val="43137"/>
                    </a:srgbClr>
                  </a:outerShdw>
                </a:effectLst>
                <a:latin typeface="Georgia" pitchFamily="18" charset="0"/>
              </a:rPr>
              <a:t>17</a:t>
            </a:r>
            <a:r>
              <a:rPr lang="en-US" sz="2400" dirty="0" smtClean="0">
                <a:latin typeface="Georgia" pitchFamily="18" charset="0"/>
              </a:rPr>
              <a:t>Have confidence in your leaders and submit to their authority, because they keep watch over you as those who must give an account.  Do this so that their work will be a joy, not a burden, for that would be of no benefit to you.</a:t>
            </a:r>
          </a:p>
        </p:txBody>
      </p:sp>
      <p:cxnSp>
        <p:nvCxnSpPr>
          <p:cNvPr id="12" name="Straight Connector 11"/>
          <p:cNvCxnSpPr/>
          <p:nvPr/>
        </p:nvCxnSpPr>
        <p:spPr>
          <a:xfrm>
            <a:off x="2133600" y="1219200"/>
            <a:ext cx="64008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2514600" y="76200"/>
            <a:ext cx="43434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b="1" dirty="0" smtClean="0">
                <a:solidFill>
                  <a:srgbClr val="FFFF00"/>
                </a:solidFill>
                <a:latin typeface="Georgia" pitchFamily="18" charset="0"/>
              </a:rPr>
              <a:t>Hebrews 12:10 - 17</a:t>
            </a:r>
            <a:endParaRPr lang="en-US" sz="2800" b="1" dirty="0">
              <a:solidFill>
                <a:srgbClr val="FFFF00"/>
              </a:solidFill>
              <a:latin typeface="Georgia" pitchFamily="18" charset="0"/>
            </a:endParaRPr>
          </a:p>
        </p:txBody>
      </p:sp>
      <p:cxnSp>
        <p:nvCxnSpPr>
          <p:cNvPr id="7" name="Straight Connector 6"/>
          <p:cNvCxnSpPr/>
          <p:nvPr/>
        </p:nvCxnSpPr>
        <p:spPr>
          <a:xfrm>
            <a:off x="304800" y="3429000"/>
            <a:ext cx="265176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3657600" y="3810000"/>
            <a:ext cx="256032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304800" y="4495800"/>
            <a:ext cx="228600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304800" y="5638800"/>
            <a:ext cx="164592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ou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1000"/>
                            </p:stCondLst>
                            <p:childTnLst>
                              <p:par>
                                <p:cTn id="17" presetID="22" presetClass="entr" presetSubtype="8"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par>
                          <p:cTn id="20" fill="hold">
                            <p:stCondLst>
                              <p:cond delay="3000"/>
                            </p:stCondLst>
                            <p:childTnLst>
                              <p:par>
                                <p:cTn id="21" presetID="22" presetClass="entr" presetSubtype="8" fill="hold" nodeType="after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000"/>
                                        <p:tgtEl>
                                          <p:spTgt spid="6"/>
                                        </p:tgtEl>
                                      </p:cBhvr>
                                    </p:animEffect>
                                  </p:childTnLst>
                                </p:cTn>
                              </p:par>
                            </p:childTnLst>
                          </p:cTn>
                        </p:par>
                        <p:par>
                          <p:cTn id="24" fill="hold">
                            <p:stCondLst>
                              <p:cond delay="5000"/>
                            </p:stCondLst>
                            <p:childTnLst>
                              <p:par>
                                <p:cTn id="25" presetID="22" presetClass="entr" presetSubtype="8" fill="hold" nodeType="afterEffect">
                                  <p:stCondLst>
                                    <p:cond delay="100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par>
                          <p:cTn id="28" fill="hold">
                            <p:stCondLst>
                              <p:cond delay="7000"/>
                            </p:stCondLst>
                            <p:childTnLst>
                              <p:par>
                                <p:cTn id="29" presetID="22" presetClass="entr" presetSubtype="8" fill="hold" nodeType="afterEffect">
                                  <p:stCondLst>
                                    <p:cond delay="100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73975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Here, Paul takes one last swipe against the </a:t>
            </a:r>
            <a:r>
              <a:rPr lang="en-US" sz="2600" b="1" i="1" dirty="0" smtClean="0">
                <a:effectLst>
                  <a:outerShdw blurRad="38100" dist="38100" dir="2700000" algn="tl">
                    <a:srgbClr val="000000">
                      <a:alpha val="43137"/>
                    </a:srgbClr>
                  </a:outerShdw>
                </a:effectLst>
                <a:latin typeface="Cambria" pitchFamily="18" charset="0"/>
              </a:rPr>
              <a:t>obsolete</a:t>
            </a:r>
            <a:r>
              <a:rPr lang="en-US" sz="2600" b="1" dirty="0" smtClean="0">
                <a:latin typeface="Cambria" pitchFamily="18" charset="0"/>
              </a:rPr>
              <a:t> practices of </a:t>
            </a:r>
            <a:r>
              <a:rPr lang="en-US" sz="2600" b="1" dirty="0" smtClean="0">
                <a:effectLst>
                  <a:outerShdw blurRad="38100" dist="38100" dir="2700000" algn="tl">
                    <a:srgbClr val="000000">
                      <a:alpha val="43137"/>
                    </a:srgbClr>
                  </a:outerShdw>
                </a:effectLst>
                <a:latin typeface="Cambria" pitchFamily="18" charset="0"/>
              </a:rPr>
              <a:t>Judaism</a:t>
            </a:r>
            <a:r>
              <a:rPr lang="en-US" sz="2600" b="1" dirty="0" smtClean="0">
                <a:latin typeface="Cambria" pitchFamily="18" charset="0"/>
              </a:rPr>
              <a:t>.  This time, the contrast is more practical – those who find Christ </a:t>
            </a:r>
            <a:r>
              <a:rPr lang="en-US" sz="2600" b="1" i="1" u="sng" dirty="0" smtClean="0">
                <a:latin typeface="Cambria" pitchFamily="18" charset="0"/>
              </a:rPr>
              <a:t>superior</a:t>
            </a:r>
            <a:r>
              <a:rPr lang="en-US" sz="2600" b="1" dirty="0" smtClean="0">
                <a:latin typeface="Cambria" pitchFamily="18" charset="0"/>
              </a:rPr>
              <a:t> for pressing on and those who opt to </a:t>
            </a:r>
            <a:r>
              <a:rPr lang="en-US" sz="2600" b="1" i="1" u="sng" dirty="0" smtClean="0">
                <a:latin typeface="Cambria" pitchFamily="18" charset="0"/>
              </a:rPr>
              <a:t>return</a:t>
            </a:r>
            <a:r>
              <a:rPr lang="en-US" sz="2600" b="1" dirty="0" smtClean="0">
                <a:latin typeface="Cambria" pitchFamily="18" charset="0"/>
              </a:rPr>
              <a:t> to an empty religion.  </a:t>
            </a:r>
          </a:p>
          <a:p>
            <a:pPr marL="274320" indent="-274320">
              <a:spcAft>
                <a:spcPts val="2400"/>
              </a:spcAft>
              <a:buFont typeface="Arial" pitchFamily="34" charset="0"/>
              <a:buChar char="•"/>
            </a:pPr>
            <a:r>
              <a:rPr lang="en-US" sz="2600" b="1" dirty="0" smtClean="0">
                <a:latin typeface="Cambria" pitchFamily="18" charset="0"/>
              </a:rPr>
              <a:t>Here, we find </a:t>
            </a:r>
            <a:r>
              <a:rPr lang="en-US" sz="2600" b="1" i="1" u="sng" dirty="0" smtClean="0">
                <a:effectLst>
                  <a:outerShdw blurRad="38100" dist="38100" dir="2700000" algn="tl">
                    <a:srgbClr val="000000">
                      <a:alpha val="43137"/>
                    </a:srgbClr>
                  </a:outerShdw>
                </a:effectLst>
                <a:latin typeface="Cambria" pitchFamily="18" charset="0"/>
              </a:rPr>
              <a:t>five</a:t>
            </a:r>
            <a:r>
              <a:rPr lang="en-US" sz="2600" b="1" i="1" dirty="0" smtClean="0">
                <a:effectLst>
                  <a:outerShdw blurRad="38100" dist="38100" dir="2700000" algn="tl">
                    <a:srgbClr val="000000">
                      <a:alpha val="43137"/>
                    </a:srgbClr>
                  </a:outerShdw>
                </a:effectLst>
                <a:latin typeface="Cambria" pitchFamily="18" charset="0"/>
              </a:rPr>
              <a:t> </a:t>
            </a:r>
            <a:r>
              <a:rPr lang="en-US" sz="2600" b="1" i="1" u="sng" dirty="0" smtClean="0">
                <a:effectLst>
                  <a:outerShdw blurRad="38100" dist="38100" dir="2700000" algn="tl">
                    <a:srgbClr val="000000">
                      <a:alpha val="43137"/>
                    </a:srgbClr>
                  </a:outerShdw>
                </a:effectLst>
                <a:latin typeface="Cambria" pitchFamily="18" charset="0"/>
              </a:rPr>
              <a:t>specific</a:t>
            </a:r>
            <a:r>
              <a:rPr lang="en-US" sz="2600" b="1" i="1" dirty="0" smtClean="0">
                <a:effectLst>
                  <a:outerShdw blurRad="38100" dist="38100" dir="2700000" algn="tl">
                    <a:srgbClr val="000000">
                      <a:alpha val="43137"/>
                    </a:srgbClr>
                  </a:outerShdw>
                </a:effectLst>
                <a:latin typeface="Cambria" pitchFamily="18" charset="0"/>
              </a:rPr>
              <a:t> </a:t>
            </a:r>
            <a:r>
              <a:rPr lang="en-US" sz="2600" b="1" i="1" u="sng" dirty="0" smtClean="0">
                <a:effectLst>
                  <a:outerShdw blurRad="38100" dist="38100" dir="2700000" algn="tl">
                    <a:srgbClr val="000000">
                      <a:alpha val="43137"/>
                    </a:srgbClr>
                  </a:outerShdw>
                </a:effectLst>
                <a:latin typeface="Cambria" pitchFamily="18" charset="0"/>
              </a:rPr>
              <a:t>things</a:t>
            </a:r>
            <a:r>
              <a:rPr lang="en-US" sz="2600" b="1" dirty="0" smtClean="0">
                <a:latin typeface="Cambria" pitchFamily="18" charset="0"/>
              </a:rPr>
              <a:t> that believers have as they abandon the uncertain beliefs and practices of a shifting world to hold firm to the </a:t>
            </a:r>
            <a:r>
              <a:rPr lang="en-US" sz="2600" b="1" i="1" dirty="0" smtClean="0">
                <a:effectLst>
                  <a:outerShdw blurRad="38100" dist="38100" dir="2700000" algn="tl">
                    <a:srgbClr val="000000">
                      <a:alpha val="43137"/>
                    </a:srgbClr>
                  </a:outerShdw>
                </a:effectLst>
                <a:latin typeface="Cambria" pitchFamily="18" charset="0"/>
              </a:rPr>
              <a:t>unchangeable grace</a:t>
            </a:r>
            <a:r>
              <a:rPr lang="en-US" sz="2600" b="1" dirty="0" smtClean="0">
                <a:latin typeface="Cambria" pitchFamily="18" charset="0"/>
              </a:rPr>
              <a:t> of the Lord Jesus.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i="1" dirty="0" smtClean="0">
                <a:latin typeface="Cambria" pitchFamily="18" charset="0"/>
              </a:rPr>
              <a:t>These five things are</a:t>
            </a:r>
            <a:r>
              <a:rPr lang="en-US" sz="2600" b="1" dirty="0" smtClean="0">
                <a:latin typeface="Cambria" pitchFamily="18" charset="0"/>
              </a:rPr>
              <a:t>: an altar to use (</a:t>
            </a:r>
            <a:r>
              <a:rPr lang="en-US" sz="2600" b="1" dirty="0" smtClean="0">
                <a:effectLst>
                  <a:outerShdw blurRad="38100" dist="38100" dir="2700000" algn="tl">
                    <a:srgbClr val="000000">
                      <a:alpha val="43137"/>
                    </a:srgbClr>
                  </a:outerShdw>
                </a:effectLst>
                <a:latin typeface="Cambria" pitchFamily="18" charset="0"/>
              </a:rPr>
              <a:t>10</a:t>
            </a:r>
            <a:r>
              <a:rPr lang="en-US" sz="2600" b="1" dirty="0" smtClean="0">
                <a:latin typeface="Cambria" pitchFamily="18" charset="0"/>
              </a:rPr>
              <a:t>), a reproach to bear (</a:t>
            </a:r>
            <a:r>
              <a:rPr lang="en-US" sz="2600" b="1" dirty="0" smtClean="0">
                <a:effectLst>
                  <a:outerShdw blurRad="38100" dist="38100" dir="2700000" algn="tl">
                    <a:srgbClr val="000000">
                      <a:alpha val="43137"/>
                    </a:srgbClr>
                  </a:outerShdw>
                </a:effectLst>
                <a:latin typeface="Cambria" pitchFamily="18" charset="0"/>
              </a:rPr>
              <a:t>11-13</a:t>
            </a:r>
            <a:r>
              <a:rPr lang="en-US" sz="2600" b="1" dirty="0" smtClean="0">
                <a:latin typeface="Cambria" pitchFamily="18" charset="0"/>
              </a:rPr>
              <a:t>), a city to seek (</a:t>
            </a:r>
            <a:r>
              <a:rPr lang="en-US" sz="2600" b="1" dirty="0" smtClean="0">
                <a:effectLst>
                  <a:outerShdw blurRad="38100" dist="38100" dir="2700000" algn="tl">
                    <a:srgbClr val="000000">
                      <a:alpha val="43137"/>
                    </a:srgbClr>
                  </a:outerShdw>
                </a:effectLst>
                <a:latin typeface="Cambria" pitchFamily="18" charset="0"/>
              </a:rPr>
              <a:t>14</a:t>
            </a:r>
            <a:r>
              <a:rPr lang="en-US" sz="2600" b="1" dirty="0" smtClean="0">
                <a:latin typeface="Cambria" pitchFamily="18" charset="0"/>
              </a:rPr>
              <a:t>), a sacrifice to offer (</a:t>
            </a:r>
            <a:r>
              <a:rPr lang="en-US" sz="2600" b="1" dirty="0" smtClean="0">
                <a:effectLst>
                  <a:outerShdw blurRad="38100" dist="38100" dir="2700000" algn="tl">
                    <a:srgbClr val="000000">
                      <a:alpha val="43137"/>
                    </a:srgbClr>
                  </a:outerShdw>
                </a:effectLst>
                <a:latin typeface="Cambria" pitchFamily="18" charset="0"/>
              </a:rPr>
              <a:t>15-16</a:t>
            </a:r>
            <a:r>
              <a:rPr lang="en-US" sz="2600" b="1" dirty="0" smtClean="0">
                <a:latin typeface="Cambria" pitchFamily="18" charset="0"/>
              </a:rPr>
              <a:t>), and leaders to follow (</a:t>
            </a:r>
            <a:r>
              <a:rPr lang="en-US" sz="2600" b="1" dirty="0" smtClean="0">
                <a:effectLst>
                  <a:outerShdw blurRad="38100" dist="38100" dir="2700000" algn="tl">
                    <a:srgbClr val="000000">
                      <a:alpha val="43137"/>
                    </a:srgbClr>
                  </a:outerShdw>
                </a:effectLst>
                <a:latin typeface="Cambria" pitchFamily="18" charset="0"/>
              </a:rPr>
              <a:t>17</a:t>
            </a:r>
            <a:r>
              <a:rPr lang="en-US" sz="2600" b="1" dirty="0" smtClean="0">
                <a:latin typeface="Cambria" pitchFamily="18" charset="0"/>
              </a:rPr>
              <a:t>).</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600" b="1" dirty="0" smtClean="0">
                <a:latin typeface="Cambria" pitchFamily="18" charset="0"/>
              </a:rPr>
              <a:t> – </a:t>
            </a:r>
            <a:r>
              <a:rPr lang="en-US" sz="2600" b="1" i="1" dirty="0" smtClean="0">
                <a:effectLst>
                  <a:outerShdw blurRad="38100" dist="38100" dir="2700000" algn="tl">
                    <a:srgbClr val="000000">
                      <a:alpha val="43137"/>
                    </a:srgbClr>
                  </a:outerShdw>
                </a:effectLst>
                <a:latin typeface="Cambria" pitchFamily="18" charset="0"/>
              </a:rPr>
              <a:t>an altar to use</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10</a:t>
            </a:r>
            <a:r>
              <a:rPr lang="en-US" sz="2600" b="1" dirty="0" smtClean="0">
                <a:latin typeface="Cambria" pitchFamily="18" charset="0"/>
              </a:rPr>
              <a:t>).  Christians have an altar completely distinct from the system of animal sacrifices at the tabernacle.  Here </a:t>
            </a:r>
            <a:r>
              <a:rPr lang="en-US" sz="2600" b="1" dirty="0" smtClean="0">
                <a:effectLst>
                  <a:outerShdw blurRad="38100" dist="38100" dir="2700000" algn="tl">
                    <a:srgbClr val="000000">
                      <a:alpha val="43137"/>
                    </a:srgbClr>
                  </a:outerShdw>
                </a:effectLst>
                <a:latin typeface="Cambria" pitchFamily="18" charset="0"/>
              </a:rPr>
              <a:t>“altar”</a:t>
            </a:r>
            <a:r>
              <a:rPr lang="en-US" sz="2600" b="1" dirty="0" smtClean="0">
                <a:latin typeface="Cambria" pitchFamily="18" charset="0"/>
              </a:rPr>
              <a:t> is used as an image for the perfect sacrifice of Christ on the cross.   When we sin, we don’t rush to the priest with animal in tow; </a:t>
            </a:r>
            <a:r>
              <a:rPr lang="en-US" sz="2600" b="1" i="1" dirty="0" smtClean="0">
                <a:effectLst>
                  <a:outerShdw blurRad="38100" dist="38100" dir="2700000" algn="tl">
                    <a:srgbClr val="000000">
                      <a:alpha val="43137"/>
                    </a:srgbClr>
                  </a:outerShdw>
                </a:effectLst>
                <a:latin typeface="Cambria" pitchFamily="18" charset="0"/>
              </a:rPr>
              <a:t>we turn to Christ alone</a:t>
            </a:r>
            <a:r>
              <a:rPr lang="en-US" sz="2600" b="1" dirty="0" smtClean="0">
                <a:latin typeface="Cambria" pitchFamily="18" charset="0"/>
              </a:rPr>
              <a:t>, whose </a:t>
            </a:r>
            <a:r>
              <a:rPr lang="en-US" sz="2600" b="1" u="sng" dirty="0" smtClean="0">
                <a:effectLst>
                  <a:outerShdw blurRad="38100" dist="38100" dir="2700000" algn="tl">
                    <a:srgbClr val="000000">
                      <a:alpha val="43137"/>
                    </a:srgbClr>
                  </a:outerShdw>
                </a:effectLst>
                <a:latin typeface="Cambria" pitchFamily="18" charset="0"/>
              </a:rPr>
              <a:t>blood</a:t>
            </a:r>
            <a:r>
              <a:rPr lang="en-US" sz="2600" b="1" dirty="0" smtClean="0">
                <a:latin typeface="Cambria" pitchFamily="18" charset="0"/>
              </a:rPr>
              <a:t> paid for all of our sins – </a:t>
            </a:r>
            <a:r>
              <a:rPr lang="en-US" sz="2600" b="1" i="1" dirty="0" smtClean="0">
                <a:effectLst>
                  <a:outerShdw blurRad="38100" dist="38100" dir="2700000" algn="tl">
                    <a:srgbClr val="000000">
                      <a:alpha val="43137"/>
                    </a:srgbClr>
                  </a:outerShdw>
                </a:effectLst>
                <a:latin typeface="Cambria" pitchFamily="18" charset="0"/>
              </a:rPr>
              <a:t>past and future</a:t>
            </a:r>
            <a:r>
              <a:rPr lang="en-US" sz="2600" b="1" dirty="0" smtClean="0">
                <a:latin typeface="Cambria"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539978"/>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600" b="1" dirty="0" smtClean="0">
                <a:latin typeface="Cambria" pitchFamily="18" charset="0"/>
              </a:rPr>
              <a:t> – </a:t>
            </a:r>
            <a:r>
              <a:rPr lang="en-US" sz="2600" b="1" i="1" dirty="0" smtClean="0">
                <a:effectLst>
                  <a:outerShdw blurRad="38100" dist="38100" dir="2700000" algn="tl">
                    <a:srgbClr val="000000">
                      <a:alpha val="43137"/>
                    </a:srgbClr>
                  </a:outerShdw>
                </a:effectLst>
                <a:latin typeface="Cambria" pitchFamily="18" charset="0"/>
              </a:rPr>
              <a:t>a reproach to bear</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11-13</a:t>
            </a:r>
            <a:r>
              <a:rPr lang="en-US" sz="2600" b="1" dirty="0" smtClean="0">
                <a:latin typeface="Cambria" pitchFamily="18" charset="0"/>
              </a:rPr>
              <a:t>).  Paul makes both a </a:t>
            </a:r>
            <a:r>
              <a:rPr lang="en-US" sz="2600" b="1" i="1" u="sng" dirty="0" smtClean="0">
                <a:latin typeface="Cambria" pitchFamily="18" charset="0"/>
              </a:rPr>
              <a:t>comparison</a:t>
            </a:r>
            <a:r>
              <a:rPr lang="en-US" sz="2600" b="1" dirty="0" smtClean="0">
                <a:latin typeface="Cambria" pitchFamily="18" charset="0"/>
              </a:rPr>
              <a:t> and a </a:t>
            </a:r>
            <a:r>
              <a:rPr lang="en-US" sz="2600" b="1" i="1" u="sng" dirty="0" smtClean="0">
                <a:latin typeface="Cambria" pitchFamily="18" charset="0"/>
              </a:rPr>
              <a:t>contrast</a:t>
            </a:r>
            <a:r>
              <a:rPr lang="en-US" sz="2600" b="1" dirty="0" smtClean="0">
                <a:latin typeface="Cambria" pitchFamily="18" charset="0"/>
              </a:rPr>
              <a:t> between the animal sacrifices of the tabernacle and the sacrifice of Christ on the cross.  Animal sacrifices were burned </a:t>
            </a:r>
            <a:r>
              <a:rPr lang="en-US" sz="2600" b="1" dirty="0" smtClean="0">
                <a:effectLst>
                  <a:outerShdw blurRad="38100" dist="38100" dir="2700000" algn="tl">
                    <a:srgbClr val="000000">
                      <a:alpha val="43137"/>
                    </a:srgbClr>
                  </a:outerShdw>
                </a:effectLst>
                <a:latin typeface="Cambria" pitchFamily="18" charset="0"/>
              </a:rPr>
              <a:t>“outside the camp”</a:t>
            </a:r>
            <a:r>
              <a:rPr lang="en-US" sz="2600" b="1" dirty="0" smtClean="0">
                <a:latin typeface="Cambria" pitchFamily="18" charset="0"/>
              </a:rPr>
              <a:t> – Jesus was crucified </a:t>
            </a:r>
            <a:r>
              <a:rPr lang="en-US" sz="2600" b="1" dirty="0" smtClean="0">
                <a:effectLst>
                  <a:outerShdw blurRad="38100" dist="38100" dir="2700000" algn="tl">
                    <a:srgbClr val="000000">
                      <a:alpha val="43137"/>
                    </a:srgbClr>
                  </a:outerShdw>
                </a:effectLst>
                <a:latin typeface="Cambria" pitchFamily="18" charset="0"/>
              </a:rPr>
              <a:t>“outside the gate”</a:t>
            </a:r>
            <a:r>
              <a:rPr lang="en-US" sz="2600" b="1" dirty="0" smtClean="0">
                <a:latin typeface="Cambria" pitchFamily="18" charset="0"/>
              </a:rPr>
              <a:t> of the city of Jerusalem as if he were a sinner.</a:t>
            </a:r>
          </a:p>
          <a:p>
            <a:pPr marL="274320" indent="-274320">
              <a:spcAft>
                <a:spcPts val="2400"/>
              </a:spcAft>
              <a:buFont typeface="Arial" pitchFamily="34" charset="0"/>
              <a:buChar char="•"/>
            </a:pPr>
            <a:r>
              <a:rPr lang="en-US" sz="2600" b="1" dirty="0" smtClean="0">
                <a:latin typeface="Cambria" pitchFamily="18" charset="0"/>
              </a:rPr>
              <a:t>Christ’s death outside the city gate was a mark of </a:t>
            </a:r>
            <a:r>
              <a:rPr lang="en-US" sz="2600" b="1" i="1" dirty="0" smtClean="0">
                <a:effectLst>
                  <a:outerShdw blurRad="38100" dist="38100" dir="2700000" algn="tl">
                    <a:srgbClr val="000000">
                      <a:alpha val="43137"/>
                    </a:srgbClr>
                  </a:outerShdw>
                </a:effectLst>
                <a:latin typeface="Cambria" pitchFamily="18" charset="0"/>
              </a:rPr>
              <a:t>reproach</a:t>
            </a:r>
            <a:r>
              <a:rPr lang="en-US" sz="2600" b="1" dirty="0" smtClean="0">
                <a:latin typeface="Cambria" pitchFamily="18" charset="0"/>
              </a:rPr>
              <a:t> – numbered with the transgressors.  Christ endured </a:t>
            </a:r>
            <a:r>
              <a:rPr lang="en-US" sz="2600" b="1" i="1" dirty="0" smtClean="0">
                <a:effectLst>
                  <a:outerShdw blurRad="38100" dist="38100" dir="2700000" algn="tl">
                    <a:srgbClr val="000000">
                      <a:alpha val="43137"/>
                    </a:srgbClr>
                  </a:outerShdw>
                </a:effectLst>
                <a:latin typeface="Cambria" pitchFamily="18" charset="0"/>
              </a:rPr>
              <a:t>ridicule</a:t>
            </a:r>
            <a:r>
              <a:rPr lang="en-US" sz="2600" b="1" dirty="0" smtClean="0">
                <a:latin typeface="Cambria" pitchFamily="18" charset="0"/>
              </a:rPr>
              <a:t> and </a:t>
            </a:r>
            <a:r>
              <a:rPr lang="en-US" sz="2600" b="1" i="1" dirty="0" smtClean="0">
                <a:effectLst>
                  <a:outerShdw blurRad="38100" dist="38100" dir="2700000" algn="tl">
                    <a:srgbClr val="000000">
                      <a:alpha val="43137"/>
                    </a:srgbClr>
                  </a:outerShdw>
                </a:effectLst>
                <a:latin typeface="Cambria" pitchFamily="18" charset="0"/>
              </a:rPr>
              <a:t>mocking</a:t>
            </a:r>
            <a:r>
              <a:rPr lang="en-US" sz="2600" b="1" dirty="0" smtClean="0">
                <a:latin typeface="Cambria" pitchFamily="18" charset="0"/>
              </a:rPr>
              <a:t> while hanging on the cross though he deserved </a:t>
            </a:r>
            <a:r>
              <a:rPr lang="en-US" sz="2600" b="1" i="1" dirty="0" smtClean="0">
                <a:effectLst>
                  <a:outerShdw blurRad="38100" dist="38100" dir="2700000" algn="tl">
                    <a:srgbClr val="000000">
                      <a:alpha val="43137"/>
                    </a:srgbClr>
                  </a:outerShdw>
                </a:effectLst>
                <a:latin typeface="Cambria" pitchFamily="18" charset="0"/>
              </a:rPr>
              <a:t>worship</a:t>
            </a:r>
            <a:r>
              <a:rPr lang="en-US" sz="2600" b="1" dirty="0" smtClean="0">
                <a:latin typeface="Cambria" pitchFamily="18" charset="0"/>
              </a:rPr>
              <a:t> and </a:t>
            </a:r>
            <a:r>
              <a:rPr lang="en-US" sz="2600" b="1" i="1" dirty="0" smtClean="0">
                <a:effectLst>
                  <a:outerShdw blurRad="38100" dist="38100" dir="2700000" algn="tl">
                    <a:srgbClr val="000000">
                      <a:alpha val="43137"/>
                    </a:srgbClr>
                  </a:outerShdw>
                </a:effectLst>
                <a:latin typeface="Cambria" pitchFamily="18" charset="0"/>
              </a:rPr>
              <a:t>praise</a:t>
            </a:r>
            <a:r>
              <a:rPr lang="en-US" sz="2600" b="1" dirty="0" smtClean="0">
                <a:latin typeface="Cambria"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5000"/>
          </a:schemeClr>
        </a:solidFill>
        <a:effectLst/>
      </p:bgPr>
    </p:bg>
    <p:spTree>
      <p:nvGrpSpPr>
        <p:cNvPr id="1" name=""/>
        <p:cNvGrpSpPr/>
        <p:nvPr/>
      </p:nvGrpSpPr>
      <p:grpSpPr>
        <a:xfrm>
          <a:off x="0" y="0"/>
          <a:ext cx="0" cy="0"/>
          <a:chOff x="0" y="0"/>
          <a:chExt cx="0" cy="0"/>
        </a:xfrm>
      </p:grpSpPr>
      <p:pic>
        <p:nvPicPr>
          <p:cNvPr id="3" name="Picture 2" descr="13-12 text.jpg"/>
          <p:cNvPicPr>
            <a:picLocks noChangeAspect="1"/>
          </p:cNvPicPr>
          <p:nvPr/>
        </p:nvPicPr>
        <p:blipFill>
          <a:blip r:embed="rId2" cstate="print"/>
          <a:srcRect l="3333" t="3333" r="2500" b="6667"/>
          <a:stretch>
            <a:fillRect/>
          </a:stretch>
        </p:blipFill>
        <p:spPr>
          <a:xfrm>
            <a:off x="304800" y="304800"/>
            <a:ext cx="8610600" cy="6172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73975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THIRD</a:t>
            </a:r>
            <a:r>
              <a:rPr lang="en-US" sz="2600" b="1" dirty="0" smtClean="0">
                <a:latin typeface="Cambria" pitchFamily="18" charset="0"/>
              </a:rPr>
              <a:t> – </a:t>
            </a:r>
            <a:r>
              <a:rPr lang="en-US" sz="2600" b="1" i="1" dirty="0" smtClean="0">
                <a:effectLst>
                  <a:outerShdw blurRad="38100" dist="38100" dir="2700000" algn="tl">
                    <a:srgbClr val="000000">
                      <a:alpha val="43137"/>
                    </a:srgbClr>
                  </a:outerShdw>
                </a:effectLst>
                <a:latin typeface="Cambria" pitchFamily="18" charset="0"/>
              </a:rPr>
              <a:t>a city to seek</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14</a:t>
            </a:r>
            <a:r>
              <a:rPr lang="en-US" sz="2600" b="1" dirty="0" smtClean="0">
                <a:latin typeface="Cambria" pitchFamily="18" charset="0"/>
              </a:rPr>
              <a:t>).  No matter where we live, or for how long, we’re still </a:t>
            </a:r>
            <a:r>
              <a:rPr lang="en-US" sz="2600" b="1" i="1" dirty="0" smtClean="0">
                <a:effectLst>
                  <a:outerShdw blurRad="38100" dist="38100" dir="2700000" algn="tl">
                    <a:srgbClr val="000000">
                      <a:alpha val="43137"/>
                    </a:srgbClr>
                  </a:outerShdw>
                </a:effectLst>
                <a:latin typeface="Cambria" pitchFamily="18" charset="0"/>
              </a:rPr>
              <a:t>temporary residents</a:t>
            </a:r>
            <a:r>
              <a:rPr lang="en-US" sz="2600" b="1" dirty="0" smtClean="0">
                <a:latin typeface="Cambria" pitchFamily="18" charset="0"/>
              </a:rPr>
              <a:t>.  Nations, kingdoms, and empires are fleeting.  We frequently change our latitude and longitude, because here, we do not have a </a:t>
            </a:r>
            <a:r>
              <a:rPr lang="en-US" sz="2600" b="1" i="1" dirty="0" smtClean="0">
                <a:effectLst>
                  <a:outerShdw blurRad="38100" dist="38100" dir="2700000" algn="tl">
                    <a:srgbClr val="000000">
                      <a:alpha val="43137"/>
                    </a:srgbClr>
                  </a:outerShdw>
                </a:effectLst>
                <a:latin typeface="Cambria" pitchFamily="18" charset="0"/>
              </a:rPr>
              <a:t>lasting (enduring) city</a:t>
            </a:r>
            <a:r>
              <a:rPr lang="en-US" sz="2600" b="1" dirty="0" smtClean="0">
                <a:latin typeface="Cambria" pitchFamily="18" charset="0"/>
              </a:rPr>
              <a:t>.</a:t>
            </a:r>
          </a:p>
          <a:p>
            <a:pPr marL="274320" indent="-274320">
              <a:spcAft>
                <a:spcPts val="2400"/>
              </a:spcAft>
              <a:buFont typeface="Arial" pitchFamily="34" charset="0"/>
              <a:buChar char="•"/>
            </a:pPr>
            <a:r>
              <a:rPr lang="en-US" sz="2600" b="1" dirty="0" smtClean="0">
                <a:latin typeface="Cambria" pitchFamily="18" charset="0"/>
              </a:rPr>
              <a:t>This is why we should never forget that we are longing for an </a:t>
            </a:r>
            <a:r>
              <a:rPr lang="en-US" sz="2600" b="1" i="1" dirty="0" smtClean="0">
                <a:effectLst>
                  <a:outerShdw blurRad="38100" dist="38100" dir="2700000" algn="tl">
                    <a:srgbClr val="000000">
                      <a:alpha val="43137"/>
                    </a:srgbClr>
                  </a:outerShdw>
                </a:effectLst>
                <a:latin typeface="Cambria" pitchFamily="18" charset="0"/>
              </a:rPr>
              <a:t>unchanging reality</a:t>
            </a:r>
            <a:r>
              <a:rPr lang="en-US" sz="2600" b="1" dirty="0" smtClean="0">
                <a:latin typeface="Cambria" pitchFamily="18" charset="0"/>
              </a:rPr>
              <a:t> grounded in God – “for the city which is to come” (</a:t>
            </a:r>
            <a:r>
              <a:rPr lang="en-US" sz="2600" b="1" dirty="0" smtClean="0">
                <a:effectLst>
                  <a:outerShdw blurRad="38100" dist="38100" dir="2700000" algn="tl">
                    <a:srgbClr val="000000">
                      <a:alpha val="43137"/>
                    </a:srgbClr>
                  </a:outerShdw>
                </a:effectLst>
                <a:latin typeface="Cambria" pitchFamily="18" charset="0"/>
              </a:rPr>
              <a:t>14</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FOURTH</a:t>
            </a:r>
            <a:r>
              <a:rPr lang="en-US" sz="2600" b="1" dirty="0" smtClean="0">
                <a:latin typeface="Cambria" pitchFamily="18" charset="0"/>
              </a:rPr>
              <a:t> – </a:t>
            </a:r>
            <a:r>
              <a:rPr lang="en-US" sz="2600" b="1" i="1" dirty="0" smtClean="0">
                <a:effectLst>
                  <a:outerShdw blurRad="38100" dist="38100" dir="2700000" algn="tl">
                    <a:srgbClr val="000000">
                      <a:alpha val="43137"/>
                    </a:srgbClr>
                  </a:outerShdw>
                </a:effectLst>
                <a:latin typeface="Cambria" pitchFamily="18" charset="0"/>
              </a:rPr>
              <a:t>a sacrifice to offer</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15-16</a:t>
            </a:r>
            <a:r>
              <a:rPr lang="en-US" sz="2600" b="1" dirty="0" smtClean="0">
                <a:latin typeface="Cambria" pitchFamily="18" charset="0"/>
              </a:rPr>
              <a:t>).  We have no physical, earthly altar … no bloody animal sacrifice … no position worthy of the world’s praise … and no permanent place of earthly citizenship.   </a:t>
            </a:r>
          </a:p>
          <a:p>
            <a:pPr marL="274320" indent="-274320">
              <a:spcAft>
                <a:spcPts val="2400"/>
              </a:spcAft>
              <a:buFont typeface="Arial" pitchFamily="34" charset="0"/>
              <a:buChar char="•"/>
            </a:pPr>
            <a:r>
              <a:rPr lang="en-US" sz="2600" b="1" dirty="0" smtClean="0">
                <a:latin typeface="Cambria" pitchFamily="18" charset="0"/>
              </a:rPr>
              <a:t>Paul states that we continually offer to God a “</a:t>
            </a:r>
            <a:r>
              <a:rPr lang="en-US" sz="2600" b="1" i="1" dirty="0" smtClean="0">
                <a:effectLst>
                  <a:outerShdw blurRad="38100" dist="38100" dir="2700000" algn="tl">
                    <a:srgbClr val="000000">
                      <a:alpha val="43137"/>
                    </a:srgbClr>
                  </a:outerShdw>
                </a:effectLst>
                <a:latin typeface="Cambria" pitchFamily="18" charset="0"/>
              </a:rPr>
              <a:t>sacrifice of praise,”</a:t>
            </a:r>
            <a:r>
              <a:rPr lang="en-US" sz="2600" b="1" dirty="0" smtClean="0">
                <a:latin typeface="Cambria" pitchFamily="18" charset="0"/>
              </a:rPr>
              <a:t> which he explains as giving thanks to God.  In short, God wants all of us, as Paul says, to “present your bodies a living sacrifice, holy and acceptable to God, which is your spiritual service of worship (</a:t>
            </a:r>
            <a:r>
              <a:rPr lang="en-US" sz="2600" b="1" dirty="0" smtClean="0">
                <a:effectLst>
                  <a:outerShdw blurRad="38100" dist="38100" dir="2700000" algn="tl">
                    <a:srgbClr val="000000">
                      <a:alpha val="43137"/>
                    </a:srgbClr>
                  </a:outerShdw>
                </a:effectLst>
                <a:latin typeface="Cambria" pitchFamily="18" charset="0"/>
              </a:rPr>
              <a:t>Rom 12:1</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F0000">
            <a:alpha val="85000"/>
          </a:srgbClr>
        </a:solidFill>
        <a:effectLst/>
      </p:bgPr>
    </p:bg>
    <p:spTree>
      <p:nvGrpSpPr>
        <p:cNvPr id="1" name=""/>
        <p:cNvGrpSpPr/>
        <p:nvPr/>
      </p:nvGrpSpPr>
      <p:grpSpPr>
        <a:xfrm>
          <a:off x="0" y="0"/>
          <a:ext cx="0" cy="0"/>
          <a:chOff x="0" y="0"/>
          <a:chExt cx="0" cy="0"/>
        </a:xfrm>
      </p:grpSpPr>
      <p:pic>
        <p:nvPicPr>
          <p:cNvPr id="2" name="Picture 1" descr="13-15 fruit.jpg"/>
          <p:cNvPicPr>
            <a:picLocks noChangeAspect="1"/>
          </p:cNvPicPr>
          <p:nvPr/>
        </p:nvPicPr>
        <p:blipFill>
          <a:blip r:embed="rId2" cstate="print"/>
          <a:stretch>
            <a:fillRect/>
          </a:stretch>
        </p:blipFill>
        <p:spPr>
          <a:xfrm>
            <a:off x="457200" y="381000"/>
            <a:ext cx="8343901" cy="5562600"/>
          </a:xfrm>
          <a:prstGeom prst="rect">
            <a:avLst/>
          </a:prstGeom>
          <a:ln>
            <a:noFill/>
          </a:ln>
          <a:effectLst>
            <a:outerShdw blurRad="190500" algn="tl" rotWithShape="0">
              <a:srgbClr val="000000">
                <a:alpha val="70000"/>
              </a:srgbClr>
            </a:outerShdw>
          </a:effectLst>
        </p:spPr>
      </p:pic>
      <p:sp>
        <p:nvSpPr>
          <p:cNvPr id="4" name="TextBox 3"/>
          <p:cNvSpPr txBox="1"/>
          <p:nvPr/>
        </p:nvSpPr>
        <p:spPr>
          <a:xfrm>
            <a:off x="457200" y="6172200"/>
            <a:ext cx="83058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Georgia" pitchFamily="18" charset="0"/>
              </a:rPr>
              <a:t>The fruit of our lips</a:t>
            </a:r>
            <a:endParaRPr lang="en-US" sz="2400" b="1" dirty="0">
              <a:effectLst>
                <a:outerShdw blurRad="38100" dist="38100" dir="2700000" algn="tl">
                  <a:srgbClr val="000000">
                    <a:alpha val="43137"/>
                  </a:srgbClr>
                </a:outerShdw>
              </a:effectLst>
              <a:latin typeface="Georg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FINALLY</a:t>
            </a:r>
            <a:r>
              <a:rPr lang="en-US" sz="2600" b="1" dirty="0" smtClean="0">
                <a:latin typeface="Cambria" pitchFamily="18" charset="0"/>
              </a:rPr>
              <a:t> – </a:t>
            </a:r>
            <a:r>
              <a:rPr lang="en-US" sz="2600" b="1" i="1" dirty="0" smtClean="0">
                <a:effectLst>
                  <a:outerShdw blurRad="38100" dist="38100" dir="2700000" algn="tl">
                    <a:srgbClr val="000000">
                      <a:alpha val="43137"/>
                    </a:srgbClr>
                  </a:outerShdw>
                </a:effectLst>
                <a:latin typeface="Cambria" pitchFamily="18" charset="0"/>
              </a:rPr>
              <a:t>a leader to follow</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17</a:t>
            </a:r>
            <a:r>
              <a:rPr lang="en-US" sz="2600" b="1" dirty="0" smtClean="0">
                <a:latin typeface="Cambria" pitchFamily="18" charset="0"/>
              </a:rPr>
              <a:t>).  False teaching has its leaders too.  In fact, the Lord Jesus warned His own disciples to beware of them; they come in </a:t>
            </a:r>
            <a:r>
              <a:rPr lang="en-US" sz="2600" b="1" u="sng" dirty="0" smtClean="0">
                <a:effectLst>
                  <a:outerShdw blurRad="38100" dist="38100" dir="2700000" algn="tl">
                    <a:srgbClr val="000000">
                      <a:alpha val="43137"/>
                    </a:srgbClr>
                  </a:outerShdw>
                </a:effectLst>
                <a:latin typeface="Cambria" pitchFamily="18" charset="0"/>
              </a:rPr>
              <a:t>sheep</a:t>
            </a:r>
            <a:r>
              <a:rPr lang="en-US" sz="2600" b="1" dirty="0" smtClean="0">
                <a:latin typeface="Cambria" pitchFamily="18" charset="0"/>
              </a:rPr>
              <a:t> clothing, but are ravenous </a:t>
            </a:r>
            <a:r>
              <a:rPr lang="en-US" sz="2600" b="1" u="sng" dirty="0" smtClean="0">
                <a:effectLst>
                  <a:outerShdw blurRad="38100" dist="38100" dir="2700000" algn="tl">
                    <a:srgbClr val="000000">
                      <a:alpha val="43137"/>
                    </a:srgbClr>
                  </a:outerShdw>
                </a:effectLst>
                <a:latin typeface="Cambria" pitchFamily="18" charset="0"/>
              </a:rPr>
              <a:t>wolves</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Matt 7:15</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Paul states that Jesus gave to the church gifted leaders – </a:t>
            </a:r>
            <a:r>
              <a:rPr lang="en-US" sz="2600" b="1" i="1" dirty="0" smtClean="0">
                <a:latin typeface="Cambria" pitchFamily="18" charset="0"/>
              </a:rPr>
              <a:t>apostles, prophets, evangelists, pastors, and teachers</a:t>
            </a:r>
            <a:r>
              <a:rPr lang="en-US" sz="2600" b="1" dirty="0" smtClean="0">
                <a:latin typeface="Cambria" pitchFamily="18" charset="0"/>
              </a:rPr>
              <a:t> – to </a:t>
            </a:r>
            <a:r>
              <a:rPr lang="en-US" sz="2600" b="1" i="1" dirty="0" smtClean="0">
                <a:effectLst>
                  <a:outerShdw blurRad="38100" dist="38100" dir="2700000" algn="tl">
                    <a:srgbClr val="000000">
                      <a:alpha val="43137"/>
                    </a:srgbClr>
                  </a:outerShdw>
                </a:effectLst>
                <a:latin typeface="Cambria" pitchFamily="18" charset="0"/>
              </a:rPr>
              <a:t>equip</a:t>
            </a:r>
            <a:r>
              <a:rPr lang="en-US" sz="2600" b="1" dirty="0" smtClean="0">
                <a:latin typeface="Cambria" pitchFamily="18" charset="0"/>
              </a:rPr>
              <a:t> the church for ministry and to help them </a:t>
            </a:r>
            <a:r>
              <a:rPr lang="en-US" sz="2600" b="1" i="1" dirty="0" smtClean="0">
                <a:effectLst>
                  <a:outerShdw blurRad="38100" dist="38100" dir="2700000" algn="tl">
                    <a:srgbClr val="000000">
                      <a:alpha val="43137"/>
                    </a:srgbClr>
                  </a:outerShdw>
                </a:effectLst>
                <a:latin typeface="Cambria" pitchFamily="18" charset="0"/>
              </a:rPr>
              <a:t>grow</a:t>
            </a:r>
            <a:r>
              <a:rPr lang="en-US" sz="2600" b="1" dirty="0" smtClean="0">
                <a:latin typeface="Cambria" pitchFamily="18" charset="0"/>
              </a:rPr>
              <a:t> into the image of Christ, no longer tossed about by every wind of doctrine or trickery of men, or deceitful scheming (</a:t>
            </a:r>
            <a:r>
              <a:rPr lang="en-US" sz="2600" b="1" dirty="0" smtClean="0">
                <a:effectLst>
                  <a:outerShdw blurRad="38100" dist="38100" dir="2700000" algn="tl">
                    <a:srgbClr val="000000">
                      <a:alpha val="43137"/>
                    </a:srgbClr>
                  </a:outerShdw>
                </a:effectLst>
                <a:latin typeface="Cambria" pitchFamily="18" charset="0"/>
              </a:rPr>
              <a:t>Eph 4:11-14</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353943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Overview of Chapter 13:</a:t>
            </a:r>
          </a:p>
          <a:p>
            <a:pPr marL="274320" indent="-274320">
              <a:spcAft>
                <a:spcPts val="2400"/>
              </a:spcAft>
              <a:buFont typeface="Arial" pitchFamily="34" charset="0"/>
              <a:buChar char="•"/>
            </a:pPr>
            <a:r>
              <a:rPr lang="en-US" sz="2600" b="1" dirty="0" smtClean="0">
                <a:latin typeface="Cambria" pitchFamily="18" charset="0"/>
              </a:rPr>
              <a:t>The epistle concludes with miscellaneous moral and religious exhortations regarding their conduct as Christians (</a:t>
            </a:r>
            <a:r>
              <a:rPr lang="en-US" sz="2600" b="1" dirty="0" smtClean="0">
                <a:effectLst>
                  <a:outerShdw blurRad="38100" dist="38100" dir="2700000" algn="tl">
                    <a:srgbClr val="000000">
                      <a:alpha val="43137"/>
                    </a:srgbClr>
                  </a:outerShdw>
                </a:effectLst>
                <a:latin typeface="Cambria" pitchFamily="18" charset="0"/>
              </a:rPr>
              <a:t>1-19</a:t>
            </a:r>
            <a:r>
              <a:rPr lang="en-US" sz="2600" b="1" dirty="0" smtClean="0">
                <a:latin typeface="Cambria" pitchFamily="18" charset="0"/>
              </a:rPr>
              <a:t>) . . .  </a:t>
            </a:r>
          </a:p>
          <a:p>
            <a:pPr marL="274320" indent="-274320">
              <a:spcAft>
                <a:spcPts val="2400"/>
              </a:spcAft>
              <a:buFont typeface="Arial" pitchFamily="34" charset="0"/>
              <a:buChar char="•"/>
            </a:pPr>
            <a:r>
              <a:rPr lang="en-US" sz="2600" b="1" dirty="0" smtClean="0">
                <a:latin typeface="Cambria" pitchFamily="18" charset="0"/>
              </a:rPr>
              <a:t>Followed by a benediction, a final exhortation, and a farewell that mentions Timothy along with greetings from those who are from Italy (</a:t>
            </a:r>
            <a:r>
              <a:rPr lang="en-US" sz="2600" b="1" dirty="0" smtClean="0">
                <a:effectLst>
                  <a:outerShdw blurRad="38100" dist="38100" dir="2700000" algn="tl">
                    <a:srgbClr val="000000">
                      <a:alpha val="43137"/>
                    </a:srgbClr>
                  </a:outerShdw>
                </a:effectLst>
                <a:latin typeface="Cambria" pitchFamily="18" charset="0"/>
              </a:rPr>
              <a:t>20-25</a:t>
            </a:r>
            <a:r>
              <a:rPr lang="en-US" sz="2600" b="1" dirty="0" smtClean="0">
                <a:latin typeface="Cambria"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left)">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a:gsLst>
            <a:gs pos="50000">
              <a:srgbClr val="FF0000"/>
            </a:gs>
            <a:gs pos="25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8" name="TextBox 7"/>
          <p:cNvSpPr txBox="1"/>
          <p:nvPr/>
        </p:nvSpPr>
        <p:spPr>
          <a:xfrm>
            <a:off x="0" y="914400"/>
            <a:ext cx="9144000" cy="2246769"/>
          </a:xfrm>
          <a:prstGeom prst="rect">
            <a:avLst/>
          </a:prstGeom>
          <a:gradFill flip="none" rotWithShape="1">
            <a:gsLst>
              <a:gs pos="70000">
                <a:srgbClr val="FF0300"/>
              </a:gs>
              <a:gs pos="100000">
                <a:srgbClr val="FFC000">
                  <a:alpha val="0"/>
                </a:srgbClr>
              </a:gs>
              <a:gs pos="70000">
                <a:srgbClr val="FF0300"/>
              </a:gs>
              <a:gs pos="70000">
                <a:srgbClr val="FF0300"/>
              </a:gs>
              <a:gs pos="70000">
                <a:srgbClr val="FF0300"/>
              </a:gs>
              <a:gs pos="70000">
                <a:srgbClr val="FF0300"/>
              </a:gs>
              <a:gs pos="100000">
                <a:srgbClr val="4D0808"/>
              </a:gs>
            </a:gsLst>
            <a:lin ang="3000000" scaled="0"/>
            <a:tileRect/>
          </a:gradFill>
        </p:spPr>
        <p:txBody>
          <a:bodyPr wrap="square" lIns="274320" tIns="0" rIns="274320" bIns="91440" rtlCol="0" anchor="t" anchorCtr="0">
            <a:spAutoFit/>
          </a:bodyPr>
          <a:lstStyle/>
          <a:p>
            <a:endParaRPr lang="en-US" sz="2800" dirty="0" smtClean="0">
              <a:latin typeface="Georgia" pitchFamily="18" charset="0"/>
            </a:endParaRPr>
          </a:p>
          <a:p>
            <a:r>
              <a:rPr lang="en-US" sz="2800" b="1" baseline="30000" dirty="0" smtClean="0">
                <a:effectLst>
                  <a:outerShdw blurRad="38100" dist="38100" dir="2700000" algn="tl">
                    <a:srgbClr val="000000">
                      <a:alpha val="43137"/>
                    </a:srgbClr>
                  </a:outerShdw>
                </a:effectLst>
                <a:latin typeface="Georgia" pitchFamily="18" charset="0"/>
              </a:rPr>
              <a:t>18</a:t>
            </a:r>
            <a:r>
              <a:rPr lang="en-US" sz="2800" dirty="0" smtClean="0">
                <a:latin typeface="Georgia" pitchFamily="18" charset="0"/>
              </a:rPr>
              <a:t>Pray for us.  We are sure that we have a clear conscience and desire to live honorably in every way.  </a:t>
            </a:r>
            <a:r>
              <a:rPr lang="en-US" sz="2800" b="1" baseline="30000" dirty="0" smtClean="0">
                <a:effectLst>
                  <a:outerShdw blurRad="38100" dist="38100" dir="2700000" algn="tl">
                    <a:srgbClr val="000000">
                      <a:alpha val="43137"/>
                    </a:srgbClr>
                  </a:outerShdw>
                </a:effectLst>
                <a:latin typeface="Georgia" pitchFamily="18" charset="0"/>
              </a:rPr>
              <a:t>19</a:t>
            </a:r>
            <a:r>
              <a:rPr lang="en-US" sz="2800" dirty="0" smtClean="0">
                <a:latin typeface="Georgia" pitchFamily="18" charset="0"/>
              </a:rPr>
              <a:t>I particularly urge you to pray so that I may be restored to you soon.  </a:t>
            </a:r>
          </a:p>
        </p:txBody>
      </p:sp>
      <p:sp>
        <p:nvSpPr>
          <p:cNvPr id="13" name="TextBox 12"/>
          <p:cNvSpPr txBox="1"/>
          <p:nvPr/>
        </p:nvSpPr>
        <p:spPr>
          <a:xfrm>
            <a:off x="2438400" y="228600"/>
            <a:ext cx="4343400" cy="523220"/>
          </a:xfrm>
          <a:prstGeom prst="rect">
            <a:avLst/>
          </a:prstGeom>
          <a:solidFill>
            <a:srgbClr val="FF00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smtClean="0">
                <a:solidFill>
                  <a:srgbClr val="FFF3E5"/>
                </a:solidFill>
                <a:latin typeface="Georgia" pitchFamily="18" charset="0"/>
              </a:rPr>
              <a:t>Hebrews 12:18 - 19</a:t>
            </a:r>
            <a:endParaRPr lang="en-US" sz="2800" b="1" dirty="0">
              <a:solidFill>
                <a:srgbClr val="FFF3E5"/>
              </a:solidFill>
              <a:latin typeface="Georgia" pitchFamily="18" charset="0"/>
            </a:endParaRPr>
          </a:p>
        </p:txBody>
      </p:sp>
      <p:cxnSp>
        <p:nvCxnSpPr>
          <p:cNvPr id="12" name="Straight Connector 11"/>
          <p:cNvCxnSpPr/>
          <p:nvPr/>
        </p:nvCxnSpPr>
        <p:spPr>
          <a:xfrm>
            <a:off x="533400" y="1752600"/>
            <a:ext cx="1737360" cy="0"/>
          </a:xfrm>
          <a:prstGeom prst="line">
            <a:avLst/>
          </a:prstGeom>
          <a:ln w="50800">
            <a:solidFill>
              <a:schemeClr val="bg1"/>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2743200" y="2667000"/>
            <a:ext cx="2468880" cy="0"/>
          </a:xfrm>
          <a:prstGeom prst="line">
            <a:avLst/>
          </a:prstGeom>
          <a:ln w="50800">
            <a:solidFill>
              <a:schemeClr val="bg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ou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1000"/>
                            </p:stCondLst>
                            <p:childTnLst>
                              <p:par>
                                <p:cTn id="17" presetID="22" presetClass="entr" presetSubtype="8"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539978"/>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As we grow and mature in the </a:t>
            </a:r>
            <a:r>
              <a:rPr lang="en-US" sz="2600" b="1" u="sng" dirty="0" smtClean="0">
                <a:effectLst>
                  <a:outerShdw blurRad="38100" dist="38100" dir="2700000" algn="tl">
                    <a:srgbClr val="000000">
                      <a:alpha val="43137"/>
                    </a:srgbClr>
                  </a:outerShdw>
                </a:effectLst>
                <a:latin typeface="Cambria" pitchFamily="18" charset="0"/>
              </a:rPr>
              <a:t>faith</a:t>
            </a:r>
            <a:r>
              <a:rPr lang="en-US" sz="2600" b="1" dirty="0" smtClean="0">
                <a:latin typeface="Cambria" pitchFamily="18" charset="0"/>
              </a:rPr>
              <a:t>, we realize that </a:t>
            </a:r>
            <a:r>
              <a:rPr lang="en-US" sz="2600" b="1" i="1" dirty="0" smtClean="0">
                <a:effectLst>
                  <a:outerShdw blurRad="38100" dist="38100" dir="2700000" algn="tl">
                    <a:srgbClr val="000000">
                      <a:alpha val="43137"/>
                    </a:srgbClr>
                  </a:outerShdw>
                </a:effectLst>
                <a:latin typeface="Cambria" pitchFamily="18" charset="0"/>
              </a:rPr>
              <a:t>praying</a:t>
            </a:r>
            <a:r>
              <a:rPr lang="en-US" sz="2600" b="1" dirty="0" smtClean="0">
                <a:latin typeface="Cambria" pitchFamily="18" charset="0"/>
              </a:rPr>
              <a:t> for one another is a core purpose of the body of Christ.  </a:t>
            </a:r>
            <a:r>
              <a:rPr lang="en-US" sz="2600" b="1" dirty="0" smtClean="0">
                <a:effectLst>
                  <a:outerShdw blurRad="38100" dist="38100" dir="2700000" algn="tl">
                    <a:srgbClr val="000000">
                      <a:alpha val="43137"/>
                    </a:srgbClr>
                  </a:outerShdw>
                </a:effectLst>
                <a:latin typeface="Cambria" pitchFamily="18" charset="0"/>
              </a:rPr>
              <a:t>James 5:16</a:t>
            </a:r>
            <a:r>
              <a:rPr lang="en-US" sz="2600" b="1" dirty="0" smtClean="0">
                <a:latin typeface="Cambria" pitchFamily="18" charset="0"/>
              </a:rPr>
              <a:t> says, “Pray for one another,” and Paul unashamedly asked the Thessalonians to “pray for us” (</a:t>
            </a:r>
            <a:r>
              <a:rPr lang="en-US" sz="2600" b="1" dirty="0" smtClean="0">
                <a:effectLst>
                  <a:outerShdw blurRad="38100" dist="38100" dir="2700000" algn="tl">
                    <a:srgbClr val="000000">
                      <a:alpha val="43137"/>
                    </a:srgbClr>
                  </a:outerShdw>
                </a:effectLst>
                <a:latin typeface="Cambria" pitchFamily="18" charset="0"/>
              </a:rPr>
              <a:t>1Thes 5:25</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Here, Paul asks his readers to support him in </a:t>
            </a:r>
            <a:r>
              <a:rPr lang="en-US" sz="2600" b="1" i="1" dirty="0" smtClean="0">
                <a:effectLst>
                  <a:outerShdw blurRad="38100" dist="38100" dir="2700000" algn="tl">
                    <a:srgbClr val="000000">
                      <a:alpha val="43137"/>
                    </a:srgbClr>
                  </a:outerShdw>
                </a:effectLst>
                <a:latin typeface="Cambria" pitchFamily="18" charset="0"/>
              </a:rPr>
              <a:t>prayer</a:t>
            </a:r>
            <a:r>
              <a:rPr lang="en-US" sz="2600" b="1" dirty="0" smtClean="0">
                <a:latin typeface="Cambria" pitchFamily="18" charset="0"/>
              </a:rPr>
              <a:t>.  Though he knew that he and his ministry team were operating with a </a:t>
            </a:r>
            <a:r>
              <a:rPr lang="en-US" sz="2600" b="1" i="1" dirty="0" smtClean="0">
                <a:effectLst>
                  <a:outerShdw blurRad="38100" dist="38100" dir="2700000" algn="tl">
                    <a:srgbClr val="000000">
                      <a:alpha val="43137"/>
                    </a:srgbClr>
                  </a:outerShdw>
                </a:effectLst>
                <a:latin typeface="Cambria" pitchFamily="18" charset="0"/>
              </a:rPr>
              <a:t>“good conscience”</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13:18</a:t>
            </a:r>
            <a:r>
              <a:rPr lang="en-US" sz="2600" b="1" dirty="0" smtClean="0">
                <a:latin typeface="Cambria" pitchFamily="18" charset="0"/>
              </a:rPr>
              <a:t>), he also knew that the </a:t>
            </a:r>
            <a:r>
              <a:rPr lang="en-US" sz="2600" b="1" i="1" dirty="0" smtClean="0">
                <a:effectLst>
                  <a:outerShdw blurRad="38100" dist="38100" dir="2700000" algn="tl">
                    <a:srgbClr val="000000">
                      <a:alpha val="43137"/>
                    </a:srgbClr>
                  </a:outerShdw>
                </a:effectLst>
                <a:latin typeface="Cambria" pitchFamily="18" charset="0"/>
              </a:rPr>
              <a:t>warnings</a:t>
            </a:r>
            <a:r>
              <a:rPr lang="en-US" sz="2600" b="1" dirty="0" smtClean="0">
                <a:latin typeface="Cambria" pitchFamily="18" charset="0"/>
              </a:rPr>
              <a:t> he had extended to the recipients with regard to </a:t>
            </a:r>
            <a:r>
              <a:rPr lang="en-US" sz="2600" b="1" u="sng" dirty="0" smtClean="0">
                <a:effectLst>
                  <a:outerShdw blurRad="38100" dist="38100" dir="2700000" algn="tl">
                    <a:srgbClr val="000000">
                      <a:alpha val="43137"/>
                    </a:srgbClr>
                  </a:outerShdw>
                </a:effectLst>
                <a:latin typeface="Cambria" pitchFamily="18" charset="0"/>
              </a:rPr>
              <a:t>backsliding</a:t>
            </a:r>
            <a:r>
              <a:rPr lang="en-US" sz="2600" b="1" dirty="0" smtClean="0">
                <a:latin typeface="Cambria" pitchFamily="18" charset="0"/>
              </a:rPr>
              <a:t> applied equally to all believers.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73975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Without the </a:t>
            </a:r>
            <a:r>
              <a:rPr lang="en-US" sz="2600" b="1" i="1" dirty="0" smtClean="0">
                <a:effectLst>
                  <a:outerShdw blurRad="38100" dist="38100" dir="2700000" algn="tl">
                    <a:srgbClr val="000000">
                      <a:alpha val="43137"/>
                    </a:srgbClr>
                  </a:outerShdw>
                </a:effectLst>
                <a:latin typeface="Cambria" pitchFamily="18" charset="0"/>
              </a:rPr>
              <a:t>mutual prayer support</a:t>
            </a:r>
            <a:r>
              <a:rPr lang="en-US" sz="2600" b="1" dirty="0" smtClean="0">
                <a:latin typeface="Cambria" pitchFamily="18" charset="0"/>
              </a:rPr>
              <a:t> of fellow believers, Paul could potentially turn his attention away from Christ and His superiority in pressing on. </a:t>
            </a:r>
          </a:p>
          <a:p>
            <a:pPr marL="274320" indent="-274320">
              <a:spcAft>
                <a:spcPts val="2400"/>
              </a:spcAft>
              <a:buFont typeface="Arial" pitchFamily="34" charset="0"/>
              <a:buChar char="•"/>
            </a:pPr>
            <a:r>
              <a:rPr lang="en-US" sz="2600" b="1" dirty="0" smtClean="0">
                <a:latin typeface="Cambria" pitchFamily="18" charset="0"/>
              </a:rPr>
              <a:t>Paul also share with his readers a </a:t>
            </a:r>
            <a:r>
              <a:rPr lang="en-US" sz="2600" b="1" i="1" dirty="0" smtClean="0">
                <a:effectLst>
                  <a:outerShdw blurRad="38100" dist="38100" dir="2700000" algn="tl">
                    <a:srgbClr val="000000">
                      <a:alpha val="43137"/>
                    </a:srgbClr>
                  </a:outerShdw>
                </a:effectLst>
                <a:latin typeface="Cambria" pitchFamily="18" charset="0"/>
              </a:rPr>
              <a:t>prayer request</a:t>
            </a:r>
            <a:r>
              <a:rPr lang="en-US" sz="2600" b="1" dirty="0" smtClean="0">
                <a:latin typeface="Cambria" pitchFamily="18" charset="0"/>
              </a:rPr>
              <a:t> of a more specific and personal nature:  </a:t>
            </a:r>
            <a:r>
              <a:rPr lang="en-US" sz="2600" b="1" i="1" dirty="0" smtClean="0">
                <a:latin typeface="Cambria" pitchFamily="18" charset="0"/>
              </a:rPr>
              <a:t>“That I may be restored to you the sooner”</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13:19</a:t>
            </a:r>
            <a:r>
              <a:rPr lang="en-US" sz="2600" b="1" dirty="0" smtClean="0">
                <a:latin typeface="Cambria" pitchFamily="18" charset="0"/>
              </a:rPr>
              <a:t>).  Paul had the absolute confidence in the </a:t>
            </a:r>
            <a:r>
              <a:rPr lang="en-US" sz="2600" b="1" i="1" dirty="0" smtClean="0">
                <a:effectLst>
                  <a:outerShdw blurRad="38100" dist="38100" dir="2700000" algn="tl">
                    <a:srgbClr val="000000">
                      <a:alpha val="43137"/>
                    </a:srgbClr>
                  </a:outerShdw>
                </a:effectLst>
                <a:latin typeface="Cambria" pitchFamily="18" charset="0"/>
              </a:rPr>
              <a:t>power of prayer</a:t>
            </a:r>
            <a:r>
              <a:rPr lang="en-US" sz="2600" b="1" dirty="0" smtClean="0">
                <a:latin typeface="Cambria" pitchFamily="18" charset="0"/>
              </a:rPr>
              <a:t> – specifically the power of the church coming together before the throne of God.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13-20-final words.jpg"/>
          <p:cNvPicPr>
            <a:picLocks noChangeAspect="1"/>
          </p:cNvPicPr>
          <p:nvPr/>
        </p:nvPicPr>
        <p:blipFill>
          <a:blip r:embed="rId2"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a:gsLst>
            <a:gs pos="30000">
              <a:schemeClr val="tx1"/>
            </a:gs>
            <a:gs pos="25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pic>
        <p:nvPicPr>
          <p:cNvPr id="4" name="Picture 3" descr="13-20-21 text.jpg"/>
          <p:cNvPicPr>
            <a:picLocks noChangeAspect="1"/>
          </p:cNvPicPr>
          <p:nvPr/>
        </p:nvPicPr>
        <p:blipFill>
          <a:blip r:embed="rId2" cstate="print"/>
          <a:srcRect l="4167" t="11778" r="3333" b="24697"/>
          <a:stretch>
            <a:fillRect/>
          </a:stretch>
        </p:blipFill>
        <p:spPr>
          <a:xfrm>
            <a:off x="152400" y="1524000"/>
            <a:ext cx="8839200" cy="3581401"/>
          </a:xfrm>
          <a:prstGeom prst="rect">
            <a:avLst/>
          </a:prstGeom>
          <a:ln>
            <a:noFill/>
          </a:ln>
          <a:effectLst>
            <a:outerShdw blurRad="190500" algn="tl" rotWithShape="0">
              <a:srgbClr val="000000">
                <a:alpha val="70000"/>
              </a:srgbClr>
            </a:outerShdw>
          </a:effectLst>
        </p:spPr>
      </p:pic>
      <p:sp>
        <p:nvSpPr>
          <p:cNvPr id="5" name="TextBox 4"/>
          <p:cNvSpPr txBox="1"/>
          <p:nvPr/>
        </p:nvSpPr>
        <p:spPr>
          <a:xfrm>
            <a:off x="2514600" y="381000"/>
            <a:ext cx="4343400" cy="523220"/>
          </a:xfrm>
          <a:prstGeom prst="rect">
            <a:avLst/>
          </a:prstGeom>
          <a:gradFill>
            <a:gsLst>
              <a:gs pos="58000">
                <a:schemeClr val="tx1"/>
              </a:gs>
              <a:gs pos="25000">
                <a:schemeClr val="accent1">
                  <a:tint val="44500"/>
                  <a:satMod val="160000"/>
                </a:schemeClr>
              </a:gs>
              <a:gs pos="100000">
                <a:schemeClr val="accent1">
                  <a:tint val="23500"/>
                  <a:satMod val="160000"/>
                </a:schemeClr>
              </a:gs>
            </a:gsLst>
            <a:lin ang="2700000" scaled="1"/>
          </a:gra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Georgia" pitchFamily="18" charset="0"/>
              </a:rPr>
              <a:t>Hebrews 13:20 - 21</a:t>
            </a:r>
            <a:endParaRPr lang="en-US" sz="2800" b="1" dirty="0">
              <a:solidFill>
                <a:schemeClr val="bg1"/>
              </a:solidFill>
              <a:effectLst>
                <a:outerShdw blurRad="38100" dist="38100" dir="2700000" algn="tl">
                  <a:srgbClr val="000000">
                    <a:alpha val="43137"/>
                  </a:srgbClr>
                </a:outerShdw>
              </a:effectLst>
              <a:latin typeface="Georgia" pitchFamily="18" charset="0"/>
            </a:endParaRPr>
          </a:p>
        </p:txBody>
      </p:sp>
      <p:cxnSp>
        <p:nvCxnSpPr>
          <p:cNvPr id="6" name="Straight Connector 5"/>
          <p:cNvCxnSpPr/>
          <p:nvPr/>
        </p:nvCxnSpPr>
        <p:spPr>
          <a:xfrm>
            <a:off x="1066800" y="2743200"/>
            <a:ext cx="914400" cy="0"/>
          </a:xfrm>
          <a:prstGeom prst="line">
            <a:avLst/>
          </a:prstGeom>
          <a:ln w="50800">
            <a:solidFill>
              <a:schemeClr val="bg1"/>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4495800" y="3200400"/>
            <a:ext cx="1005840" cy="0"/>
          </a:xfrm>
          <a:prstGeom prst="line">
            <a:avLst/>
          </a:prstGeom>
          <a:ln w="50800">
            <a:solidFill>
              <a:schemeClr val="bg1"/>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609600" y="4572000"/>
            <a:ext cx="2011680" cy="0"/>
          </a:xfrm>
          <a:prstGeom prst="line">
            <a:avLst/>
          </a:prstGeom>
          <a:ln w="50800">
            <a:solidFill>
              <a:schemeClr val="bg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out)">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 offers a </a:t>
            </a:r>
            <a:r>
              <a:rPr lang="en-US" sz="2600" b="1" u="sng" dirty="0" smtClean="0">
                <a:latin typeface="Cambria" pitchFamily="18" charset="0"/>
              </a:rPr>
              <a:t>Benediction</a:t>
            </a:r>
            <a:r>
              <a:rPr lang="en-US" sz="2600" b="1" dirty="0" smtClean="0">
                <a:latin typeface="Cambria" pitchFamily="18" charset="0"/>
              </a:rPr>
              <a:t> and a </a:t>
            </a:r>
            <a:r>
              <a:rPr lang="en-US" sz="2600" b="1" u="sng" dirty="0" smtClean="0">
                <a:latin typeface="Cambria" pitchFamily="18" charset="0"/>
              </a:rPr>
              <a:t>Final</a:t>
            </a:r>
            <a:r>
              <a:rPr lang="en-US" sz="2600" b="1" dirty="0" smtClean="0">
                <a:latin typeface="Cambria" pitchFamily="18" charset="0"/>
              </a:rPr>
              <a:t> </a:t>
            </a:r>
            <a:r>
              <a:rPr lang="en-US" sz="2600" b="1" u="sng" dirty="0" smtClean="0">
                <a:latin typeface="Cambria" pitchFamily="18" charset="0"/>
              </a:rPr>
              <a:t>Greetings</a:t>
            </a:r>
            <a:r>
              <a:rPr lang="en-US" sz="2600" b="1" dirty="0" smtClean="0">
                <a:latin typeface="Cambria" pitchFamily="18" charset="0"/>
              </a:rPr>
              <a:t> to his readers.  Paul </a:t>
            </a:r>
            <a:r>
              <a:rPr lang="en-US" sz="2600" b="1" i="1" dirty="0" smtClean="0">
                <a:effectLst>
                  <a:outerShdw blurRad="38100" dist="38100" dir="2700000" algn="tl">
                    <a:srgbClr val="000000">
                      <a:alpha val="43137"/>
                    </a:srgbClr>
                  </a:outerShdw>
                </a:effectLst>
                <a:latin typeface="Cambria" pitchFamily="18" charset="0"/>
              </a:rPr>
              <a:t>prays</a:t>
            </a:r>
            <a:r>
              <a:rPr lang="en-US" sz="2600" b="1" dirty="0" smtClean="0">
                <a:latin typeface="Cambria" pitchFamily="18" charset="0"/>
              </a:rPr>
              <a:t> the peace (</a:t>
            </a:r>
            <a:r>
              <a:rPr lang="en-US" sz="2600" b="1" i="1" dirty="0" smtClean="0">
                <a:latin typeface="Cambria" pitchFamily="18" charset="0"/>
              </a:rPr>
              <a:t>shalom</a:t>
            </a:r>
            <a:r>
              <a:rPr lang="en-US" sz="2600" b="1" dirty="0" smtClean="0">
                <a:latin typeface="Cambria" pitchFamily="18" charset="0"/>
              </a:rPr>
              <a:t>) of God upon them that they would be equipped to do Christ’s will.  </a:t>
            </a:r>
          </a:p>
          <a:p>
            <a:pPr marL="274320" indent="-274320">
              <a:spcAft>
                <a:spcPts val="2400"/>
              </a:spcAft>
              <a:buFont typeface="Arial" pitchFamily="34" charset="0"/>
              <a:buChar char="•"/>
            </a:pPr>
            <a:r>
              <a:rPr lang="en-US" sz="2600" b="1" dirty="0" smtClean="0">
                <a:latin typeface="Cambria" pitchFamily="18" charset="0"/>
              </a:rPr>
              <a:t>God </a:t>
            </a:r>
            <a:r>
              <a:rPr lang="en-US" sz="2600" b="1" i="1" dirty="0" smtClean="0">
                <a:effectLst>
                  <a:outerShdw blurRad="38100" dist="38100" dir="2700000" algn="tl">
                    <a:srgbClr val="000000">
                      <a:alpha val="43137"/>
                    </a:srgbClr>
                  </a:outerShdw>
                </a:effectLst>
                <a:latin typeface="Cambria" pitchFamily="18" charset="0"/>
              </a:rPr>
              <a:t>alone</a:t>
            </a:r>
            <a:r>
              <a:rPr lang="en-US" sz="2600" b="1" dirty="0" smtClean="0">
                <a:latin typeface="Cambria" pitchFamily="18" charset="0"/>
              </a:rPr>
              <a:t> is able to grant the kind of </a:t>
            </a:r>
            <a:r>
              <a:rPr lang="en-US" sz="2600" b="1" u="sng" dirty="0" smtClean="0">
                <a:latin typeface="Cambria" pitchFamily="18" charset="0"/>
              </a:rPr>
              <a:t>peace</a:t>
            </a:r>
            <a:r>
              <a:rPr lang="en-US" sz="2600" b="1" dirty="0" smtClean="0">
                <a:latin typeface="Cambria" pitchFamily="18" charset="0"/>
              </a:rPr>
              <a:t>, </a:t>
            </a:r>
            <a:r>
              <a:rPr lang="en-US" sz="2600" b="1" u="sng" dirty="0" smtClean="0">
                <a:latin typeface="Cambria" pitchFamily="18" charset="0"/>
              </a:rPr>
              <a:t>wholeness</a:t>
            </a:r>
            <a:r>
              <a:rPr lang="en-US" sz="2600" b="1" dirty="0" smtClean="0">
                <a:latin typeface="Cambria" pitchFamily="18" charset="0"/>
              </a:rPr>
              <a:t>, and </a:t>
            </a:r>
            <a:r>
              <a:rPr lang="en-US" sz="2600" b="1" u="sng" dirty="0" smtClean="0">
                <a:latin typeface="Cambria" pitchFamily="18" charset="0"/>
              </a:rPr>
              <a:t>healing</a:t>
            </a:r>
            <a:r>
              <a:rPr lang="en-US" sz="2600" b="1" dirty="0" smtClean="0">
                <a:latin typeface="Cambria" pitchFamily="18" charset="0"/>
              </a:rPr>
              <a:t> these readers needed.   </a:t>
            </a:r>
          </a:p>
          <a:p>
            <a:pPr marL="274320" indent="-274320">
              <a:spcAft>
                <a:spcPts val="2400"/>
              </a:spcAft>
              <a:buFont typeface="Arial" pitchFamily="34" charset="0"/>
              <a:buChar char="•"/>
            </a:pPr>
            <a:r>
              <a:rPr lang="en-US" sz="2600" b="1" dirty="0" smtClean="0">
                <a:latin typeface="Cambria" pitchFamily="18" charset="0"/>
              </a:rPr>
              <a:t>Finally, Paul </a:t>
            </a:r>
            <a:r>
              <a:rPr lang="en-US" sz="2600" b="1" i="1" dirty="0" smtClean="0">
                <a:effectLst>
                  <a:outerShdw blurRad="38100" dist="38100" dir="2700000" algn="tl">
                    <a:srgbClr val="000000">
                      <a:alpha val="43137"/>
                    </a:srgbClr>
                  </a:outerShdw>
                </a:effectLst>
                <a:latin typeface="Cambria" pitchFamily="18" charset="0"/>
              </a:rPr>
              <a:t>exhorts</a:t>
            </a:r>
            <a:r>
              <a:rPr lang="en-US" sz="2600" b="1" dirty="0" smtClean="0">
                <a:latin typeface="Cambria" pitchFamily="18" charset="0"/>
              </a:rPr>
              <a:t> them once more to heed the words he has written to them before extending a few </a:t>
            </a:r>
            <a:r>
              <a:rPr lang="en-US" sz="2600" b="1" i="1" dirty="0" smtClean="0">
                <a:effectLst>
                  <a:outerShdw blurRad="38100" dist="38100" dir="2700000" algn="tl">
                    <a:srgbClr val="000000">
                      <a:alpha val="43137"/>
                    </a:srgbClr>
                  </a:outerShdw>
                </a:effectLst>
                <a:latin typeface="Cambria" pitchFamily="18" charset="0"/>
              </a:rPr>
              <a:t>final comments</a:t>
            </a:r>
            <a:r>
              <a:rPr lang="en-US" sz="2600" b="1" dirty="0" smtClean="0">
                <a:latin typeface="Cambria" pitchFamily="18" charset="0"/>
              </a:rPr>
              <a:t> and </a:t>
            </a:r>
            <a:r>
              <a:rPr lang="en-US" sz="2600" b="1" i="1" dirty="0" smtClean="0">
                <a:effectLst>
                  <a:outerShdw blurRad="38100" dist="38100" dir="2700000" algn="tl">
                    <a:srgbClr val="000000">
                      <a:alpha val="43137"/>
                    </a:srgbClr>
                  </a:outerShdw>
                </a:effectLst>
                <a:latin typeface="Cambria" pitchFamily="18" charset="0"/>
              </a:rPr>
              <a:t>greetings</a:t>
            </a:r>
            <a:r>
              <a:rPr lang="en-US" sz="2600" b="1" dirty="0" smtClean="0">
                <a:latin typeface="Cambria" pitchFamily="18" charset="0"/>
              </a:rPr>
              <a:t>.  With these words, we catch a glimpse of the heartbeat of our author and the great love he had for his audience.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Here, Paul </a:t>
            </a:r>
            <a:r>
              <a:rPr lang="en-US" sz="2600" b="1" i="1" dirty="0" smtClean="0">
                <a:effectLst>
                  <a:outerShdw blurRad="38100" dist="38100" dir="2700000" algn="tl">
                    <a:srgbClr val="000000">
                      <a:alpha val="43137"/>
                    </a:srgbClr>
                  </a:outerShdw>
                </a:effectLst>
                <a:latin typeface="Cambria" pitchFamily="18" charset="0"/>
              </a:rPr>
              <a:t>prays</a:t>
            </a:r>
            <a:r>
              <a:rPr lang="en-US" sz="2600" b="1" dirty="0" smtClean="0">
                <a:latin typeface="Cambria" pitchFamily="18" charset="0"/>
              </a:rPr>
              <a:t> that the God of peace will give (</a:t>
            </a:r>
            <a:r>
              <a:rPr lang="en-US" sz="2600" b="1" i="1" dirty="0" smtClean="0">
                <a:effectLst>
                  <a:outerShdw blurRad="38100" dist="38100" dir="2700000" algn="tl">
                    <a:srgbClr val="000000">
                      <a:alpha val="43137"/>
                    </a:srgbClr>
                  </a:outerShdw>
                </a:effectLst>
                <a:latin typeface="Cambria" pitchFamily="18" charset="0"/>
              </a:rPr>
              <a:t>equip</a:t>
            </a:r>
            <a:r>
              <a:rPr lang="en-US" sz="2600" b="1" dirty="0" smtClean="0">
                <a:latin typeface="Cambria" pitchFamily="18" charset="0"/>
              </a:rPr>
              <a:t>) his readers every good things they need so that you can do what Christ commands.</a:t>
            </a:r>
          </a:p>
          <a:p>
            <a:pPr marL="274320" indent="-274320">
              <a:spcAft>
                <a:spcPts val="2400"/>
              </a:spcAft>
              <a:buFont typeface="Arial" pitchFamily="34" charset="0"/>
              <a:buChar char="•"/>
            </a:pPr>
            <a:r>
              <a:rPr lang="en-US" sz="2600" b="1" dirty="0" smtClean="0">
                <a:latin typeface="Cambria" pitchFamily="18" charset="0"/>
              </a:rPr>
              <a:t>Paul reminds them that it was God who brought again (</a:t>
            </a:r>
            <a:r>
              <a:rPr lang="en-US" sz="2600" b="1" i="1" dirty="0" smtClean="0">
                <a:latin typeface="Cambria" pitchFamily="18" charset="0"/>
              </a:rPr>
              <a:t>raised</a:t>
            </a:r>
            <a:r>
              <a:rPr lang="en-US" sz="2600" b="1" dirty="0" smtClean="0">
                <a:latin typeface="Cambria" pitchFamily="18" charset="0"/>
              </a:rPr>
              <a:t>) from the dead our Lord Jesus – the </a:t>
            </a:r>
            <a:r>
              <a:rPr lang="en-US" sz="2600" b="1" i="1" dirty="0" smtClean="0">
                <a:effectLst>
                  <a:outerShdw blurRad="38100" dist="38100" dir="2700000" algn="tl">
                    <a:srgbClr val="000000">
                      <a:alpha val="43137"/>
                    </a:srgbClr>
                  </a:outerShdw>
                </a:effectLst>
                <a:latin typeface="Cambria" pitchFamily="18" charset="0"/>
              </a:rPr>
              <a:t>Great Shepherd</a:t>
            </a:r>
            <a:r>
              <a:rPr lang="en-US" sz="2600" b="1" dirty="0" smtClean="0">
                <a:latin typeface="Cambria" pitchFamily="18" charset="0"/>
              </a:rPr>
              <a:t> of his sheep – through the sacrificed of his </a:t>
            </a:r>
            <a:r>
              <a:rPr lang="en-US" sz="2600" b="1" u="sng" dirty="0" smtClean="0">
                <a:effectLst>
                  <a:outerShdw blurRad="38100" dist="38100" dir="2700000" algn="tl">
                    <a:srgbClr val="000000">
                      <a:alpha val="43137"/>
                    </a:srgbClr>
                  </a:outerShdw>
                </a:effectLst>
                <a:latin typeface="Cambria" pitchFamily="18" charset="0"/>
              </a:rPr>
              <a:t>blood</a:t>
            </a:r>
            <a:r>
              <a:rPr lang="en-US" sz="2600" b="1" dirty="0" smtClean="0">
                <a:latin typeface="Cambria" pitchFamily="18" charset="0"/>
              </a:rPr>
              <a:t> to establish an everlasting </a:t>
            </a:r>
            <a:r>
              <a:rPr lang="en-US" sz="2600" b="1" i="1" dirty="0" smtClean="0">
                <a:effectLst>
                  <a:outerShdw blurRad="38100" dist="38100" dir="2700000" algn="tl">
                    <a:srgbClr val="000000">
                      <a:alpha val="43137"/>
                    </a:srgbClr>
                  </a:outerShdw>
                </a:effectLst>
                <a:latin typeface="Cambria" pitchFamily="18" charset="0"/>
              </a:rPr>
              <a:t>new covenant</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Paul </a:t>
            </a:r>
            <a:r>
              <a:rPr lang="en-US" sz="2600" b="1" i="1" dirty="0" smtClean="0">
                <a:effectLst>
                  <a:outerShdw blurRad="38100" dist="38100" dir="2700000" algn="tl">
                    <a:srgbClr val="000000">
                      <a:alpha val="43137"/>
                    </a:srgbClr>
                  </a:outerShdw>
                </a:effectLst>
                <a:latin typeface="Cambria" pitchFamily="18" charset="0"/>
              </a:rPr>
              <a:t>prays</a:t>
            </a:r>
            <a:r>
              <a:rPr lang="en-US" sz="2600" b="1" dirty="0" smtClean="0">
                <a:latin typeface="Cambria" pitchFamily="18" charset="0"/>
              </a:rPr>
              <a:t> that God will work through Jesus Christ to do the things in us that are </a:t>
            </a:r>
            <a:r>
              <a:rPr lang="en-US" sz="2600" b="1" i="1" dirty="0" smtClean="0">
                <a:effectLst>
                  <a:outerShdw blurRad="38100" dist="38100" dir="2700000" algn="tl">
                    <a:srgbClr val="000000">
                      <a:alpha val="43137"/>
                    </a:srgbClr>
                  </a:outerShdw>
                </a:effectLst>
                <a:latin typeface="Cambria" pitchFamily="18" charset="0"/>
              </a:rPr>
              <a:t>“well pleasing”</a:t>
            </a:r>
            <a:r>
              <a:rPr lang="en-US" sz="2600" b="1" dirty="0" smtClean="0">
                <a:latin typeface="Cambria" pitchFamily="18" charset="0"/>
              </a:rPr>
              <a:t> to  him.  To him be glory forever.  </a:t>
            </a:r>
            <a:r>
              <a:rPr lang="en-US" sz="2600" b="1" dirty="0" smtClean="0">
                <a:effectLst>
                  <a:outerShdw blurRad="38100" dist="38100" dir="2700000" algn="tl">
                    <a:srgbClr val="000000">
                      <a:alpha val="43137"/>
                    </a:srgbClr>
                  </a:outerShdw>
                </a:effectLst>
                <a:latin typeface="Cambria" pitchFamily="18" charset="0"/>
              </a:rPr>
              <a:t>Amen</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0000">
              <a:srgbClr val="FFC000"/>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pic>
        <p:nvPicPr>
          <p:cNvPr id="2" name="Picture 1" descr="13-22-25 text.jpg"/>
          <p:cNvPicPr>
            <a:picLocks noChangeAspect="1"/>
          </p:cNvPicPr>
          <p:nvPr/>
        </p:nvPicPr>
        <p:blipFill>
          <a:blip r:embed="rId2" cstate="print"/>
          <a:srcRect l="1172" r="1172" b="17448"/>
          <a:stretch>
            <a:fillRect/>
          </a:stretch>
        </p:blipFill>
        <p:spPr>
          <a:xfrm>
            <a:off x="304800" y="533400"/>
            <a:ext cx="8533439" cy="5410200"/>
          </a:xfrm>
          <a:prstGeom prst="rect">
            <a:avLst/>
          </a:prstGeom>
          <a:ln>
            <a:noFill/>
          </a:ln>
          <a:effectLst>
            <a:outerShdw blurRad="190500" algn="tl" rotWithShape="0">
              <a:srgbClr val="000000">
                <a:alpha val="70000"/>
              </a:srgbClr>
            </a:outerShdw>
          </a:effectLst>
        </p:spPr>
      </p:pic>
      <p:cxnSp>
        <p:nvCxnSpPr>
          <p:cNvPr id="3" name="Straight Connector 2"/>
          <p:cNvCxnSpPr/>
          <p:nvPr/>
        </p:nvCxnSpPr>
        <p:spPr>
          <a:xfrm>
            <a:off x="685800" y="3733800"/>
            <a:ext cx="1280160" cy="0"/>
          </a:xfrm>
          <a:prstGeom prst="line">
            <a:avLst/>
          </a:prstGeom>
          <a:ln w="50800">
            <a:solidFill>
              <a:srgbClr val="002060"/>
            </a:solidFill>
          </a:ln>
        </p:spPr>
        <p:style>
          <a:lnRef idx="3">
            <a:schemeClr val="dk1"/>
          </a:lnRef>
          <a:fillRef idx="0">
            <a:schemeClr val="dk1"/>
          </a:fillRef>
          <a:effectRef idx="2">
            <a:schemeClr val="dk1"/>
          </a:effectRef>
          <a:fontRef idx="minor">
            <a:schemeClr val="tx1"/>
          </a:fontRef>
        </p:style>
      </p:cxnSp>
      <p:cxnSp>
        <p:nvCxnSpPr>
          <p:cNvPr id="4" name="Straight Connector 3"/>
          <p:cNvCxnSpPr/>
          <p:nvPr/>
        </p:nvCxnSpPr>
        <p:spPr>
          <a:xfrm>
            <a:off x="5715000" y="2286000"/>
            <a:ext cx="2377440" cy="0"/>
          </a:xfrm>
          <a:prstGeom prst="line">
            <a:avLst/>
          </a:prstGeom>
          <a:ln w="50800">
            <a:solidFill>
              <a:srgbClr val="00206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33965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600" b="1" dirty="0" smtClean="0">
                <a:latin typeface="Cambria" pitchFamily="18" charset="0"/>
              </a:rPr>
              <a:t> – Paul </a:t>
            </a:r>
            <a:r>
              <a:rPr lang="en-US" sz="2600" b="1" i="1" dirty="0" smtClean="0">
                <a:effectLst>
                  <a:outerShdw blurRad="38100" dist="38100" dir="2700000" algn="tl">
                    <a:srgbClr val="000000">
                      <a:alpha val="43137"/>
                    </a:srgbClr>
                  </a:outerShdw>
                </a:effectLst>
                <a:latin typeface="Cambria" pitchFamily="18" charset="0"/>
              </a:rPr>
              <a:t>exhorts</a:t>
            </a:r>
            <a:r>
              <a:rPr lang="en-US" sz="2600" b="1" i="1" dirty="0" smtClean="0">
                <a:latin typeface="Cambria" pitchFamily="18" charset="0"/>
              </a:rPr>
              <a:t> </a:t>
            </a:r>
            <a:r>
              <a:rPr lang="en-US" sz="2600" b="1" dirty="0" smtClean="0">
                <a:latin typeface="Cambria" pitchFamily="18" charset="0"/>
              </a:rPr>
              <a:t>his readers </a:t>
            </a:r>
            <a:r>
              <a:rPr lang="en-US" sz="2600" b="1" u="sng" dirty="0" smtClean="0">
                <a:latin typeface="Cambria" pitchFamily="18" charset="0"/>
              </a:rPr>
              <a:t>to bear with the truth</a:t>
            </a:r>
            <a:r>
              <a:rPr lang="en-US" sz="2600" b="1" dirty="0" smtClean="0">
                <a:latin typeface="Cambria" pitchFamily="18" charset="0"/>
              </a:rPr>
              <a:t> of God (</a:t>
            </a:r>
            <a:r>
              <a:rPr lang="en-US" sz="2600" b="1" dirty="0" smtClean="0">
                <a:effectLst>
                  <a:outerShdw blurRad="38100" dist="38100" dir="2700000" algn="tl">
                    <a:srgbClr val="000000">
                      <a:alpha val="43137"/>
                    </a:srgbClr>
                  </a:outerShdw>
                </a:effectLst>
                <a:latin typeface="Cambria" pitchFamily="18" charset="0"/>
              </a:rPr>
              <a:t>13:22</a:t>
            </a:r>
            <a:r>
              <a:rPr lang="en-US" sz="2600" b="1" dirty="0" smtClean="0">
                <a:latin typeface="Cambria" pitchFamily="18" charset="0"/>
              </a:rPr>
              <a:t>).  That is, not only read this letter again and again, but also </a:t>
            </a:r>
            <a:r>
              <a:rPr lang="en-US" sz="2600" b="1" u="sng" dirty="0" smtClean="0">
                <a:effectLst>
                  <a:outerShdw blurRad="38100" dist="38100" dir="2700000" algn="tl">
                    <a:srgbClr val="000000">
                      <a:alpha val="43137"/>
                    </a:srgbClr>
                  </a:outerShdw>
                </a:effectLst>
                <a:latin typeface="Cambria" pitchFamily="18" charset="0"/>
              </a:rPr>
              <a:t>heed</a:t>
            </a:r>
            <a:r>
              <a:rPr lang="en-US" sz="2600" b="1" dirty="0" smtClean="0">
                <a:latin typeface="Cambria" pitchFamily="18" charset="0"/>
              </a:rPr>
              <a:t> its words and warnings, and </a:t>
            </a:r>
            <a:r>
              <a:rPr lang="en-US" sz="2600" b="1" u="sng" dirty="0" smtClean="0">
                <a:effectLst>
                  <a:outerShdw blurRad="38100" dist="38100" dir="2700000" algn="tl">
                    <a:srgbClr val="000000">
                      <a:alpha val="43137"/>
                    </a:srgbClr>
                  </a:outerShdw>
                </a:effectLst>
                <a:latin typeface="Cambria" pitchFamily="18" charset="0"/>
              </a:rPr>
              <a:t>apply</a:t>
            </a:r>
            <a:r>
              <a:rPr lang="en-US" sz="2600" b="1" dirty="0" smtClean="0">
                <a:latin typeface="Cambria" pitchFamily="18" charset="0"/>
              </a:rPr>
              <a:t> them to your heart.</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600" b="1" dirty="0" smtClean="0">
                <a:latin typeface="Cambria" pitchFamily="18" charset="0"/>
              </a:rPr>
              <a:t> – Paul </a:t>
            </a:r>
            <a:r>
              <a:rPr lang="en-US" sz="2600" b="1" i="1" dirty="0" smtClean="0">
                <a:effectLst>
                  <a:outerShdw blurRad="38100" dist="38100" dir="2700000" algn="tl">
                    <a:srgbClr val="000000">
                      <a:alpha val="43137"/>
                    </a:srgbClr>
                  </a:outerShdw>
                </a:effectLst>
                <a:latin typeface="Cambria" pitchFamily="18" charset="0"/>
              </a:rPr>
              <a:t>reminds</a:t>
            </a:r>
            <a:r>
              <a:rPr lang="en-US" sz="2600" b="1" dirty="0" smtClean="0">
                <a:latin typeface="Cambria" pitchFamily="18" charset="0"/>
              </a:rPr>
              <a:t> them </a:t>
            </a:r>
            <a:r>
              <a:rPr lang="en-US" sz="2600" b="1" u="sng" dirty="0" smtClean="0">
                <a:latin typeface="Cambria" pitchFamily="18" charset="0"/>
              </a:rPr>
              <a:t>to take notice of the people</a:t>
            </a:r>
            <a:r>
              <a:rPr lang="en-US" sz="2600" b="1" dirty="0" smtClean="0">
                <a:latin typeface="Cambria" pitchFamily="18" charset="0"/>
              </a:rPr>
              <a:t> of God (13:23).  Specifically, his close friend and “child in the faith,” </a:t>
            </a:r>
            <a:r>
              <a:rPr lang="en-US" sz="2600" b="1" dirty="0" smtClean="0">
                <a:effectLst>
                  <a:outerShdw blurRad="38100" dist="38100" dir="2700000" algn="tl">
                    <a:srgbClr val="000000">
                      <a:alpha val="43137"/>
                    </a:srgbClr>
                  </a:outerShdw>
                </a:effectLst>
                <a:latin typeface="Cambria" pitchFamily="18" charset="0"/>
              </a:rPr>
              <a:t>Timothy</a:t>
            </a:r>
            <a:r>
              <a:rPr lang="en-US" sz="2600" b="1" dirty="0" smtClean="0">
                <a:latin typeface="Cambria" pitchFamily="18" charset="0"/>
              </a:rPr>
              <a:t>.  Moreover, maintain </a:t>
            </a:r>
            <a:r>
              <a:rPr lang="en-US" sz="2600" b="1" i="1" dirty="0" smtClean="0">
                <a:effectLst>
                  <a:outerShdw blurRad="38100" dist="38100" dir="2700000" algn="tl">
                    <a:srgbClr val="000000">
                      <a:alpha val="43137"/>
                    </a:srgbClr>
                  </a:outerShdw>
                </a:effectLst>
                <a:latin typeface="Cambria" pitchFamily="18" charset="0"/>
              </a:rPr>
              <a:t>holy contact</a:t>
            </a:r>
            <a:r>
              <a:rPr lang="en-US" sz="2600" b="1" dirty="0" smtClean="0">
                <a:latin typeface="Cambria" pitchFamily="18" charset="0"/>
              </a:rPr>
              <a:t> with one another who are in the faith.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73975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FINALLY</a:t>
            </a:r>
            <a:r>
              <a:rPr lang="en-US" sz="2600" b="1" dirty="0" smtClean="0">
                <a:latin typeface="Cambria" pitchFamily="18" charset="0"/>
              </a:rPr>
              <a:t> – Paul </a:t>
            </a:r>
            <a:r>
              <a:rPr lang="en-US" sz="2600" b="1" i="1" dirty="0" smtClean="0">
                <a:effectLst>
                  <a:outerShdw blurRad="38100" dist="38100" dir="2700000" algn="tl">
                    <a:srgbClr val="000000">
                      <a:alpha val="43137"/>
                    </a:srgbClr>
                  </a:outerShdw>
                </a:effectLst>
                <a:latin typeface="Cambria" pitchFamily="18" charset="0"/>
              </a:rPr>
              <a:t>encourages</a:t>
            </a:r>
            <a:r>
              <a:rPr lang="en-US" sz="2600" b="1" dirty="0" smtClean="0">
                <a:latin typeface="Cambria" pitchFamily="18" charset="0"/>
              </a:rPr>
              <a:t> the church </a:t>
            </a:r>
            <a:r>
              <a:rPr lang="en-US" sz="2600" b="1" u="sng" dirty="0" smtClean="0">
                <a:latin typeface="Cambria" pitchFamily="18" charset="0"/>
              </a:rPr>
              <a:t>to express and accept greetings</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13:24-25</a:t>
            </a:r>
            <a:r>
              <a:rPr lang="en-US" sz="2600" b="1" dirty="0" smtClean="0">
                <a:latin typeface="Cambria" pitchFamily="18" charset="0"/>
              </a:rPr>
              <a:t>).  That is, to engage in </a:t>
            </a:r>
            <a:r>
              <a:rPr lang="en-US" sz="2600" b="1" i="1" dirty="0" smtClean="0">
                <a:effectLst>
                  <a:outerShdw blurRad="38100" dist="38100" dir="2700000" algn="tl">
                    <a:srgbClr val="000000">
                      <a:alpha val="43137"/>
                    </a:srgbClr>
                  </a:outerShdw>
                </a:effectLst>
                <a:latin typeface="Cambria" pitchFamily="18" charset="0"/>
              </a:rPr>
              <a:t>hospitable recognition</a:t>
            </a:r>
            <a:r>
              <a:rPr lang="en-US" sz="2600" b="1" dirty="0" smtClean="0">
                <a:latin typeface="Cambria" pitchFamily="18" charset="0"/>
              </a:rPr>
              <a:t> of one another.  It extends beyond the “</a:t>
            </a:r>
            <a:r>
              <a:rPr lang="en-US" sz="2600" b="1" dirty="0" smtClean="0">
                <a:effectLst>
                  <a:outerShdw blurRad="38100" dist="38100" dir="2700000" algn="tl">
                    <a:srgbClr val="000000">
                      <a:alpha val="43137"/>
                    </a:srgbClr>
                  </a:outerShdw>
                </a:effectLst>
                <a:latin typeface="Cambria" pitchFamily="18" charset="0"/>
              </a:rPr>
              <a:t>nuclear family</a:t>
            </a:r>
            <a:r>
              <a:rPr lang="en-US" sz="2600" b="1" dirty="0" smtClean="0">
                <a:latin typeface="Cambria" pitchFamily="18" charset="0"/>
              </a:rPr>
              <a:t>” of a local church to include “</a:t>
            </a:r>
            <a:r>
              <a:rPr lang="en-US" sz="2600" b="1" dirty="0" smtClean="0">
                <a:effectLst>
                  <a:outerShdw blurRad="38100" dist="38100" dir="2700000" algn="tl">
                    <a:srgbClr val="000000">
                      <a:alpha val="43137"/>
                    </a:srgbClr>
                  </a:outerShdw>
                </a:effectLst>
                <a:latin typeface="Cambria" pitchFamily="18" charset="0"/>
              </a:rPr>
              <a:t>extended family</a:t>
            </a:r>
            <a:r>
              <a:rPr lang="en-US" sz="2600" b="1" dirty="0" smtClean="0">
                <a:latin typeface="Cambria" pitchFamily="18" charset="0"/>
              </a:rPr>
              <a:t>” of other congregations spread throughout the world.  </a:t>
            </a:r>
          </a:p>
          <a:p>
            <a:pPr marL="274320" indent="-274320">
              <a:spcAft>
                <a:spcPts val="2400"/>
              </a:spcAft>
              <a:buFont typeface="Arial" pitchFamily="34" charset="0"/>
              <a:buChar char="•"/>
            </a:pPr>
            <a:r>
              <a:rPr lang="en-US" sz="2600" b="1" dirty="0" smtClean="0">
                <a:latin typeface="Cambria" pitchFamily="18" charset="0"/>
              </a:rPr>
              <a:t>After these </a:t>
            </a:r>
            <a:r>
              <a:rPr lang="en-US" sz="2600" b="1" i="1" u="sng" dirty="0" smtClean="0">
                <a:latin typeface="Cambria" pitchFamily="18" charset="0"/>
              </a:rPr>
              <a:t>three final commands</a:t>
            </a:r>
            <a:r>
              <a:rPr lang="en-US" sz="2600" b="1" dirty="0" smtClean="0">
                <a:latin typeface="Cambria" pitchFamily="18" charset="0"/>
              </a:rPr>
              <a:t>, Paul concludes in </a:t>
            </a:r>
            <a:r>
              <a:rPr lang="en-US" sz="2600" b="1" dirty="0" smtClean="0">
                <a:effectLst>
                  <a:outerShdw blurRad="38100" dist="38100" dir="2700000" algn="tl">
                    <a:srgbClr val="000000">
                      <a:alpha val="43137"/>
                    </a:srgbClr>
                  </a:outerShdw>
                </a:effectLst>
                <a:latin typeface="Cambria" pitchFamily="18" charset="0"/>
              </a:rPr>
              <a:t>13:25</a:t>
            </a:r>
            <a:r>
              <a:rPr lang="en-US" sz="2600" b="1" dirty="0" smtClean="0">
                <a:latin typeface="Cambria" pitchFamily="18" charset="0"/>
              </a:rPr>
              <a:t> with a short farewell; a simple but powerful prayer for grace:  </a:t>
            </a:r>
            <a:r>
              <a:rPr lang="en-US" sz="2600" b="1" dirty="0" smtClean="0">
                <a:effectLst>
                  <a:outerShdw blurRad="38100" dist="38100" dir="2700000" algn="tl">
                    <a:srgbClr val="000000">
                      <a:alpha val="43137"/>
                    </a:srgbClr>
                  </a:outerShdw>
                </a:effectLst>
                <a:latin typeface="Cambria" pitchFamily="18" charset="0"/>
              </a:rPr>
              <a:t>“Grace be with you all.  Amen.”</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2739211"/>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Points to Ponder in Chapter 13:</a:t>
            </a:r>
          </a:p>
          <a:p>
            <a:pPr marL="274320" indent="-274320">
              <a:spcAft>
                <a:spcPts val="2400"/>
              </a:spcAft>
              <a:buFont typeface="Arial" pitchFamily="34" charset="0"/>
              <a:buChar char="•"/>
            </a:pPr>
            <a:r>
              <a:rPr lang="en-US" sz="2600" b="1" dirty="0" smtClean="0">
                <a:latin typeface="Cambria" pitchFamily="18" charset="0"/>
              </a:rPr>
              <a:t>How we should live as Christians through endurance and directions. </a:t>
            </a:r>
          </a:p>
          <a:p>
            <a:pPr marL="274320" indent="-274320">
              <a:spcAft>
                <a:spcPts val="2400"/>
              </a:spcAft>
              <a:buFont typeface="Arial" pitchFamily="34" charset="0"/>
              <a:buChar char="•"/>
            </a:pPr>
            <a:r>
              <a:rPr lang="en-US" sz="2600" b="1" dirty="0" smtClean="0">
                <a:latin typeface="Cambria" pitchFamily="18" charset="0"/>
              </a:rPr>
              <a:t>How God makes us complete in every good work through love and discipline.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4" name="Picture 3" descr="Jesus outreached hands.jpg"/>
          <p:cNvPicPr>
            <a:picLocks noChangeAspect="1"/>
          </p:cNvPicPr>
          <p:nvPr/>
        </p:nvPicPr>
        <p:blipFill>
          <a:blip r:embed="rId3" cstate="print"/>
          <a:stretch>
            <a:fillRect/>
          </a:stretch>
        </p:blipFill>
        <p:spPr>
          <a:xfrm>
            <a:off x="1828800" y="152400"/>
            <a:ext cx="5562600" cy="65532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Review Class – 16 December 2020</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noProof="0" dirty="0" smtClean="0">
                <a:ln>
                  <a:prstDash val="solid"/>
                </a:ln>
                <a:solidFill>
                  <a:schemeClr val="tx1"/>
                </a:solidFill>
                <a:effectLst>
                  <a:outerShdw blurRad="88000" dist="50800" dir="5040000" algn="tl">
                    <a:schemeClr val="accent4">
                      <a:tint val="80000"/>
                      <a:satMod val="250000"/>
                      <a:alpha val="45000"/>
                    </a:schemeClr>
                  </a:outerShdw>
                </a:effectLst>
                <a:latin typeface="Britannic Bold" pitchFamily="34" charset="0"/>
                <a:ea typeface="+mj-ea"/>
                <a:cs typeface="Arial" pitchFamily="34" charset="0"/>
              </a:rPr>
              <a:t>Letter to the Hebrews</a:t>
            </a:r>
            <a:endParaRPr kumimoji="0" lang="en-US" sz="3000" b="1" i="0" u="none" strike="noStrike" kern="1200" normalizeH="0" baseline="0" noProof="0" dirty="0" smtClean="0">
              <a:ln>
                <a:prstDash val="solid"/>
              </a:ln>
              <a:solidFill>
                <a:schemeClr val="tx1"/>
              </a:solidFill>
              <a:effectLst>
                <a:outerShdw blurRad="88000" dist="50800" dir="5040000" algn="tl">
                  <a:schemeClr val="accent4">
                    <a:tint val="80000"/>
                    <a:satMod val="250000"/>
                    <a:alpha val="45000"/>
                  </a:schemeClr>
                </a:outerShdw>
              </a:effectLst>
              <a:uLnTx/>
              <a:uFillTx/>
              <a:latin typeface="Britannic Bold" pitchFamily="34" charset="0"/>
              <a:ea typeface="+mj-ea"/>
              <a:cs typeface="Arial" pitchFamily="34" charset="0"/>
            </a:endParaRPr>
          </a:p>
        </p:txBody>
      </p:sp>
      <p:sp>
        <p:nvSpPr>
          <p:cNvPr id="4" name="TextBox 3"/>
          <p:cNvSpPr txBox="1"/>
          <p:nvPr/>
        </p:nvSpPr>
        <p:spPr>
          <a:xfrm>
            <a:off x="304800" y="2210574"/>
            <a:ext cx="8534400" cy="240065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600" b="1" dirty="0" smtClean="0">
                <a:latin typeface="Georgia" pitchFamily="18" charset="0"/>
              </a:rPr>
              <a:t>Review your handouts and submit your question via email: </a:t>
            </a:r>
            <a:r>
              <a:rPr lang="en-US" sz="3600" b="1" dirty="0" smtClean="0">
                <a:solidFill>
                  <a:srgbClr val="0070C0"/>
                </a:solidFill>
                <a:effectLst>
                  <a:outerShdw blurRad="38100" dist="38100" dir="2700000" algn="tl">
                    <a:srgbClr val="000000">
                      <a:alpha val="43137"/>
                    </a:srgbClr>
                  </a:outerShdw>
                </a:effectLst>
                <a:latin typeface="Georgia" pitchFamily="18" charset="0"/>
                <a:hlinkClick r:id="rId3"/>
              </a:rPr>
              <a:t>calundy@comcast.net</a:t>
            </a:r>
            <a:r>
              <a:rPr lang="en-US" sz="3600" b="1" dirty="0" smtClean="0">
                <a:latin typeface="Georgia" pitchFamily="18" charset="0"/>
              </a:rPr>
              <a:t> or ask them in class.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7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296400" cy="7010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w="15875" cap="rnd">
                  <a:solidFill>
                    <a:srgbClr val="002060"/>
                  </a:solidFill>
                </a:ln>
                <a:solidFill>
                  <a:prstClr val="white"/>
                </a:solidFill>
                <a:effectLst>
                  <a:outerShdw blurRad="127000" dist="127000" dir="2700000" algn="tl">
                    <a:srgbClr val="92D050">
                      <a:alpha val="66000"/>
                    </a:srgbClr>
                  </a:outerShdw>
                </a:effectLst>
                <a:uLnTx/>
                <a:uFillTx/>
                <a:latin typeface="Cooper Black" pitchFamily="18" charset="0"/>
                <a:ea typeface="+mn-ea"/>
                <a:cs typeface="+mn-cs"/>
              </a:rPr>
              <a:t/>
            </a:r>
            <a:br>
              <a:rPr kumimoji="0" lang="en-US" sz="6000" b="1" i="0" u="none" strike="noStrike" kern="1200" cap="none" spc="0" normalizeH="0" baseline="0" noProof="0" dirty="0" smtClean="0">
                <a:ln w="15875" cap="rnd">
                  <a:solidFill>
                    <a:srgbClr val="002060"/>
                  </a:solidFill>
                </a:ln>
                <a:solidFill>
                  <a:prstClr val="white"/>
                </a:solidFill>
                <a:effectLst>
                  <a:outerShdw blurRad="127000" dist="127000" dir="2700000" algn="tl">
                    <a:srgbClr val="92D050">
                      <a:alpha val="66000"/>
                    </a:srgbClr>
                  </a:outerShdw>
                </a:effectLst>
                <a:uLnTx/>
                <a:uFillTx/>
                <a:latin typeface="Cooper Black" pitchFamily="18" charset="0"/>
                <a:ea typeface="+mn-ea"/>
                <a:cs typeface="+mn-cs"/>
              </a:rPr>
            </a:br>
            <a:endParaRPr kumimoji="0" lang="en-US" sz="6600" b="0" i="0" u="none" strike="noStrike" kern="1200" cap="none" spc="0" normalizeH="0" baseline="0" noProof="0" dirty="0">
              <a:ln>
                <a:solidFill>
                  <a:srgbClr val="002060">
                    <a:alpha val="90000"/>
                  </a:srgbClr>
                </a:solidFill>
              </a:ln>
              <a:solidFill>
                <a:srgbClr val="FFFF00"/>
              </a:solidFill>
              <a:effectLst>
                <a:outerShdw blurRad="127000" dist="127000" dir="2700000" algn="tl">
                  <a:schemeClr val="bg1">
                    <a:alpha val="50000"/>
                  </a:schemeClr>
                </a:outerShdw>
              </a:effectLst>
              <a:uLnTx/>
              <a:uFillTx/>
              <a:latin typeface="Britannic Bold" pitchFamily="34" charset="0"/>
              <a:ea typeface="+mn-ea"/>
              <a:cs typeface="+mn-cs"/>
            </a:endParaRPr>
          </a:p>
        </p:txBody>
      </p:sp>
      <p:sp>
        <p:nvSpPr>
          <p:cNvPr id="2" name="Title 1"/>
          <p:cNvSpPr>
            <a:spLocks noGrp="1"/>
          </p:cNvSpPr>
          <p:nvPr>
            <p:ph type="title"/>
          </p:nvPr>
        </p:nvSpPr>
        <p:spPr>
          <a:xfrm>
            <a:off x="0" y="0"/>
            <a:ext cx="9296400" cy="7010400"/>
          </a:xfrm>
        </p:spPr>
        <p:style>
          <a:lnRef idx="0">
            <a:schemeClr val="accent2"/>
          </a:lnRef>
          <a:fillRef idx="3">
            <a:schemeClr val="accent2"/>
          </a:fillRef>
          <a:effectRef idx="3">
            <a:schemeClr val="accent2"/>
          </a:effectRef>
          <a:fontRef idx="minor">
            <a:schemeClr val="lt1"/>
          </a:fontRef>
        </p:style>
        <p:txBody>
          <a:bodyPr>
            <a:normAutofit/>
          </a:bodyPr>
          <a:lstStyle/>
          <a:p>
            <a:pPr lvl="0">
              <a:defRPr/>
            </a:pPr>
            <a: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t/>
            </a:r>
            <a:b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br>
            <a:r>
              <a:rPr lang="en-US" sz="6600" dirty="0" smtClean="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rPr>
              <a:t>the end</a:t>
            </a:r>
            <a:endParaRPr lang="en-US" sz="6600" dirty="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endParaRPr>
          </a:p>
        </p:txBody>
      </p:sp>
      <p:sp>
        <p:nvSpPr>
          <p:cNvPr id="4" name="Title 1"/>
          <p:cNvSpPr txBox="1">
            <a:spLocks/>
          </p:cNvSpPr>
          <p:nvPr/>
        </p:nvSpPr>
        <p:spPr>
          <a:xfrm>
            <a:off x="0" y="0"/>
            <a:ext cx="9296400" cy="7010400"/>
          </a:xfrm>
          <a:prstGeom prst="rect">
            <a:avLst/>
          </a:prstGeom>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lvl="0" algn="ctr">
              <a:spcBef>
                <a:spcPct val="0"/>
              </a:spcBef>
              <a:defRPr/>
            </a:pPr>
            <a:r>
              <a:rPr lang="en-US" sz="6000" b="1" dirty="0" smtClean="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rPr>
              <a:t>Questions</a:t>
            </a:r>
            <a:endParaRPr lang="en-US" sz="6000" b="1" dirty="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endParaRPr>
          </a:p>
        </p:txBody>
      </p:sp>
      <p:sp>
        <p:nvSpPr>
          <p:cNvPr id="7" name="Title 1"/>
          <p:cNvSpPr txBox="1">
            <a:spLocks/>
          </p:cNvSpPr>
          <p:nvPr/>
        </p:nvSpPr>
        <p:spPr>
          <a:xfrm>
            <a:off x="0" y="0"/>
            <a:ext cx="9296400" cy="7010400"/>
          </a:xfrm>
          <a:prstGeom prst="rect">
            <a:avLst/>
          </a:prstGeom>
          <a:gradFill>
            <a:gsLst>
              <a:gs pos="0">
                <a:srgbClr val="FFFF00">
                  <a:alpha val="87000"/>
                </a:srgbClr>
              </a:gs>
              <a:gs pos="80000">
                <a:schemeClr val="accent2">
                  <a:shade val="93000"/>
                  <a:satMod val="130000"/>
                </a:schemeClr>
              </a:gs>
              <a:gs pos="100000">
                <a:schemeClr val="accent2">
                  <a:shade val="94000"/>
                  <a:satMod val="135000"/>
                </a:schemeClr>
              </a:gs>
            </a:gsLst>
            <a:lin ang="10800000" scaled="0"/>
          </a:gradFill>
          <a:ln>
            <a:solidFill>
              <a:schemeClr val="tx1">
                <a:alpha val="90000"/>
              </a:schemeClr>
            </a:solidFill>
          </a:ln>
          <a:effectLst>
            <a:outerShdw blurRad="381000" dist="381000" dir="10800000" sx="50000" sy="50000" rotWithShape="0">
              <a:schemeClr val="tx1">
                <a:alpha val="60000"/>
              </a:schemeClr>
            </a:outerShdw>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lvl="0" algn="ctr">
              <a:spcBef>
                <a:spcPct val="0"/>
              </a:spcBef>
              <a:defRPr/>
            </a:pPr>
            <a:r>
              <a:rPr lang="en-US" sz="8000" b="1" dirty="0" smtClean="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rPr>
              <a:t>Questions</a:t>
            </a:r>
            <a:endParaRPr lang="en-US" sz="8000" b="1" dirty="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endParaRPr>
          </a:p>
        </p:txBody>
      </p:sp>
      <p:pic>
        <p:nvPicPr>
          <p:cNvPr id="10" name="Picture 9"/>
          <p:cNvPicPr>
            <a:picLocks noChangeAspect="1"/>
          </p:cNvPicPr>
          <p:nvPr/>
        </p:nvPicPr>
        <p:blipFill>
          <a:blip r:embed="rId2" cstate="print">
            <a:extLst>
              <a:ext uri="{28A0092B-C50C-407E-A947-70E740481C1C}">
                <a14:useLocalDpi xmlns:lc="http://schemas.openxmlformats.org/drawingml/2006/lockedCanvas" xmlns:a14="http://schemas.microsoft.com/office/drawing/2010/main" xmlns="" val="0"/>
              </a:ext>
            </a:extLst>
          </a:blip>
          <a:stretch>
            <a:fillRect/>
          </a:stretch>
        </p:blipFill>
        <p:spPr>
          <a:xfrm>
            <a:off x="0" y="0"/>
            <a:ext cx="9296400" cy="7010398"/>
          </a:xfrm>
          <a:prstGeom prst="rect">
            <a:avLst/>
          </a:prstGeom>
        </p:spPr>
      </p:pic>
      <p:pic>
        <p:nvPicPr>
          <p:cNvPr id="53250" name="Picture 2" descr="question"/>
          <p:cNvPicPr>
            <a:picLocks noChangeAspect="1" noChangeArrowheads="1"/>
          </p:cNvPicPr>
          <p:nvPr/>
        </p:nvPicPr>
        <p:blipFill>
          <a:blip r:embed="rId3" cstate="print"/>
          <a:srcRect/>
          <a:stretch>
            <a:fillRect/>
          </a:stretch>
        </p:blipFill>
        <p:spPr bwMode="auto">
          <a:xfrm>
            <a:off x="0" y="0"/>
            <a:ext cx="9296400" cy="7010400"/>
          </a:xfrm>
          <a:prstGeom prst="rect">
            <a:avLst/>
          </a:prstGeom>
          <a:noFill/>
        </p:spPr>
      </p:pic>
      <p:pic>
        <p:nvPicPr>
          <p:cNvPr id="53252" name="Picture 4" descr="question"/>
          <p:cNvPicPr>
            <a:picLocks noChangeAspect="1" noChangeArrowheads="1"/>
          </p:cNvPicPr>
          <p:nvPr/>
        </p:nvPicPr>
        <p:blipFill>
          <a:blip r:embed="rId4" cstate="print"/>
          <a:srcRect/>
          <a:stretch>
            <a:fillRect/>
          </a:stretch>
        </p:blipFill>
        <p:spPr bwMode="auto">
          <a:xfrm>
            <a:off x="-1" y="0"/>
            <a:ext cx="9296403" cy="70104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25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290">
                                          <p:stCondLst>
                                            <p:cond delay="0"/>
                                          </p:stCondLst>
                                        </p:cTn>
                                        <p:tgtEl>
                                          <p:spTgt spid="7">
                                            <p:txEl>
                                              <p:pRg st="0" end="0"/>
                                            </p:txEl>
                                          </p:spTgt>
                                        </p:tgtEl>
                                      </p:cBhvr>
                                    </p:animEffect>
                                    <p:anim calcmode="lin" valueType="num">
                                      <p:cBhvr>
                                        <p:cTn id="8" dur="911"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7">
                                            <p:txEl>
                                              <p:pRg st="0" end="0"/>
                                            </p:txEl>
                                          </p:spTgt>
                                        </p:tgtEl>
                                      </p:cBhvr>
                                      <p:to x="100000" y="60000"/>
                                    </p:animScale>
                                    <p:animScale>
                                      <p:cBhvr>
                                        <p:cTn id="14" dur="83" decel="50000">
                                          <p:stCondLst>
                                            <p:cond delay="338"/>
                                          </p:stCondLst>
                                        </p:cTn>
                                        <p:tgtEl>
                                          <p:spTgt spid="7">
                                            <p:txEl>
                                              <p:pRg st="0" end="0"/>
                                            </p:txEl>
                                          </p:spTgt>
                                        </p:tgtEl>
                                      </p:cBhvr>
                                      <p:to x="100000" y="100000"/>
                                    </p:animScale>
                                    <p:animScale>
                                      <p:cBhvr>
                                        <p:cTn id="15" dur="13">
                                          <p:stCondLst>
                                            <p:cond delay="656"/>
                                          </p:stCondLst>
                                        </p:cTn>
                                        <p:tgtEl>
                                          <p:spTgt spid="7">
                                            <p:txEl>
                                              <p:pRg st="0" end="0"/>
                                            </p:txEl>
                                          </p:spTgt>
                                        </p:tgtEl>
                                      </p:cBhvr>
                                      <p:to x="100000" y="80000"/>
                                    </p:animScale>
                                    <p:animScale>
                                      <p:cBhvr>
                                        <p:cTn id="16" dur="83" decel="50000">
                                          <p:stCondLst>
                                            <p:cond delay="669"/>
                                          </p:stCondLst>
                                        </p:cTn>
                                        <p:tgtEl>
                                          <p:spTgt spid="7">
                                            <p:txEl>
                                              <p:pRg st="0" end="0"/>
                                            </p:txEl>
                                          </p:spTgt>
                                        </p:tgtEl>
                                      </p:cBhvr>
                                      <p:to x="100000" y="100000"/>
                                    </p:animScale>
                                    <p:animScale>
                                      <p:cBhvr>
                                        <p:cTn id="17" dur="13">
                                          <p:stCondLst>
                                            <p:cond delay="821"/>
                                          </p:stCondLst>
                                        </p:cTn>
                                        <p:tgtEl>
                                          <p:spTgt spid="7">
                                            <p:txEl>
                                              <p:pRg st="0" end="0"/>
                                            </p:txEl>
                                          </p:spTgt>
                                        </p:tgtEl>
                                      </p:cBhvr>
                                      <p:to x="100000" y="90000"/>
                                    </p:animScale>
                                    <p:animScale>
                                      <p:cBhvr>
                                        <p:cTn id="18" dur="83" decel="50000">
                                          <p:stCondLst>
                                            <p:cond delay="834"/>
                                          </p:stCondLst>
                                        </p:cTn>
                                        <p:tgtEl>
                                          <p:spTgt spid="7">
                                            <p:txEl>
                                              <p:pRg st="0" end="0"/>
                                            </p:txEl>
                                          </p:spTgt>
                                        </p:tgtEl>
                                      </p:cBhvr>
                                      <p:to x="100000" y="100000"/>
                                    </p:animScale>
                                    <p:animScale>
                                      <p:cBhvr>
                                        <p:cTn id="19" dur="13">
                                          <p:stCondLst>
                                            <p:cond delay="904"/>
                                          </p:stCondLst>
                                        </p:cTn>
                                        <p:tgtEl>
                                          <p:spTgt spid="7">
                                            <p:txEl>
                                              <p:pRg st="0" end="0"/>
                                            </p:txEl>
                                          </p:spTgt>
                                        </p:tgtEl>
                                      </p:cBhvr>
                                      <p:to x="100000" y="95000"/>
                                    </p:animScale>
                                    <p:animScale>
                                      <p:cBhvr>
                                        <p:cTn id="20" dur="83" decel="50000">
                                          <p:stCondLst>
                                            <p:cond delay="917"/>
                                          </p:stCondLst>
                                        </p:cTn>
                                        <p:tgtEl>
                                          <p:spTgt spid="7">
                                            <p:txEl>
                                              <p:pRg st="0" end="0"/>
                                            </p:txEl>
                                          </p:spTgt>
                                        </p:tgtEl>
                                      </p:cBhvr>
                                      <p:to x="100000" y="100000"/>
                                    </p:animScale>
                                  </p:childTnLst>
                                  <p:subTnLst>
                                    <p:animClr>
                                      <p:cBhvr override="childStyle">
                                        <p:cTn dur="1" fill="hold" display="0" masterRel="nextClick" afterEffect="1"/>
                                        <p:tgtEl>
                                          <p:spTgt spid="7">
                                            <p:txEl>
                                              <p:pRg st="0" end="0"/>
                                            </p:txEl>
                                          </p:spTgt>
                                        </p:tgtEl>
                                        <p:attrNameLst>
                                          <p:attrName>ppt_c</p:attrName>
                                        </p:attrNameLst>
                                      </p:cBhvr>
                                      <p:to>
                                        <a:schemeClr val="tx1"/>
                                      </p:to>
                                    </p:animClr>
                                  </p:subTnLst>
                                </p:cTn>
                              </p:par>
                            </p:childTnLst>
                          </p:cTn>
                        </p:par>
                        <p:par>
                          <p:cTn id="21" fill="hold">
                            <p:stCondLst>
                              <p:cond delay="3000"/>
                            </p:stCondLst>
                            <p:childTnLst>
                              <p:par>
                                <p:cTn id="22" presetID="22" presetClass="entr" presetSubtype="8" fill="hold" grpId="1" nodeType="afterEffect">
                                  <p:stCondLst>
                                    <p:cond delay="0"/>
                                  </p:stCondLst>
                                  <p:childTnLst>
                                    <p:set>
                                      <p:cBhvr>
                                        <p:cTn id="23" dur="1" fill="hold">
                                          <p:stCondLst>
                                            <p:cond delay="0"/>
                                          </p:stCondLst>
                                        </p:cTn>
                                        <p:tgtEl>
                                          <p:spTgt spid="7">
                                            <p:bg/>
                                          </p:spTgt>
                                        </p:tgtEl>
                                        <p:attrNameLst>
                                          <p:attrName>style.visibility</p:attrName>
                                        </p:attrNameLst>
                                      </p:cBhvr>
                                      <p:to>
                                        <p:strVal val="visible"/>
                                      </p:to>
                                    </p:set>
                                    <p:animEffect transition="in" filter="wipe(left)">
                                      <p:cBhvr>
                                        <p:cTn id="24" dur="500"/>
                                        <p:tgtEl>
                                          <p:spTgt spid="7">
                                            <p:bg/>
                                          </p:spTgt>
                                        </p:tgtEl>
                                      </p:cBhvr>
                                    </p:animEffect>
                                  </p:childTnLst>
                                </p:cTn>
                              </p:par>
                            </p:childTnLst>
                          </p:cTn>
                        </p:par>
                        <p:par>
                          <p:cTn id="25" fill="hold">
                            <p:stCondLst>
                              <p:cond delay="3500"/>
                            </p:stCondLst>
                            <p:childTnLst>
                              <p:par>
                                <p:cTn id="26" presetID="26" presetClass="entr" presetSubtype="0" fill="hold" grpId="0" nodeType="afterEffect">
                                  <p:stCondLst>
                                    <p:cond delay="0"/>
                                  </p:stCondLst>
                                  <p:iterate type="lt">
                                    <p:tmPct val="25000"/>
                                  </p:iterate>
                                  <p:childTnLst>
                                    <p:set>
                                      <p:cBhvr>
                                        <p:cTn id="27" dur="1" fill="hold">
                                          <p:stCondLst>
                                            <p:cond delay="0"/>
                                          </p:stCondLst>
                                        </p:cTn>
                                        <p:tgtEl>
                                          <p:spTgt spid="2"/>
                                        </p:tgtEl>
                                        <p:attrNameLst>
                                          <p:attrName>style.visibility</p:attrName>
                                        </p:attrNameLst>
                                      </p:cBhvr>
                                      <p:to>
                                        <p:strVal val="visible"/>
                                      </p:to>
                                    </p:set>
                                    <p:animEffect transition="in" filter="wipe(down)">
                                      <p:cBhvr>
                                        <p:cTn id="28" dur="145">
                                          <p:stCondLst>
                                            <p:cond delay="0"/>
                                          </p:stCondLst>
                                        </p:cTn>
                                        <p:tgtEl>
                                          <p:spTgt spid="2"/>
                                        </p:tgtEl>
                                      </p:cBhvr>
                                    </p:animEffect>
                                    <p:anim calcmode="lin" valueType="num">
                                      <p:cBhvr>
                                        <p:cTn id="29"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0"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1"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32"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33"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34" dur="7">
                                          <p:stCondLst>
                                            <p:cond delay="163"/>
                                          </p:stCondLst>
                                        </p:cTn>
                                        <p:tgtEl>
                                          <p:spTgt spid="2"/>
                                        </p:tgtEl>
                                      </p:cBhvr>
                                      <p:to x="100000" y="60000"/>
                                    </p:animScale>
                                    <p:animScale>
                                      <p:cBhvr>
                                        <p:cTn id="35" dur="42" decel="50000">
                                          <p:stCondLst>
                                            <p:cond delay="169"/>
                                          </p:stCondLst>
                                        </p:cTn>
                                        <p:tgtEl>
                                          <p:spTgt spid="2"/>
                                        </p:tgtEl>
                                      </p:cBhvr>
                                      <p:to x="100000" y="100000"/>
                                    </p:animScale>
                                    <p:animScale>
                                      <p:cBhvr>
                                        <p:cTn id="36" dur="7">
                                          <p:stCondLst>
                                            <p:cond delay="328"/>
                                          </p:stCondLst>
                                        </p:cTn>
                                        <p:tgtEl>
                                          <p:spTgt spid="2"/>
                                        </p:tgtEl>
                                      </p:cBhvr>
                                      <p:to x="100000" y="80000"/>
                                    </p:animScale>
                                    <p:animScale>
                                      <p:cBhvr>
                                        <p:cTn id="37" dur="42" decel="50000">
                                          <p:stCondLst>
                                            <p:cond delay="335"/>
                                          </p:stCondLst>
                                        </p:cTn>
                                        <p:tgtEl>
                                          <p:spTgt spid="2"/>
                                        </p:tgtEl>
                                      </p:cBhvr>
                                      <p:to x="100000" y="100000"/>
                                    </p:animScale>
                                    <p:animScale>
                                      <p:cBhvr>
                                        <p:cTn id="38" dur="7">
                                          <p:stCondLst>
                                            <p:cond delay="411"/>
                                          </p:stCondLst>
                                        </p:cTn>
                                        <p:tgtEl>
                                          <p:spTgt spid="2"/>
                                        </p:tgtEl>
                                      </p:cBhvr>
                                      <p:to x="100000" y="90000"/>
                                    </p:animScale>
                                    <p:animScale>
                                      <p:cBhvr>
                                        <p:cTn id="39" dur="42" decel="50000">
                                          <p:stCondLst>
                                            <p:cond delay="417"/>
                                          </p:stCondLst>
                                        </p:cTn>
                                        <p:tgtEl>
                                          <p:spTgt spid="2"/>
                                        </p:tgtEl>
                                      </p:cBhvr>
                                      <p:to x="100000" y="100000"/>
                                    </p:animScale>
                                    <p:animScale>
                                      <p:cBhvr>
                                        <p:cTn id="40" dur="7">
                                          <p:stCondLst>
                                            <p:cond delay="452"/>
                                          </p:stCondLst>
                                        </p:cTn>
                                        <p:tgtEl>
                                          <p:spTgt spid="2"/>
                                        </p:tgtEl>
                                      </p:cBhvr>
                                      <p:to x="100000" y="95000"/>
                                    </p:animScale>
                                    <p:animScale>
                                      <p:cBhvr>
                                        <p:cTn id="41" dur="42" decel="50000">
                                          <p:stCondLst>
                                            <p:cond delay="459"/>
                                          </p:stCondLst>
                                        </p:cTn>
                                        <p:tgtEl>
                                          <p:spTgt spid="2"/>
                                        </p:tgtEl>
                                      </p:cBhvr>
                                      <p:to x="100000" y="100000"/>
                                    </p:animScale>
                                  </p:childTnLst>
                                </p:cTn>
                              </p:par>
                            </p:childTnLst>
                          </p:cTn>
                        </p:par>
                        <p:par>
                          <p:cTn id="42" fill="hold">
                            <p:stCondLst>
                              <p:cond delay="4625"/>
                            </p:stCondLst>
                            <p:childTnLst>
                              <p:par>
                                <p:cTn id="43" presetID="26" presetClass="entr" presetSubtype="0" repeatCount="2000" fill="hold" grpId="0" nodeType="afterEffect">
                                  <p:stCondLst>
                                    <p:cond delay="0"/>
                                  </p:stCondLst>
                                  <p:iterate type="lt">
                                    <p:tmPct val="25000"/>
                                  </p:iterate>
                                  <p:childTnLst>
                                    <p:set>
                                      <p:cBhvr>
                                        <p:cTn id="44" dur="1" fill="hold">
                                          <p:stCondLst>
                                            <p:cond delay="0"/>
                                          </p:stCondLst>
                                        </p:cTn>
                                        <p:tgtEl>
                                          <p:spTgt spid="4"/>
                                        </p:tgtEl>
                                        <p:attrNameLst>
                                          <p:attrName>style.visibility</p:attrName>
                                        </p:attrNameLst>
                                      </p:cBhvr>
                                      <p:to>
                                        <p:strVal val="visible"/>
                                      </p:to>
                                    </p:set>
                                    <p:animEffect transition="in" filter="wipe(down)">
                                      <p:cBhvr>
                                        <p:cTn id="45" dur="145">
                                          <p:stCondLst>
                                            <p:cond delay="0"/>
                                          </p:stCondLst>
                                        </p:cTn>
                                        <p:tgtEl>
                                          <p:spTgt spid="4"/>
                                        </p:tgtEl>
                                      </p:cBhvr>
                                    </p:animEffect>
                                    <p:anim calcmode="lin" valueType="num">
                                      <p:cBhvr>
                                        <p:cTn id="46"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7"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8"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49"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50"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51" dur="7">
                                          <p:stCondLst>
                                            <p:cond delay="163"/>
                                          </p:stCondLst>
                                        </p:cTn>
                                        <p:tgtEl>
                                          <p:spTgt spid="4"/>
                                        </p:tgtEl>
                                      </p:cBhvr>
                                      <p:to x="100000" y="60000"/>
                                    </p:animScale>
                                    <p:animScale>
                                      <p:cBhvr>
                                        <p:cTn id="52" dur="42" decel="50000">
                                          <p:stCondLst>
                                            <p:cond delay="169"/>
                                          </p:stCondLst>
                                        </p:cTn>
                                        <p:tgtEl>
                                          <p:spTgt spid="4"/>
                                        </p:tgtEl>
                                      </p:cBhvr>
                                      <p:to x="100000" y="100000"/>
                                    </p:animScale>
                                    <p:animScale>
                                      <p:cBhvr>
                                        <p:cTn id="53" dur="7">
                                          <p:stCondLst>
                                            <p:cond delay="328"/>
                                          </p:stCondLst>
                                        </p:cTn>
                                        <p:tgtEl>
                                          <p:spTgt spid="4"/>
                                        </p:tgtEl>
                                      </p:cBhvr>
                                      <p:to x="100000" y="80000"/>
                                    </p:animScale>
                                    <p:animScale>
                                      <p:cBhvr>
                                        <p:cTn id="54" dur="42" decel="50000">
                                          <p:stCondLst>
                                            <p:cond delay="335"/>
                                          </p:stCondLst>
                                        </p:cTn>
                                        <p:tgtEl>
                                          <p:spTgt spid="4"/>
                                        </p:tgtEl>
                                      </p:cBhvr>
                                      <p:to x="100000" y="100000"/>
                                    </p:animScale>
                                    <p:animScale>
                                      <p:cBhvr>
                                        <p:cTn id="55" dur="7">
                                          <p:stCondLst>
                                            <p:cond delay="411"/>
                                          </p:stCondLst>
                                        </p:cTn>
                                        <p:tgtEl>
                                          <p:spTgt spid="4"/>
                                        </p:tgtEl>
                                      </p:cBhvr>
                                      <p:to x="100000" y="90000"/>
                                    </p:animScale>
                                    <p:animScale>
                                      <p:cBhvr>
                                        <p:cTn id="56" dur="42" decel="50000">
                                          <p:stCondLst>
                                            <p:cond delay="417"/>
                                          </p:stCondLst>
                                        </p:cTn>
                                        <p:tgtEl>
                                          <p:spTgt spid="4"/>
                                        </p:tgtEl>
                                      </p:cBhvr>
                                      <p:to x="100000" y="100000"/>
                                    </p:animScale>
                                    <p:animScale>
                                      <p:cBhvr>
                                        <p:cTn id="57" dur="7">
                                          <p:stCondLst>
                                            <p:cond delay="452"/>
                                          </p:stCondLst>
                                        </p:cTn>
                                        <p:tgtEl>
                                          <p:spTgt spid="4"/>
                                        </p:tgtEl>
                                      </p:cBhvr>
                                      <p:to x="100000" y="95000"/>
                                    </p:animScale>
                                    <p:animScale>
                                      <p:cBhvr>
                                        <p:cTn id="58" dur="42" decel="50000">
                                          <p:stCondLst>
                                            <p:cond delay="459"/>
                                          </p:stCondLst>
                                        </p:cTn>
                                        <p:tgtEl>
                                          <p:spTgt spid="4"/>
                                        </p:tgtEl>
                                      </p:cBhvr>
                                      <p:to x="100000" y="100000"/>
                                    </p:animScale>
                                  </p:childTnLst>
                                </p:cTn>
                              </p:par>
                            </p:childTnLst>
                          </p:cTn>
                        </p:par>
                        <p:par>
                          <p:cTn id="59" fill="hold">
                            <p:stCondLst>
                              <p:cond delay="7625"/>
                            </p:stCondLst>
                            <p:childTnLst>
                              <p:par>
                                <p:cTn id="60" presetID="22" presetClass="entr" presetSubtype="8" repeatCount="2000" fill="hold" grpId="1" nodeType="afterEffect">
                                  <p:stCondLst>
                                    <p:cond delay="0"/>
                                  </p:stCondLst>
                                  <p:iterate type="lt">
                                    <p:tmPct val="0"/>
                                  </p:iterate>
                                  <p:childTnLst>
                                    <p:set>
                                      <p:cBhvr>
                                        <p:cTn id="61" dur="1" fill="hold">
                                          <p:stCondLst>
                                            <p:cond delay="0"/>
                                          </p:stCondLst>
                                        </p:cTn>
                                        <p:tgtEl>
                                          <p:spTgt spid="7">
                                            <p:txEl>
                                              <p:pRg st="0" end="0"/>
                                            </p:txEl>
                                          </p:spTgt>
                                        </p:tgtEl>
                                        <p:attrNameLst>
                                          <p:attrName>style.visibility</p:attrName>
                                        </p:attrNameLst>
                                      </p:cBhvr>
                                      <p:to>
                                        <p:strVal val="visible"/>
                                      </p:to>
                                    </p:set>
                                    <p:animEffect transition="in" filter="wipe(left)">
                                      <p:cBhvr>
                                        <p:cTn id="62" dur="500"/>
                                        <p:tgtEl>
                                          <p:spTgt spid="7">
                                            <p:txEl>
                                              <p:pRg st="0" end="0"/>
                                            </p:txEl>
                                          </p:spTgt>
                                        </p:tgtEl>
                                      </p:cBhvr>
                                    </p:animEffect>
                                  </p:childTnLst>
                                </p:cTn>
                              </p:par>
                            </p:childTnLst>
                          </p:cTn>
                        </p:par>
                        <p:par>
                          <p:cTn id="63" fill="hold">
                            <p:stCondLst>
                              <p:cond delay="8625"/>
                            </p:stCondLst>
                            <p:childTnLst>
                              <p:par>
                                <p:cTn id="64" presetID="8" presetClass="entr" presetSubtype="32"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diamond(out)">
                                      <p:cBhvr>
                                        <p:cTn id="66" dur="1000"/>
                                        <p:tgtEl>
                                          <p:spTgt spid="10"/>
                                        </p:tgtEl>
                                      </p:cBhvr>
                                    </p:animEffect>
                                  </p:childTnLst>
                                </p:cTn>
                              </p:par>
                            </p:childTnLst>
                          </p:cTn>
                        </p:par>
                        <p:par>
                          <p:cTn id="67" fill="hold">
                            <p:stCondLst>
                              <p:cond delay="9625"/>
                            </p:stCondLst>
                            <p:childTnLst>
                              <p:par>
                                <p:cTn id="68" presetID="29" presetClass="entr" presetSubtype="0" fill="hold" nodeType="afterEffect">
                                  <p:stCondLst>
                                    <p:cond delay="0"/>
                                  </p:stCondLst>
                                  <p:childTnLst>
                                    <p:set>
                                      <p:cBhvr>
                                        <p:cTn id="69" dur="1" fill="hold">
                                          <p:stCondLst>
                                            <p:cond delay="0"/>
                                          </p:stCondLst>
                                        </p:cTn>
                                        <p:tgtEl>
                                          <p:spTgt spid="53250"/>
                                        </p:tgtEl>
                                        <p:attrNameLst>
                                          <p:attrName>style.visibility</p:attrName>
                                        </p:attrNameLst>
                                      </p:cBhvr>
                                      <p:to>
                                        <p:strVal val="visible"/>
                                      </p:to>
                                    </p:set>
                                    <p:anim calcmode="lin" valueType="num">
                                      <p:cBhvr>
                                        <p:cTn id="70" dur="1000" fill="hold"/>
                                        <p:tgtEl>
                                          <p:spTgt spid="53250"/>
                                        </p:tgtEl>
                                        <p:attrNameLst>
                                          <p:attrName>ppt_x</p:attrName>
                                        </p:attrNameLst>
                                      </p:cBhvr>
                                      <p:tavLst>
                                        <p:tav tm="0">
                                          <p:val>
                                            <p:strVal val="#ppt_x-.2"/>
                                          </p:val>
                                        </p:tav>
                                        <p:tav tm="100000">
                                          <p:val>
                                            <p:strVal val="#ppt_x"/>
                                          </p:val>
                                        </p:tav>
                                      </p:tavLst>
                                    </p:anim>
                                    <p:anim calcmode="lin" valueType="num">
                                      <p:cBhvr>
                                        <p:cTn id="71" dur="1000" fill="hold"/>
                                        <p:tgtEl>
                                          <p:spTgt spid="53250"/>
                                        </p:tgtEl>
                                        <p:attrNameLst>
                                          <p:attrName>ppt_y</p:attrName>
                                        </p:attrNameLst>
                                      </p:cBhvr>
                                      <p:tavLst>
                                        <p:tav tm="0">
                                          <p:val>
                                            <p:strVal val="#ppt_y"/>
                                          </p:val>
                                        </p:tav>
                                        <p:tav tm="100000">
                                          <p:val>
                                            <p:strVal val="#ppt_y"/>
                                          </p:val>
                                        </p:tav>
                                      </p:tavLst>
                                    </p:anim>
                                    <p:animEffect transition="in" filter="wipe(right)" prLst="gradientSize: 0.1">
                                      <p:cBhvr>
                                        <p:cTn id="72" dur="1000"/>
                                        <p:tgtEl>
                                          <p:spTgt spid="53250"/>
                                        </p:tgtEl>
                                      </p:cBhvr>
                                    </p:animEffect>
                                  </p:childTnLst>
                                </p:cTn>
                              </p:par>
                            </p:childTnLst>
                          </p:cTn>
                        </p:par>
                        <p:par>
                          <p:cTn id="73" fill="hold">
                            <p:stCondLst>
                              <p:cond delay="10625"/>
                            </p:stCondLst>
                            <p:childTnLst>
                              <p:par>
                                <p:cTn id="74" presetID="8" presetClass="entr" presetSubtype="32" fill="hold" nodeType="afterEffect">
                                  <p:stCondLst>
                                    <p:cond delay="1000"/>
                                  </p:stCondLst>
                                  <p:childTnLst>
                                    <p:set>
                                      <p:cBhvr>
                                        <p:cTn id="75" dur="1" fill="hold">
                                          <p:stCondLst>
                                            <p:cond delay="0"/>
                                          </p:stCondLst>
                                        </p:cTn>
                                        <p:tgtEl>
                                          <p:spTgt spid="53252"/>
                                        </p:tgtEl>
                                        <p:attrNameLst>
                                          <p:attrName>style.visibility</p:attrName>
                                        </p:attrNameLst>
                                      </p:cBhvr>
                                      <p:to>
                                        <p:strVal val="visible"/>
                                      </p:to>
                                    </p:set>
                                    <p:animEffect transition="in" filter="diamond(out)">
                                      <p:cBhvr>
                                        <p:cTn id="76" dur="1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build="p"/>
      <p:bldP spid="7" grpId="1"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8" name="Picture 7" descr="13-8 text-Jesus.jpg"/>
          <p:cNvPicPr>
            <a:picLocks noChangeAspect="1"/>
          </p:cNvPicPr>
          <p:nvPr/>
        </p:nvPicPr>
        <p:blipFill>
          <a:blip r:embed="rId2" cstate="print"/>
          <a:srcRect t="4167" b="7833"/>
          <a:stretch>
            <a:fillRect/>
          </a:stretch>
        </p:blipFill>
        <p:spPr>
          <a:xfrm>
            <a:off x="1066800" y="304800"/>
            <a:ext cx="6934200" cy="6102095"/>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355312"/>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Overview of Chapter 13:</a:t>
            </a:r>
          </a:p>
          <a:p>
            <a:pPr marL="274320" indent="-274320">
              <a:spcAft>
                <a:spcPts val="2400"/>
              </a:spcAft>
              <a:buFont typeface="Arial" pitchFamily="34" charset="0"/>
              <a:buChar char="•"/>
            </a:pPr>
            <a:r>
              <a:rPr lang="en-US" sz="2600" b="1" dirty="0" smtClean="0">
                <a:latin typeface="Cambria" pitchFamily="18" charset="0"/>
              </a:rPr>
              <a:t>Paul reminds us of the </a:t>
            </a:r>
            <a:r>
              <a:rPr lang="en-US" sz="2600" b="1" i="1" dirty="0" smtClean="0">
                <a:effectLst>
                  <a:outerShdw blurRad="38100" dist="38100" dir="2700000" algn="tl">
                    <a:srgbClr val="000000">
                      <a:alpha val="43137"/>
                    </a:srgbClr>
                  </a:outerShdw>
                </a:effectLst>
                <a:latin typeface="Cambria" pitchFamily="18" charset="0"/>
              </a:rPr>
              <a:t>“three theological virtues”</a:t>
            </a:r>
            <a:r>
              <a:rPr lang="en-US" sz="2600" b="1" dirty="0" smtClean="0">
                <a:latin typeface="Cambria" pitchFamily="18" charset="0"/>
              </a:rPr>
              <a:t> of faith, hope, and love.  </a:t>
            </a:r>
          </a:p>
          <a:p>
            <a:pPr marL="274320" indent="-274320">
              <a:spcAft>
                <a:spcPts val="24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Ch11</a:t>
            </a:r>
            <a:r>
              <a:rPr lang="en-US" sz="2600" b="1" dirty="0" smtClean="0">
                <a:latin typeface="Cambria" pitchFamily="18" charset="0"/>
              </a:rPr>
              <a:t> presents a procession of men and women of </a:t>
            </a:r>
            <a:r>
              <a:rPr lang="en-US" sz="2600" b="1" u="sng" dirty="0" smtClean="0">
                <a:effectLst>
                  <a:outerShdw blurRad="38100" dist="38100" dir="2700000" algn="tl">
                    <a:srgbClr val="000000">
                      <a:alpha val="43137"/>
                    </a:srgbClr>
                  </a:outerShdw>
                </a:effectLst>
                <a:latin typeface="Cambria" pitchFamily="18" charset="0"/>
              </a:rPr>
              <a:t>faith</a:t>
            </a:r>
            <a:r>
              <a:rPr lang="en-US" sz="2600" b="1" dirty="0" smtClean="0">
                <a:latin typeface="Cambria" pitchFamily="18" charset="0"/>
              </a:rPr>
              <a:t> worthy of emulation.</a:t>
            </a:r>
          </a:p>
          <a:p>
            <a:pPr marL="274320" indent="-274320">
              <a:spcAft>
                <a:spcPts val="24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Ch12</a:t>
            </a:r>
            <a:r>
              <a:rPr lang="en-US" sz="2600" b="1" dirty="0" smtClean="0">
                <a:latin typeface="Cambria" pitchFamily="18" charset="0"/>
              </a:rPr>
              <a:t> sets forth warning and essential advice to help believers stand strong in </a:t>
            </a:r>
            <a:r>
              <a:rPr lang="en-US" sz="2600" b="1" u="sng" dirty="0" smtClean="0">
                <a:effectLst>
                  <a:outerShdw blurRad="38100" dist="38100" dir="2700000" algn="tl">
                    <a:srgbClr val="000000">
                      <a:alpha val="43137"/>
                    </a:srgbClr>
                  </a:outerShdw>
                </a:effectLst>
                <a:latin typeface="Cambria" pitchFamily="18" charset="0"/>
              </a:rPr>
              <a:t>hope</a:t>
            </a:r>
            <a:r>
              <a:rPr lang="en-US" sz="2600" b="1" dirty="0" smtClean="0">
                <a:latin typeface="Cambria" pitchFamily="18" charset="0"/>
              </a:rPr>
              <a:t> to endure the marathon of the Christian life.</a:t>
            </a:r>
          </a:p>
          <a:p>
            <a:pPr marL="274320" indent="-274320">
              <a:spcAft>
                <a:spcPts val="2400"/>
              </a:spcAft>
              <a:buFont typeface="Arial" pitchFamily="34" charset="0"/>
              <a:buChar char="•"/>
            </a:pPr>
            <a:r>
              <a:rPr lang="en-US" sz="2600" b="1" dirty="0" smtClean="0">
                <a:latin typeface="Cambria" pitchFamily="18" charset="0"/>
              </a:rPr>
              <a:t>Now, in </a:t>
            </a:r>
            <a:r>
              <a:rPr lang="en-US" sz="2600" b="1" dirty="0" smtClean="0">
                <a:effectLst>
                  <a:outerShdw blurRad="38100" dist="38100" dir="2700000" algn="tl">
                    <a:srgbClr val="000000">
                      <a:alpha val="43137"/>
                    </a:srgbClr>
                  </a:outerShdw>
                </a:effectLst>
                <a:latin typeface="Cambria" pitchFamily="18" charset="0"/>
              </a:rPr>
              <a:t>Ch13</a:t>
            </a:r>
            <a:r>
              <a:rPr lang="en-US" sz="2600" b="1" dirty="0" smtClean="0">
                <a:latin typeface="Cambria" pitchFamily="18" charset="0"/>
              </a:rPr>
              <a:t>, Paul examines the Christian’s life of </a:t>
            </a:r>
            <a:r>
              <a:rPr lang="en-US" sz="2600" b="1" u="sng" dirty="0" smtClean="0">
                <a:effectLst>
                  <a:outerShdw blurRad="38100" dist="38100" dir="2700000" algn="tl">
                    <a:srgbClr val="000000">
                      <a:alpha val="43137"/>
                    </a:srgbClr>
                  </a:outerShdw>
                </a:effectLst>
                <a:latin typeface="Cambria" pitchFamily="18" charset="0"/>
              </a:rPr>
              <a:t>love</a:t>
            </a:r>
            <a:r>
              <a:rPr lang="en-US" sz="2600" b="1" dirty="0" smtClean="0">
                <a:latin typeface="Cambria" pitchFamily="18" charset="0"/>
              </a:rPr>
              <a:t> for God and </a:t>
            </a:r>
            <a:r>
              <a:rPr lang="en-US" sz="2600" b="1" u="sng" dirty="0" smtClean="0">
                <a:effectLst>
                  <a:outerShdw blurRad="38100" dist="38100" dir="2700000" algn="tl">
                    <a:srgbClr val="000000">
                      <a:alpha val="43137"/>
                    </a:srgbClr>
                  </a:outerShdw>
                </a:effectLst>
                <a:latin typeface="Cambria" pitchFamily="18" charset="0"/>
              </a:rPr>
              <a:t>love</a:t>
            </a:r>
            <a:r>
              <a:rPr lang="en-US" sz="2600" b="1" dirty="0" smtClean="0">
                <a:latin typeface="Cambria" pitchFamily="18" charset="0"/>
              </a:rPr>
              <a:t> for others.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Overview of Chapter 13:</a:t>
            </a:r>
          </a:p>
          <a:p>
            <a:pPr marL="274320" indent="-274320">
              <a:spcAft>
                <a:spcPts val="2400"/>
              </a:spcAft>
              <a:buFont typeface="Arial" pitchFamily="34" charset="0"/>
              <a:buChar char="•"/>
            </a:pPr>
            <a:r>
              <a:rPr lang="en-US" sz="2600" b="1" dirty="0" smtClean="0">
                <a:latin typeface="Cambria" pitchFamily="18" charset="0"/>
              </a:rPr>
              <a:t>As this grand letter comes close to its conclusion, Paul becomes increasingly more </a:t>
            </a:r>
            <a:r>
              <a:rPr lang="en-US" sz="2600" b="1" i="1" dirty="0" smtClean="0">
                <a:effectLst>
                  <a:outerShdw blurRad="38100" dist="38100" dir="2700000" algn="tl">
                    <a:srgbClr val="000000">
                      <a:alpha val="43137"/>
                    </a:srgbClr>
                  </a:outerShdw>
                </a:effectLst>
                <a:latin typeface="Cambria" pitchFamily="18" charset="0"/>
              </a:rPr>
              <a:t>personal</a:t>
            </a:r>
            <a:r>
              <a:rPr lang="en-US" sz="2600" b="1" dirty="0" smtClean="0">
                <a:latin typeface="Cambria" pitchFamily="18" charset="0"/>
              </a:rPr>
              <a:t>, more </a:t>
            </a:r>
            <a:r>
              <a:rPr lang="en-US" sz="2600" b="1" i="1" dirty="0" smtClean="0">
                <a:effectLst>
                  <a:outerShdw blurRad="38100" dist="38100" dir="2700000" algn="tl">
                    <a:srgbClr val="000000">
                      <a:alpha val="43137"/>
                    </a:srgbClr>
                  </a:outerShdw>
                </a:effectLst>
                <a:latin typeface="Cambria" pitchFamily="18" charset="0"/>
              </a:rPr>
              <a:t>encouraging</a:t>
            </a:r>
            <a:r>
              <a:rPr lang="en-US" sz="2600" b="1" dirty="0" smtClean="0">
                <a:latin typeface="Cambria" pitchFamily="18" charset="0"/>
              </a:rPr>
              <a:t>, and even more </a:t>
            </a:r>
            <a:r>
              <a:rPr lang="en-US" sz="2600" b="1" i="1" dirty="0" smtClean="0">
                <a:effectLst>
                  <a:outerShdw blurRad="38100" dist="38100" dir="2700000" algn="tl">
                    <a:srgbClr val="000000">
                      <a:alpha val="43137"/>
                    </a:srgbClr>
                  </a:outerShdw>
                </a:effectLst>
                <a:latin typeface="Cambria" pitchFamily="18" charset="0"/>
              </a:rPr>
              <a:t>practical</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A casual glance at </a:t>
            </a:r>
            <a:r>
              <a:rPr lang="en-US" sz="2600" b="1" dirty="0" smtClean="0">
                <a:effectLst>
                  <a:outerShdw blurRad="38100" dist="38100" dir="2700000" algn="tl">
                    <a:srgbClr val="000000">
                      <a:alpha val="43137"/>
                    </a:srgbClr>
                  </a:outerShdw>
                </a:effectLst>
                <a:latin typeface="Cambria" pitchFamily="18" charset="0"/>
              </a:rPr>
              <a:t>Ch13</a:t>
            </a:r>
            <a:r>
              <a:rPr lang="en-US" sz="2600" b="1" dirty="0" smtClean="0">
                <a:latin typeface="Cambria" pitchFamily="18" charset="0"/>
              </a:rPr>
              <a:t> reveals the wide spectrum of concerns calling for a personal, practical response.  </a:t>
            </a:r>
          </a:p>
          <a:p>
            <a:pPr marL="274320" indent="-274320">
              <a:spcAft>
                <a:spcPts val="2400"/>
              </a:spcAft>
              <a:buFont typeface="Arial" pitchFamily="34" charset="0"/>
              <a:buChar char="•"/>
            </a:pPr>
            <a:r>
              <a:rPr lang="en-US" sz="2600" b="1" dirty="0" smtClean="0">
                <a:latin typeface="Cambria" pitchFamily="18" charset="0"/>
              </a:rPr>
              <a:t>Paul talks about our </a:t>
            </a:r>
            <a:r>
              <a:rPr lang="en-US" sz="2600" b="1" u="sng" dirty="0" smtClean="0">
                <a:effectLst>
                  <a:outerShdw blurRad="38100" dist="38100" dir="2700000" algn="tl">
                    <a:srgbClr val="000000">
                      <a:alpha val="43137"/>
                    </a:srgbClr>
                  </a:outerShdw>
                </a:effectLst>
                <a:latin typeface="Cambria" pitchFamily="18" charset="0"/>
              </a:rPr>
              <a:t>relationship</a:t>
            </a:r>
            <a:r>
              <a:rPr lang="en-US" sz="2600" b="1" dirty="0" smtClean="0">
                <a:latin typeface="Cambria" pitchFamily="18" charset="0"/>
              </a:rPr>
              <a:t> with other believers (</a:t>
            </a:r>
            <a:r>
              <a:rPr lang="en-US" sz="2600" b="1" dirty="0" smtClean="0">
                <a:effectLst>
                  <a:outerShdw blurRad="38100" dist="38100" dir="2700000" algn="tl">
                    <a:srgbClr val="000000">
                      <a:alpha val="43137"/>
                    </a:srgbClr>
                  </a:outerShdw>
                </a:effectLst>
                <a:latin typeface="Cambria" pitchFamily="18" charset="0"/>
              </a:rPr>
              <a:t>v1</a:t>
            </a:r>
            <a:r>
              <a:rPr lang="en-US" sz="2600" b="1" dirty="0" smtClean="0">
                <a:latin typeface="Cambria" pitchFamily="18" charset="0"/>
              </a:rPr>
              <a:t>), strangers (</a:t>
            </a:r>
            <a:r>
              <a:rPr lang="en-US" sz="2600" b="1" dirty="0" smtClean="0">
                <a:effectLst>
                  <a:outerShdw blurRad="38100" dist="38100" dir="2700000" algn="tl">
                    <a:srgbClr val="000000">
                      <a:alpha val="43137"/>
                    </a:srgbClr>
                  </a:outerShdw>
                </a:effectLst>
                <a:latin typeface="Cambria" pitchFamily="18" charset="0"/>
              </a:rPr>
              <a:t>v2</a:t>
            </a:r>
            <a:r>
              <a:rPr lang="en-US" sz="2600" b="1" dirty="0" smtClean="0">
                <a:latin typeface="Cambria" pitchFamily="18" charset="0"/>
              </a:rPr>
              <a:t>), prisoners (</a:t>
            </a:r>
            <a:r>
              <a:rPr lang="en-US" sz="2600" b="1" dirty="0" smtClean="0">
                <a:effectLst>
                  <a:outerShdw blurRad="38100" dist="38100" dir="2700000" algn="tl">
                    <a:srgbClr val="000000">
                      <a:alpha val="43137"/>
                    </a:srgbClr>
                  </a:outerShdw>
                </a:effectLst>
                <a:latin typeface="Cambria" pitchFamily="18" charset="0"/>
              </a:rPr>
              <a:t>v3</a:t>
            </a:r>
            <a:r>
              <a:rPr lang="en-US" sz="2600" b="1" dirty="0" smtClean="0">
                <a:latin typeface="Cambria" pitchFamily="18" charset="0"/>
              </a:rPr>
              <a:t>),          our spouse (</a:t>
            </a:r>
            <a:r>
              <a:rPr lang="en-US" sz="2600" b="1" dirty="0" smtClean="0">
                <a:effectLst>
                  <a:outerShdw blurRad="38100" dist="38100" dir="2700000" algn="tl">
                    <a:srgbClr val="000000">
                      <a:alpha val="43137"/>
                    </a:srgbClr>
                  </a:outerShdw>
                </a:effectLst>
                <a:latin typeface="Cambria" pitchFamily="18" charset="0"/>
              </a:rPr>
              <a:t>v4</a:t>
            </a:r>
            <a:r>
              <a:rPr lang="en-US" sz="2600" b="1" dirty="0" smtClean="0">
                <a:latin typeface="Cambria" pitchFamily="18" charset="0"/>
              </a:rPr>
              <a:t>), money (</a:t>
            </a:r>
            <a:r>
              <a:rPr lang="en-US" sz="2600" b="1" dirty="0" smtClean="0">
                <a:effectLst>
                  <a:outerShdw blurRad="38100" dist="38100" dir="2700000" algn="tl">
                    <a:srgbClr val="000000">
                      <a:alpha val="43137"/>
                    </a:srgbClr>
                  </a:outerShdw>
                </a:effectLst>
                <a:latin typeface="Cambria" pitchFamily="18" charset="0"/>
              </a:rPr>
              <a:t>v5-6</a:t>
            </a:r>
            <a:r>
              <a:rPr lang="en-US" sz="2600" b="1" dirty="0" smtClean="0">
                <a:latin typeface="Cambria" pitchFamily="18" charset="0"/>
              </a:rPr>
              <a:t>), leaders (</a:t>
            </a:r>
            <a:r>
              <a:rPr lang="en-US" sz="2600" b="1" dirty="0" smtClean="0">
                <a:effectLst>
                  <a:outerShdw blurRad="38100" dist="38100" dir="2700000" algn="tl">
                    <a:srgbClr val="000000">
                      <a:alpha val="43137"/>
                    </a:srgbClr>
                  </a:outerShdw>
                </a:effectLst>
                <a:latin typeface="Cambria" pitchFamily="18" charset="0"/>
              </a:rPr>
              <a:t>v7</a:t>
            </a:r>
            <a:r>
              <a:rPr lang="en-US" sz="2600" b="1" dirty="0" smtClean="0">
                <a:latin typeface="Cambria" pitchFamily="18" charset="0"/>
              </a:rPr>
              <a:t>),             Christ (</a:t>
            </a:r>
            <a:r>
              <a:rPr lang="en-US" sz="2600" b="1" dirty="0" smtClean="0">
                <a:effectLst>
                  <a:outerShdw blurRad="38100" dist="38100" dir="2700000" algn="tl">
                    <a:srgbClr val="000000">
                      <a:alpha val="43137"/>
                    </a:srgbClr>
                  </a:outerShdw>
                </a:effectLst>
                <a:latin typeface="Cambria" pitchFamily="18" charset="0"/>
              </a:rPr>
              <a:t>v8-14</a:t>
            </a:r>
            <a:r>
              <a:rPr lang="en-US" sz="2600" b="1" dirty="0" smtClean="0">
                <a:latin typeface="Cambria" pitchFamily="18" charset="0"/>
              </a:rPr>
              <a:t>), God (</a:t>
            </a:r>
            <a:r>
              <a:rPr lang="en-US" sz="2600" b="1" dirty="0" smtClean="0">
                <a:effectLst>
                  <a:outerShdw blurRad="38100" dist="38100" dir="2700000" algn="tl">
                    <a:srgbClr val="000000">
                      <a:alpha val="43137"/>
                    </a:srgbClr>
                  </a:outerShdw>
                </a:effectLst>
                <a:latin typeface="Cambria" pitchFamily="18" charset="0"/>
              </a:rPr>
              <a:t>v15-17</a:t>
            </a:r>
            <a:r>
              <a:rPr lang="en-US" sz="2600" b="1" dirty="0" smtClean="0">
                <a:latin typeface="Cambria" pitchFamily="18" charset="0"/>
              </a:rPr>
              <a:t>), prayer (</a:t>
            </a:r>
            <a:r>
              <a:rPr lang="en-US" sz="2600" b="1" dirty="0" smtClean="0">
                <a:effectLst>
                  <a:outerShdw blurRad="38100" dist="38100" dir="2700000" algn="tl">
                    <a:srgbClr val="000000">
                      <a:alpha val="43137"/>
                    </a:srgbClr>
                  </a:outerShdw>
                </a:effectLst>
                <a:latin typeface="Cambria" pitchFamily="18" charset="0"/>
              </a:rPr>
              <a:t>v18-21</a:t>
            </a:r>
            <a:r>
              <a:rPr lang="en-US" sz="2600" b="1" dirty="0" smtClean="0">
                <a:latin typeface="Cambria" pitchFamily="18" charset="0"/>
              </a:rPr>
              <a:t>), and all the saints (</a:t>
            </a:r>
            <a:r>
              <a:rPr lang="en-US" sz="2600" b="1" dirty="0" smtClean="0">
                <a:effectLst>
                  <a:outerShdw blurRad="38100" dist="38100" dir="2700000" algn="tl">
                    <a:srgbClr val="000000">
                      <a:alpha val="43137"/>
                    </a:srgbClr>
                  </a:outerShdw>
                </a:effectLst>
                <a:latin typeface="Cambria" pitchFamily="18" charset="0"/>
              </a:rPr>
              <a:t>v22-25</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alpha val="70000"/>
          </a:schemeClr>
        </a:solidFill>
        <a:effectLst/>
      </p:bgPr>
    </p:bg>
    <p:spTree>
      <p:nvGrpSpPr>
        <p:cNvPr id="1" name=""/>
        <p:cNvGrpSpPr/>
        <p:nvPr/>
      </p:nvGrpSpPr>
      <p:grpSpPr>
        <a:xfrm>
          <a:off x="0" y="0"/>
          <a:ext cx="0" cy="0"/>
          <a:chOff x="0" y="0"/>
          <a:chExt cx="0" cy="0"/>
        </a:xfrm>
      </p:grpSpPr>
      <p:sp>
        <p:nvSpPr>
          <p:cNvPr id="8" name="TextBox 7"/>
          <p:cNvSpPr txBox="1"/>
          <p:nvPr/>
        </p:nvSpPr>
        <p:spPr>
          <a:xfrm>
            <a:off x="0" y="990600"/>
            <a:ext cx="9144000" cy="3662541"/>
          </a:xfrm>
          <a:prstGeom prst="rect">
            <a:avLst/>
          </a:prstGeom>
          <a:gradFill>
            <a:gsLst>
              <a:gs pos="0">
                <a:srgbClr val="FFC000"/>
              </a:gs>
              <a:gs pos="100000">
                <a:srgbClr val="FFEBFA"/>
              </a:gs>
            </a:gsLst>
            <a:lin ang="5400000" scaled="0"/>
          </a:gradFill>
        </p:spPr>
        <p:txBody>
          <a:bodyPr wrap="square" lIns="274320" tIns="0" rIns="274320" bIns="91440" rtlCol="0" anchor="t" anchorCtr="0">
            <a:spAutoFit/>
          </a:bodyPr>
          <a:lstStyle/>
          <a:p>
            <a:endParaRPr lang="en-US" sz="3200" dirty="0" smtClean="0">
              <a:latin typeface="Georgia" pitchFamily="18" charset="0"/>
            </a:endParaRPr>
          </a:p>
          <a:p>
            <a:pPr>
              <a:spcAft>
                <a:spcPts val="1200"/>
              </a:spcAft>
            </a:pPr>
            <a:r>
              <a:rPr lang="en-US" sz="3000" b="1" baseline="30000" dirty="0" smtClean="0">
                <a:effectLst>
                  <a:outerShdw blurRad="38100" dist="38100" dir="2700000" algn="tl">
                    <a:srgbClr val="000000">
                      <a:alpha val="43137"/>
                    </a:srgbClr>
                  </a:outerShdw>
                </a:effectLst>
                <a:latin typeface="Georgia" pitchFamily="18" charset="0"/>
              </a:rPr>
              <a:t>1</a:t>
            </a:r>
            <a:r>
              <a:rPr lang="en-US" sz="3000" dirty="0" smtClean="0">
                <a:latin typeface="Georgia" pitchFamily="18" charset="0"/>
              </a:rPr>
              <a:t>Let brotherly love continue.  </a:t>
            </a:r>
          </a:p>
          <a:p>
            <a:pPr>
              <a:spcAft>
                <a:spcPts val="1200"/>
              </a:spcAft>
            </a:pPr>
            <a:r>
              <a:rPr lang="en-US" sz="3000" b="1" baseline="30000" dirty="0" smtClean="0">
                <a:effectLst>
                  <a:outerShdw blurRad="38100" dist="38100" dir="2700000" algn="tl">
                    <a:srgbClr val="000000">
                      <a:alpha val="43137"/>
                    </a:srgbClr>
                  </a:outerShdw>
                </a:effectLst>
                <a:latin typeface="Georgia" pitchFamily="18" charset="0"/>
              </a:rPr>
              <a:t>2</a:t>
            </a:r>
            <a:r>
              <a:rPr lang="en-US" sz="3000" dirty="0" smtClean="0">
                <a:latin typeface="Georgia" pitchFamily="18" charset="0"/>
              </a:rPr>
              <a:t>Be not forgetful to entertain strangers: for thereby some have entertained angels unawares.  </a:t>
            </a:r>
          </a:p>
          <a:p>
            <a:pPr>
              <a:spcAft>
                <a:spcPts val="1200"/>
              </a:spcAft>
            </a:pPr>
            <a:r>
              <a:rPr lang="en-US" sz="3000" b="1" baseline="30000" dirty="0" smtClean="0">
                <a:effectLst>
                  <a:outerShdw blurRad="38100" dist="38100" dir="2700000" algn="tl">
                    <a:srgbClr val="000000">
                      <a:alpha val="43137"/>
                    </a:srgbClr>
                  </a:outerShdw>
                </a:effectLst>
                <a:latin typeface="Georgia" pitchFamily="18" charset="0"/>
              </a:rPr>
              <a:t>3</a:t>
            </a:r>
            <a:r>
              <a:rPr lang="en-US" sz="3000" dirty="0" smtClean="0">
                <a:latin typeface="Georgia" pitchFamily="18" charset="0"/>
              </a:rPr>
              <a:t>Remember them that are in bonds, as bound with them; and them which suffer adversity, as being yourselves also in the body.</a:t>
            </a:r>
            <a:endParaRPr lang="en-US" sz="3000" dirty="0">
              <a:latin typeface="Georgia" pitchFamily="18" charset="0"/>
            </a:endParaRPr>
          </a:p>
        </p:txBody>
      </p:sp>
      <p:sp>
        <p:nvSpPr>
          <p:cNvPr id="13" name="TextBox 12"/>
          <p:cNvSpPr txBox="1"/>
          <p:nvPr/>
        </p:nvSpPr>
        <p:spPr>
          <a:xfrm>
            <a:off x="2590800" y="228600"/>
            <a:ext cx="43434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b="1" dirty="0" smtClean="0">
                <a:solidFill>
                  <a:schemeClr val="tx1"/>
                </a:solidFill>
                <a:latin typeface="Georgia" pitchFamily="18" charset="0"/>
              </a:rPr>
              <a:t>Hebrews 13:1 – 3</a:t>
            </a:r>
            <a:endParaRPr lang="en-US" sz="2800" b="1" dirty="0">
              <a:solidFill>
                <a:schemeClr val="tx1"/>
              </a:solidFill>
              <a:latin typeface="Georgia" pitchFamily="18" charset="0"/>
            </a:endParaRPr>
          </a:p>
        </p:txBody>
      </p:sp>
      <p:cxnSp>
        <p:nvCxnSpPr>
          <p:cNvPr id="12" name="Straight Connector 11"/>
          <p:cNvCxnSpPr/>
          <p:nvPr/>
        </p:nvCxnSpPr>
        <p:spPr>
          <a:xfrm>
            <a:off x="1066800" y="1905000"/>
            <a:ext cx="228600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3657600" y="2514600"/>
            <a:ext cx="310896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4724400" y="3581400"/>
            <a:ext cx="155448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ou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1000"/>
                            </p:stCondLst>
                            <p:childTnLst>
                              <p:par>
                                <p:cTn id="17" presetID="22" presetClass="entr" presetSubtype="8" fill="hold"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3000"/>
                            </p:stCondLst>
                            <p:childTnLst>
                              <p:par>
                                <p:cTn id="21" presetID="22" presetClass="entr" presetSubtype="8" fill="hold"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40261</TotalTime>
  <Words>3366</Words>
  <Application>Microsoft Office PowerPoint</Application>
  <PresentationFormat>On-screen Show (4:3)</PresentationFormat>
  <Paragraphs>189</Paragraphs>
  <Slides>52</Slides>
  <Notes>3</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 the end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7024</cp:revision>
  <dcterms:created xsi:type="dcterms:W3CDTF">2016-10-08T19:35:00Z</dcterms:created>
  <dcterms:modified xsi:type="dcterms:W3CDTF">2020-12-08T21:13:10Z</dcterms:modified>
</cp:coreProperties>
</file>