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3"/>
  </p:notesMasterIdLst>
  <p:sldIdLst>
    <p:sldId id="1659" r:id="rId2"/>
    <p:sldId id="1891" r:id="rId3"/>
    <p:sldId id="1890" r:id="rId4"/>
    <p:sldId id="1892" r:id="rId5"/>
    <p:sldId id="1870" r:id="rId6"/>
    <p:sldId id="1887" r:id="rId7"/>
    <p:sldId id="1794" r:id="rId8"/>
    <p:sldId id="1871" r:id="rId9"/>
    <p:sldId id="1886" r:id="rId10"/>
    <p:sldId id="1885" r:id="rId11"/>
    <p:sldId id="1873" r:id="rId12"/>
    <p:sldId id="1854" r:id="rId13"/>
    <p:sldId id="1894" r:id="rId14"/>
    <p:sldId id="1895" r:id="rId15"/>
    <p:sldId id="1874" r:id="rId16"/>
    <p:sldId id="1888" r:id="rId17"/>
    <p:sldId id="1875" r:id="rId18"/>
    <p:sldId id="1850" r:id="rId19"/>
    <p:sldId id="1889" r:id="rId20"/>
    <p:sldId id="1879" r:id="rId21"/>
    <p:sldId id="1880" r:id="rId22"/>
    <p:sldId id="1881" r:id="rId23"/>
    <p:sldId id="1882" r:id="rId24"/>
    <p:sldId id="1883" r:id="rId25"/>
    <p:sldId id="1884" r:id="rId26"/>
    <p:sldId id="1876" r:id="rId27"/>
    <p:sldId id="1867" r:id="rId28"/>
    <p:sldId id="1868" r:id="rId29"/>
    <p:sldId id="1869" r:id="rId30"/>
    <p:sldId id="1791" r:id="rId31"/>
    <p:sldId id="185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342" autoAdjust="0"/>
    <p:restoredTop sz="86410" autoAdjust="0"/>
  </p:normalViewPr>
  <p:slideViewPr>
    <p:cSldViewPr>
      <p:cViewPr varScale="1">
        <p:scale>
          <a:sx n="97" d="100"/>
          <a:sy n="97" d="100"/>
        </p:scale>
        <p:origin x="-1293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 page Hebrews - 2.jpg"/>
          <p:cNvPicPr>
            <a:picLocks noChangeAspect="1"/>
          </p:cNvPicPr>
          <p:nvPr/>
        </p:nvPicPr>
        <p:blipFill>
          <a:blip r:embed="rId3" cstate="print"/>
          <a:srcRect t="10185"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10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The Supremacy of Christ </a:t>
            </a:r>
          </a:p>
          <a:p>
            <a:pPr algn="ctr"/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and Christianity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3</a:t>
            </a:r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 </a:t>
            </a:r>
          </a:p>
          <a:p>
            <a:pPr algn="ctr"/>
            <a:r>
              <a:rPr lang="en-US" sz="4000" b="1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16 </a:t>
            </a:r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September 2020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5-18 B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Cambria" pitchFamily="18" charset="0"/>
              </a:rPr>
              <a:t>Paul then illustrates Jesus’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superiority</a:t>
            </a:r>
            <a:r>
              <a:rPr lang="en-US" sz="3200" b="1" dirty="0" smtClean="0">
                <a:latin typeface="Cambria" pitchFamily="18" charset="0"/>
              </a:rPr>
              <a:t> to angels by being made lower than the angels, whereby Jesus became the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captain</a:t>
            </a:r>
            <a:r>
              <a:rPr lang="en-US" sz="3200" b="1" dirty="0" smtClean="0">
                <a:latin typeface="Cambria" pitchFamily="18" charset="0"/>
              </a:rPr>
              <a:t> of our salvation and a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merciful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faithful</a:t>
            </a:r>
            <a:r>
              <a:rPr lang="en-US" sz="3200" b="1" dirty="0" smtClean="0">
                <a:latin typeface="Cambria" pitchFamily="18" charset="0"/>
              </a:rPr>
              <a:t> High Priest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5-18</a:t>
            </a:r>
            <a:r>
              <a:rPr lang="en-US" sz="3200" b="1" dirty="0" smtClean="0">
                <a:latin typeface="Cambria" pitchFamily="18" charset="0"/>
              </a:rPr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382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 #1: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Pay attention lest you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drift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1-4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</p:txBody>
      </p:sp>
      <p:pic>
        <p:nvPicPr>
          <p:cNvPr id="8" name="Picture 7" descr="2-1 dri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667000"/>
            <a:ext cx="6858000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 #1: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Pay attention lest you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drift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1-4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We can avoid drifting away by giving earnest heed to the things we have heard.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Absorbing what we have heard is more essential than seeking something new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en-US" sz="24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Overcoming the peril of drifting requires the discipline of application 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We cannot escape judgment if we neglect our great salvation; that disobedience to angels was punished, much more so if we neglect the Lord himself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2-3</a:t>
            </a:r>
            <a:r>
              <a:rPr lang="en-US" sz="24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 #1: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This great salvation was revealed and confirmed to us first by the Lord himself, and by those who heard him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r>
              <a:rPr lang="en-US" sz="24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Neglecting God’s salvation inevitably leads to inescapable consequences.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Further, God bore witness through signs, wonders, miracles, and gifts of the Holy Spirit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en-US" sz="24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Open your ears to hear God’s voice of correction.  Be aware of the danger of spiritual drift.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-Hebrews-2-3.jp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-1 Jesus Is B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3058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4343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SUPERIORITY: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 is superior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better</a:t>
            </a:r>
            <a:r>
              <a:rPr lang="en-US" sz="2400" b="1" dirty="0" smtClean="0">
                <a:latin typeface="Cambria" pitchFamily="18" charset="0"/>
              </a:rPr>
              <a:t>) than the angels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 was made lower than angels, but is placed over and above all of God’s works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6-9</a:t>
            </a:r>
            <a:r>
              <a:rPr lang="en-US" sz="2400" b="1" dirty="0" smtClean="0">
                <a:latin typeface="Cambria" pitchFamily="18" charset="0"/>
              </a:rPr>
              <a:t>). 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Picture 7" descr="angel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794760" cy="419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4267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ambria" pitchFamily="18" charset="0"/>
              </a:rPr>
              <a:t>Eight reasons Jesus was made lower than angels              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9-18</a:t>
            </a:r>
            <a:r>
              <a:rPr lang="en-US" sz="2600" b="1" dirty="0" smtClean="0">
                <a:latin typeface="Cambria" pitchFamily="18" charset="0"/>
              </a:rPr>
              <a:t>)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[1] </a:t>
            </a:r>
            <a:r>
              <a:rPr lang="en-US" sz="2400" b="1" dirty="0" smtClean="0">
                <a:latin typeface="Cambria" pitchFamily="18" charset="0"/>
              </a:rPr>
              <a:t>To be made perfect through sufferings:  </a:t>
            </a:r>
            <a:r>
              <a:rPr lang="en-US" sz="2400" b="1" i="1" dirty="0" smtClean="0">
                <a:latin typeface="Cambria" pitchFamily="18" charset="0"/>
              </a:rPr>
              <a:t>“for the suffering of death”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</p:txBody>
      </p:sp>
      <p:pic>
        <p:nvPicPr>
          <p:cNvPr id="9" name="Picture 8" descr="2-9 suff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1600"/>
            <a:ext cx="38862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43434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ambria" pitchFamily="18" charset="0"/>
              </a:rPr>
              <a:t>Eight reasons Jesus was made lower than angels              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 </a:t>
            </a:r>
            <a:r>
              <a:rPr lang="en-US" sz="2400" b="1" dirty="0" smtClean="0">
                <a:latin typeface="Cambria" pitchFamily="18" charset="0"/>
              </a:rPr>
              <a:t>To taste death for every one: 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b="1" i="1" dirty="0" smtClean="0">
                <a:latin typeface="Cambria" pitchFamily="18" charset="0"/>
              </a:rPr>
              <a:t>“that he by the grace of God should taste death for every man” </a:t>
            </a:r>
            <a:r>
              <a:rPr lang="en-US" sz="2400" b="1" dirty="0" smtClean="0">
                <a:latin typeface="Cambria" pitchFamily="18" charset="0"/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en-US" sz="2400" b="1" dirty="0" smtClean="0">
                <a:latin typeface="Cambria" pitchFamily="18" charset="0"/>
              </a:rPr>
              <a:t>)</a:t>
            </a:r>
            <a:r>
              <a:rPr lang="en-US" sz="2400" b="1" i="1" dirty="0" smtClean="0">
                <a:latin typeface="Cambria" pitchFamily="18" charset="0"/>
              </a:rPr>
              <a:t>. </a:t>
            </a:r>
          </a:p>
        </p:txBody>
      </p:sp>
      <p:pic>
        <p:nvPicPr>
          <p:cNvPr id="8" name="Picture 7" descr="2-9 lower.jpg"/>
          <p:cNvPicPr>
            <a:picLocks noChangeAspect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>
          <a:xfrm>
            <a:off x="4858738" y="1371600"/>
            <a:ext cx="4005862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8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371600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OUTLINE:  </a:t>
            </a:r>
          </a:p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Superiority of the Person of Christ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Jesus, Better than the Prophets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1:1-3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Jesus, Better than the Angels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1:4 – 2:18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Jesus, Better than Moses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3:1-19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Jesus, Better than Joshua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4:1-16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Jesus, Better than Aaron as Priest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 – 8:5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810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ambria" pitchFamily="18" charset="0"/>
              </a:rPr>
              <a:t>Eight reasons Jesus was made lower than angels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[3] </a:t>
            </a:r>
            <a:r>
              <a:rPr lang="en-US" sz="2400" b="1" dirty="0" smtClean="0">
                <a:latin typeface="Cambria" pitchFamily="18" charset="0"/>
              </a:rPr>
              <a:t>To bring many sons to glory:  </a:t>
            </a:r>
            <a:r>
              <a:rPr lang="en-US" sz="2400" b="1" i="1" dirty="0" smtClean="0">
                <a:latin typeface="Cambria" pitchFamily="18" charset="0"/>
              </a:rPr>
              <a:t>“in bringing many sons unto glory”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</p:txBody>
      </p:sp>
      <p:pic>
        <p:nvPicPr>
          <p:cNvPr id="8" name="Picture 7" descr="2-10 salvation.jpg"/>
          <p:cNvPicPr>
            <a:picLocks noChangeAspect="1"/>
          </p:cNvPicPr>
          <p:nvPr/>
        </p:nvPicPr>
        <p:blipFill>
          <a:blip r:embed="rId3" cstate="print"/>
          <a:srcRect r="15556"/>
          <a:stretch>
            <a:fillRect/>
          </a:stretch>
        </p:blipFill>
        <p:spPr>
          <a:xfrm>
            <a:off x="4377987" y="1371600"/>
            <a:ext cx="4435813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810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ambria" pitchFamily="18" charset="0"/>
              </a:rPr>
              <a:t>Eight reasons Jesus was made lower than angels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mbria" pitchFamily="18" charset="0"/>
              </a:rPr>
              <a:t>[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en-US" sz="2000" b="1" dirty="0" smtClean="0">
                <a:latin typeface="Cambria" pitchFamily="18" charset="0"/>
              </a:rPr>
              <a:t>] </a:t>
            </a:r>
            <a:r>
              <a:rPr lang="en-US" sz="2400" b="1" dirty="0" smtClean="0">
                <a:latin typeface="Cambria" pitchFamily="18" charset="0"/>
              </a:rPr>
              <a:t>To destroy the devil who had the power of death:  </a:t>
            </a:r>
            <a:r>
              <a:rPr lang="en-US" sz="2400" b="1" i="1" dirty="0" smtClean="0">
                <a:latin typeface="Cambria" pitchFamily="18" charset="0"/>
              </a:rPr>
              <a:t>“that through death he might destroy him that had the power of death, that is, the devil”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</a:t>
            </a:r>
            <a:r>
              <a:rPr lang="en-US" sz="2400" b="1" dirty="0" smtClean="0">
                <a:latin typeface="Cambria" pitchFamily="18" charset="0"/>
              </a:rPr>
              <a:t>).  </a:t>
            </a:r>
            <a:endParaRPr lang="en-US" sz="2000" b="1" dirty="0" smtClean="0">
              <a:latin typeface="Cambria" pitchFamily="18" charset="0"/>
            </a:endParaRPr>
          </a:p>
        </p:txBody>
      </p:sp>
      <p:pic>
        <p:nvPicPr>
          <p:cNvPr id="9" name="Picture 8" descr="2-14 de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371600"/>
            <a:ext cx="4441154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810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ambria" pitchFamily="18" charset="0"/>
              </a:rPr>
              <a:t>Eight reasons Jesus was made lower than angels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lvl="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[5]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To release those subject to bondage through fear of death:  </a:t>
            </a:r>
            <a:r>
              <a:rPr lang="en-US" sz="2400" b="1" i="1" dirty="0" smtClean="0">
                <a:solidFill>
                  <a:prstClr val="black"/>
                </a:solidFill>
                <a:latin typeface="Cambria" pitchFamily="18" charset="0"/>
              </a:rPr>
              <a:t>“deliver them who through fear of death were all their lifetime subject to bondage”</a:t>
            </a:r>
            <a:r>
              <a:rPr lang="en-US" sz="2400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).</a:t>
            </a:r>
          </a:p>
        </p:txBody>
      </p:sp>
      <p:pic>
        <p:nvPicPr>
          <p:cNvPr id="8" name="Picture 7" descr="2-15 death.jpeg"/>
          <p:cNvPicPr>
            <a:picLocks noChangeAspect="1"/>
          </p:cNvPicPr>
          <p:nvPr/>
        </p:nvPicPr>
        <p:blipFill>
          <a:blip r:embed="rId3" cstate="print"/>
          <a:srcRect b="6145"/>
          <a:stretch>
            <a:fillRect/>
          </a:stretch>
        </p:blipFill>
        <p:spPr>
          <a:xfrm>
            <a:off x="4343400" y="1371600"/>
            <a:ext cx="45466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810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ambria" pitchFamily="18" charset="0"/>
              </a:rPr>
              <a:t>Eight reasons Jesus was made lower than angels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lvl="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[6]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To give aid to the seed of Abraham:  </a:t>
            </a:r>
            <a:r>
              <a:rPr lang="en-US" sz="2400" b="1" i="1" dirty="0" smtClean="0">
                <a:solidFill>
                  <a:prstClr val="black"/>
                </a:solidFill>
                <a:latin typeface="Cambria" pitchFamily="18" charset="0"/>
              </a:rPr>
              <a:t>“he took on him the seed of Abraham”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 (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16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). </a:t>
            </a:r>
          </a:p>
        </p:txBody>
      </p:sp>
      <p:pic>
        <p:nvPicPr>
          <p:cNvPr id="9" name="Picture 8" descr="2-16 Abraham.jpg"/>
          <p:cNvPicPr>
            <a:picLocks noChangeAspect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>
          <a:xfrm>
            <a:off x="4343400" y="1371600"/>
            <a:ext cx="44704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810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ambria" pitchFamily="18" charset="0"/>
              </a:rPr>
              <a:t>Eight reasons Jesus was made lower than angels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lvl="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[7]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To be a merciful and faithful High Priest:  </a:t>
            </a:r>
            <a:r>
              <a:rPr lang="en-US" sz="2400" b="1" i="1" dirty="0" smtClean="0">
                <a:solidFill>
                  <a:prstClr val="black"/>
                </a:solidFill>
                <a:latin typeface="Cambria" pitchFamily="18" charset="0"/>
              </a:rPr>
              <a:t>“that he might be a merciful and faithful high priest”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 (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17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).    </a:t>
            </a:r>
          </a:p>
        </p:txBody>
      </p:sp>
      <p:pic>
        <p:nvPicPr>
          <p:cNvPr id="8" name="Picture 7" descr="2-17 high priest.jpg"/>
          <p:cNvPicPr>
            <a:picLocks noChangeAspect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>
          <a:xfrm>
            <a:off x="4267200" y="1447800"/>
            <a:ext cx="4571999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8100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ambria" pitchFamily="18" charset="0"/>
              </a:rPr>
              <a:t>Eight reasons Jesus was made lower than angels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lvl="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mbria" pitchFamily="18" charset="0"/>
              </a:rPr>
              <a:t>[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</a:t>
            </a:r>
            <a:r>
              <a:rPr lang="en-US" sz="2000" b="1" dirty="0" smtClean="0">
                <a:solidFill>
                  <a:prstClr val="black"/>
                </a:solidFill>
                <a:latin typeface="Cambria" pitchFamily="18" charset="0"/>
              </a:rPr>
              <a:t>]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To aid those who are tempted, having suffered temptation Himself:  </a:t>
            </a:r>
            <a:r>
              <a:rPr lang="en-US" sz="2400" b="1" i="1" dirty="0" smtClean="0">
                <a:solidFill>
                  <a:prstClr val="black"/>
                </a:solidFill>
                <a:latin typeface="Cambria" pitchFamily="18" charset="0"/>
              </a:rPr>
              <a:t>“that he himself hath suffered being tempted”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 (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).  </a:t>
            </a:r>
          </a:p>
        </p:txBody>
      </p:sp>
      <p:pic>
        <p:nvPicPr>
          <p:cNvPr id="9" name="Picture 8" descr="2-18 tempted.jpg"/>
          <p:cNvPicPr>
            <a:picLocks noChangeAspect="1"/>
          </p:cNvPicPr>
          <p:nvPr/>
        </p:nvPicPr>
        <p:blipFill>
          <a:blip r:embed="rId3" cstate="print"/>
          <a:srcRect b="5429"/>
          <a:stretch>
            <a:fillRect/>
          </a:stretch>
        </p:blipFill>
        <p:spPr>
          <a:xfrm>
            <a:off x="4343400" y="1371600"/>
            <a:ext cx="4520279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-13 tr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634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2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[1]</a:t>
            </a:r>
            <a:r>
              <a:rPr lang="de-DE" sz="2400" b="1" dirty="0" smtClean="0">
                <a:latin typeface="Cambria" pitchFamily="18" charset="0"/>
              </a:rPr>
              <a:t> – </a:t>
            </a:r>
            <a:r>
              <a:rPr lang="de-D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need to focus fully on Christ . . .</a:t>
            </a:r>
            <a:r>
              <a:rPr lang="de-DE" sz="2400" b="1" dirty="0" smtClean="0">
                <a:latin typeface="Cambria" pitchFamily="18" charset="0"/>
              </a:rPr>
              <a:t> 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Let us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focus</a:t>
            </a:r>
            <a:r>
              <a:rPr lang="en-US" sz="2400" b="1" dirty="0" smtClean="0">
                <a:latin typeface="Cambria" pitchFamily="18" charset="0"/>
              </a:rPr>
              <a:t> on Christ and the way things are going to be when 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returns</a:t>
            </a:r>
            <a:r>
              <a:rPr lang="en-US" sz="2400" b="1" dirty="0" smtClean="0">
                <a:latin typeface="Cambria" pitchFamily="18" charset="0"/>
              </a:rPr>
              <a:t>.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We need to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focus</a:t>
            </a:r>
            <a:r>
              <a:rPr lang="en-US" sz="2400" b="1" dirty="0" smtClean="0">
                <a:latin typeface="Cambria" pitchFamily="18" charset="0"/>
              </a:rPr>
              <a:t> on Jesus in times of grief, loss, tragedy, doubt, disillusionment , loneliness, brokenness, and despair.   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Only then will we be able to look beyond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darkness</a:t>
            </a:r>
            <a:r>
              <a:rPr lang="en-US" sz="2400" b="1" dirty="0" smtClean="0">
                <a:latin typeface="Cambria" pitchFamily="18" charset="0"/>
              </a:rPr>
              <a:t> of this world to see the rays of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sun</a:t>
            </a:r>
            <a:r>
              <a:rPr lang="en-US" sz="2400" b="1" dirty="0" smtClean="0">
                <a:latin typeface="Cambria" pitchFamily="18" charset="0"/>
              </a:rPr>
              <a:t> on the horizon.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2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[2]</a:t>
            </a:r>
            <a:r>
              <a:rPr lang="de-DE" sz="2400" b="1" dirty="0" smtClean="0">
                <a:latin typeface="Cambria" pitchFamily="18" charset="0"/>
              </a:rPr>
              <a:t> – </a:t>
            </a:r>
            <a:r>
              <a:rPr lang="de-D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need to acknowledge Christ as Savior . . . 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 alone is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Author</a:t>
            </a:r>
            <a:r>
              <a:rPr lang="en-US" sz="2400" b="1" dirty="0" smtClean="0">
                <a:latin typeface="Cambria" pitchFamily="18" charset="0"/>
              </a:rPr>
              <a:t> of our salvation.  He penned it with His very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2400" b="1" dirty="0" smtClean="0">
                <a:latin typeface="Cambria" pitchFamily="18" charset="0"/>
              </a:rPr>
              <a:t>. 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Jesus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defeated</a:t>
            </a:r>
            <a:r>
              <a:rPr lang="en-US" sz="2400" b="1" dirty="0" smtClean="0">
                <a:latin typeface="Cambria" pitchFamily="18" charset="0"/>
              </a:rPr>
              <a:t> sin, death, and the devil.  Jesus has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conquered</a:t>
            </a:r>
            <a:r>
              <a:rPr lang="en-US" sz="2400" b="1" dirty="0" smtClean="0">
                <a:latin typeface="Cambria" pitchFamily="18" charset="0"/>
              </a:rPr>
              <a:t> all those things that had once conquered us.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Before we can partake of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hope</a:t>
            </a:r>
            <a:r>
              <a:rPr lang="en-US" sz="2400" b="1" dirty="0" smtClean="0">
                <a:latin typeface="Cambria" pitchFamily="18" charset="0"/>
              </a:rPr>
              <a:t> of perfection, we must spiritual connect with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Pioneer</a:t>
            </a:r>
            <a:r>
              <a:rPr lang="en-US" sz="2400" b="1" dirty="0" smtClean="0">
                <a:latin typeface="Cambria" pitchFamily="18" charset="0"/>
              </a:rPr>
              <a:t> of Perfection.  We can only do that by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</a:t>
            </a:r>
            <a:r>
              <a:rPr lang="en-US" sz="24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2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[3]</a:t>
            </a:r>
            <a:r>
              <a:rPr lang="de-DE" sz="2400" b="1" dirty="0" smtClean="0">
                <a:latin typeface="Cambria" pitchFamily="18" charset="0"/>
              </a:rPr>
              <a:t> – </a:t>
            </a:r>
            <a:r>
              <a:rPr lang="de-D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need to walk with Christ toward perfection . . . 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After we have accepted Christ as Savior by faith alone, we begin walking the path of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sanctification</a:t>
            </a:r>
            <a:r>
              <a:rPr lang="en-US" sz="2400" b="1" dirty="0" smtClean="0">
                <a:latin typeface="Cambria" pitchFamily="18" charset="0"/>
              </a:rPr>
              <a:t>.  This is the process of being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set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apart</a:t>
            </a:r>
            <a:r>
              <a:rPr lang="en-US" sz="2400" b="1" dirty="0" smtClean="0">
                <a:latin typeface="Cambria" pitchFamily="18" charset="0"/>
              </a:rPr>
              <a:t> from sin and consecrated to a life of holiness. 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We are set on a path toward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perfection</a:t>
            </a:r>
            <a:r>
              <a:rPr lang="en-US" sz="2400" b="1" dirty="0" smtClean="0">
                <a:latin typeface="Cambria" pitchFamily="18" charset="0"/>
              </a:rPr>
              <a:t> that Christ has already accomplished for us through His suffering.</a:t>
            </a:r>
          </a:p>
          <a:p>
            <a:pPr marL="7315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Christ has become what we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hope</a:t>
            </a:r>
            <a:r>
              <a:rPr lang="en-US" sz="2400" b="1" dirty="0" smtClean="0">
                <a:latin typeface="Cambria" pitchFamily="18" charset="0"/>
              </a:rPr>
              <a:t> to be one day, when we are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resurrected</a:t>
            </a:r>
            <a:r>
              <a:rPr lang="en-US" sz="2400" b="1" dirty="0" smtClean="0">
                <a:latin typeface="Cambria" pitchFamily="18" charset="0"/>
              </a:rPr>
              <a:t> in our own glorious bodies.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8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371600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OUTLINE:  </a:t>
            </a:r>
          </a:p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Superiority of the New and Better Covenant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New Covenant Better than the Old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8:6-13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New Covenant Opens a Better Tabernacle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9:1-15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New Covenant  is Sealed by a Better Sacrifice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9:16-28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New Covenant  Settles Forever Our Salvation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10:1-18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 Hebrew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010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23 Sept 2020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373832"/>
            <a:ext cx="800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  <a:ea typeface="+mj-ea"/>
                <a:cs typeface="Arial" pitchFamily="34" charset="0"/>
              </a:rPr>
              <a:t>Letter to the Hebrews</a:t>
            </a:r>
            <a:endParaRPr kumimoji="0" lang="en-US" sz="3000" b="1" i="0" u="none" strike="noStrike" kern="1200" normalizeH="0" baseline="0" noProof="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ritann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10574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Read before the next class in the KJV and in two other versions of the Bible,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3 </a:t>
            </a: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8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371600"/>
            <a:ext cx="838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OUTLINE:  </a:t>
            </a:r>
          </a:p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Superiority of the Life in Christ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It Gives Assurance of Faith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10:19-39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It Gives Us a Working Faith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11:1-40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It Gives us Patience and Direction 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12:1-13</a:t>
            </a:r>
            <a:r>
              <a:rPr lang="en-US" sz="24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It Gives Us Instruction in Our Walk and Worship            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12:14 – 13:25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4 angels.jpg"/>
          <p:cNvPicPr>
            <a:picLocks noChangeAspect="1"/>
          </p:cNvPicPr>
          <p:nvPr/>
        </p:nvPicPr>
        <p:blipFill>
          <a:blip r:embed="rId2" cstate="print"/>
          <a:srcRect t="11806" b="11805"/>
          <a:stretch>
            <a:fillRect/>
          </a:stretch>
        </p:blipFill>
        <p:spPr>
          <a:xfrm>
            <a:off x="0" y="0"/>
            <a:ext cx="91772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5943600"/>
            <a:ext cx="3048000" cy="646331"/>
          </a:xfrm>
          <a:prstGeom prst="rect">
            <a:avLst/>
          </a:prstGeom>
          <a:solidFill>
            <a:schemeClr val="accent4">
              <a:lumMod val="75000"/>
              <a:alpha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itchFamily="34" charset="0"/>
                <a:cs typeface="Aharoni" pitchFamily="2" charset="-79"/>
              </a:rPr>
              <a:t>HEBREWS  2:1 – 18</a:t>
            </a:r>
            <a:r>
              <a:rPr lang="en-US" sz="3600" b="1" dirty="0" smtClean="0">
                <a:latin typeface="HP Simplified" pitchFamily="34" charset="0"/>
                <a:cs typeface="Aharoni" pitchFamily="2" charset="-79"/>
              </a:rPr>
              <a:t> </a:t>
            </a:r>
            <a:endParaRPr lang="en-US" sz="3600" b="1" dirty="0">
              <a:latin typeface="HP Simplifie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5029200"/>
            <a:ext cx="30480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itchFamily="34" charset="0"/>
                <a:cs typeface="Aharoni" pitchFamily="2" charset="-79"/>
              </a:rPr>
              <a:t>HEBREWS  1:1 – 14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itchFamily="34" charset="0"/>
                <a:cs typeface="Aharoni" pitchFamily="2" charset="-79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1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382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CH 1: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Jesus is superior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</a:t>
            </a:r>
            <a:r>
              <a:rPr lang="en-US" sz="2800" b="1" dirty="0" smtClean="0">
                <a:latin typeface="Cambria" pitchFamily="18" charset="0"/>
              </a:rPr>
              <a:t> as spokesman       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1:1-3</a:t>
            </a:r>
            <a:r>
              <a:rPr lang="en-US" sz="2800" b="1" dirty="0" smtClean="0">
                <a:latin typeface="Cambria" pitchFamily="18" charset="0"/>
              </a:rPr>
              <a:t>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800" b="1" dirty="0" smtClean="0">
                <a:latin typeface="Cambria" pitchFamily="18" charset="0"/>
              </a:rPr>
              <a:t> “Who being the brightness of [God’s] </a:t>
            </a:r>
            <a:r>
              <a:rPr lang="en-US" sz="2800" b="1" u="sng" dirty="0" smtClean="0">
                <a:latin typeface="Cambria" pitchFamily="18" charset="0"/>
              </a:rPr>
              <a:t>glory</a:t>
            </a:r>
            <a:r>
              <a:rPr lang="en-US" sz="2800" b="1" dirty="0" smtClean="0">
                <a:latin typeface="Cambria" pitchFamily="18" charset="0"/>
              </a:rPr>
              <a:t>, and the express </a:t>
            </a:r>
            <a:r>
              <a:rPr lang="en-US" sz="2800" b="1" u="sng" dirty="0" smtClean="0">
                <a:latin typeface="Cambria" pitchFamily="18" charset="0"/>
              </a:rPr>
              <a:t>image</a:t>
            </a:r>
            <a:r>
              <a:rPr lang="en-US" sz="2800" b="1" dirty="0" smtClean="0">
                <a:latin typeface="Cambria" pitchFamily="18" charset="0"/>
              </a:rPr>
              <a:t> of his person ... ”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Jesus is superior tor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angels</a:t>
            </a:r>
            <a:r>
              <a:rPr lang="en-US" sz="2800" b="1" dirty="0" smtClean="0">
                <a:latin typeface="Cambria" pitchFamily="18" charset="0"/>
              </a:rPr>
              <a:t> by virtue of His deity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1:4-14</a:t>
            </a:r>
            <a:r>
              <a:rPr lang="en-US" sz="2800" b="1" dirty="0" smtClean="0">
                <a:latin typeface="Cambria" pitchFamily="18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800" b="1" dirty="0" smtClean="0">
                <a:latin typeface="Cambria" pitchFamily="18" charset="0"/>
              </a:rPr>
              <a:t> Angels are messengers and ministering spirits – while Jesus is the </a:t>
            </a:r>
            <a:r>
              <a:rPr lang="en-US" sz="2800" b="1" u="sng" dirty="0" smtClean="0">
                <a:latin typeface="Cambria" pitchFamily="18" charset="0"/>
              </a:rPr>
              <a:t>Son</a:t>
            </a:r>
            <a:r>
              <a:rPr lang="en-US" sz="2800" b="1" dirty="0" smtClean="0">
                <a:latin typeface="Cambria" pitchFamily="18" charset="0"/>
              </a:rPr>
              <a:t>, the </a:t>
            </a:r>
            <a:r>
              <a:rPr lang="en-US" sz="2800" b="1" u="sng" dirty="0" smtClean="0">
                <a:latin typeface="Cambria" pitchFamily="18" charset="0"/>
              </a:rPr>
              <a:t>Creator</a:t>
            </a:r>
            <a:r>
              <a:rPr lang="en-US" sz="2800" b="1" dirty="0" smtClean="0">
                <a:latin typeface="Cambria" pitchFamily="18" charset="0"/>
              </a:rPr>
              <a:t>, and </a:t>
            </a:r>
            <a:r>
              <a:rPr lang="en-US" sz="2800" b="1" u="sng" dirty="0" smtClean="0">
                <a:latin typeface="Cambria" pitchFamily="18" charset="0"/>
              </a:rPr>
              <a:t>Ruler</a:t>
            </a:r>
            <a:r>
              <a:rPr lang="en-US" sz="2800" b="1" dirty="0" smtClean="0">
                <a:latin typeface="Cambria" pitchFamily="18" charset="0"/>
              </a:rPr>
              <a:t> of the age to come.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6096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POINTS TO PONDER IN CH2: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very real danger of </a:t>
            </a:r>
            <a:r>
              <a:rPr lang="en-US" sz="2800" b="1" u="sng" dirty="0" smtClean="0">
                <a:latin typeface="Cambria" pitchFamily="18" charset="0"/>
              </a:rPr>
              <a:t>drifting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u="sng" dirty="0" smtClean="0">
                <a:latin typeface="Cambria" pitchFamily="18" charset="0"/>
              </a:rPr>
              <a:t>neglecting</a:t>
            </a:r>
            <a:r>
              <a:rPr lang="en-US" sz="2800" b="1" dirty="0" smtClean="0">
                <a:latin typeface="Cambria" pitchFamily="18" charset="0"/>
              </a:rPr>
              <a:t> our salvation.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Man’s </a:t>
            </a:r>
            <a:r>
              <a:rPr lang="en-US" sz="2800" b="1" u="sng" dirty="0" smtClean="0">
                <a:latin typeface="Cambria" pitchFamily="18" charset="0"/>
              </a:rPr>
              <a:t>fall</a:t>
            </a:r>
            <a:r>
              <a:rPr lang="en-US" sz="2800" b="1" dirty="0" smtClean="0">
                <a:latin typeface="Cambria" pitchFamily="18" charset="0"/>
              </a:rPr>
              <a:t> from his exalted position over creation.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Jesus' </a:t>
            </a:r>
            <a:r>
              <a:rPr lang="en-US" sz="2800" b="1" u="sng" dirty="0" smtClean="0">
                <a:latin typeface="Cambria" pitchFamily="18" charset="0"/>
              </a:rPr>
              <a:t>humanity</a:t>
            </a:r>
            <a:r>
              <a:rPr lang="en-US" sz="2800" b="1" dirty="0" smtClean="0">
                <a:latin typeface="Cambria" pitchFamily="18" charset="0"/>
              </a:rPr>
              <a:t> and its impact on His role as Savior and High Priest.  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29400" y="1371601"/>
            <a:ext cx="2184944" cy="4419600"/>
            <a:chOff x="6356407" y="1371600"/>
            <a:chExt cx="2457937" cy="471744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400800" y="5715000"/>
              <a:ext cx="2413544" cy="3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Apostle Paul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pic>
          <p:nvPicPr>
            <p:cNvPr id="10" name="Picture 9" descr="Picture-Paul-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6407" y="1371600"/>
              <a:ext cx="2454883" cy="40981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-1-4 sal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Cambria" pitchFamily="18" charset="0"/>
              </a:rPr>
              <a:t>Paul interrupts his comparison of Christ with angels with his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3200" b="1" dirty="0" smtClean="0">
                <a:latin typeface="Cambria" pitchFamily="18" charset="0"/>
              </a:rPr>
              <a:t> of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five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warnings</a:t>
            </a:r>
            <a:r>
              <a:rPr lang="en-US" sz="3200" b="1" dirty="0" smtClean="0">
                <a:latin typeface="Cambria" pitchFamily="18" charset="0"/>
              </a:rPr>
              <a:t> in this epistle:  a warning against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drifting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away</a:t>
            </a:r>
            <a:r>
              <a:rPr lang="en-US" sz="3200" b="1" dirty="0" smtClean="0">
                <a:latin typeface="Cambria" pitchFamily="18" charset="0"/>
              </a:rPr>
              <a:t> from the faith (abandoning) by neglecting our great salvation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1-4</a:t>
            </a:r>
            <a:r>
              <a:rPr lang="en-US" sz="32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24525</TotalTime>
  <Words>974</Words>
  <Application>Microsoft Office PowerPoint</Application>
  <PresentationFormat>On-screen Show (4:3)</PresentationFormat>
  <Paragraphs>113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5792</cp:revision>
  <dcterms:created xsi:type="dcterms:W3CDTF">2016-10-08T19:35:00Z</dcterms:created>
  <dcterms:modified xsi:type="dcterms:W3CDTF">2020-09-14T18:35:22Z</dcterms:modified>
</cp:coreProperties>
</file>