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8"/>
  </p:notesMasterIdLst>
  <p:sldIdLst>
    <p:sldId id="1659" r:id="rId2"/>
    <p:sldId id="1887" r:id="rId3"/>
    <p:sldId id="1915" r:id="rId4"/>
    <p:sldId id="1919" r:id="rId5"/>
    <p:sldId id="1912" r:id="rId6"/>
    <p:sldId id="1897" r:id="rId7"/>
    <p:sldId id="1914" r:id="rId8"/>
    <p:sldId id="1913" r:id="rId9"/>
    <p:sldId id="1898" r:id="rId10"/>
    <p:sldId id="1886" r:id="rId11"/>
    <p:sldId id="1911" r:id="rId12"/>
    <p:sldId id="1899" r:id="rId13"/>
    <p:sldId id="1907" r:id="rId14"/>
    <p:sldId id="1906" r:id="rId15"/>
    <p:sldId id="1904" r:id="rId16"/>
    <p:sldId id="1917" r:id="rId17"/>
    <p:sldId id="1900" r:id="rId18"/>
    <p:sldId id="1916" r:id="rId19"/>
    <p:sldId id="1921" r:id="rId20"/>
    <p:sldId id="1926" r:id="rId21"/>
    <p:sldId id="1903" r:id="rId22"/>
    <p:sldId id="1918" r:id="rId23"/>
    <p:sldId id="1922" r:id="rId24"/>
    <p:sldId id="1923" r:id="rId25"/>
    <p:sldId id="1927" r:id="rId26"/>
    <p:sldId id="1930" r:id="rId27"/>
    <p:sldId id="1924" r:id="rId28"/>
    <p:sldId id="1794" r:id="rId29"/>
    <p:sldId id="1867" r:id="rId30"/>
    <p:sldId id="1868" r:id="rId31"/>
    <p:sldId id="1928" r:id="rId32"/>
    <p:sldId id="1901" r:id="rId33"/>
    <p:sldId id="1925" r:id="rId34"/>
    <p:sldId id="1872" r:id="rId35"/>
    <p:sldId id="1853" r:id="rId36"/>
    <p:sldId id="17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A0"/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71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498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46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page Hebrews - 2.jpg"/>
          <p:cNvPicPr>
            <a:picLocks noChangeAspect="1"/>
          </p:cNvPicPr>
          <p:nvPr/>
        </p:nvPicPr>
        <p:blipFill>
          <a:blip r:embed="rId3" cstate="print"/>
          <a:srcRect t="10185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762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Jesus is Better Than Moses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4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23 September 2020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Having demonstrated Jesus’ superiority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latin typeface="Cambria" pitchFamily="18" charset="0"/>
              </a:rPr>
              <a:t>and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600" b="1" dirty="0" smtClean="0">
                <a:latin typeface="Cambria" pitchFamily="18" charset="0"/>
              </a:rPr>
              <a:t>, Paul now compares Jesus to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Moses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comparison is followed with a reference to Israel’s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unfaithfulness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the wilderness</a:t>
            </a:r>
            <a:r>
              <a:rPr lang="en-US" sz="2600" b="1" dirty="0" smtClean="0">
                <a:latin typeface="Cambria" pitchFamily="18" charset="0"/>
              </a:rPr>
              <a:t> which leads to the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six warnings</a:t>
            </a:r>
            <a:r>
              <a:rPr lang="en-US" sz="2600" b="1" dirty="0" smtClean="0">
                <a:latin typeface="Cambria" pitchFamily="18" charset="0"/>
              </a:rPr>
              <a:t> in this epistle:  a warning against developing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dirty="0" smtClean="0">
                <a:latin typeface="Cambria" pitchFamily="18" charset="0"/>
              </a:rPr>
              <a:t>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evil</a:t>
            </a:r>
            <a:r>
              <a:rPr lang="en-US" sz="26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b="1" dirty="0" smtClean="0">
                <a:latin typeface="Cambria" pitchFamily="18" charset="0"/>
              </a:rPr>
              <a:t>of unbelief against the living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7-19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declares that Jesus is superior to the kings, priests, leaders, and prophets of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 . . . </a:t>
            </a:r>
            <a:r>
              <a:rPr lang="en-US" sz="2600" b="1" dirty="0" smtClean="0">
                <a:latin typeface="Cambria" pitchFamily="18" charset="0"/>
              </a:rPr>
              <a:t>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beginning with Moses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Moses, the giver of God’s law – who, in the hierarchy of heroes in Israel’s history, had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equal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To the Jewish people, Moses exhibited every aspect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strong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 leadership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4-6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5 servant.jpg"/>
          <p:cNvPicPr>
            <a:picLocks noChangeAspect="1"/>
          </p:cNvPicPr>
          <p:nvPr/>
        </p:nvPicPr>
        <p:blipFill>
          <a:blip r:embed="rId2" cstate="print"/>
          <a:srcRect b="62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2-6 Moses.jpg"/>
          <p:cNvPicPr>
            <a:picLocks noChangeAspect="1"/>
          </p:cNvPicPr>
          <p:nvPr/>
        </p:nvPicPr>
        <p:blipFill>
          <a:blip r:embed="rId2" cstate="print"/>
          <a:srcRect b="6785"/>
          <a:stretch>
            <a:fillRect/>
          </a:stretch>
        </p:blipFill>
        <p:spPr>
          <a:xfrm>
            <a:off x="-1" y="0"/>
            <a:ext cx="915557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 had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spoken</a:t>
            </a:r>
            <a:r>
              <a:rPr lang="en-US" sz="2600" b="1" dirty="0" smtClean="0">
                <a:latin typeface="Cambria" pitchFamily="18" charset="0"/>
              </a:rPr>
              <a:t> face-to-face with God.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 had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received</a:t>
            </a:r>
            <a:r>
              <a:rPr lang="en-US" sz="2600" b="1" dirty="0" smtClean="0">
                <a:latin typeface="Cambria" pitchFamily="18" charset="0"/>
              </a:rPr>
              <a:t> the Law and passed it on to the nation of Israel.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 had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revealed</a:t>
            </a:r>
            <a:r>
              <a:rPr lang="en-US" sz="2600" b="1" dirty="0" smtClean="0">
                <a:latin typeface="Cambria" pitchFamily="18" charset="0"/>
              </a:rPr>
              <a:t> the plans for the tabernacle where sacrifices and offerings were to take place.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Jewish mind was virtually incapable of imagining a person on earth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equal</a:t>
            </a:r>
            <a:r>
              <a:rPr lang="en-US" sz="2600" b="1" dirty="0" smtClean="0">
                <a:latin typeface="Cambria" pitchFamily="18" charset="0"/>
              </a:rPr>
              <a:t> to Moses.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 had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led</a:t>
            </a:r>
            <a:r>
              <a:rPr lang="en-US" sz="2600" b="1" dirty="0" smtClean="0">
                <a:latin typeface="Cambria" pitchFamily="18" charset="0"/>
              </a:rPr>
              <a:t> the people out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Egypt</a:t>
            </a:r>
            <a:r>
              <a:rPr lang="en-US" sz="2600" b="1" dirty="0" smtClean="0">
                <a:latin typeface="Cambria" pitchFamily="18" charset="0"/>
              </a:rPr>
              <a:t>, provided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guidance</a:t>
            </a:r>
            <a:r>
              <a:rPr lang="en-US" sz="2600" b="1" dirty="0" smtClean="0">
                <a:latin typeface="Cambria" pitchFamily="18" charset="0"/>
              </a:rPr>
              <a:t> from God in the midst of their bickering and complaining, and had continued to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lead</a:t>
            </a:r>
            <a:r>
              <a:rPr lang="en-US" sz="2600" b="1" dirty="0" smtClean="0">
                <a:latin typeface="Cambria" pitchFamily="18" charset="0"/>
              </a:rPr>
              <a:t> them even after they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rebelled</a:t>
            </a:r>
            <a:r>
              <a:rPr lang="en-US" sz="2600" b="1" dirty="0" smtClean="0">
                <a:latin typeface="Cambria" pitchFamily="18" charset="0"/>
              </a:rPr>
              <a:t> against God and were forced to wander in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wilderness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Moses had an impressive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resume</a:t>
            </a:r>
            <a:r>
              <a:rPr lang="en-US" sz="2600" b="1" dirty="0" smtClean="0">
                <a:latin typeface="Cambria" pitchFamily="18" charset="0"/>
              </a:rPr>
              <a:t> – and yet Paul says Moses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nothing</a:t>
            </a:r>
            <a:r>
              <a:rPr lang="en-US" sz="2600" b="1" dirty="0" smtClean="0">
                <a:latin typeface="Cambria" pitchFamily="18" charset="0"/>
              </a:rPr>
              <a:t> compared to Jesus.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Just as Christ was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faithful</a:t>
            </a:r>
            <a:r>
              <a:rPr lang="en-US" sz="2600" b="1" dirty="0" smtClean="0">
                <a:latin typeface="Cambria" pitchFamily="18" charset="0"/>
              </a:rPr>
              <a:t> to God’s purpose, so should we – his followers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faithful to the end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7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8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 #2: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Beware of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latin typeface="Cambria" pitchFamily="18" charset="0"/>
              </a:rPr>
              <a:t> of disbelief against God             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7-19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quotes from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Psalm 95:8-11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“Harden not your heart, as in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provocation</a:t>
            </a:r>
            <a:r>
              <a:rPr lang="en-US" sz="2600" b="1" dirty="0" smtClean="0">
                <a:latin typeface="Cambria" pitchFamily="18" charset="0"/>
              </a:rPr>
              <a:t>, and as in the day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temptation</a:t>
            </a:r>
            <a:r>
              <a:rPr lang="en-US" sz="2600" b="1" dirty="0" smtClean="0">
                <a:latin typeface="Cambria" pitchFamily="18" charset="0"/>
              </a:rPr>
              <a:t> in the wilderness:  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r>
              <a:rPr lang="en-US" sz="2600" b="1" dirty="0" smtClean="0">
                <a:latin typeface="Cambria" pitchFamily="18" charset="0"/>
              </a:rPr>
              <a:t>When your fathers tempted me, proved me, and saw my work.  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</a:t>
            </a:r>
            <a:r>
              <a:rPr lang="en-US" sz="2600" b="1" dirty="0" smtClean="0">
                <a:latin typeface="Cambria" pitchFamily="18" charset="0"/>
              </a:rPr>
              <a:t>Forty years long was I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grieved</a:t>
            </a:r>
            <a:r>
              <a:rPr lang="en-US" sz="2600" b="1" dirty="0" smtClean="0">
                <a:latin typeface="Cambria" pitchFamily="18" charset="0"/>
              </a:rPr>
              <a:t> with this generation, and said, It is a people that do err in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600" b="1" dirty="0" smtClean="0">
                <a:latin typeface="Cambria" pitchFamily="18" charset="0"/>
              </a:rPr>
              <a:t>, and they have not known my ways:  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</a:t>
            </a:r>
            <a:r>
              <a:rPr lang="en-US" sz="2600" b="1" dirty="0" smtClean="0">
                <a:latin typeface="Cambria" pitchFamily="18" charset="0"/>
              </a:rPr>
              <a:t>Unto whom I swore in my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wrath</a:t>
            </a:r>
            <a:r>
              <a:rPr lang="en-US" sz="2600" b="1" dirty="0" smtClean="0">
                <a:latin typeface="Cambria" pitchFamily="18" charset="0"/>
              </a:rPr>
              <a:t> that they should not enter into my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.”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Introduction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Hebrew was written for Jewish believers who were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torn</a:t>
            </a:r>
            <a:r>
              <a:rPr lang="en-US" sz="2600" b="1" dirty="0" smtClean="0">
                <a:latin typeface="Cambria" pitchFamily="18" charset="0"/>
              </a:rPr>
              <a:t> between their new faith and their old ways.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temptation was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slip back</a:t>
            </a:r>
            <a:r>
              <a:rPr lang="en-US" sz="2600" b="1" dirty="0" smtClean="0">
                <a:latin typeface="Cambria" pitchFamily="18" charset="0"/>
              </a:rPr>
              <a:t> into familiar routines and rituals, settling for second best.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skillful makes a case against such a digression.  He argues that Jesus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</a:t>
            </a:r>
            <a:r>
              <a:rPr lang="en-US" sz="2600" b="1" dirty="0" smtClean="0">
                <a:latin typeface="Cambria" pitchFamily="18" charset="0"/>
              </a:rPr>
              <a:t> than every form of the old faith . . .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prophets, angels, priest, etc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it comes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comparing</a:t>
            </a:r>
            <a:r>
              <a:rPr lang="en-US" sz="2600" b="1" dirty="0" smtClean="0">
                <a:latin typeface="Cambria" pitchFamily="18" charset="0"/>
              </a:rPr>
              <a:t> the two, there is simply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comparison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E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12 text.jpg"/>
          <p:cNvPicPr>
            <a:picLocks noChangeAspect="1"/>
          </p:cNvPicPr>
          <p:nvPr/>
        </p:nvPicPr>
        <p:blipFill>
          <a:blip r:embed="rId2" cstate="print"/>
          <a:srcRect r="4689"/>
          <a:stretch>
            <a:fillRect/>
          </a:stretch>
        </p:blipFill>
        <p:spPr>
          <a:xfrm>
            <a:off x="381000" y="1066800"/>
            <a:ext cx="855480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3 to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4 kjv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1066800" y="0"/>
            <a:ext cx="7086600" cy="6850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5 heart turning to s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727" y="569422"/>
            <a:ext cx="6234545" cy="571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6 esv.jpg"/>
          <p:cNvPicPr>
            <a:picLocks noChangeAspect="1"/>
          </p:cNvPicPr>
          <p:nvPr/>
        </p:nvPicPr>
        <p:blipFill>
          <a:blip r:embed="rId2" cstate="print"/>
          <a:srcRect b="29167"/>
          <a:stretch>
            <a:fillRect/>
          </a:stretch>
        </p:blipFill>
        <p:spPr>
          <a:xfrm>
            <a:off x="609600" y="1219200"/>
            <a:ext cx="792480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-17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18-19 swears.jpg"/>
          <p:cNvPicPr>
            <a:picLocks noChangeAspect="1"/>
          </p:cNvPicPr>
          <p:nvPr/>
        </p:nvPicPr>
        <p:blipFill>
          <a:blip r:embed="rId2" cstate="print"/>
          <a:srcRect l="4023" t="4071" r="2586" b="46172"/>
          <a:stretch>
            <a:fillRect/>
          </a:stretch>
        </p:blipFill>
        <p:spPr>
          <a:xfrm>
            <a:off x="762000" y="228600"/>
            <a:ext cx="7620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3-18-19 swears.jpg"/>
          <p:cNvPicPr>
            <a:picLocks noChangeAspect="1"/>
          </p:cNvPicPr>
          <p:nvPr/>
        </p:nvPicPr>
        <p:blipFill>
          <a:blip r:embed="rId2" cstate="print"/>
          <a:srcRect l="4023" t="50096" r="2586" b="2157"/>
          <a:stretch>
            <a:fillRect/>
          </a:stretch>
        </p:blipFill>
        <p:spPr>
          <a:xfrm>
            <a:off x="762000" y="3581400"/>
            <a:ext cx="7620000" cy="2924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5791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POINTS TO PONDER IN CH 3: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How Jesus compares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Moses</a:t>
            </a:r>
            <a:r>
              <a:rPr lang="en-US" sz="2800" b="1" dirty="0" smtClean="0">
                <a:latin typeface="Cambria" pitchFamily="18" charset="0"/>
              </a:rPr>
              <a:t>    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1-6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very real danger of an evil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800" b="1" dirty="0" smtClean="0">
                <a:latin typeface="Cambria" pitchFamily="18" charset="0"/>
              </a:rPr>
              <a:t> that leads to an unbelief in the living God         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7-19</a:t>
            </a:r>
            <a:r>
              <a:rPr lang="en-US" sz="2800" b="1" dirty="0" smtClean="0">
                <a:latin typeface="Cambria" pitchFamily="18" charset="0"/>
              </a:rPr>
              <a:t>).  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29400" y="1371601"/>
            <a:ext cx="2184944" cy="4419600"/>
            <a:chOff x="6356407" y="1371600"/>
            <a:chExt cx="2457937" cy="471744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400800" y="5715000"/>
              <a:ext cx="2413544" cy="3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Apostle Paul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pic>
          <p:nvPicPr>
            <p:cNvPr id="10" name="Picture 9" descr="Picture-Paul-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6407" y="1371600"/>
              <a:ext cx="2454883" cy="40981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3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need a daily dose of mutual encouragement 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must exhort one another day after day so that none of us will be “hardened through the deceitfulness of sin”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v13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It involves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spending time</a:t>
            </a:r>
            <a:r>
              <a:rPr lang="en-US" sz="2600" b="1" dirty="0" smtClean="0">
                <a:latin typeface="Cambria" pitchFamily="18" charset="0"/>
              </a:rPr>
              <a:t> with one another, life-on-life – the kind of fellowship one finds in a close-knit church community. 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You get to know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struggles and temptations</a:t>
            </a:r>
            <a:r>
              <a:rPr lang="en-US" sz="2600" b="1" dirty="0" smtClean="0">
                <a:latin typeface="Cambria" pitchFamily="18" charset="0"/>
              </a:rPr>
              <a:t> of others while they get to know yours.  Only then can we exhort and encourage one another in this way.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OUTLINE:  </a:t>
            </a:r>
          </a:p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Superiority of the Person of Christ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Jesus, Better than the Prophets (1:1-3).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Jesus, Better than the Angels (1:4 – 2:18).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Jesus, Better than Moses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(3:1-19).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3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need the daily discipline of personal perseverance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will show forth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evidence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our faith</a:t>
            </a:r>
            <a:r>
              <a:rPr lang="en-US" sz="2600" b="1" dirty="0" smtClean="0">
                <a:latin typeface="Cambria" pitchFamily="18" charset="0"/>
              </a:rPr>
              <a:t> when we “holdfast the beginning of our assurance firm until the end”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v14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perseverance of our faith in time of testing demonstrates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readiness</a:t>
            </a:r>
            <a:r>
              <a:rPr lang="en-US" sz="2600" b="1" dirty="0" smtClean="0">
                <a:latin typeface="Cambria" pitchFamily="18" charset="0"/>
              </a:rPr>
              <a:t> to enter into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3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3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need the daily discipline of personal perseverance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need to seek refuge in God, He alone can give us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“the peace”</a:t>
            </a:r>
            <a:r>
              <a:rPr lang="en-US" sz="2600" b="1" dirty="0" smtClean="0">
                <a:latin typeface="Cambria" pitchFamily="18" charset="0"/>
              </a:rPr>
              <a:t> that will guard our hearts and minds.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Only then will we begin to understand what it means to truly enter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98620"/>
            <a:ext cx="71628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Recap 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of the  </a:t>
            </a:r>
          </a:p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Warnings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8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86106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WARNINGS: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Pay Attention lest you Drift Away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Beware of a Hard Heart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3:7-4:13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endParaRPr kumimoji="0" lang="en-US" sz="6600" b="0" i="0" u="none" strike="noStrike" kern="1200" cap="none" spc="0" normalizeH="0" baseline="0" noProof="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01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600" dirty="0" smtClean="0">
                <a:ln>
                  <a:solidFill>
                    <a:srgbClr val="002060">
                      <a:alpha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chemeClr val="bg1">
                      <a:alpha val="50000"/>
                    </a:schemeClr>
                  </a:outerShdw>
                </a:effectLst>
                <a:latin typeface="Britannic Bold" pitchFamily="34" charset="0"/>
              </a:rPr>
              <a:t>the end</a:t>
            </a: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>Questions</a:t>
            </a:r>
            <a:endParaRPr lang="en-US" sz="6000" b="1" dirty="0">
              <a:ln w="15875" cap="rnd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>
            <a:gsLst>
              <a:gs pos="0">
                <a:srgbClr val="FFFF00">
                  <a:alpha val="87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0"/>
          </a:gradFill>
          <a:ln>
            <a:solidFill>
              <a:schemeClr val="tx1">
                <a:alpha val="90000"/>
              </a:schemeClr>
            </a:solidFill>
          </a:ln>
          <a:effectLst>
            <a:outerShdw blurRad="381000" dist="381000" dir="10800000" sx="50000" sy="50000" rotWithShape="0">
              <a:schemeClr val="tx1">
                <a:alpha val="6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000" b="1" dirty="0" smtClean="0">
                <a:ln w="15875" cap="rnd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Britannic Bold" pitchFamily="34" charset="0"/>
              </a:rPr>
              <a:t>Questions</a:t>
            </a:r>
            <a:endParaRPr lang="en-US" sz="8000" b="1" dirty="0">
              <a:ln w="15875" cap="rnd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398"/>
          </a:xfrm>
          <a:prstGeom prst="rect">
            <a:avLst/>
          </a:prstGeom>
        </p:spPr>
      </p:pic>
      <p:pic>
        <p:nvPicPr>
          <p:cNvPr id="53250" name="Picture 2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53252" name="Picture 4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96403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5"/>
                            </p:stCondLst>
                            <p:childTnLst>
                              <p:par>
                                <p:cTn id="43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25"/>
                            </p:stCondLst>
                            <p:childTnLst>
                              <p:par>
                                <p:cTn id="60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5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25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25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7" grpId="1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23 Sept 2020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373832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  <a:ea typeface="+mj-ea"/>
                <a:cs typeface="Arial" pitchFamily="34" charset="0"/>
              </a:rPr>
              <a:t>Letter to the Hebrews</a:t>
            </a:r>
            <a:endParaRPr kumimoji="0" lang="en-US" sz="3000" b="1" i="0" u="none" strike="noStrike" kern="1200" normalizeH="0" baseline="0" noProof="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ritann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05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Read before the next class in the KJV and in two other versions of the Bible,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4 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1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CH 1: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Jesus, Better than the Prophets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is superior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600" b="1" dirty="0" smtClean="0">
                <a:latin typeface="Cambria" pitchFamily="18" charset="0"/>
              </a:rPr>
              <a:t> as spokesman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	“Who being the brightness of [God’s] glory, and the express image of his person . . . 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1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CH 1: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Jesus, Better than the Angels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2:18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is superior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600" b="1" dirty="0" smtClean="0">
                <a:latin typeface="Cambria" pitchFamily="18" charset="0"/>
              </a:rPr>
              <a:t> by virtue of His deity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	Angels are messengers and ministering spirits – while Jesus is the </a:t>
            </a:r>
            <a:r>
              <a:rPr lang="en-US" sz="2600" b="1" i="1" dirty="0" smtClean="0">
                <a:latin typeface="Cambria" pitchFamily="18" charset="0"/>
              </a:rPr>
              <a:t>Son</a:t>
            </a:r>
            <a:r>
              <a:rPr lang="en-US" sz="2600" b="1" dirty="0" smtClean="0">
                <a:latin typeface="Cambria" pitchFamily="18" charset="0"/>
              </a:rPr>
              <a:t>, the </a:t>
            </a:r>
            <a:r>
              <a:rPr lang="en-US" sz="2600" b="1" i="1" dirty="0" smtClean="0">
                <a:latin typeface="Cambria" pitchFamily="18" charset="0"/>
              </a:rPr>
              <a:t>Creator</a:t>
            </a:r>
            <a:r>
              <a:rPr lang="en-US" sz="2600" b="1" dirty="0" smtClean="0">
                <a:latin typeface="Cambria" pitchFamily="18" charset="0"/>
              </a:rPr>
              <a:t>, and </a:t>
            </a:r>
            <a:r>
              <a:rPr lang="en-US" sz="2600" b="1" i="1" dirty="0" smtClean="0">
                <a:latin typeface="Cambria" pitchFamily="18" charset="0"/>
              </a:rPr>
              <a:t>Ruler</a:t>
            </a:r>
            <a:r>
              <a:rPr lang="en-US" sz="2600" b="1" dirty="0" smtClean="0">
                <a:latin typeface="Cambria" pitchFamily="18" charset="0"/>
              </a:rPr>
              <a:t> of the age to come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2:18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CH 2: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Jesus, Better than the Angels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2:18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interrupts his comparison of Christ with angels with his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five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warnings</a:t>
            </a:r>
            <a:r>
              <a:rPr lang="en-US" sz="2600" b="1" dirty="0" smtClean="0">
                <a:latin typeface="Cambria" pitchFamily="18" charset="0"/>
              </a:rPr>
              <a:t> in this epistle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	a warning against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drifting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away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slipping back</a:t>
            </a:r>
            <a:r>
              <a:rPr lang="en-US" sz="2600" b="1" dirty="0" smtClean="0">
                <a:latin typeface="Cambria" pitchFamily="18" charset="0"/>
              </a:rPr>
              <a:t>) from the faith by neglecting our great salvation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CH 2:</a:t>
            </a:r>
          </a:p>
          <a:p>
            <a:pPr marL="274320" indent="-274320">
              <a:spcAft>
                <a:spcPts val="1800"/>
              </a:spcAf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 #1:  </a:t>
            </a:r>
            <a:r>
              <a:rPr lang="en-US" sz="2600" b="1" dirty="0" smtClean="0">
                <a:latin typeface="Cambria" pitchFamily="18" charset="0"/>
              </a:rPr>
              <a:t>Pay attention lest you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drift away</a:t>
            </a:r>
            <a:r>
              <a:rPr lang="en-US" sz="2600" b="1" dirty="0" smtClean="0">
                <a:latin typeface="Cambria" pitchFamily="18" charset="0"/>
              </a:rPr>
              <a:t>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  <p:pic>
        <p:nvPicPr>
          <p:cNvPr id="8" name="Picture 7" descr="2-1 dr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19400"/>
            <a:ext cx="8153400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2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CH 2:</a:t>
            </a:r>
          </a:p>
          <a:p>
            <a:pPr marL="274320" indent="-274320" algn="ctr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Jesus, Better than the Angels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2:18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then illustrates Jesus’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superiority</a:t>
            </a:r>
            <a:r>
              <a:rPr lang="en-US" sz="2600" b="1" dirty="0" smtClean="0">
                <a:latin typeface="Cambria" pitchFamily="18" charset="0"/>
              </a:rPr>
              <a:t> to angels by being made lower than the angels, whereby Jesus became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captain</a:t>
            </a:r>
            <a:r>
              <a:rPr lang="en-US" sz="2600" b="1" dirty="0" smtClean="0">
                <a:latin typeface="Cambria" pitchFamily="18" charset="0"/>
              </a:rPr>
              <a:t> of our salvation and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merciful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faithful</a:t>
            </a:r>
            <a:r>
              <a:rPr lang="en-US" sz="2600" b="1" dirty="0" smtClean="0">
                <a:latin typeface="Cambria" pitchFamily="18" charset="0"/>
              </a:rPr>
              <a:t> High Priest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2:5-18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1 Jesus Is Be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05800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5867400"/>
            <a:ext cx="22098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Moses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25468</TotalTime>
  <Words>1028</Words>
  <Application>Microsoft Office PowerPoint</Application>
  <PresentationFormat>On-screen Show (4:3)</PresentationFormat>
  <Paragraphs>100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the end</vt:lpstr>
      <vt:lpstr>Slide 35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5929</cp:revision>
  <dcterms:created xsi:type="dcterms:W3CDTF">2016-10-08T19:35:00Z</dcterms:created>
  <dcterms:modified xsi:type="dcterms:W3CDTF">2020-09-22T17:37:50Z</dcterms:modified>
</cp:coreProperties>
</file>