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5"/>
  </p:notesMasterIdLst>
  <p:sldIdLst>
    <p:sldId id="1659" r:id="rId2"/>
    <p:sldId id="1887" r:id="rId3"/>
    <p:sldId id="1919" r:id="rId4"/>
    <p:sldId id="1931" r:id="rId5"/>
    <p:sldId id="1933" r:id="rId6"/>
    <p:sldId id="1932" r:id="rId7"/>
    <p:sldId id="1898" r:id="rId8"/>
    <p:sldId id="1871" r:id="rId9"/>
    <p:sldId id="1934" r:id="rId10"/>
    <p:sldId id="1940" r:id="rId11"/>
    <p:sldId id="1935" r:id="rId12"/>
    <p:sldId id="1942" r:id="rId13"/>
    <p:sldId id="1899" r:id="rId14"/>
    <p:sldId id="1941" r:id="rId15"/>
    <p:sldId id="1943" r:id="rId16"/>
    <p:sldId id="1967" r:id="rId17"/>
    <p:sldId id="1966" r:id="rId18"/>
    <p:sldId id="1944" r:id="rId19"/>
    <p:sldId id="1958" r:id="rId20"/>
    <p:sldId id="1949" r:id="rId21"/>
    <p:sldId id="1959" r:id="rId22"/>
    <p:sldId id="1947" r:id="rId23"/>
    <p:sldId id="1946" r:id="rId24"/>
    <p:sldId id="1968" r:id="rId25"/>
    <p:sldId id="1948" r:id="rId26"/>
    <p:sldId id="1969" r:id="rId27"/>
    <p:sldId id="1950" r:id="rId28"/>
    <p:sldId id="1938" r:id="rId29"/>
    <p:sldId id="1971" r:id="rId30"/>
    <p:sldId id="1972" r:id="rId31"/>
    <p:sldId id="1973" r:id="rId32"/>
    <p:sldId id="1974" r:id="rId33"/>
    <p:sldId id="1975" r:id="rId34"/>
    <p:sldId id="1945" r:id="rId35"/>
    <p:sldId id="1953" r:id="rId36"/>
    <p:sldId id="1960" r:id="rId37"/>
    <p:sldId id="1954" r:id="rId38"/>
    <p:sldId id="1961" r:id="rId39"/>
    <p:sldId id="1976" r:id="rId40"/>
    <p:sldId id="1980" r:id="rId41"/>
    <p:sldId id="1981" r:id="rId42"/>
    <p:sldId id="1982" r:id="rId43"/>
    <p:sldId id="1956" r:id="rId44"/>
    <p:sldId id="1977" r:id="rId45"/>
    <p:sldId id="1926" r:id="rId46"/>
    <p:sldId id="1978" r:id="rId47"/>
    <p:sldId id="1867" r:id="rId48"/>
    <p:sldId id="1970" r:id="rId49"/>
    <p:sldId id="1868" r:id="rId50"/>
    <p:sldId id="1965" r:id="rId51"/>
    <p:sldId id="1853" r:id="rId52"/>
    <p:sldId id="1872" r:id="rId53"/>
    <p:sldId id="179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99F3"/>
    <a:srgbClr val="6FE9A0"/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271" autoAdjust="0"/>
    <p:restoredTop sz="86410" autoAdjust="0"/>
  </p:normalViewPr>
  <p:slideViewPr>
    <p:cSldViewPr>
      <p:cViewPr varScale="1">
        <p:scale>
          <a:sx n="97" d="100"/>
          <a:sy n="97" d="100"/>
        </p:scale>
        <p:origin x="-576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41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 page Hebrews - 2.jpg"/>
          <p:cNvPicPr>
            <a:picLocks noChangeAspect="1"/>
          </p:cNvPicPr>
          <p:nvPr/>
        </p:nvPicPr>
        <p:blipFill>
          <a:blip r:embed="rId3" cstate="print"/>
          <a:srcRect t="10185"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762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Jesus is Better Than Joshua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5</a:t>
            </a:r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30 September 2020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Since many Israelites failed to enter the Promise Land (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Canaan Rest</a:t>
            </a:r>
            <a:r>
              <a:rPr lang="en-US" sz="2600" b="1" dirty="0" smtClean="0">
                <a:latin typeface="Cambria" pitchFamily="18" charset="0"/>
              </a:rPr>
              <a:t>) because of unbelief, Paul says we should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fear</a:t>
            </a:r>
            <a:r>
              <a:rPr lang="en-US" sz="2600" b="1" dirty="0" smtClean="0">
                <a:latin typeface="Cambria" pitchFamily="18" charset="0"/>
              </a:rPr>
              <a:t> lest we come short of our promised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Heavenly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1-10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Diligence is also required, and a restating of the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 developing unbelief from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600" b="1" dirty="0" smtClean="0">
                <a:latin typeface="Cambria" pitchFamily="18" charset="0"/>
              </a:rPr>
              <a:t> due to ignoring the Word of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11-13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 positive motivation is then given through our great High Priest, Jesus, who enables us to obtain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mercy</a:t>
            </a:r>
            <a:r>
              <a:rPr lang="en-US" sz="2600" b="1" dirty="0" smtClean="0">
                <a:latin typeface="Cambria" pitchFamily="18" charset="0"/>
              </a:rPr>
              <a:t> and find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</a:t>
            </a:r>
            <a:r>
              <a:rPr lang="en-US" sz="2600" b="1" dirty="0" smtClean="0">
                <a:latin typeface="Cambria" pitchFamily="18" charset="0"/>
              </a:rPr>
              <a:t> as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help</a:t>
            </a:r>
            <a:r>
              <a:rPr lang="en-US" sz="2600" b="1" dirty="0" smtClean="0">
                <a:latin typeface="Cambria" pitchFamily="18" charset="0"/>
              </a:rPr>
              <a:t> whenever needed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14-16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-1-2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7162800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ties chapter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r>
              <a:rPr lang="en-US" sz="2600" b="1" dirty="0" smtClean="0">
                <a:latin typeface="Cambria" pitchFamily="18" charset="0"/>
              </a:rPr>
              <a:t> and chapter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en-US" sz="2600" b="1" dirty="0" smtClean="0">
                <a:latin typeface="Cambria" pitchFamily="18" charset="0"/>
              </a:rPr>
              <a:t> together with the word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therefore</a:t>
            </a:r>
            <a:r>
              <a:rPr lang="en-US" sz="2600" b="1" dirty="0" smtClean="0">
                <a:latin typeface="Cambria" pitchFamily="18" charset="0"/>
              </a:rPr>
              <a:t>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is better than Joshua, because Jesus’s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</a:t>
            </a:r>
            <a:r>
              <a:rPr lang="en-US" sz="2600" b="1" dirty="0" smtClean="0">
                <a:latin typeface="Cambria" pitchFamily="18" charset="0"/>
              </a:rPr>
              <a:t>, whereas Joshua’s rest was only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temporary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God promised Israel that they could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enter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posses</a:t>
            </a:r>
            <a:r>
              <a:rPr lang="en-US" sz="2600" b="1" dirty="0" smtClean="0">
                <a:latin typeface="Cambria" pitchFamily="18" charset="0"/>
              </a:rPr>
              <a:t> the land of Canaan and attain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from their wanderings and their enemies.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Instead of entering God’s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, Israel resisted God in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hardness of heart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unbelief</a:t>
            </a:r>
            <a:r>
              <a:rPr lang="en-US" sz="2600" b="1" dirty="0" smtClean="0">
                <a:latin typeface="Cambria" pitchFamily="18" charset="0"/>
              </a:rPr>
              <a:t>.  They exchanged abundant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joy</a:t>
            </a:r>
            <a:r>
              <a:rPr lang="en-US" sz="2600" b="1" dirty="0" smtClean="0">
                <a:latin typeface="Cambria" pitchFamily="18" charset="0"/>
              </a:rPr>
              <a:t> and refreshing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for generation after generation of anxious, sadness and sorrow.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must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fear</a:t>
            </a:r>
            <a:r>
              <a:rPr lang="en-US" sz="2600" b="1" dirty="0" smtClean="0">
                <a:latin typeface="Cambria" pitchFamily="18" charset="0"/>
              </a:rPr>
              <a:t>” God with all honor, respect, and deference.  We must not, like the ancient Hebrews,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fear</a:t>
            </a:r>
            <a:r>
              <a:rPr lang="en-US" sz="2600" b="1" dirty="0" smtClean="0">
                <a:latin typeface="Cambria" pitchFamily="18" charset="0"/>
              </a:rPr>
              <a:t> those worldly obstacles thrown in our paths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Rather, we must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fear</a:t>
            </a:r>
            <a:r>
              <a:rPr lang="en-US" sz="2600" b="1" dirty="0" smtClean="0">
                <a:latin typeface="Cambria" pitchFamily="18" charset="0"/>
              </a:rPr>
              <a:t> and keep God’s commands in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</a:t>
            </a:r>
            <a:r>
              <a:rPr lang="en-US" sz="2600" b="1" dirty="0" smtClean="0">
                <a:latin typeface="Cambria" pitchFamily="18" charset="0"/>
              </a:rPr>
              <a:t>, in spite of distractions and obstructions.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makes it clear that simply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hearing</a:t>
            </a:r>
            <a:r>
              <a:rPr lang="en-US" sz="2600" b="1" dirty="0" smtClean="0">
                <a:latin typeface="Cambria" pitchFamily="18" charset="0"/>
              </a:rPr>
              <a:t> good preaching does not enable anybody to enter into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rest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a rest from fear, melancholy, or stress.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HEARING + BELIEVING = RESTING  </a:t>
            </a:r>
            <a:r>
              <a:rPr lang="en-US" sz="2400" b="1" i="1" dirty="0" smtClean="0">
                <a:latin typeface="Cambria" pitchFamily="18" charset="0"/>
              </a:rPr>
              <a:t>(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formula</a:t>
            </a:r>
            <a:r>
              <a:rPr lang="en-US" sz="2400" b="1" i="1" dirty="0" smtClean="0">
                <a:latin typeface="Cambria" pitchFamily="18" charset="0"/>
              </a:rPr>
              <a:t>)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600" b="1" dirty="0" smtClean="0"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Israelites who were with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Moses</a:t>
            </a:r>
            <a:r>
              <a:rPr lang="en-US" sz="2600" b="1" dirty="0" smtClean="0">
                <a:latin typeface="Cambria" pitchFamily="18" charset="0"/>
              </a:rPr>
              <a:t> had heard the promise of entering Canaan, but it did them no good because they failed to embrace that promise by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Had they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believed</a:t>
            </a:r>
            <a:r>
              <a:rPr lang="en-US" sz="2600" b="1" dirty="0" smtClean="0">
                <a:latin typeface="Cambria" pitchFamily="18" charset="0"/>
              </a:rPr>
              <a:t> the gospel “good news” preached, they would have acted with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confidence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-3-5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reminds his readers of God’s own work of creating the world in six days before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resting</a:t>
            </a:r>
            <a:r>
              <a:rPr lang="en-US" sz="2600" b="1" dirty="0" smtClean="0">
                <a:latin typeface="Cambria" pitchFamily="18" charset="0"/>
              </a:rPr>
              <a:t> on the seventh day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God invited humanity to join Him in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Sabbath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through fellowship and faith.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At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Kadesh-barnea</a:t>
            </a:r>
            <a:r>
              <a:rPr lang="en-US" sz="2600" b="1" dirty="0" smtClean="0">
                <a:latin typeface="Cambria" pitchFamily="18" charset="0"/>
              </a:rPr>
              <a:t>, God invited the ancient Israelites to join Him in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promised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, but they saw giants and not God.  Therefore, God was disappointed with them and swore they would not enter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my rest</a:t>
            </a:r>
            <a:r>
              <a:rPr lang="en-US" sz="2600" b="1" dirty="0" smtClean="0">
                <a:latin typeface="Cambria" pitchFamily="18" charset="0"/>
              </a:rPr>
              <a:t>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HEARING + BELIEVING = RESTING . . .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we ignore the </a:t>
            </a:r>
            <a:r>
              <a:rPr lang="en-US" sz="2600" b="1" i="1" dirty="0" smtClean="0">
                <a:latin typeface="Cambria" pitchFamily="18" charset="0"/>
              </a:rPr>
              <a:t>“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formula</a:t>
            </a:r>
            <a:r>
              <a:rPr lang="en-US" sz="2600" b="1" i="1" dirty="0" smtClean="0">
                <a:latin typeface="Cambria" pitchFamily="18" charset="0"/>
              </a:rPr>
              <a:t>,”</a:t>
            </a:r>
            <a:r>
              <a:rPr lang="en-US" sz="2600" b="1" dirty="0" smtClean="0">
                <a:latin typeface="Cambria" pitchFamily="18" charset="0"/>
              </a:rPr>
              <a:t> there will be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rest</a:t>
            </a:r>
            <a:r>
              <a:rPr lang="en-US" sz="2600" b="1" dirty="0" smtClean="0">
                <a:latin typeface="Cambria" pitchFamily="18" charset="0"/>
              </a:rPr>
              <a:t>,        only wandering.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Because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principle of faith</a:t>
            </a:r>
            <a:r>
              <a:rPr lang="en-US" sz="2600" b="1" dirty="0" smtClean="0">
                <a:latin typeface="Cambria" pitchFamily="18" charset="0"/>
              </a:rPr>
              <a:t> undergirds everything God does in the lives of His people, failure to respond to His Word by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</a:t>
            </a:r>
            <a:r>
              <a:rPr lang="en-US" sz="2600" b="1" dirty="0" smtClean="0">
                <a:latin typeface="Cambria" pitchFamily="18" charset="0"/>
              </a:rPr>
              <a:t>, unbelief will result in God’s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discipline</a:t>
            </a:r>
            <a:r>
              <a:rPr lang="en-US" sz="2600" b="1" dirty="0" smtClean="0">
                <a:latin typeface="Cambria" pitchFamily="18" charset="0"/>
              </a:rPr>
              <a:t> rather than God’s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blessings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All we need is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trust</a:t>
            </a:r>
            <a:r>
              <a:rPr lang="en-US" sz="2600" b="1" dirty="0" smtClean="0">
                <a:latin typeface="Cambria" pitchFamily="18" charset="0"/>
              </a:rPr>
              <a:t> God at His word and that God will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</a:t>
            </a:r>
            <a:r>
              <a:rPr lang="en-US" sz="2600" b="1" dirty="0" smtClean="0">
                <a:latin typeface="Cambria" pitchFamily="18" charset="0"/>
              </a:rPr>
              <a:t> on His promises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7 text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609600" y="152400"/>
            <a:ext cx="7924800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Here, Paul quotes David from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Psalm 95:7-8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“For he is our God; and we are the people of his pasture, and the sheep of his hand. To day if ye will hear his voice, 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</a:t>
            </a:r>
            <a:r>
              <a:rPr lang="en-US" sz="2600" b="1" dirty="0" smtClean="0">
                <a:latin typeface="Cambria" pitchFamily="18" charset="0"/>
              </a:rPr>
              <a:t>Harden not your heart, as in the provocation, and as in the day of temptation in the wilderness.”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 restating of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 warning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“harden not your heart” through unbelief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</a:t>
            </a:r>
            <a:r>
              <a:rPr lang="en-US" sz="2600" b="1" dirty="0" smtClean="0">
                <a:latin typeface="Cambria" pitchFamily="18" charset="0"/>
              </a:rPr>
              <a:t>).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Introduction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wrote this letter to Jewish Christians who were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torn</a:t>
            </a:r>
            <a:r>
              <a:rPr lang="en-US" sz="2600" b="1" dirty="0" smtClean="0">
                <a:latin typeface="Cambria" pitchFamily="18" charset="0"/>
              </a:rPr>
              <a:t> between their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faith</a:t>
            </a:r>
            <a:r>
              <a:rPr lang="en-US" sz="2600" b="1" dirty="0" smtClean="0">
                <a:latin typeface="Cambria" pitchFamily="18" charset="0"/>
              </a:rPr>
              <a:t> and their old ways . . . that is,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abandoning</a:t>
            </a:r>
            <a:r>
              <a:rPr lang="en-US" sz="2600" b="1" dirty="0" smtClean="0">
                <a:latin typeface="Cambria" pitchFamily="18" charset="0"/>
              </a:rPr>
              <a:t> the Christian faith in Jesus.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Their temptation was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slip back</a:t>
            </a:r>
            <a:r>
              <a:rPr lang="en-US" sz="2600" b="1" dirty="0" smtClean="0">
                <a:latin typeface="Cambria" pitchFamily="18" charset="0"/>
              </a:rPr>
              <a:t> into familiar routines and rituals, settling for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 best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skillfully argues that Jesus 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better</a:t>
            </a:r>
            <a:r>
              <a:rPr lang="en-US" sz="2600" b="1" dirty="0" smtClean="0">
                <a:latin typeface="Cambria" pitchFamily="18" charset="0"/>
              </a:rPr>
              <a:t> than every form of the old faith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600" b="1" dirty="0" smtClean="0">
                <a:latin typeface="Cambria" pitchFamily="18" charset="0"/>
              </a:rPr>
              <a:t>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prophets, angels, priest, etc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When it comes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comparing</a:t>
            </a:r>
            <a:r>
              <a:rPr lang="en-US" sz="2600" b="1" dirty="0" smtClean="0">
                <a:latin typeface="Cambria" pitchFamily="18" charset="0"/>
              </a:rPr>
              <a:t> the two, there is simply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comparison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0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057400" y="1447800"/>
            <a:ext cx="164592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1447800"/>
            <a:ext cx="10058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2895600"/>
            <a:ext cx="10058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3886200"/>
            <a:ext cx="10058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same kind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God entered into after His work of creation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remains</a:t>
            </a:r>
            <a:r>
              <a:rPr lang="en-US" sz="2600" b="1" dirty="0" smtClean="0">
                <a:latin typeface="Cambria" pitchFamily="18" charset="0"/>
              </a:rPr>
              <a:t>” for us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All we need to do to enter that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is surrender our anxieties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 by faith</a:t>
            </a:r>
            <a:r>
              <a:rPr lang="en-US" sz="2600" b="1" dirty="0" smtClean="0">
                <a:latin typeface="Cambria" pitchFamily="18" charset="0"/>
              </a:rPr>
              <a:t> – take God at His word.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God has purchased and prepared for us a reserved seat at the banquet table by sending His Son Jesus, who accomplished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work of salvation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 rest</a:t>
            </a:r>
            <a:r>
              <a:rPr lang="en-US" sz="2600" b="1" dirty="0" smtClean="0">
                <a:latin typeface="Cambria" pitchFamily="18" charset="0"/>
              </a:rPr>
              <a:t> is in Jesus Christ!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0 God rest.jpg"/>
          <p:cNvPicPr>
            <a:picLocks noChangeAspect="1"/>
          </p:cNvPicPr>
          <p:nvPr/>
        </p:nvPicPr>
        <p:blipFill>
          <a:blip r:embed="rId2" cstate="print"/>
          <a:srcRect l="2593" t="13334" r="2593" b="16667"/>
          <a:stretch>
            <a:fillRect/>
          </a:stretch>
        </p:blipFill>
        <p:spPr>
          <a:xfrm>
            <a:off x="2133600" y="228600"/>
            <a:ext cx="4800600" cy="6300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0 Exodus 20.jpg"/>
          <p:cNvPicPr>
            <a:picLocks noChangeAspect="1"/>
          </p:cNvPicPr>
          <p:nvPr/>
        </p:nvPicPr>
        <p:blipFill>
          <a:blip r:embed="rId2" cstate="print"/>
          <a:srcRect l="2000" t="4389" r="3333" b="3156"/>
          <a:stretch>
            <a:fillRect/>
          </a:stretch>
        </p:blipFill>
        <p:spPr>
          <a:xfrm>
            <a:off x="1524000" y="304800"/>
            <a:ext cx="5867400" cy="619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4 heave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1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concludes this section where he began:  warning his readers with the example of Israel’s failure to enter the </a:t>
            </a:r>
            <a:r>
              <a:rPr lang="en-US" sz="2600" b="1" i="1" dirty="0" smtClean="0">
                <a:latin typeface="Cambria" pitchFamily="18" charset="0"/>
              </a:rPr>
              <a:t>“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i="1" dirty="0" smtClean="0">
                <a:latin typeface="Cambria" pitchFamily="18" charset="0"/>
              </a:rPr>
              <a:t>”</a:t>
            </a:r>
            <a:r>
              <a:rPr lang="en-US" sz="2600" b="1" dirty="0" smtClean="0">
                <a:latin typeface="Cambria" pitchFamily="18" charset="0"/>
              </a:rPr>
              <a:t> of the Promise Land because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harden heart of unbelief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With all the labor accomplished on our behalf and nothing required of us but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</a:t>
            </a:r>
            <a:r>
              <a:rPr lang="en-US" sz="2600" b="1" dirty="0" smtClean="0">
                <a:latin typeface="Cambria" pitchFamily="18" charset="0"/>
              </a:rPr>
              <a:t>, no one should end up falling short of entering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Common symptoms of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harden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600" b="1" dirty="0" smtClean="0">
                <a:latin typeface="Cambria" pitchFamily="18" charset="0"/>
              </a:rPr>
              <a:t> include the pride and panic that prevent believers from experiencing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healing rest</a:t>
            </a:r>
            <a:r>
              <a:rPr lang="en-US" sz="2600" b="1" dirty="0" smtClean="0">
                <a:latin typeface="Cambria" pitchFamily="18" charset="0"/>
              </a:rPr>
              <a:t> of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1-11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-12 text.jpg"/>
          <p:cNvPicPr>
            <a:picLocks noChangeAspect="1"/>
          </p:cNvPicPr>
          <p:nvPr/>
        </p:nvPicPr>
        <p:blipFill>
          <a:blip r:embed="rId2" cstate="print"/>
          <a:srcRect r="4167" b="8750"/>
          <a:stretch>
            <a:fillRect/>
          </a:stretch>
        </p:blipFill>
        <p:spPr>
          <a:xfrm>
            <a:off x="228600" y="609600"/>
            <a:ext cx="876300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With the notion of a “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harden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600" b="1" dirty="0" smtClean="0">
                <a:latin typeface="Cambria" pitchFamily="18" charset="0"/>
              </a:rPr>
              <a:t>” occupying the previous section, Paul turns our attention to the Word of God.  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Word of God includes anything that communicates God’s revealed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truth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Scripture (</a:t>
            </a:r>
            <a:r>
              <a:rPr lang="en-US" sz="2600" b="1" i="1" dirty="0" smtClean="0">
                <a:latin typeface="Cambria" pitchFamily="18" charset="0"/>
              </a:rPr>
              <a:t>the written Word</a:t>
            </a:r>
            <a:r>
              <a:rPr lang="en-US" sz="2600" b="1" dirty="0" smtClean="0">
                <a:latin typeface="Cambria" pitchFamily="18" charset="0"/>
              </a:rPr>
              <a:t>) and Christ (</a:t>
            </a:r>
            <a:r>
              <a:rPr lang="en-US" sz="2600" b="1" i="1" dirty="0" smtClean="0">
                <a:latin typeface="Cambria" pitchFamily="18" charset="0"/>
              </a:rPr>
              <a:t>the Word incarnate</a:t>
            </a:r>
            <a:r>
              <a:rPr lang="en-US" sz="2600" b="1" dirty="0" smtClean="0">
                <a:latin typeface="Cambria" pitchFamily="18" charset="0"/>
              </a:rPr>
              <a:t>) reveals God’s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truth</a:t>
            </a:r>
            <a:r>
              <a:rPr lang="en-US" sz="2600" b="1" dirty="0" smtClean="0">
                <a:latin typeface="Cambria" pitchFamily="18" charset="0"/>
              </a:rPr>
              <a:t> with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verbal infallibility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God’s life-giving message nourishes, heals, and refreshes those who hear it in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uses three words to describe what God’s word is like: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LIVING, ACTIVE,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SHARP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LIVING:</a:t>
            </a:r>
            <a:r>
              <a:rPr lang="en-US" sz="2600" b="1" dirty="0" smtClean="0">
                <a:latin typeface="Cambria" pitchFamily="18" charset="0"/>
              </a:rPr>
              <a:t>  it is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alive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Bible is no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dead book</a:t>
            </a:r>
            <a:r>
              <a:rPr lang="en-US" sz="2600" b="1" dirty="0" smtClean="0">
                <a:latin typeface="Cambria" pitchFamily="18" charset="0"/>
              </a:rPr>
              <a:t>; the gospel message is no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empty promise</a:t>
            </a:r>
            <a:r>
              <a:rPr lang="en-US" sz="2600" b="1" dirty="0" smtClean="0">
                <a:latin typeface="Cambria" pitchFamily="18" charset="0"/>
              </a:rPr>
              <a:t>; and Jesus is no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mere figure</a:t>
            </a:r>
            <a:r>
              <a:rPr lang="en-US" sz="2600" b="1" dirty="0" smtClean="0">
                <a:latin typeface="Cambria" pitchFamily="18" charset="0"/>
              </a:rPr>
              <a:t> of history buried by centuries of </a:t>
            </a:r>
            <a:r>
              <a:rPr lang="en-US" sz="2600" b="1" u="sng" dirty="0" smtClean="0">
                <a:latin typeface="Cambria" pitchFamily="18" charset="0"/>
              </a:rPr>
              <a:t>myths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u="sng" dirty="0" smtClean="0">
                <a:latin typeface="Cambria" pitchFamily="18" charset="0"/>
              </a:rPr>
              <a:t>legends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alive</a:t>
            </a:r>
            <a:r>
              <a:rPr lang="en-US" sz="2600" b="1" dirty="0" smtClean="0">
                <a:latin typeface="Cambria" pitchFamily="18" charset="0"/>
              </a:rPr>
              <a:t>!  The gospel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saves</a:t>
            </a:r>
            <a:r>
              <a:rPr lang="en-US" sz="2600" b="1" dirty="0" smtClean="0">
                <a:latin typeface="Cambria" pitchFamily="18" charset="0"/>
              </a:rPr>
              <a:t>!  And the Bible is always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relevant</a:t>
            </a:r>
            <a:r>
              <a:rPr lang="en-US" sz="2600" b="1" dirty="0" smtClean="0">
                <a:latin typeface="Cambria" pitchFamily="18" charset="0"/>
              </a:rPr>
              <a:t> to everyday life.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review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2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1:  </a:t>
            </a:r>
            <a:r>
              <a:rPr lang="en-US" sz="2600" b="1" dirty="0" smtClean="0">
                <a:latin typeface="Cambria" pitchFamily="18" charset="0"/>
              </a:rPr>
              <a:t>Jesus, Better than the Prophets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1:1-3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is superior to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</a:t>
            </a:r>
            <a:r>
              <a:rPr lang="en-US" sz="2600" b="1" dirty="0" smtClean="0">
                <a:latin typeface="Cambria" pitchFamily="18" charset="0"/>
              </a:rPr>
              <a:t> as spokesman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          Who being the brightness of God’s glory, and the express image of his person. 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  <a:p>
            <a:pPr marL="274320" indent="-274320" algn="ctr">
              <a:spcAft>
                <a:spcPts val="12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1:</a:t>
            </a:r>
            <a:r>
              <a:rPr lang="en-US" sz="2600" b="1" dirty="0" smtClean="0">
                <a:latin typeface="Cambria" pitchFamily="18" charset="0"/>
              </a:rPr>
              <a:t>  Jesus, Better than the Angels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1:4 – 14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is superior to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angels</a:t>
            </a:r>
            <a:r>
              <a:rPr lang="en-US" sz="2600" b="1" dirty="0" smtClean="0">
                <a:latin typeface="Cambria" pitchFamily="18" charset="0"/>
              </a:rPr>
              <a:t> by virtue of His deity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Angels are messengers and ministering spirits – while Jesus is the Son, the Creator, and Ruler of the age to come.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uses three words to describe what God’s word is like: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LIVING, ACTIVE,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SHARP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</a:t>
            </a:r>
            <a:r>
              <a:rPr lang="en-US" sz="2400" b="1" dirty="0" smtClean="0">
                <a:latin typeface="Cambria" pitchFamily="18" charset="0"/>
              </a:rPr>
              <a:t>)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ACTIVE:</a:t>
            </a:r>
            <a:r>
              <a:rPr lang="en-US" sz="2600" b="1" dirty="0" smtClean="0">
                <a:latin typeface="Cambria" pitchFamily="18" charset="0"/>
              </a:rPr>
              <a:t>  that is, it’s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energizing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Bible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effective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powerful</a:t>
            </a:r>
            <a:r>
              <a:rPr lang="en-US" sz="2600" b="1" dirty="0" smtClean="0">
                <a:latin typeface="Cambria" pitchFamily="18" charset="0"/>
              </a:rPr>
              <a:t>.  It accomplishes what it sets out to do.  It does what nothing else can do.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“The vigor and potency of His word are seen in its operation as his </a:t>
            </a:r>
            <a:r>
              <a:rPr lang="en-US" sz="2600" b="1" i="1" u="sng" dirty="0" smtClean="0">
                <a:latin typeface="Cambria" pitchFamily="18" charset="0"/>
              </a:rPr>
              <a:t>created</a:t>
            </a:r>
            <a:r>
              <a:rPr lang="en-US" sz="2600" b="1" dirty="0" smtClean="0">
                <a:latin typeface="Cambria" pitchFamily="18" charset="0"/>
              </a:rPr>
              <a:t> word, </a:t>
            </a:r>
            <a:r>
              <a:rPr lang="en-US" sz="2600" b="1" i="1" u="sng" dirty="0" smtClean="0">
                <a:latin typeface="Cambria" pitchFamily="18" charset="0"/>
              </a:rPr>
              <a:t>sustaining</a:t>
            </a:r>
            <a:r>
              <a:rPr lang="en-US" sz="2600" b="1" dirty="0" smtClean="0">
                <a:latin typeface="Cambria" pitchFamily="18" charset="0"/>
              </a:rPr>
              <a:t> word, and </a:t>
            </a:r>
            <a:r>
              <a:rPr lang="en-US" sz="2600" b="1" i="1" u="sng" dirty="0" smtClean="0">
                <a:latin typeface="Cambria" pitchFamily="18" charset="0"/>
              </a:rPr>
              <a:t>regenerating</a:t>
            </a:r>
            <a:r>
              <a:rPr lang="en-US" sz="2600" b="1" dirty="0" smtClean="0">
                <a:latin typeface="Cambria" pitchFamily="18" charset="0"/>
              </a:rPr>
              <a:t> word” </a:t>
            </a:r>
            <a:r>
              <a:rPr lang="en-US" sz="2400" b="1" dirty="0" smtClean="0">
                <a:latin typeface="Cambria" pitchFamily="18" charset="0"/>
              </a:rPr>
              <a:t>[Philip Hughes]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uses three words to describe what God’s word is like: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LIVING, ACTIVE,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SHARP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</a:t>
            </a:r>
            <a:r>
              <a:rPr lang="en-US" sz="2400" b="1" dirty="0" smtClean="0">
                <a:latin typeface="Cambria" pitchFamily="18" charset="0"/>
              </a:rPr>
              <a:t>)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SHARP:</a:t>
            </a:r>
            <a:r>
              <a:rPr lang="en-US" sz="2600" b="1" dirty="0" smtClean="0">
                <a:latin typeface="Cambria" pitchFamily="18" charset="0"/>
              </a:rPr>
              <a:t>  a modern-day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scalpel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Bible is sharper than any                                          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two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edged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sword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the Word of God isn’t a blunt instrument used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bludgeon</a:t>
            </a:r>
            <a:r>
              <a:rPr lang="en-US" sz="2600" b="1" dirty="0" smtClean="0">
                <a:latin typeface="Cambria" pitchFamily="18" charset="0"/>
              </a:rPr>
              <a:t> God’s opposition.  Rather, it has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razor-thin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edge</a:t>
            </a:r>
            <a:r>
              <a:rPr lang="en-US" sz="2600" b="1" dirty="0" smtClean="0">
                <a:latin typeface="Cambria" pitchFamily="18" charset="0"/>
              </a:rPr>
              <a:t> that can precisely cut through whatever it penetrates. </a:t>
            </a:r>
          </a:p>
        </p:txBody>
      </p:sp>
      <p:pic>
        <p:nvPicPr>
          <p:cNvPr id="8" name="Picture 7" descr="4-12 swor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6553200" y="2971800"/>
            <a:ext cx="19812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uses two words to describe what God’s word is capable of doing: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PIERCING </a:t>
            </a:r>
            <a:r>
              <a:rPr lang="en-US" sz="2600" b="1" dirty="0" smtClean="0">
                <a:latin typeface="Cambria" pitchFamily="18" charset="0"/>
              </a:rPr>
              <a:t>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JUDGING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PIERCING:</a:t>
            </a:r>
            <a:r>
              <a:rPr lang="en-US" sz="2600" b="1" dirty="0" smtClean="0">
                <a:latin typeface="Cambria" pitchFamily="18" charset="0"/>
              </a:rPr>
              <a:t>  to move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thru</a:t>
            </a:r>
            <a:r>
              <a:rPr lang="en-US" sz="2600" b="1" dirty="0" smtClean="0">
                <a:latin typeface="Cambria" pitchFamily="18" charset="0"/>
              </a:rPr>
              <a:t> a three dimensional space.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Bible penetrates deeply into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innermost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life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the Word of God can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probe</a:t>
            </a:r>
            <a:r>
              <a:rPr lang="en-US" sz="2600" b="1" dirty="0" smtClean="0">
                <a:latin typeface="Cambria" pitchFamily="18" charset="0"/>
              </a:rPr>
              <a:t> so deeply that          it can separate things not normally separated:            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soul from spirit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joints from marrow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uses two words to describe what God’s word is capable of doing: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PIERCING </a:t>
            </a:r>
            <a:r>
              <a:rPr lang="en-US" sz="2600" b="1" dirty="0" smtClean="0">
                <a:latin typeface="Cambria" pitchFamily="18" charset="0"/>
              </a:rPr>
              <a:t>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JUDGING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</a:t>
            </a:r>
            <a:r>
              <a:rPr lang="en-US" sz="2400" b="1" dirty="0" smtClean="0">
                <a:latin typeface="Cambria" pitchFamily="18" charset="0"/>
              </a:rPr>
              <a:t>)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JUDGING:</a:t>
            </a:r>
            <a:r>
              <a:rPr lang="en-US" sz="2600" b="1" dirty="0" smtClean="0">
                <a:latin typeface="Cambria" pitchFamily="18" charset="0"/>
              </a:rPr>
              <a:t>  a mental sense of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discerning</a:t>
            </a:r>
            <a:r>
              <a:rPr lang="en-US" sz="2600" b="1" dirty="0" smtClean="0">
                <a:latin typeface="Cambria" pitchFamily="18" charset="0"/>
              </a:rPr>
              <a:t> or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analyzing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Bible is able to sift through or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discern</a:t>
            </a:r>
            <a:r>
              <a:rPr lang="en-US" sz="2600" b="1" dirty="0" smtClean="0">
                <a:latin typeface="Cambria" pitchFamily="18" charset="0"/>
              </a:rPr>
              <a:t> the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thoughts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dirty="0" smtClean="0">
                <a:latin typeface="Cambria" pitchFamily="18" charset="0"/>
              </a:rPr>
              <a:t>and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intentions</a:t>
            </a:r>
            <a:r>
              <a:rPr lang="en-US" sz="2600" b="1" dirty="0" smtClean="0">
                <a:latin typeface="Cambria" pitchFamily="18" charset="0"/>
              </a:rPr>
              <a:t> of the heart.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God’s probing truth functions like a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CAT Scan</a:t>
            </a:r>
            <a:r>
              <a:rPr lang="en-US" sz="2600" b="1" dirty="0" smtClean="0">
                <a:latin typeface="Cambria" pitchFamily="18" charset="0"/>
              </a:rPr>
              <a:t> that can show details like nothing else can,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revealing</a:t>
            </a:r>
            <a:r>
              <a:rPr lang="en-US" sz="2600" b="1" dirty="0" smtClean="0">
                <a:latin typeface="Cambria" pitchFamily="18" charset="0"/>
              </a:rPr>
              <a:t> our deepest feeling, desires, motives, and passions.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13 text.jpg"/>
          <p:cNvPicPr>
            <a:picLocks noChangeAspect="1"/>
          </p:cNvPicPr>
          <p:nvPr/>
        </p:nvPicPr>
        <p:blipFill>
          <a:blip r:embed="rId2" cstate="print"/>
          <a:srcRect t="7042"/>
          <a:stretch>
            <a:fillRect/>
          </a:stretch>
        </p:blipFill>
        <p:spPr>
          <a:xfrm>
            <a:off x="304800" y="152400"/>
            <a:ext cx="865632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6200" y="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71500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In the hands of a loving Master Surgeon, imagine what such a razor-sharp spiritual instrument can accomplish.  This is Paul’s precise meaning in this verse.   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14 high priest.jpg"/>
          <p:cNvPicPr>
            <a:picLocks noChangeAspect="1"/>
          </p:cNvPicPr>
          <p:nvPr/>
        </p:nvPicPr>
        <p:blipFill>
          <a:blip r:embed="rId2" cstate="print"/>
          <a:srcRect b="7715"/>
          <a:stretch>
            <a:fillRect/>
          </a:stretch>
        </p:blipFill>
        <p:spPr>
          <a:xfrm>
            <a:off x="228600" y="381000"/>
            <a:ext cx="8697337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Jesus, the Word of God incarnate, is the One who bears the blade of the inspired word of God – not as a sword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punish</a:t>
            </a:r>
            <a:r>
              <a:rPr lang="en-US" sz="2600" b="1" dirty="0" smtClean="0">
                <a:latin typeface="Cambria" pitchFamily="18" charset="0"/>
              </a:rPr>
              <a:t>, but as a scalpel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heal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By delving deeply into our lives to uncover the thoughts and intention of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</a:t>
            </a:r>
            <a:r>
              <a:rPr lang="en-US" sz="2600" b="1" dirty="0" smtClean="0">
                <a:latin typeface="Cambria" pitchFamily="18" charset="0"/>
              </a:rPr>
              <a:t>), Jesus can strengthen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confession of faith</a:t>
            </a:r>
            <a:r>
              <a:rPr lang="en-US" sz="2600" b="1" dirty="0" smtClean="0">
                <a:latin typeface="Cambria" pitchFamily="18" charset="0"/>
              </a:rPr>
              <a:t> and lead us into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God has made available to His people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5 text.jpg"/>
          <p:cNvPicPr>
            <a:picLocks noChangeAspect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>
          <a:xfrm>
            <a:off x="457199" y="457200"/>
            <a:ext cx="8393043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two natures of Christ – 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full deity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full humanity</a:t>
            </a:r>
            <a:r>
              <a:rPr lang="en-US" sz="2600" b="1" dirty="0" smtClean="0">
                <a:latin typeface="Cambria" pitchFamily="18" charset="0"/>
              </a:rPr>
              <a:t> – are clearly manifested in the juxtaposition of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4:14-16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v14</a:t>
            </a:r>
            <a:r>
              <a:rPr lang="en-US" sz="2600" b="1" dirty="0" smtClean="0">
                <a:latin typeface="Cambria" pitchFamily="18" charset="0"/>
              </a:rPr>
              <a:t> – we are reminded that Jesus is the “Son of God” who has passed through the heavens.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v15</a:t>
            </a:r>
            <a:r>
              <a:rPr lang="en-US" sz="2600" b="1" dirty="0" smtClean="0">
                <a:latin typeface="Cambria" pitchFamily="18" charset="0"/>
              </a:rPr>
              <a:t> – we are reminded of Jesus’ humanity . . .      that He was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tempted</a:t>
            </a:r>
            <a:r>
              <a:rPr lang="en-US" sz="2600" b="1" dirty="0" smtClean="0">
                <a:latin typeface="Cambria" pitchFamily="18" charset="0"/>
              </a:rPr>
              <a:t> throughout His earthly life.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didn’t float through life in a state of numbness, He saw, heard, and felt all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trials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temptations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But unlike us, Jesus did not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600" b="1" dirty="0" smtClean="0">
                <a:latin typeface="Cambria" pitchFamily="18" charset="0"/>
              </a:rPr>
              <a:t> – not in thought, nor in word, and not in deed.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Because of His humanity, Jesus can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sympathize</a:t>
            </a:r>
            <a:r>
              <a:rPr lang="en-US" sz="2600" b="1" dirty="0" smtClean="0">
                <a:latin typeface="Cambria" pitchFamily="18" charset="0"/>
              </a:rPr>
              <a:t> with our weaknesses and infirmities.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has been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tested</a:t>
            </a:r>
            <a:r>
              <a:rPr lang="en-US" sz="2600" b="1" dirty="0" smtClean="0">
                <a:latin typeface="Cambria" pitchFamily="18" charset="0"/>
              </a:rPr>
              <a:t> as we are tested,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</a:t>
            </a:r>
            <a:r>
              <a:rPr lang="en-US" sz="2600" b="1" dirty="0" smtClean="0">
                <a:latin typeface="Cambria" pitchFamily="18" charset="0"/>
              </a:rPr>
              <a:t> as we are weak,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suffered</a:t>
            </a:r>
            <a:r>
              <a:rPr lang="en-US" sz="2600" b="1" dirty="0" smtClean="0">
                <a:latin typeface="Cambria" pitchFamily="18" charset="0"/>
              </a:rPr>
              <a:t> as we suffer – yet coming through victoriously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review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2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2:</a:t>
            </a:r>
            <a:r>
              <a:rPr lang="en-US" sz="2600" b="1" dirty="0" smtClean="0">
                <a:latin typeface="Cambria" pitchFamily="18" charset="0"/>
              </a:rPr>
              <a:t>  Jesus, Better than the Angels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2:1-14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then illustrates Jesus’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superiority</a:t>
            </a:r>
            <a:r>
              <a:rPr lang="en-US" sz="2600" b="1" dirty="0" smtClean="0">
                <a:latin typeface="Cambria" pitchFamily="18" charset="0"/>
              </a:rPr>
              <a:t> to angels by being made lower than the angels, whereby Jesus became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captain</a:t>
            </a:r>
            <a:r>
              <a:rPr lang="en-US" sz="2600" b="1" dirty="0" smtClean="0">
                <a:latin typeface="Cambria" pitchFamily="18" charset="0"/>
              </a:rPr>
              <a:t> of our salvation and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merciful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faithful</a:t>
            </a:r>
            <a:r>
              <a:rPr lang="en-US" sz="2600" b="1" dirty="0" smtClean="0">
                <a:latin typeface="Cambria" pitchFamily="18" charset="0"/>
              </a:rPr>
              <a:t> High Priest.  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interrupts his comparison of Christ with angels with his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five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warnings</a:t>
            </a:r>
            <a:r>
              <a:rPr lang="en-US" sz="2600" b="1" dirty="0" smtClean="0">
                <a:latin typeface="Cambria" pitchFamily="18" charset="0"/>
              </a:rPr>
              <a:t> in this epistle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 a warning against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drifting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away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slipping back</a:t>
            </a:r>
            <a:r>
              <a:rPr lang="en-US" sz="2600" b="1" dirty="0" smtClean="0">
                <a:latin typeface="Cambria" pitchFamily="18" charset="0"/>
              </a:rPr>
              <a:t>) from the faith by neglecting our great salvation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DEBATE:</a:t>
            </a:r>
            <a:r>
              <a:rPr lang="en-US" sz="2600" b="1" dirty="0" smtClean="0">
                <a:latin typeface="Cambria" pitchFamily="18" charset="0"/>
              </a:rPr>
              <a:t>  whether or not Christ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could</a:t>
            </a:r>
            <a:r>
              <a:rPr lang="en-US" sz="2600" b="1" dirty="0" smtClean="0">
                <a:latin typeface="Cambria" pitchFamily="18" charset="0"/>
              </a:rPr>
              <a:t> have sinned.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“Was Jesus able to not sin?”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600" b="1" dirty="0" smtClean="0">
                <a:latin typeface="Cambria" pitchFamily="18" charset="0"/>
              </a:rPr>
              <a:t>                                “Was Jesus not able to sin?” 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PECCABILITY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the term that Christ could have sinned but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chose</a:t>
            </a:r>
            <a:r>
              <a:rPr lang="en-US" sz="2600" b="1" dirty="0" smtClean="0">
                <a:latin typeface="Cambria" pitchFamily="18" charset="0"/>
              </a:rPr>
              <a:t> not to sin is termed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“able not to sin.”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IMPECCABILITY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the term that Christ could not have sinned because He was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incapable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sinning</a:t>
            </a:r>
            <a:r>
              <a:rPr lang="en-US" sz="2600" b="1" dirty="0" smtClean="0">
                <a:latin typeface="Cambria" pitchFamily="18" charset="0"/>
              </a:rPr>
              <a:t> is referred to 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“not able to sin.”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PECCABILITY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the Arminians generally believe that Christ could have sinned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but</a:t>
            </a:r>
            <a:r>
              <a:rPr lang="en-US" sz="2600" b="1" dirty="0" smtClean="0">
                <a:latin typeface="Cambria" pitchFamily="18" charset="0"/>
              </a:rPr>
              <a:t> did not.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Those holding this view do so on the basis of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Hebrews 4:15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Jesus “was in all points tempted like as we are, yet without sin.”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the temptation was genuine then Christ had to be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able to sin</a:t>
            </a:r>
            <a:r>
              <a:rPr lang="en-US" sz="2600" b="1" dirty="0" smtClean="0">
                <a:latin typeface="Cambria" pitchFamily="18" charset="0"/>
              </a:rPr>
              <a:t>, otherwise the temptation was not a genuine temptation.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IMPECCABILITY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generally (not always), Calvinists believe that Christ could not have sinned because He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incapable of sinning</a:t>
            </a:r>
            <a:r>
              <a:rPr lang="en-US" sz="2600" b="1" dirty="0" smtClean="0">
                <a:latin typeface="Cambria" pitchFamily="18" charset="0"/>
              </a:rPr>
              <a:t> or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“not able to sin.”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Those who hold to this view suggest that Christ’s temptation by Satan was genuine, but it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impossible</a:t>
            </a:r>
            <a:r>
              <a:rPr lang="en-US" sz="2600" b="1" dirty="0" smtClean="0">
                <a:latin typeface="Cambria" pitchFamily="18" charset="0"/>
              </a:rPr>
              <a:t> for Christ to sin.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fact, the immutability of Christ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Heb. 13:8</a:t>
            </a:r>
            <a:r>
              <a:rPr lang="en-US" sz="2600" b="1" dirty="0" smtClean="0">
                <a:latin typeface="Cambria" pitchFamily="18" charset="0"/>
              </a:rPr>
              <a:t>) states that Jesus 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unchangeable</a:t>
            </a:r>
            <a:r>
              <a:rPr lang="en-US" sz="2600" b="1" dirty="0" smtClean="0">
                <a:latin typeface="Cambria" pitchFamily="18" charset="0"/>
              </a:rPr>
              <a:t> and therefore could not sin.  If He could have sinned on earth, then He could sin now because of His immutability.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6 bold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153400" cy="5995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Therefore, Jesus  is able to offer us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</a:t>
            </a:r>
            <a:r>
              <a:rPr lang="en-US" sz="2600" b="1" dirty="0" smtClean="0">
                <a:latin typeface="Cambria" pitchFamily="18" charset="0"/>
              </a:rPr>
              <a:t> – if we draw boldly unto Him.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As the perfect man who has identified with humans fully, Jesus is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sympathetic</a:t>
            </a:r>
            <a:r>
              <a:rPr lang="en-US" sz="2600" b="1" dirty="0" smtClean="0">
                <a:latin typeface="Cambria" pitchFamily="18" charset="0"/>
              </a:rPr>
              <a:t> High Priest for us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As the perfect God who knows our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weaknesses</a:t>
            </a:r>
            <a:r>
              <a:rPr lang="en-US" sz="2600" b="1" dirty="0" smtClean="0">
                <a:latin typeface="Cambria" pitchFamily="18" charset="0"/>
              </a:rPr>
              <a:t> completely, He is an able Healer.  As the incarnate God-man, Jesus is both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willing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able</a:t>
            </a:r>
            <a:r>
              <a:rPr lang="en-US" sz="2600" b="1" dirty="0" smtClean="0">
                <a:latin typeface="Cambria" pitchFamily="18" charset="0"/>
              </a:rPr>
              <a:t> to give us mercy “in time of need”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page Hebrews -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839200" cy="497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Points to Remember: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Salvation:</a:t>
            </a:r>
            <a:r>
              <a:rPr lang="en-US" sz="2600" b="1" dirty="0" smtClean="0">
                <a:latin typeface="Cambria" pitchFamily="18" charset="0"/>
              </a:rPr>
              <a:t>  Jesus our Savior is better than Joshua.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n-US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 Rest:</a:t>
            </a:r>
            <a:r>
              <a:rPr lang="en-US" sz="2600" b="1" dirty="0" smtClean="0">
                <a:latin typeface="Cambria" pitchFamily="18" charset="0"/>
              </a:rPr>
              <a:t> 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Sabbath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en-US" sz="2600" b="1" dirty="0" smtClean="0">
                <a:latin typeface="Cambria" pitchFamily="18" charset="0"/>
              </a:rPr>
              <a:t>),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Canaan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  <a:r>
              <a:rPr lang="en-US" sz="2600" b="1" dirty="0" smtClean="0">
                <a:latin typeface="Cambria" pitchFamily="18" charset="0"/>
              </a:rPr>
              <a:t>), and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Heavenly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Word of God:</a:t>
            </a:r>
            <a:r>
              <a:rPr lang="en-US" sz="2600" b="1" dirty="0" smtClean="0">
                <a:latin typeface="Cambria" pitchFamily="18" charset="0"/>
              </a:rPr>
              <a:t> it’s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living</a:t>
            </a:r>
            <a:r>
              <a:rPr lang="en-US" sz="2600" b="1" dirty="0" smtClean="0">
                <a:latin typeface="Cambria" pitchFamily="18" charset="0"/>
              </a:rPr>
              <a:t>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active</a:t>
            </a:r>
            <a:r>
              <a:rPr lang="en-US" sz="2600" b="1" dirty="0" smtClean="0">
                <a:latin typeface="Cambria" pitchFamily="18" charset="0"/>
              </a:rPr>
              <a:t>,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sharper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Prayer:</a:t>
            </a:r>
            <a:r>
              <a:rPr lang="en-US" sz="2600" b="1" dirty="0" smtClean="0">
                <a:latin typeface="Cambria" pitchFamily="18" charset="0"/>
              </a:rPr>
              <a:t>  the privilege of prayer with Jesus as both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High Priest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Source of Help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4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[1]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must overcome the enemies of rest. 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first enemy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panic</a:t>
            </a:r>
            <a:r>
              <a:rPr lang="en-US" sz="2600" b="1" dirty="0" smtClean="0">
                <a:latin typeface="Cambria" pitchFamily="18" charset="0"/>
              </a:rPr>
              <a:t>, which says, “You’re not going to make it.”  When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panic</a:t>
            </a:r>
            <a:r>
              <a:rPr lang="en-US" sz="2600" b="1" dirty="0" smtClean="0">
                <a:latin typeface="Cambria" pitchFamily="18" charset="0"/>
              </a:rPr>
              <a:t> kicks in, we begin to see our problems as so big that not even God can handle them.  Resist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panic</a:t>
            </a:r>
            <a:r>
              <a:rPr lang="en-US" sz="2600" b="1" dirty="0" smtClean="0">
                <a:latin typeface="Cambria" pitchFamily="18" charset="0"/>
              </a:rPr>
              <a:t>, enter into 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today.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second enemy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pride</a:t>
            </a:r>
            <a:r>
              <a:rPr lang="en-US" sz="2600" b="1" dirty="0" smtClean="0">
                <a:latin typeface="Cambria" pitchFamily="18" charset="0"/>
              </a:rPr>
              <a:t>, which says, “You can handle your problems on your own.”  When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pride</a:t>
            </a:r>
            <a:r>
              <a:rPr lang="en-US" sz="2600" b="1" dirty="0" smtClean="0">
                <a:latin typeface="Cambria" pitchFamily="18" charset="0"/>
              </a:rPr>
              <a:t> show up, it convinces us that we actually don’t need God’s help.  We don’t need His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rest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4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must submit to God‘s healing touch.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When Jesus finished 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earthly work</a:t>
            </a:r>
            <a:r>
              <a:rPr lang="en-US" sz="2600" b="1" dirty="0" smtClean="0">
                <a:latin typeface="Cambria" pitchFamily="18" charset="0"/>
              </a:rPr>
              <a:t> on the cross, He begun 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heavenly work</a:t>
            </a:r>
            <a:r>
              <a:rPr lang="en-US" sz="2600" b="1" dirty="0" smtClean="0">
                <a:latin typeface="Cambria" pitchFamily="18" charset="0"/>
              </a:rPr>
              <a:t> as our High Priest.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Today, Jesus stands ready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</a:t>
            </a:r>
            <a:r>
              <a:rPr lang="en-US" sz="2600" b="1" dirty="0" smtClean="0">
                <a:latin typeface="Cambria" pitchFamily="18" charset="0"/>
              </a:rPr>
              <a:t> our pleas and petitions.  He is able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empathize</a:t>
            </a:r>
            <a:r>
              <a:rPr lang="en-US" sz="2600" b="1" dirty="0" smtClean="0">
                <a:latin typeface="Cambria" pitchFamily="18" charset="0"/>
              </a:rPr>
              <a:t> with our pains and problems. 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Stop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fighting</a:t>
            </a:r>
            <a:r>
              <a:rPr lang="en-US" sz="2600" b="1" dirty="0" smtClean="0">
                <a:latin typeface="Cambria" pitchFamily="18" charset="0"/>
              </a:rPr>
              <a:t> the Great Physician.  Let’s surrender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sins</a:t>
            </a:r>
            <a:r>
              <a:rPr lang="en-US" sz="2600" b="1" dirty="0" smtClean="0">
                <a:latin typeface="Cambria" pitchFamily="18" charset="0"/>
              </a:rPr>
              <a:t> to Him.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prayer</a:t>
            </a:r>
            <a:r>
              <a:rPr lang="en-US" sz="2600" b="1" dirty="0" smtClean="0">
                <a:latin typeface="Cambria" pitchFamily="18" charset="0"/>
              </a:rPr>
              <a:t>, let us confess our unwillingness and our unworthiness.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4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[3]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must draw near to Christ.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Christ has invited us to come to Him so he can give us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from our weariness and heavy burdens.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Don’t resist,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show up</a:t>
            </a:r>
            <a:r>
              <a:rPr lang="en-US" sz="2600" b="1" dirty="0" smtClean="0">
                <a:latin typeface="Cambria" pitchFamily="18" charset="0"/>
              </a:rPr>
              <a:t> for His appointment and allow Him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probe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pierce</a:t>
            </a:r>
            <a:r>
              <a:rPr lang="en-US" sz="2600" b="1" dirty="0" smtClean="0">
                <a:latin typeface="Cambria" pitchFamily="18" charset="0"/>
              </a:rPr>
              <a:t> with 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living</a:t>
            </a:r>
            <a:r>
              <a:rPr lang="en-US" sz="2600" b="1" dirty="0" smtClean="0">
                <a:latin typeface="Cambria" pitchFamily="18" charset="0"/>
              </a:rPr>
              <a:t>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active</a:t>
            </a:r>
            <a:r>
              <a:rPr lang="en-US" sz="2600" b="1" dirty="0" smtClean="0">
                <a:latin typeface="Cambria" pitchFamily="18" charset="0"/>
              </a:rPr>
              <a:t>,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sharper</a:t>
            </a:r>
            <a:r>
              <a:rPr lang="en-US" sz="2600" b="1" dirty="0" smtClean="0">
                <a:latin typeface="Cambria" pitchFamily="18" charset="0"/>
              </a:rPr>
              <a:t> word.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read you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Bible</a:t>
            </a:r>
            <a:r>
              <a:rPr lang="en-US" sz="2600" b="1" dirty="0" smtClean="0">
                <a:latin typeface="Cambria" pitchFamily="18" charset="0"/>
              </a:rPr>
              <a:t>,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pray</a:t>
            </a:r>
            <a:r>
              <a:rPr lang="en-US" sz="2600" b="1" dirty="0" smtClean="0">
                <a:latin typeface="Cambria" pitchFamily="18" charset="0"/>
              </a:rPr>
              <a:t> every day, and attend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worship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service</a:t>
            </a:r>
            <a:r>
              <a:rPr lang="en-US" sz="2600" b="1" dirty="0" smtClean="0">
                <a:latin typeface="Cambria" pitchFamily="18" charset="0"/>
              </a:rPr>
              <a:t> on the Sabbath.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review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2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3:</a:t>
            </a:r>
            <a:r>
              <a:rPr lang="en-US" sz="2600" b="1" dirty="0" smtClean="0">
                <a:latin typeface="Cambria" pitchFamily="18" charset="0"/>
              </a:rPr>
              <a:t>  Jesus, Better than Moses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3:1-19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Having demonstrated Jesus’ superiority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latin typeface="Cambria" pitchFamily="18" charset="0"/>
              </a:rPr>
              <a:t>and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angels</a:t>
            </a:r>
            <a:r>
              <a:rPr lang="en-US" sz="2600" b="1" dirty="0" smtClean="0">
                <a:latin typeface="Cambria" pitchFamily="18" charset="0"/>
              </a:rPr>
              <a:t>, Paul now compares Jesus to the law-giver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Moses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3:1-6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comparison is followed with a reference to Israel’s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unfaithfulness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the wilderness</a:t>
            </a:r>
            <a:r>
              <a:rPr lang="en-US" sz="2600" b="1" dirty="0" smtClean="0">
                <a:latin typeface="Cambria" pitchFamily="18" charset="0"/>
              </a:rPr>
              <a:t> which leads to the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six warnings</a:t>
            </a:r>
            <a:r>
              <a:rPr lang="en-US" sz="2600" b="1" dirty="0" smtClean="0">
                <a:latin typeface="Cambria" pitchFamily="18" charset="0"/>
              </a:rPr>
              <a:t> in this epistle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 a warning against developing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harden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dirty="0" smtClean="0">
                <a:latin typeface="Cambria" pitchFamily="18" charset="0"/>
              </a:rPr>
              <a:t>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evil</a:t>
            </a:r>
            <a:r>
              <a:rPr lang="en-US" sz="2600" b="1" dirty="0" smtClean="0">
                <a:latin typeface="Cambria" pitchFamily="18" charset="0"/>
              </a:rPr>
              <a:t>)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dirty="0" smtClean="0">
                <a:latin typeface="Cambria" pitchFamily="18" charset="0"/>
              </a:rPr>
              <a:t>of unbelief against the living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3:7-19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</a:t>
            </a:r>
            <a:r>
              <a:rPr lang="en-US" sz="36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warnings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8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3716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240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Warnings</a:t>
            </a:r>
          </a:p>
          <a:p>
            <a:pPr marL="514350" indent="-514350">
              <a:spcAft>
                <a:spcPts val="24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#1</a:t>
            </a:r>
            <a:r>
              <a:rPr lang="en-US" sz="2800" b="1" dirty="0" smtClean="0">
                <a:latin typeface="Cambria" pitchFamily="18" charset="0"/>
              </a:rPr>
              <a:t> – Pay Attention lest you Drift Away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8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24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#2</a:t>
            </a:r>
            <a:r>
              <a:rPr lang="en-US" sz="2800" b="1" dirty="0" smtClean="0">
                <a:latin typeface="Cambria" pitchFamily="18" charset="0"/>
              </a:rPr>
              <a:t> – Beware of a Harden Heart 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3:7 – 4:13</a:t>
            </a:r>
            <a:r>
              <a:rPr lang="en-US" sz="2800" b="1" dirty="0" smtClean="0">
                <a:latin typeface="Cambria" pitchFamily="18" charset="0"/>
              </a:rPr>
              <a:t>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010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7 October 2020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373832"/>
            <a:ext cx="800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  <a:ea typeface="+mj-ea"/>
                <a:cs typeface="Arial" pitchFamily="34" charset="0"/>
              </a:rPr>
              <a:t>Letter to the Hebrews</a:t>
            </a:r>
            <a:endParaRPr kumimoji="0" lang="en-US" sz="3000" b="1" i="0" u="none" strike="noStrike" kern="1200" normalizeH="0" baseline="0" noProof="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ritann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10574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Read before the next class in the KJV and in two other versions of the Bible,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5 </a:t>
            </a: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</a:br>
            <a:endParaRPr kumimoji="0" lang="en-US" sz="6600" b="0" i="0" u="none" strike="noStrike" kern="1200" cap="none" spc="0" normalizeH="0" baseline="0" noProof="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701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6600" dirty="0" smtClean="0">
                <a:ln>
                  <a:solidFill>
                    <a:srgbClr val="002060">
                      <a:alpha val="90000"/>
                    </a:srgbClr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chemeClr val="bg1">
                      <a:alpha val="50000"/>
                    </a:schemeClr>
                  </a:outerShdw>
                </a:effectLst>
                <a:latin typeface="Britannic Bold" pitchFamily="34" charset="0"/>
              </a:rPr>
              <a:t>the end</a:t>
            </a:r>
            <a:endParaRPr lang="en-US" sz="660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>Questions</a:t>
            </a:r>
            <a:endParaRPr lang="en-US" sz="6000" b="1" dirty="0">
              <a:ln w="15875" cap="rnd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>
            <a:gsLst>
              <a:gs pos="0">
                <a:srgbClr val="FFFF00">
                  <a:alpha val="87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0"/>
          </a:gradFill>
          <a:ln>
            <a:solidFill>
              <a:schemeClr val="tx1">
                <a:alpha val="90000"/>
              </a:schemeClr>
            </a:solidFill>
          </a:ln>
          <a:effectLst>
            <a:outerShdw blurRad="381000" dist="381000" dir="10800000" sx="50000" sy="50000" rotWithShape="0">
              <a:schemeClr val="tx1">
                <a:alpha val="6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8000" b="1" dirty="0" smtClean="0">
                <a:ln w="15875" cap="rnd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Britannic Bold" pitchFamily="34" charset="0"/>
              </a:rPr>
              <a:t>Questions</a:t>
            </a:r>
            <a:endParaRPr lang="en-US" sz="8000" b="1" dirty="0">
              <a:ln w="15875" cap="rnd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296400" cy="7010398"/>
          </a:xfrm>
          <a:prstGeom prst="rect">
            <a:avLst/>
          </a:prstGeom>
        </p:spPr>
      </p:pic>
      <p:pic>
        <p:nvPicPr>
          <p:cNvPr id="53250" name="Picture 2" descr="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53252" name="Picture 4" descr="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96403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25"/>
                            </p:stCondLst>
                            <p:childTnLst>
                              <p:par>
                                <p:cTn id="43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25"/>
                            </p:stCondLst>
                            <p:childTnLst>
                              <p:par>
                                <p:cTn id="60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25"/>
                            </p:stCondLst>
                            <p:childTnLst>
                              <p:par>
                                <p:cTn id="6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25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625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build="p"/>
      <p:bldP spid="7" grpId="1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 Hebrew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</a:t>
            </a:r>
            <a:r>
              <a:rPr lang="en-US" sz="36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warnings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8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447800"/>
            <a:ext cx="8458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30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#1</a:t>
            </a:r>
            <a:r>
              <a:rPr lang="en-US" sz="2800" b="1" dirty="0" smtClean="0">
                <a:latin typeface="Cambria" pitchFamily="18" charset="0"/>
              </a:rPr>
              <a:t> – Pay Attention lest you Drift Away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8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30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#2</a:t>
            </a:r>
            <a:r>
              <a:rPr lang="en-US" sz="2800" b="1" dirty="0" smtClean="0">
                <a:latin typeface="Cambria" pitchFamily="18" charset="0"/>
              </a:rPr>
              <a:t> – Beware of a Harden Heart 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3:7-4:13</a:t>
            </a:r>
            <a:r>
              <a:rPr lang="en-US" sz="2800" b="1" dirty="0" smtClean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 Hebrews -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534400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5105400"/>
            <a:ext cx="3962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yala" pitchFamily="2" charset="0"/>
              </a:rPr>
              <a:t>than . . .</a:t>
            </a:r>
            <a:r>
              <a:rPr lang="en-US" sz="3600" b="1" dirty="0" smtClean="0">
                <a:latin typeface="Nyala" pitchFamily="2" charset="0"/>
              </a:rPr>
              <a:t>  </a:t>
            </a:r>
            <a:r>
              <a:rPr lang="en-US" sz="4000" b="1" dirty="0" smtClean="0">
                <a:latin typeface="Nyala" pitchFamily="2" charset="0"/>
              </a:rPr>
              <a:t>Joshua</a:t>
            </a:r>
            <a:endParaRPr lang="en-US" sz="3600" b="1" dirty="0">
              <a:latin typeface="Nyal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shua -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7239000" cy="542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Joshua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4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Points to Ponder: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v8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KJV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):</a:t>
            </a:r>
            <a:r>
              <a:rPr lang="en-US" sz="2600" b="1" dirty="0" smtClean="0">
                <a:latin typeface="Cambria" pitchFamily="18" charset="0"/>
              </a:rPr>
              <a:t>   the name “Jesus” should be translated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Joshua</a:t>
            </a:r>
            <a:r>
              <a:rPr lang="en-US" sz="2600" b="1" dirty="0" smtClean="0">
                <a:latin typeface="Cambria" pitchFamily="18" charset="0"/>
              </a:rPr>
              <a:t>” which means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“savior”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“salvation”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 Rest:</a:t>
            </a:r>
            <a:r>
              <a:rPr lang="en-US" sz="2600" b="1" dirty="0" smtClean="0">
                <a:latin typeface="Cambria" pitchFamily="18" charset="0"/>
              </a:rPr>
              <a:t> 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Sabbath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en-US" sz="2600" b="1" dirty="0" smtClean="0">
                <a:latin typeface="Cambria" pitchFamily="18" charset="0"/>
              </a:rPr>
              <a:t>),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Canaan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  <a:r>
              <a:rPr lang="en-US" sz="2600" b="1" dirty="0" smtClean="0">
                <a:latin typeface="Cambria" pitchFamily="18" charset="0"/>
              </a:rPr>
              <a:t>), and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Heavenly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Scriptures:</a:t>
            </a:r>
            <a:r>
              <a:rPr lang="en-US" sz="2600" b="1" dirty="0" smtClean="0">
                <a:latin typeface="Cambria" pitchFamily="18" charset="0"/>
              </a:rPr>
              <a:t>  God’s Word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living</a:t>
            </a:r>
            <a:r>
              <a:rPr lang="en-US" sz="2600" b="1" dirty="0" smtClean="0">
                <a:latin typeface="Cambria" pitchFamily="18" charset="0"/>
              </a:rPr>
              <a:t>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active</a:t>
            </a:r>
            <a:r>
              <a:rPr lang="en-US" sz="2600" b="1" dirty="0" smtClean="0">
                <a:latin typeface="Cambria" pitchFamily="18" charset="0"/>
              </a:rPr>
              <a:t>,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sharper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Prayer:</a:t>
            </a:r>
            <a:r>
              <a:rPr lang="en-US" sz="2600" b="1" dirty="0" smtClean="0">
                <a:latin typeface="Cambria" pitchFamily="18" charset="0"/>
              </a:rPr>
              <a:t>  the privilege of praying to Jesus Christ as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High Priest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Source of Help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28695</TotalTime>
  <Words>2685</Words>
  <Application>Microsoft Office PowerPoint</Application>
  <PresentationFormat>On-screen Show (4:3)</PresentationFormat>
  <Paragraphs>192</Paragraphs>
  <Slides>53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 the end</vt:lpstr>
      <vt:lpstr>Slide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6059</cp:revision>
  <dcterms:created xsi:type="dcterms:W3CDTF">2016-10-08T19:35:00Z</dcterms:created>
  <dcterms:modified xsi:type="dcterms:W3CDTF">2020-09-29T01:49:33Z</dcterms:modified>
</cp:coreProperties>
</file>