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3"/>
  </p:notesMasterIdLst>
  <p:sldIdLst>
    <p:sldId id="1659" r:id="rId2"/>
    <p:sldId id="1887" r:id="rId3"/>
    <p:sldId id="1919" r:id="rId4"/>
    <p:sldId id="1990" r:id="rId5"/>
    <p:sldId id="1871" r:id="rId6"/>
    <p:sldId id="1934" r:id="rId7"/>
    <p:sldId id="1991" r:id="rId8"/>
    <p:sldId id="1992" r:id="rId9"/>
    <p:sldId id="1995" r:id="rId10"/>
    <p:sldId id="1940" r:id="rId11"/>
    <p:sldId id="1993" r:id="rId12"/>
    <p:sldId id="1935" r:id="rId13"/>
    <p:sldId id="1994" r:id="rId14"/>
    <p:sldId id="1943" r:id="rId15"/>
    <p:sldId id="1988" r:id="rId16"/>
    <p:sldId id="1942" r:id="rId17"/>
    <p:sldId id="1981" r:id="rId18"/>
    <p:sldId id="1996" r:id="rId19"/>
    <p:sldId id="1948" r:id="rId20"/>
    <p:sldId id="1997" r:id="rId21"/>
    <p:sldId id="1947" r:id="rId22"/>
    <p:sldId id="1998" r:id="rId23"/>
    <p:sldId id="1989" r:id="rId24"/>
    <p:sldId id="1999" r:id="rId25"/>
    <p:sldId id="1950" r:id="rId26"/>
    <p:sldId id="2000" r:id="rId27"/>
    <p:sldId id="1982" r:id="rId28"/>
    <p:sldId id="2002" r:id="rId29"/>
    <p:sldId id="2001" r:id="rId30"/>
    <p:sldId id="1689" r:id="rId31"/>
    <p:sldId id="1946" r:id="rId32"/>
    <p:sldId id="1920" r:id="rId33"/>
    <p:sldId id="1968" r:id="rId34"/>
    <p:sldId id="1975" r:id="rId35"/>
    <p:sldId id="2009" r:id="rId36"/>
    <p:sldId id="2005" r:id="rId37"/>
    <p:sldId id="1984" r:id="rId38"/>
    <p:sldId id="1899" r:id="rId39"/>
    <p:sldId id="1985" r:id="rId40"/>
    <p:sldId id="1983" r:id="rId41"/>
    <p:sldId id="1926" r:id="rId42"/>
    <p:sldId id="1980" r:id="rId43"/>
    <p:sldId id="1867" r:id="rId44"/>
    <p:sldId id="1970" r:id="rId45"/>
    <p:sldId id="1868" r:id="rId46"/>
    <p:sldId id="2006" r:id="rId47"/>
    <p:sldId id="2007" r:id="rId48"/>
    <p:sldId id="2008" r:id="rId49"/>
    <p:sldId id="1853" r:id="rId50"/>
    <p:sldId id="1872" r:id="rId51"/>
    <p:sldId id="17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D5F40"/>
    <a:srgbClr val="FFF3E5"/>
    <a:srgbClr val="2D99F3"/>
    <a:srgbClr val="6FE9A0"/>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0" autoAdjust="0"/>
  </p:normalViewPr>
  <p:slideViewPr>
    <p:cSldViewPr>
      <p:cViewPr varScale="1">
        <p:scale>
          <a:sx n="97" d="100"/>
          <a:sy n="97" d="100"/>
        </p:scale>
        <p:origin x="-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10/5/2020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533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Jesus is Better Than </a:t>
            </a:r>
          </a:p>
          <a:p>
            <a:pPr algn="ctr"/>
            <a:r>
              <a:rPr lang="en-US" sz="4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Aaron as High Priest</a:t>
            </a:r>
          </a:p>
        </p:txBody>
      </p:sp>
      <p:sp>
        <p:nvSpPr>
          <p:cNvPr id="10" name="Rectangle 9"/>
          <p:cNvSpPr/>
          <p:nvPr/>
        </p:nvSpPr>
        <p:spPr>
          <a:xfrm>
            <a:off x="0" y="4419600"/>
            <a:ext cx="9144000" cy="1692771"/>
          </a:xfrm>
          <a:prstGeom prst="rect">
            <a:avLst/>
          </a:prstGeom>
        </p:spPr>
        <p:txBody>
          <a:bodyPr wrap="square">
            <a:spAutoFit/>
          </a:bodyPr>
          <a:lstStyle/>
          <a:p>
            <a:pPr algn="ctr"/>
            <a:r>
              <a:rPr lang="en-US" sz="4800" b="1" dirty="0" smtClean="0">
                <a:ln w="12700">
                  <a:solidFill>
                    <a:srgbClr val="002060"/>
                  </a:solidFill>
                </a:ln>
                <a:solidFill>
                  <a:srgbClr val="FFC000"/>
                </a:solidFill>
                <a:effectLst>
                  <a:outerShdw blurRad="63500" dist="63500" dir="2700000" algn="tl">
                    <a:srgbClr val="000000">
                      <a:alpha val="45000"/>
                    </a:srgbClr>
                  </a:outerShdw>
                </a:effectLst>
                <a:latin typeface="Britannic Bold" pitchFamily="34" charset="0"/>
              </a:rPr>
              <a:t>Week  6</a:t>
            </a:r>
            <a:r>
              <a:rPr lang="en-US" sz="6000" b="1" dirty="0" smtClean="0">
                <a:ln w="12700">
                  <a:solidFill>
                    <a:srgbClr val="002060"/>
                  </a:solidFill>
                </a:ln>
                <a:solidFill>
                  <a:srgbClr val="FFC000"/>
                </a:solidFill>
                <a:effectLst>
                  <a:outerShdw blurRad="63500" dist="63500" dir="2700000" algn="tl">
                    <a:srgbClr val="000000">
                      <a:alpha val="45000"/>
                    </a:srgbClr>
                  </a:outerShdw>
                </a:effectLst>
                <a:latin typeface="Britannic Bold" pitchFamily="34" charset="0"/>
              </a:rPr>
              <a:t>  </a:t>
            </a:r>
          </a:p>
          <a:p>
            <a:pPr algn="ctr"/>
            <a:r>
              <a:rPr lang="en-US" sz="4000" b="1" dirty="0" smtClean="0">
                <a:ln w="12700">
                  <a:solidFill>
                    <a:srgbClr val="002060"/>
                  </a:solidFill>
                </a:ln>
                <a:solidFill>
                  <a:srgbClr val="FFC000"/>
                </a:solidFill>
                <a:effectLst>
                  <a:outerShdw blurRad="63500" dist="63500" dir="2700000" algn="tl">
                    <a:srgbClr val="000000">
                      <a:alpha val="45000"/>
                    </a:srgbClr>
                  </a:outerShdw>
                </a:effectLst>
                <a:latin typeface="Britannic Bold" pitchFamily="34" charset="0"/>
              </a:rPr>
              <a:t>7 October 2020</a:t>
            </a:r>
            <a:endParaRPr lang="en-US" sz="4000" b="1" dirty="0">
              <a:ln w="12700">
                <a:solidFill>
                  <a:srgbClr val="002060"/>
                </a:solidFill>
              </a:ln>
              <a:solidFill>
                <a:srgbClr val="FFC0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2000"/>
                                        <p:tgtEl>
                                          <p:spTgt spid="11">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2000"/>
                                        <p:tgtEl>
                                          <p:spTgt spid="11">
                                            <p:txEl>
                                              <p:pRg st="1" end="1"/>
                                            </p:txEl>
                                          </p:spTgt>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2000"/>
                                        <p:tgtEl>
                                          <p:spTgt spid="10">
                                            <p:txEl>
                                              <p:pRg st="0" end="0"/>
                                            </p:txEl>
                                          </p:spTgt>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44709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three</a:t>
            </a:r>
            <a:r>
              <a:rPr lang="en-US" sz="2600" b="1" dirty="0" smtClean="0">
                <a:latin typeface="Cambria" pitchFamily="18" charset="0"/>
              </a:rPr>
              <a:t> </a:t>
            </a:r>
            <a:r>
              <a:rPr lang="en-US" sz="2600" b="1" i="1" u="sng" dirty="0" smtClean="0">
                <a:latin typeface="Cambria" pitchFamily="18" charset="0"/>
              </a:rPr>
              <a:t>qualifications</a:t>
            </a:r>
            <a:r>
              <a:rPr lang="en-US" sz="2600" b="1" dirty="0" smtClean="0">
                <a:latin typeface="Cambria" pitchFamily="18" charset="0"/>
              </a:rPr>
              <a:t> of the earthly high priest: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the earthly priest had to work on behalf of people “in things pertaining to God” (</a:t>
            </a:r>
            <a:r>
              <a:rPr lang="en-US" sz="26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  </a:t>
            </a:r>
          </a:p>
          <a:p>
            <a:pPr marL="731520" lvl="1" indent="-274320">
              <a:spcAft>
                <a:spcPts val="2400"/>
              </a:spcAft>
              <a:buSzPct val="60000"/>
              <a:buFont typeface="Wingdings" pitchFamily="2" charset="2"/>
              <a:buChar char="v"/>
            </a:pPr>
            <a:r>
              <a:rPr lang="en-US" sz="2600" b="1" dirty="0" smtClean="0">
                <a:latin typeface="Cambria" pitchFamily="18" charset="0"/>
              </a:rPr>
              <a:t>He was their </a:t>
            </a:r>
            <a:r>
              <a:rPr lang="en-US" sz="2600" b="1" i="1" dirty="0" smtClean="0">
                <a:effectLst>
                  <a:outerShdw blurRad="38100" dist="38100" dir="2700000" algn="tl">
                    <a:srgbClr val="000000">
                      <a:alpha val="43137"/>
                    </a:srgbClr>
                  </a:outerShdw>
                </a:effectLst>
                <a:latin typeface="Cambria" pitchFamily="18" charset="0"/>
              </a:rPr>
              <a:t>stand-in</a:t>
            </a:r>
            <a:r>
              <a:rPr lang="en-US" sz="2600" b="1" dirty="0" smtClean="0">
                <a:latin typeface="Cambria" pitchFamily="18" charset="0"/>
              </a:rPr>
              <a:t>, representing the people before God and God before the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three</a:t>
            </a:r>
            <a:r>
              <a:rPr lang="en-US" sz="2600" b="1" i="1" dirty="0" smtClean="0">
                <a:latin typeface="Cambria" pitchFamily="18" charset="0"/>
              </a:rPr>
              <a:t> </a:t>
            </a:r>
            <a:r>
              <a:rPr lang="en-US" sz="2600" b="1" i="1" u="sng" dirty="0" smtClean="0">
                <a:latin typeface="Cambria" pitchFamily="18" charset="0"/>
              </a:rPr>
              <a:t>qualifications</a:t>
            </a:r>
            <a:r>
              <a:rPr lang="en-US" sz="2600" b="1" dirty="0" smtClean="0">
                <a:latin typeface="Cambria" pitchFamily="18" charset="0"/>
              </a:rPr>
              <a:t> of the earthly high priest: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he was responsible for </a:t>
            </a:r>
            <a:r>
              <a:rPr lang="en-US" sz="2600" b="1" i="1" dirty="0" smtClean="0">
                <a:effectLst>
                  <a:outerShdw blurRad="38100" dist="38100" dir="2700000" algn="tl">
                    <a:srgbClr val="000000">
                      <a:alpha val="43137"/>
                    </a:srgbClr>
                  </a:outerShdw>
                </a:effectLst>
                <a:latin typeface="Cambria" pitchFamily="18" charset="0"/>
              </a:rPr>
              <a:t>offering</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sacrifices</a:t>
            </a:r>
            <a:r>
              <a:rPr lang="en-US" sz="2600" b="1" dirty="0" smtClean="0">
                <a:latin typeface="Cambria" pitchFamily="18" charset="0"/>
              </a:rPr>
              <a:t> for sin </a:t>
            </a:r>
            <a:r>
              <a:rPr lang="en-US" sz="2600" b="1" dirty="0" smtClean="0">
                <a:effectLst>
                  <a:outerShdw blurRad="38100" dist="38100" dir="2700000" algn="tl">
                    <a:srgbClr val="000000">
                      <a:alpha val="43137"/>
                    </a:srgbClr>
                  </a:outerShdw>
                </a:effectLst>
                <a:latin typeface="Cambria" pitchFamily="18" charset="0"/>
              </a:rPr>
              <a:t>. . .</a:t>
            </a:r>
            <a:r>
              <a:rPr lang="en-US" sz="2600" b="1" dirty="0" smtClean="0">
                <a:latin typeface="Cambria" pitchFamily="18" charset="0"/>
              </a:rPr>
              <a:t>  including his own (</a:t>
            </a:r>
            <a:r>
              <a:rPr lang="en-US" sz="2600" b="1" dirty="0" smtClean="0">
                <a:effectLst>
                  <a:outerShdw blurRad="38100" dist="38100" dir="2700000" algn="tl">
                    <a:srgbClr val="000000">
                      <a:alpha val="43137"/>
                    </a:srgbClr>
                  </a:outerShdw>
                </a:effectLst>
                <a:latin typeface="Cambria" pitchFamily="18" charset="0"/>
              </a:rPr>
              <a:t>1-3</a:t>
            </a:r>
            <a:r>
              <a:rPr lang="en-US" sz="2600" b="1" dirty="0" smtClean="0">
                <a:latin typeface="Cambria" pitchFamily="18" charset="0"/>
              </a:rPr>
              <a:t>).  If people wanted to worship God by offering a gift, they had to do so </a:t>
            </a:r>
            <a:r>
              <a:rPr lang="en-US" sz="2600" b="1" i="1" dirty="0" smtClean="0">
                <a:effectLst>
                  <a:outerShdw blurRad="38100" dist="38100" dir="2700000" algn="tl">
                    <a:srgbClr val="000000">
                      <a:alpha val="43137"/>
                    </a:srgbClr>
                  </a:outerShdw>
                </a:effectLst>
                <a:latin typeface="Cambria" pitchFamily="18" charset="0"/>
              </a:rPr>
              <a:t>through</a:t>
            </a:r>
            <a:r>
              <a:rPr lang="en-US" sz="2600" b="1" dirty="0" smtClean="0">
                <a:latin typeface="Cambria" pitchFamily="18" charset="0"/>
              </a:rPr>
              <a:t> the priest (</a:t>
            </a:r>
            <a:r>
              <a:rPr lang="en-US" sz="26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  </a:t>
            </a:r>
          </a:p>
          <a:p>
            <a:pPr marL="731520" lvl="1" indent="-274320">
              <a:spcAft>
                <a:spcPts val="2400"/>
              </a:spcAft>
              <a:buSzPct val="60000"/>
              <a:buFont typeface="Wingdings" pitchFamily="2" charset="2"/>
              <a:buChar char="v"/>
            </a:pPr>
            <a:r>
              <a:rPr lang="en-US" sz="2600" b="1" dirty="0" smtClean="0">
                <a:latin typeface="Cambria" pitchFamily="18" charset="0"/>
              </a:rPr>
              <a:t>There were no stipulations for bypassing the priest in the </a:t>
            </a:r>
            <a:r>
              <a:rPr lang="en-US" sz="2600" b="1" i="1" dirty="0" smtClean="0">
                <a:effectLst>
                  <a:outerShdw blurRad="38100" dist="38100" dir="2700000" algn="tl">
                    <a:srgbClr val="000000">
                      <a:alpha val="43137"/>
                    </a:srgbClr>
                  </a:outerShdw>
                </a:effectLst>
                <a:latin typeface="Cambria" pitchFamily="18" charset="0"/>
              </a:rPr>
              <a:t>worship</a:t>
            </a:r>
            <a:r>
              <a:rPr lang="en-US" sz="2600" b="1" dirty="0" smtClean="0">
                <a:latin typeface="Cambria" pitchFamily="18" charset="0"/>
              </a:rPr>
              <a:t> of God.  None of the people of God had the </a:t>
            </a:r>
            <a:r>
              <a:rPr lang="en-US" sz="2600" b="1" i="1" dirty="0" smtClean="0">
                <a:effectLst>
                  <a:outerShdw blurRad="38100" dist="38100" dir="2700000" algn="tl">
                    <a:srgbClr val="000000">
                      <a:alpha val="43137"/>
                    </a:srgbClr>
                  </a:outerShdw>
                </a:effectLst>
                <a:latin typeface="Cambria" pitchFamily="18" charset="0"/>
              </a:rPr>
              <a:t>freedom</a:t>
            </a:r>
            <a:r>
              <a:rPr lang="en-US" sz="2600" b="1" dirty="0" smtClean="0">
                <a:latin typeface="Cambria" pitchFamily="18" charset="0"/>
              </a:rPr>
              <a:t> to simply draw near to God apart from the priest.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75000">
                <a:schemeClr val="accent1">
                  <a:shade val="45000"/>
                  <a:satMod val="155000"/>
                  <a:alpha val="40000"/>
                </a:schemeClr>
              </a:gs>
              <a:gs pos="60000">
                <a:schemeClr val="accent1">
                  <a:shade val="95000"/>
                  <a:satMod val="150000"/>
                </a:schemeClr>
              </a:gs>
              <a:gs pos="100000">
                <a:schemeClr val="accent1">
                  <a:tint val="87000"/>
                  <a:satMod val="250000"/>
                </a:schemeClr>
              </a:gs>
            </a:gsLst>
            <a:lin ang="17400000" scaled="0"/>
          </a:gradFill>
          <a:ln/>
        </p:spPr>
        <p:style>
          <a:lnRef idx="0">
            <a:schemeClr val="accent1"/>
          </a:lnRef>
          <a:fillRef idx="3">
            <a:schemeClr val="accent1"/>
          </a:fillRef>
          <a:effectRef idx="3">
            <a:schemeClr val="accent1"/>
          </a:effectRef>
          <a:fontRef idx="minor">
            <a:schemeClr val="lt1"/>
          </a:fontRef>
        </p:style>
        <p:txBody>
          <a:bodyPr lIns="914400" tIns="91440" rIns="914400" bIns="91440" rtlCol="0" anchor="ctr"/>
          <a:lstStyle/>
          <a:p>
            <a:pPr algn="ctr"/>
            <a:r>
              <a:rPr lang="en-US" sz="3600" b="1" u="sng" dirty="0" smtClean="0">
                <a:solidFill>
                  <a:schemeClr val="tx1"/>
                </a:solidFill>
                <a:latin typeface="Cambria" pitchFamily="18" charset="0"/>
                <a:cs typeface="Arial" pitchFamily="34" charset="0"/>
              </a:rPr>
              <a:t>Hebrews 5:3 – 4</a:t>
            </a:r>
          </a:p>
          <a:p>
            <a:endParaRPr lang="en-US" sz="2800" b="1" dirty="0" smtClean="0">
              <a:solidFill>
                <a:schemeClr val="tx1"/>
              </a:solidFill>
              <a:latin typeface="Cambria" pitchFamily="18" charset="0"/>
              <a:cs typeface="Arial" pitchFamily="34" charset="0"/>
            </a:endParaRPr>
          </a:p>
          <a:p>
            <a:r>
              <a:rPr lang="en-US" sz="3200" b="1" dirty="0" smtClean="0">
                <a:solidFill>
                  <a:schemeClr val="tx1"/>
                </a:solidFill>
                <a:latin typeface="Cambria" pitchFamily="18" charset="0"/>
                <a:cs typeface="Arial" pitchFamily="34" charset="0"/>
              </a:rPr>
              <a:t>This is why he has to offer sacrifices for his own sins, as well as for the sins of the people. </a:t>
            </a:r>
            <a:r>
              <a:rPr lang="en-US" sz="3200" b="1" baseline="30000" dirty="0" smtClean="0">
                <a:solidFill>
                  <a:schemeClr val="tx1"/>
                </a:solidFill>
                <a:latin typeface="Cambria" pitchFamily="18" charset="0"/>
                <a:cs typeface="Arial" pitchFamily="34" charset="0"/>
              </a:rPr>
              <a:t>4 </a:t>
            </a:r>
            <a:r>
              <a:rPr lang="en-US" sz="3200" b="1" dirty="0" smtClean="0">
                <a:solidFill>
                  <a:schemeClr val="tx1"/>
                </a:solidFill>
                <a:latin typeface="Cambria" pitchFamily="18" charset="0"/>
                <a:cs typeface="Arial" pitchFamily="34" charset="0"/>
              </a:rPr>
              <a:t>And no one takes this honor on himself, but he receives it when called by God, just as Aaron was. </a:t>
            </a:r>
          </a:p>
          <a:p>
            <a:endParaRPr lang="en-US" sz="2800" b="1" dirty="0">
              <a:solidFill>
                <a:schemeClr val="tx1"/>
              </a:solidFill>
              <a:latin typeface="Cambria" pitchFamily="18" charset="0"/>
              <a:cs typeface="Arial" pitchFamily="34" charset="0"/>
            </a:endParaRPr>
          </a:p>
        </p:txBody>
      </p:sp>
      <p:cxnSp>
        <p:nvCxnSpPr>
          <p:cNvPr id="4" name="Straight Connector 3"/>
          <p:cNvCxnSpPr/>
          <p:nvPr/>
        </p:nvCxnSpPr>
        <p:spPr>
          <a:xfrm flipV="1">
            <a:off x="6019800" y="4953000"/>
            <a:ext cx="100584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5867400" y="2971800"/>
            <a:ext cx="173736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610600" cy="48782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three</a:t>
            </a:r>
            <a:r>
              <a:rPr lang="en-US" sz="2600" b="1" i="1" dirty="0" smtClean="0">
                <a:latin typeface="Cambria" pitchFamily="18" charset="0"/>
              </a:rPr>
              <a:t> </a:t>
            </a:r>
            <a:r>
              <a:rPr lang="en-US" sz="2600" b="1" i="1" u="sng" dirty="0" smtClean="0">
                <a:latin typeface="Cambria" pitchFamily="18" charset="0"/>
              </a:rPr>
              <a:t>qualifications</a:t>
            </a:r>
            <a:r>
              <a:rPr lang="en-US" sz="2600" b="1" dirty="0" smtClean="0">
                <a:latin typeface="Cambria" pitchFamily="18" charset="0"/>
              </a:rPr>
              <a:t> of the earthly high priest: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he was called by God from among sinful, weak humans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Note the indications of the high priest deficiencies:  </a:t>
            </a:r>
          </a:p>
          <a:p>
            <a:pPr marL="731520" lvl="1" indent="-274320">
              <a:spcAft>
                <a:spcPts val="600"/>
              </a:spcAft>
              <a:buSzPct val="60000"/>
              <a:buFont typeface="Wingdings" pitchFamily="2" charset="2"/>
              <a:buChar char="v"/>
            </a:pPr>
            <a:r>
              <a:rPr lang="en-US" sz="2600" b="1" dirty="0" smtClean="0">
                <a:latin typeface="Cambria" pitchFamily="18" charset="0"/>
              </a:rPr>
              <a:t>He was a mere </a:t>
            </a:r>
            <a:r>
              <a:rPr lang="en-US" sz="2600" b="1" i="1" u="sng" dirty="0" smtClean="0">
                <a:latin typeface="Cambria" pitchFamily="18" charset="0"/>
              </a:rPr>
              <a:t>man</a:t>
            </a:r>
            <a:r>
              <a:rPr lang="en-US" sz="2600" b="1" dirty="0" smtClean="0">
                <a:latin typeface="Cambria" pitchFamily="18" charset="0"/>
              </a:rPr>
              <a:t> from among men (</a:t>
            </a:r>
            <a:r>
              <a:rPr lang="en-US" sz="26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a:t>
            </a:r>
          </a:p>
          <a:p>
            <a:pPr marL="731520" lvl="1" indent="-274320">
              <a:spcAft>
                <a:spcPts val="600"/>
              </a:spcAft>
              <a:buSzPct val="60000"/>
              <a:buFont typeface="Wingdings" pitchFamily="2" charset="2"/>
              <a:buChar char="v"/>
            </a:pPr>
            <a:r>
              <a:rPr lang="en-US" sz="2600" b="1" dirty="0" smtClean="0">
                <a:latin typeface="Cambria" pitchFamily="18" charset="0"/>
              </a:rPr>
              <a:t>He was beset with </a:t>
            </a:r>
            <a:r>
              <a:rPr lang="en-US" sz="2600" b="1" i="1" u="sng" dirty="0" smtClean="0">
                <a:latin typeface="Cambria" pitchFamily="18" charset="0"/>
              </a:rPr>
              <a:t>common</a:t>
            </a:r>
            <a:r>
              <a:rPr lang="en-US" sz="2600" b="1" dirty="0" smtClean="0">
                <a:latin typeface="Cambria" pitchFamily="18" charset="0"/>
              </a:rPr>
              <a:t> weaknesses (</a:t>
            </a:r>
            <a:r>
              <a:rPr lang="en-US" sz="2600" b="1" dirty="0" smtClean="0">
                <a:effectLst>
                  <a:outerShdw blurRad="38100" dist="38100" dir="2700000" algn="tl">
                    <a:srgbClr val="000000">
                      <a:alpha val="43137"/>
                    </a:srgbClr>
                  </a:outerShdw>
                </a:effectLst>
                <a:latin typeface="Cambria" pitchFamily="18" charset="0"/>
              </a:rPr>
              <a:t>2</a:t>
            </a:r>
            <a:r>
              <a:rPr lang="en-US" sz="2600" b="1" dirty="0" smtClean="0">
                <a:latin typeface="Cambria" pitchFamily="18" charset="0"/>
              </a:rPr>
              <a:t>). </a:t>
            </a:r>
          </a:p>
          <a:p>
            <a:pPr marL="731520" lvl="1" indent="-274320">
              <a:spcAft>
                <a:spcPts val="600"/>
              </a:spcAft>
              <a:buSzPct val="60000"/>
              <a:buFont typeface="Wingdings" pitchFamily="2" charset="2"/>
              <a:buChar char="v"/>
            </a:pPr>
            <a:r>
              <a:rPr lang="en-US" sz="2600" b="1" dirty="0" smtClean="0">
                <a:latin typeface="Cambria" pitchFamily="18" charset="0"/>
              </a:rPr>
              <a:t>He was also </a:t>
            </a:r>
            <a:r>
              <a:rPr lang="en-US" sz="2600" b="1" i="1" u="sng" dirty="0" smtClean="0">
                <a:latin typeface="Cambria" pitchFamily="18" charset="0"/>
              </a:rPr>
              <a:t>sinful</a:t>
            </a:r>
            <a:r>
              <a:rPr lang="en-US" sz="2600" b="1" dirty="0" smtClean="0">
                <a:latin typeface="Cambria" pitchFamily="18" charset="0"/>
              </a:rPr>
              <a:t>, like people he represented (</a:t>
            </a:r>
            <a:r>
              <a:rPr lang="en-US" sz="2600" b="1" dirty="0" smtClean="0">
                <a:effectLst>
                  <a:outerShdw blurRad="38100" dist="38100" dir="2700000" algn="tl">
                    <a:srgbClr val="000000">
                      <a:alpha val="43137"/>
                    </a:srgbClr>
                  </a:outerShdw>
                </a:effectLst>
                <a:latin typeface="Cambria" pitchFamily="18" charset="0"/>
              </a:rPr>
              <a:t>3</a:t>
            </a:r>
            <a:r>
              <a:rPr lang="en-US" sz="2600" b="1" dirty="0" smtClean="0">
                <a:latin typeface="Cambria" pitchFamily="18" charset="0"/>
              </a:rPr>
              <a:t>).</a:t>
            </a:r>
          </a:p>
          <a:p>
            <a:pPr marL="731520" lvl="1" indent="-274320">
              <a:spcAft>
                <a:spcPts val="600"/>
              </a:spcAft>
              <a:buSzPct val="60000"/>
              <a:buFont typeface="Wingdings" pitchFamily="2" charset="2"/>
              <a:buChar char="v"/>
            </a:pPr>
            <a:r>
              <a:rPr lang="en-US" sz="2600" b="1" dirty="0" smtClean="0">
                <a:latin typeface="Cambria" pitchFamily="18" charset="0"/>
              </a:rPr>
              <a:t>He had </a:t>
            </a:r>
            <a:r>
              <a:rPr lang="en-US" sz="2600" b="1" i="1" u="sng" dirty="0" smtClean="0">
                <a:latin typeface="Cambria" pitchFamily="18" charset="0"/>
              </a:rPr>
              <a:t>no</a:t>
            </a:r>
            <a:r>
              <a:rPr lang="en-US" sz="2600" b="1" i="1" dirty="0" smtClean="0">
                <a:latin typeface="Cambria" pitchFamily="18" charset="0"/>
              </a:rPr>
              <a:t> </a:t>
            </a:r>
            <a:r>
              <a:rPr lang="en-US" sz="2600" b="1" i="1" u="sng" dirty="0" smtClean="0">
                <a:latin typeface="Cambria" pitchFamily="18" charset="0"/>
              </a:rPr>
              <a:t>honor</a:t>
            </a:r>
            <a:r>
              <a:rPr lang="en-US" sz="2600" b="1" dirty="0" smtClean="0">
                <a:latin typeface="Cambria" pitchFamily="18" charset="0"/>
              </a:rPr>
              <a:t> in himself, but only from God (</a:t>
            </a:r>
            <a:r>
              <a:rPr lang="en-US" sz="2600" b="1" dirty="0" smtClean="0">
                <a:effectLst>
                  <a:outerShdw blurRad="38100" dist="38100" dir="2700000" algn="tl">
                    <a:srgbClr val="000000">
                      <a:alpha val="43137"/>
                    </a:srgbClr>
                  </a:outerShdw>
                </a:effectLst>
                <a:latin typeface="Cambria" pitchFamily="18" charset="0"/>
              </a:rPr>
              <a:t>4</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200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childTnLst>
                          </p:cTn>
                        </p:par>
                        <p:par>
                          <p:cTn id="21" fill="hold">
                            <p:stCondLst>
                              <p:cond delay="3000"/>
                            </p:stCondLst>
                            <p:childTnLst>
                              <p:par>
                                <p:cTn id="22" presetID="22" presetClass="entr" presetSubtype="8" fill="hold" nodeType="afterEffect">
                                  <p:stCondLst>
                                    <p:cond delay="200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5500"/>
                            </p:stCondLst>
                            <p:childTnLst>
                              <p:par>
                                <p:cTn id="26" presetID="22" presetClass="entr" presetSubtype="8" fill="hold" nodeType="afterEffect">
                                  <p:stCondLst>
                                    <p:cond delay="200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5-4 priest O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1524000" y="3200400"/>
            <a:ext cx="411480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572000" y="4038600"/>
            <a:ext cx="342900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1 priest-2.jpg"/>
          <p:cNvPicPr>
            <a:picLocks noChangeAspect="1"/>
          </p:cNvPicPr>
          <p:nvPr/>
        </p:nvPicPr>
        <p:blipFill>
          <a:blip r:embed="rId2" cstate="print"/>
          <a:stretch>
            <a:fillRect/>
          </a:stretch>
        </p:blipFill>
        <p:spPr>
          <a:xfrm>
            <a:off x="1600200" y="152400"/>
            <a:ext cx="5943600" cy="5943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676400" y="6248400"/>
            <a:ext cx="5943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Broadway" pitchFamily="82" charset="0"/>
              </a:rPr>
              <a:t>Aaron – High Priest</a:t>
            </a:r>
            <a:endParaRPr lang="en-US" sz="2400" b="1" dirty="0">
              <a:effectLst>
                <a:outerShdw blurRad="38100" dist="38100" dir="2700000" algn="tl">
                  <a:srgbClr val="000000">
                    <a:alpha val="43137"/>
                  </a:srgbClr>
                </a:outerShdw>
              </a:effectLst>
              <a:latin typeface="Broadway"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8" presetClass="entr" presetSubtype="32"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Aaron</a:t>
            </a:r>
            <a:r>
              <a:rPr lang="en-US" sz="2600" b="1" dirty="0" smtClean="0">
                <a:latin typeface="Cambria" pitchFamily="18" charset="0"/>
              </a:rPr>
              <a:t> is named as the primary exemplar for the office (</a:t>
            </a:r>
            <a:r>
              <a:rPr lang="en-US" sz="2600" b="1" dirty="0" smtClean="0">
                <a:effectLst>
                  <a:outerShdw blurRad="38100" dist="38100" dir="2700000" algn="tl">
                    <a:srgbClr val="000000">
                      <a:alpha val="43137"/>
                    </a:srgbClr>
                  </a:outerShdw>
                </a:effectLst>
                <a:latin typeface="Cambria" pitchFamily="18" charset="0"/>
              </a:rPr>
              <a:t>4</a:t>
            </a:r>
            <a:r>
              <a:rPr lang="en-US" sz="2600" b="1" dirty="0" smtClean="0">
                <a:latin typeface="Cambria" pitchFamily="18" charset="0"/>
              </a:rPr>
              <a:t>).  Yet even </a:t>
            </a:r>
            <a:r>
              <a:rPr lang="en-US" sz="2600" b="1" dirty="0" smtClean="0">
                <a:effectLst>
                  <a:outerShdw blurRad="38100" dist="38100" dir="2700000" algn="tl">
                    <a:srgbClr val="000000">
                      <a:alpha val="43137"/>
                    </a:srgbClr>
                  </a:outerShdw>
                </a:effectLst>
                <a:latin typeface="Cambria" pitchFamily="18" charset="0"/>
              </a:rPr>
              <a:t>Aaron</a:t>
            </a:r>
            <a:r>
              <a:rPr lang="en-US" sz="2600" b="1" dirty="0" smtClean="0">
                <a:latin typeface="Cambria" pitchFamily="18" charset="0"/>
              </a:rPr>
              <a:t>, as great as he was, had no honor in himself.  They could dress him in priestly garments, give him a grand title, and endow him with holy responsibilities; but at the end of the day, he was just a </a:t>
            </a:r>
            <a:r>
              <a:rPr lang="en-US" sz="2600" b="1" i="1" dirty="0" smtClean="0">
                <a:effectLst>
                  <a:outerShdw blurRad="38100" dist="38100" dir="2700000" algn="tl">
                    <a:srgbClr val="000000">
                      <a:alpha val="43137"/>
                    </a:srgbClr>
                  </a:outerShdw>
                </a:effectLst>
                <a:latin typeface="Cambria" pitchFamily="18" charset="0"/>
              </a:rPr>
              <a:t>human</a:t>
            </a:r>
            <a:r>
              <a:rPr lang="en-US" sz="2600" b="1" dirty="0" smtClean="0">
                <a:latin typeface="Cambria" pitchFamily="18" charset="0"/>
              </a:rPr>
              <a:t> like you and me.</a:t>
            </a:r>
          </a:p>
          <a:p>
            <a:pPr marL="274320" indent="-274320">
              <a:spcAft>
                <a:spcPts val="2400"/>
              </a:spcAft>
              <a:buFont typeface="Arial" pitchFamily="34" charset="0"/>
              <a:buChar char="•"/>
            </a:pPr>
            <a:r>
              <a:rPr lang="en-US" sz="2600" b="1" dirty="0" smtClean="0">
                <a:latin typeface="Cambria" pitchFamily="18" charset="0"/>
              </a:rPr>
              <a:t>Such an </a:t>
            </a:r>
            <a:r>
              <a:rPr lang="en-US" sz="2600" b="1" i="1" dirty="0" smtClean="0">
                <a:effectLst>
                  <a:outerShdw blurRad="38100" dist="38100" dir="2700000" algn="tl">
                    <a:srgbClr val="000000">
                      <a:alpha val="43137"/>
                    </a:srgbClr>
                  </a:outerShdw>
                </a:effectLst>
                <a:latin typeface="Cambria" pitchFamily="18" charset="0"/>
              </a:rPr>
              <a:t>imperfect priesthood</a:t>
            </a:r>
            <a:r>
              <a:rPr lang="en-US" sz="2600" b="1" dirty="0" smtClean="0">
                <a:latin typeface="Cambria" pitchFamily="18" charset="0"/>
              </a:rPr>
              <a:t> was never meant to be permanent.  All along, God planned to one day pronounce “</a:t>
            </a:r>
            <a:r>
              <a:rPr lang="en-US" sz="2600" b="1" dirty="0" smtClean="0">
                <a:effectLst>
                  <a:outerShdw blurRad="38100" dist="38100" dir="2700000" algn="tl">
                    <a:srgbClr val="000000">
                      <a:alpha val="43137"/>
                    </a:srgbClr>
                  </a:outerShdw>
                </a:effectLst>
                <a:latin typeface="Cambria" pitchFamily="18" charset="0"/>
              </a:rPr>
              <a:t>It is finished</a:t>
            </a:r>
            <a:r>
              <a:rPr lang="en-US" sz="2600" b="1" dirty="0" smtClean="0">
                <a:latin typeface="Cambria" pitchFamily="18" charset="0"/>
              </a:rPr>
              <a:t>” and to establish a permanent priesthood with a </a:t>
            </a:r>
            <a:r>
              <a:rPr lang="en-US" sz="2600" b="1" i="1" dirty="0" smtClean="0">
                <a:effectLst>
                  <a:outerShdw blurRad="38100" dist="38100" dir="2700000" algn="tl">
                    <a:srgbClr val="000000">
                      <a:alpha val="43137"/>
                    </a:srgbClr>
                  </a:outerShdw>
                </a:effectLst>
                <a:latin typeface="Cambria" pitchFamily="18" charset="0"/>
              </a:rPr>
              <a:t>Perfect Priest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5" name="Picture 4" descr="5-5-6 text.jpg"/>
          <p:cNvPicPr>
            <a:picLocks noChangeAspect="1"/>
          </p:cNvPicPr>
          <p:nvPr/>
        </p:nvPicPr>
        <p:blipFill>
          <a:blip r:embed="rId2" cstate="print"/>
          <a:srcRect b="34690"/>
          <a:stretch>
            <a:fillRect/>
          </a:stretch>
        </p:blipFill>
        <p:spPr>
          <a:xfrm>
            <a:off x="228600" y="609600"/>
            <a:ext cx="8702634" cy="45720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2971800" y="3733800"/>
            <a:ext cx="118872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334000" y="4724400"/>
            <a:ext cx="201168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begins to a </a:t>
            </a:r>
            <a:r>
              <a:rPr lang="en-US" sz="2600" b="1" i="1" u="sng" dirty="0" smtClean="0">
                <a:latin typeface="Cambria" pitchFamily="18" charset="0"/>
              </a:rPr>
              <a:t>comparison</a:t>
            </a:r>
            <a:r>
              <a:rPr lang="en-US" sz="2600" b="1" i="1" dirty="0" smtClean="0">
                <a:latin typeface="Cambria" pitchFamily="18" charset="0"/>
              </a:rPr>
              <a:t> and </a:t>
            </a:r>
            <a:r>
              <a:rPr lang="en-US" sz="2600" b="1" i="1" u="sng" dirty="0" smtClean="0">
                <a:latin typeface="Cambria" pitchFamily="18" charset="0"/>
              </a:rPr>
              <a:t>contrast</a:t>
            </a:r>
            <a:r>
              <a:rPr lang="en-US" sz="2600" b="1" dirty="0" smtClean="0">
                <a:latin typeface="Cambria" pitchFamily="18" charset="0"/>
              </a:rPr>
              <a:t> between the earthly priesthood </a:t>
            </a:r>
            <a:r>
              <a:rPr lang="en-US" sz="2600" b="1" i="1" dirty="0" smtClean="0">
                <a:effectLst>
                  <a:outerShdw blurRad="38100" dist="38100" dir="2700000" algn="tl">
                    <a:srgbClr val="000000">
                      <a:alpha val="43137"/>
                    </a:srgbClr>
                  </a:outerShdw>
                </a:effectLst>
                <a:latin typeface="Cambria" pitchFamily="18" charset="0"/>
              </a:rPr>
              <a:t>typified</a:t>
            </a:r>
            <a:r>
              <a:rPr lang="en-US" sz="2600" b="1" dirty="0" smtClean="0">
                <a:latin typeface="Cambria" pitchFamily="18" charset="0"/>
              </a:rPr>
              <a:t> by Aaron and the heavenly priesthood </a:t>
            </a:r>
            <a:r>
              <a:rPr lang="en-US" sz="2600" b="1" i="1" dirty="0" smtClean="0">
                <a:effectLst>
                  <a:outerShdw blurRad="38100" dist="38100" dir="2700000" algn="tl">
                    <a:srgbClr val="000000">
                      <a:alpha val="43137"/>
                    </a:srgbClr>
                  </a:outerShdw>
                </a:effectLst>
                <a:latin typeface="Cambria" pitchFamily="18" charset="0"/>
              </a:rPr>
              <a:t>established</a:t>
            </a:r>
            <a:r>
              <a:rPr lang="en-US" sz="2600" b="1" dirty="0" smtClean="0">
                <a:latin typeface="Cambria" pitchFamily="18" charset="0"/>
              </a:rPr>
              <a:t> in Christ.</a:t>
            </a:r>
          </a:p>
          <a:p>
            <a:pPr marL="274320" indent="-274320">
              <a:spcAft>
                <a:spcPts val="2400"/>
              </a:spcAft>
              <a:buFont typeface="Arial" pitchFamily="34" charset="0"/>
              <a:buChar char="•"/>
            </a:pPr>
            <a:r>
              <a:rPr lang="en-US" sz="2600" b="1" dirty="0" smtClean="0">
                <a:latin typeface="Cambria" pitchFamily="18" charset="0"/>
              </a:rPr>
              <a:t>By citing </a:t>
            </a:r>
            <a:r>
              <a:rPr lang="en-US" sz="2600" b="1" dirty="0" smtClean="0">
                <a:effectLst>
                  <a:outerShdw blurRad="38100" dist="38100" dir="2700000" algn="tl">
                    <a:srgbClr val="000000">
                      <a:alpha val="43137"/>
                    </a:srgbClr>
                  </a:outerShdw>
                </a:effectLst>
                <a:latin typeface="Cambria" pitchFamily="18" charset="0"/>
              </a:rPr>
              <a:t>Psalm 2:7</a:t>
            </a:r>
            <a:r>
              <a:rPr lang="en-US" sz="2600" b="1" dirty="0" smtClean="0">
                <a:latin typeface="Cambria" pitchFamily="18" charset="0"/>
              </a:rPr>
              <a:t>, Paul reminds us that Jesus is not merely qualified to be a priest, but also to be exalted as the </a:t>
            </a:r>
            <a:r>
              <a:rPr lang="en-US" sz="2600" b="1" i="1" dirty="0" smtClean="0">
                <a:effectLst>
                  <a:outerShdw blurRad="38100" dist="38100" dir="2700000" algn="tl">
                    <a:srgbClr val="000000">
                      <a:alpha val="43137"/>
                    </a:srgbClr>
                  </a:outerShdw>
                </a:effectLst>
                <a:latin typeface="Cambria" pitchFamily="18" charset="0"/>
              </a:rPr>
              <a:t>Anointed King</a:t>
            </a:r>
            <a:r>
              <a:rPr lang="en-US" sz="2600" b="1" dirty="0" smtClean="0">
                <a:latin typeface="Cambria" pitchFamily="18" charset="0"/>
              </a:rPr>
              <a:t>.</a:t>
            </a:r>
          </a:p>
          <a:p>
            <a:pPr marL="274320" indent="-274320">
              <a:spcAft>
                <a:spcPts val="2400"/>
              </a:spcAft>
              <a:buFont typeface="Arial" pitchFamily="34" charset="0"/>
              <a:buChar char="•"/>
            </a:pPr>
            <a:r>
              <a:rPr lang="en-US" sz="2600" i="1" dirty="0" smtClean="0">
                <a:latin typeface="Cambria" pitchFamily="18" charset="0"/>
              </a:rPr>
              <a:t>“I will declare the decree: the Lord hath said unto me, Thou art my Son; this day have I begotten thee”</a:t>
            </a:r>
            <a:r>
              <a:rPr lang="en-US" sz="2600" b="1" dirty="0" smtClean="0">
                <a:latin typeface="Cambria" pitchFamily="18" charset="0"/>
              </a:rPr>
              <a:t> </a:t>
            </a:r>
            <a:r>
              <a:rPr lang="en-US" sz="2600" dirty="0" smtClean="0">
                <a:latin typeface="Cambria" pitchFamily="18" charset="0"/>
              </a:rPr>
              <a:t>(</a:t>
            </a:r>
            <a:r>
              <a:rPr lang="en-US" sz="2600" dirty="0" smtClean="0">
                <a:effectLst>
                  <a:outerShdw blurRad="38100" dist="38100" dir="2700000" algn="tl">
                    <a:srgbClr val="000000">
                      <a:alpha val="43137"/>
                    </a:srgbClr>
                  </a:outerShdw>
                </a:effectLst>
                <a:latin typeface="Cambria" pitchFamily="18" charset="0"/>
              </a:rPr>
              <a:t>Ps. 2:7</a:t>
            </a:r>
            <a:r>
              <a:rPr lang="en-US" sz="2600" dirty="0" smtClean="0">
                <a:latin typeface="Cambria" pitchFamily="18" charset="0"/>
              </a:rPr>
              <a: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5-6 text.jpg"/>
          <p:cNvPicPr>
            <a:picLocks noChangeAspect="1"/>
          </p:cNvPicPr>
          <p:nvPr/>
        </p:nvPicPr>
        <p:blipFill>
          <a:blip r:embed="rId2" cstate="print"/>
          <a:srcRect b="6000"/>
          <a:stretch>
            <a:fillRect/>
          </a:stretch>
        </p:blipFill>
        <p:spPr>
          <a:xfrm>
            <a:off x="609599" y="533400"/>
            <a:ext cx="8106383"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508653"/>
          </a:xfrm>
          <a:prstGeom prst="rect">
            <a:avLst/>
          </a:prstGeom>
          <a:noFill/>
        </p:spPr>
        <p:txBody>
          <a:bodyPr wrap="square" rtlCol="0">
            <a:spAutoFit/>
          </a:bodyPr>
          <a:lstStyle/>
          <a:p>
            <a:pPr marL="274320" indent="-274320">
              <a:spcAft>
                <a:spcPts val="2400"/>
              </a:spcAft>
              <a:buFont typeface="Arial" pitchFamily="34" charset="0"/>
              <a:buChar char="•"/>
            </a:pPr>
            <a:r>
              <a:rPr lang="en-US" sz="2600" b="1" dirty="0" smtClean="0">
                <a:latin typeface="Cambria" pitchFamily="18" charset="0"/>
              </a:rPr>
              <a:t>Paul writes this letter to Jewish Christians who were </a:t>
            </a:r>
            <a:r>
              <a:rPr lang="en-US" sz="2600" b="1" i="1" dirty="0" smtClean="0">
                <a:effectLst>
                  <a:outerShdw blurRad="38100" dist="38100" dir="2700000" algn="tl">
                    <a:srgbClr val="000000">
                      <a:alpha val="43137"/>
                    </a:srgbClr>
                  </a:outerShdw>
                </a:effectLst>
                <a:latin typeface="Cambria" pitchFamily="18" charset="0"/>
              </a:rPr>
              <a:t>torn</a:t>
            </a:r>
            <a:r>
              <a:rPr lang="en-US" sz="2600" b="1" dirty="0" smtClean="0">
                <a:latin typeface="Cambria" pitchFamily="18" charset="0"/>
              </a:rPr>
              <a:t> between their </a:t>
            </a:r>
            <a:r>
              <a:rPr lang="en-US" sz="2600" b="1" i="1" dirty="0" smtClean="0">
                <a:effectLst>
                  <a:outerShdw blurRad="38100" dist="38100" dir="2700000" algn="tl">
                    <a:srgbClr val="000000">
                      <a:alpha val="43137"/>
                    </a:srgbClr>
                  </a:outerShdw>
                </a:effectLst>
                <a:latin typeface="Cambria" pitchFamily="18" charset="0"/>
              </a:rPr>
              <a:t>new faith</a:t>
            </a:r>
            <a:r>
              <a:rPr lang="en-US" sz="2600" b="1" dirty="0" smtClean="0">
                <a:latin typeface="Cambria" pitchFamily="18" charset="0"/>
              </a:rPr>
              <a:t> in Christ and their desire to </a:t>
            </a:r>
            <a:r>
              <a:rPr lang="en-US" sz="2600" b="1" i="1" dirty="0" smtClean="0">
                <a:effectLst>
                  <a:outerShdw blurRad="38100" dist="38100" dir="2700000" algn="tl">
                    <a:srgbClr val="000000">
                      <a:alpha val="43137"/>
                    </a:srgbClr>
                  </a:outerShdw>
                </a:effectLst>
                <a:latin typeface="Cambria" pitchFamily="18" charset="0"/>
              </a:rPr>
              <a:t>returning</a:t>
            </a:r>
            <a:r>
              <a:rPr lang="en-US" sz="2600" b="1" dirty="0" smtClean="0">
                <a:latin typeface="Cambria" pitchFamily="18" charset="0"/>
              </a:rPr>
              <a:t> to the old ways of the Mosaic Law.  </a:t>
            </a:r>
          </a:p>
          <a:p>
            <a:pPr marL="274320" indent="-274320">
              <a:spcAft>
                <a:spcPts val="2400"/>
              </a:spcAft>
              <a:buFont typeface="Arial" pitchFamily="34" charset="0"/>
              <a:buChar char="•"/>
            </a:pPr>
            <a:r>
              <a:rPr lang="en-US" sz="2600" b="1" dirty="0" smtClean="0">
                <a:latin typeface="Cambria" pitchFamily="18" charset="0"/>
              </a:rPr>
              <a:t>That is, </a:t>
            </a:r>
            <a:r>
              <a:rPr lang="en-US" sz="2600" b="1" i="1" dirty="0" smtClean="0">
                <a:effectLst>
                  <a:outerShdw blurRad="38100" dist="38100" dir="2700000" algn="tl">
                    <a:srgbClr val="000000">
                      <a:alpha val="43137"/>
                    </a:srgbClr>
                  </a:outerShdw>
                </a:effectLst>
                <a:latin typeface="Cambria" pitchFamily="18" charset="0"/>
              </a:rPr>
              <a:t>abandoning</a:t>
            </a:r>
            <a:r>
              <a:rPr lang="en-US" sz="2600" b="1" dirty="0" smtClean="0">
                <a:latin typeface="Cambria" pitchFamily="18" charset="0"/>
              </a:rPr>
              <a:t> the Christian faith in Jesus for the familiarity of the old lifestyle under the Law. </a:t>
            </a:r>
          </a:p>
          <a:p>
            <a:pPr marL="274320" indent="-274320">
              <a:spcAft>
                <a:spcPts val="2400"/>
              </a:spcAft>
              <a:buFont typeface="Arial" pitchFamily="34" charset="0"/>
              <a:buChar char="•"/>
            </a:pPr>
            <a:r>
              <a:rPr lang="en-US" sz="2600" b="1" dirty="0" smtClean="0">
                <a:latin typeface="Cambria" pitchFamily="18" charset="0"/>
              </a:rPr>
              <a:t>Paul skillfully argues how Jesus is </a:t>
            </a:r>
            <a:r>
              <a:rPr lang="en-US" sz="2600" b="1" i="1" dirty="0" smtClean="0">
                <a:effectLst>
                  <a:outerShdw blurRad="38100" dist="38100" dir="2700000" algn="tl">
                    <a:srgbClr val="000000">
                      <a:alpha val="43137"/>
                    </a:srgbClr>
                  </a:outerShdw>
                </a:effectLst>
                <a:latin typeface="Cambria" pitchFamily="18" charset="0"/>
              </a:rPr>
              <a:t>superior</a:t>
            </a:r>
            <a:r>
              <a:rPr lang="en-US" sz="2600" b="1" dirty="0" smtClean="0">
                <a:latin typeface="Cambria" pitchFamily="18" charset="0"/>
              </a:rPr>
              <a:t> (better) to </a:t>
            </a:r>
            <a:r>
              <a:rPr lang="en-US" sz="2600" b="1" i="1" dirty="0" smtClean="0">
                <a:effectLst>
                  <a:outerShdw blurRad="38100" dist="38100" dir="2700000" algn="tl">
                    <a:srgbClr val="000000">
                      <a:alpha val="43137"/>
                    </a:srgbClr>
                  </a:outerShdw>
                </a:effectLst>
                <a:latin typeface="Cambria" pitchFamily="18" charset="0"/>
              </a:rPr>
              <a:t>prophets, angels, Moses, Joshua, Aaron, etc</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Then, Paul quotes </a:t>
            </a:r>
            <a:r>
              <a:rPr lang="en-US" sz="2600" b="1" dirty="0" smtClean="0">
                <a:effectLst>
                  <a:outerShdw blurRad="38100" dist="38100" dir="2700000" algn="tl">
                    <a:srgbClr val="000000">
                      <a:alpha val="43137"/>
                    </a:srgbClr>
                  </a:outerShdw>
                </a:effectLst>
                <a:latin typeface="Cambria" pitchFamily="18" charset="0"/>
              </a:rPr>
              <a:t>Psalm 110:4</a:t>
            </a:r>
            <a:r>
              <a:rPr lang="en-US" sz="2600" b="1" dirty="0" smtClean="0">
                <a:latin typeface="Cambria" pitchFamily="18" charset="0"/>
              </a:rPr>
              <a:t> to draw the two offices together, firming up this identification of the Messiah as both </a:t>
            </a:r>
            <a:r>
              <a:rPr lang="en-US" sz="2600" b="1" i="1" u="sng" dirty="0" smtClean="0">
                <a:latin typeface="Cambria" pitchFamily="18" charset="0"/>
              </a:rPr>
              <a:t>King</a:t>
            </a:r>
            <a:r>
              <a:rPr lang="en-US" sz="2600" b="1" dirty="0" smtClean="0">
                <a:latin typeface="Cambria" pitchFamily="18" charset="0"/>
              </a:rPr>
              <a:t> and </a:t>
            </a:r>
            <a:r>
              <a:rPr lang="en-US" sz="2600" b="1" i="1" u="sng" dirty="0" smtClean="0">
                <a:latin typeface="Cambria" pitchFamily="18" charset="0"/>
              </a:rPr>
              <a:t>Priest</a:t>
            </a:r>
            <a:r>
              <a:rPr lang="en-US" sz="2600" b="1" dirty="0" smtClean="0">
                <a:latin typeface="Cambria" pitchFamily="18" charset="0"/>
              </a:rPr>
              <a:t> – a priest in the order of </a:t>
            </a:r>
            <a:r>
              <a:rPr lang="en-US" sz="2600" b="1" u="sng" dirty="0" smtClean="0">
                <a:effectLst>
                  <a:outerShdw blurRad="38100" dist="38100" dir="2700000" algn="tl">
                    <a:srgbClr val="000000">
                      <a:alpha val="43137"/>
                    </a:srgbClr>
                  </a:outerShdw>
                </a:effectLst>
                <a:latin typeface="Cambria" pitchFamily="18" charset="0"/>
              </a:rPr>
              <a:t>Melchizedek</a:t>
            </a:r>
            <a:r>
              <a:rPr lang="en-US" sz="2600" b="1" dirty="0" smtClean="0">
                <a:latin typeface="Cambria" pitchFamily="18" charset="0"/>
              </a:rPr>
              <a:t> rather than the order of </a:t>
            </a:r>
            <a:r>
              <a:rPr lang="en-US" sz="2600" b="1" u="sng" dirty="0" smtClean="0">
                <a:latin typeface="Cambria" pitchFamily="18" charset="0"/>
              </a:rPr>
              <a:t>Aaron</a:t>
            </a:r>
            <a:r>
              <a:rPr lang="en-US" sz="2600" b="1" dirty="0" smtClean="0">
                <a:latin typeface="Cambria" pitchFamily="18" charset="0"/>
              </a:rPr>
              <a:t>. </a:t>
            </a:r>
          </a:p>
          <a:p>
            <a:pPr marL="274320" indent="-274320">
              <a:spcAft>
                <a:spcPts val="2400"/>
              </a:spcAft>
              <a:buFont typeface="Arial" pitchFamily="34" charset="0"/>
              <a:buChar char="•"/>
            </a:pPr>
            <a:r>
              <a:rPr lang="en-US" sz="2600" i="1" dirty="0" smtClean="0">
                <a:latin typeface="Cambria" pitchFamily="18" charset="0"/>
              </a:rPr>
              <a:t>“The Lord hath sworn, and will not repent, Thou art a priest for ever after the order of Melchizedek.”</a:t>
            </a:r>
            <a:r>
              <a:rPr lang="en-US" sz="2600" b="1" dirty="0" smtClean="0">
                <a:latin typeface="Cambria" pitchFamily="18" charset="0"/>
              </a:rPr>
              <a:t> </a:t>
            </a:r>
            <a:r>
              <a:rPr lang="en-US" sz="2600" dirty="0" smtClean="0">
                <a:latin typeface="Cambria" pitchFamily="18" charset="0"/>
              </a:rPr>
              <a:t>(</a:t>
            </a:r>
            <a:r>
              <a:rPr lang="en-US" sz="2600" dirty="0" smtClean="0">
                <a:effectLst>
                  <a:outerShdw blurRad="38100" dist="38100" dir="2700000" algn="tl">
                    <a:srgbClr val="000000">
                      <a:alpha val="43137"/>
                    </a:srgbClr>
                  </a:outerShdw>
                </a:effectLst>
                <a:latin typeface="Cambria" pitchFamily="18" charset="0"/>
              </a:rPr>
              <a:t>Ps. 110:4</a:t>
            </a:r>
            <a:r>
              <a:rPr lang="en-US" sz="2600" dirty="0" smtClean="0">
                <a:latin typeface="Cambria" pitchFamily="18" charset="0"/>
              </a:rPr>
              <a:t>).</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the order of Melchizedek, Christ is a </a:t>
            </a:r>
            <a:r>
              <a:rPr lang="en-US" sz="2600" b="1" dirty="0" smtClean="0">
                <a:effectLst>
                  <a:outerShdw blurRad="38100" dist="38100" dir="2700000" algn="tl">
                    <a:srgbClr val="000000">
                      <a:alpha val="43137"/>
                    </a:srgbClr>
                  </a:outerShdw>
                </a:effectLst>
                <a:latin typeface="Cambria" pitchFamily="18" charset="0"/>
              </a:rPr>
              <a:t>“priest forever”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6</a:t>
            </a:r>
            <a:r>
              <a:rPr lang="en-US" sz="2600" b="1" dirty="0" smtClean="0">
                <a:latin typeface="Cambria" pitchFamily="18" charset="0"/>
              </a:rPr>
              <a:t>).  A host of distinction will be addressed in greater details in </a:t>
            </a:r>
            <a:r>
              <a:rPr lang="en-US" sz="2600" b="1" dirty="0" smtClean="0">
                <a:effectLst>
                  <a:outerShdw blurRad="38100" dist="38100" dir="2700000" algn="tl">
                    <a:srgbClr val="000000">
                      <a:alpha val="43137"/>
                    </a:srgbClr>
                  </a:outerShdw>
                </a:effectLst>
                <a:latin typeface="Cambria" pitchFamily="18" charset="0"/>
              </a:rPr>
              <a:t>Hebrews 7</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6">
            <a:alpha val="90000"/>
          </a:schemeClr>
        </a:solidFill>
        <a:effectLst/>
      </p:bgPr>
    </p:bg>
    <p:spTree>
      <p:nvGrpSpPr>
        <p:cNvPr id="1" name=""/>
        <p:cNvGrpSpPr/>
        <p:nvPr/>
      </p:nvGrpSpPr>
      <p:grpSpPr>
        <a:xfrm>
          <a:off x="0" y="0"/>
          <a:ext cx="0" cy="0"/>
          <a:chOff x="0" y="0"/>
          <a:chExt cx="0" cy="0"/>
        </a:xfrm>
      </p:grpSpPr>
      <p:pic>
        <p:nvPicPr>
          <p:cNvPr id="3" name="Picture 2" descr="5-7 supplications.jpg"/>
          <p:cNvPicPr>
            <a:picLocks noChangeAspect="1"/>
          </p:cNvPicPr>
          <p:nvPr/>
        </p:nvPicPr>
        <p:blipFill>
          <a:blip r:embed="rId2" cstate="print"/>
          <a:srcRect b="6329"/>
          <a:stretch>
            <a:fillRect/>
          </a:stretch>
        </p:blipFill>
        <p:spPr>
          <a:xfrm>
            <a:off x="228600" y="381000"/>
            <a:ext cx="8568724" cy="60198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6705600" y="1524000"/>
            <a:ext cx="155448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5029200" y="2438400"/>
            <a:ext cx="109728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provides a brief glimpse into the </a:t>
            </a:r>
            <a:r>
              <a:rPr lang="en-US" sz="2600" b="1" i="1" dirty="0" smtClean="0">
                <a:effectLst>
                  <a:outerShdw blurRad="38100" dist="38100" dir="2700000" algn="tl">
                    <a:srgbClr val="000000">
                      <a:alpha val="43137"/>
                    </a:srgbClr>
                  </a:outerShdw>
                </a:effectLst>
                <a:latin typeface="Cambria" pitchFamily="18" charset="0"/>
              </a:rPr>
              <a:t>life</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character</a:t>
            </a:r>
            <a:r>
              <a:rPr lang="en-US" sz="2600" b="1" dirty="0" smtClean="0">
                <a:latin typeface="Cambria" pitchFamily="18" charset="0"/>
              </a:rPr>
              <a:t> of Jesus as he functioned during his earthly ministry, that is, “in the days of his flesh” (</a:t>
            </a:r>
            <a:r>
              <a:rPr lang="en-US" sz="2600" b="1" dirty="0" smtClean="0">
                <a:effectLst>
                  <a:outerShdw blurRad="38100" dist="38100" dir="2700000" algn="tl">
                    <a:srgbClr val="000000">
                      <a:alpha val="43137"/>
                    </a:srgbClr>
                  </a:outerShdw>
                </a:effectLst>
                <a:latin typeface="Cambria" pitchFamily="18" charset="0"/>
              </a:rPr>
              <a:t>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Son of God </a:t>
            </a:r>
            <a:r>
              <a:rPr lang="en-US" sz="2600" b="1" i="1" dirty="0" smtClean="0">
                <a:effectLst>
                  <a:outerShdw blurRad="38100" dist="38100" dir="2700000" algn="tl">
                    <a:srgbClr val="000000">
                      <a:alpha val="43137"/>
                    </a:srgbClr>
                  </a:outerShdw>
                </a:effectLst>
                <a:latin typeface="Cambria" pitchFamily="18" charset="0"/>
              </a:rPr>
              <a:t>submitted</a:t>
            </a:r>
            <a:r>
              <a:rPr lang="en-US" sz="2600" b="1" dirty="0" smtClean="0">
                <a:latin typeface="Cambria" pitchFamily="18" charset="0"/>
              </a:rPr>
              <a:t> entirely to the Father’s will, offering prayers and supplications, crying with </a:t>
            </a:r>
            <a:r>
              <a:rPr lang="en-US" sz="2600" b="1" i="1" dirty="0" smtClean="0">
                <a:effectLst>
                  <a:outerShdw blurRad="38100" dist="38100" dir="2700000" algn="tl">
                    <a:srgbClr val="000000">
                      <a:alpha val="43137"/>
                    </a:srgbClr>
                  </a:outerShdw>
                </a:effectLst>
                <a:latin typeface="Cambria" pitchFamily="18" charset="0"/>
              </a:rPr>
              <a:t>human tears</a:t>
            </a:r>
            <a:r>
              <a:rPr lang="en-US" sz="2600" b="1" dirty="0" smtClean="0">
                <a:latin typeface="Cambria" pitchFamily="18" charset="0"/>
              </a:rPr>
              <a:t> as He faced suffering and death (</a:t>
            </a:r>
            <a:r>
              <a:rPr lang="en-US" sz="2600" b="1" dirty="0" smtClean="0">
                <a:effectLst>
                  <a:outerShdw blurRad="38100" dist="38100" dir="2700000" algn="tl">
                    <a:srgbClr val="000000">
                      <a:alpha val="43137"/>
                    </a:srgbClr>
                  </a:outerShdw>
                </a:effectLst>
                <a:latin typeface="Cambria" pitchFamily="18" charset="0"/>
              </a:rPr>
              <a:t>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Of course, Jesus was without </a:t>
            </a:r>
            <a:r>
              <a:rPr lang="en-US" sz="2600" b="1" u="sng" dirty="0" smtClean="0">
                <a:effectLst>
                  <a:outerShdw blurRad="38100" dist="38100" dir="2700000" algn="tl">
                    <a:srgbClr val="000000">
                      <a:alpha val="43137"/>
                    </a:srgbClr>
                  </a:outerShdw>
                </a:effectLst>
                <a:latin typeface="Cambria" pitchFamily="18" charset="0"/>
              </a:rPr>
              <a:t>sin</a:t>
            </a:r>
            <a:r>
              <a:rPr lang="en-US" sz="2600" b="1" dirty="0" smtClean="0">
                <a:latin typeface="Cambria" pitchFamily="18" charset="0"/>
              </a:rPr>
              <a:t> because of His </a:t>
            </a:r>
            <a:r>
              <a:rPr lang="en-US" sz="2600" b="1" i="1" dirty="0" smtClean="0">
                <a:effectLst>
                  <a:outerShdw blurRad="38100" dist="38100" dir="2700000" algn="tl">
                    <a:srgbClr val="000000">
                      <a:alpha val="43137"/>
                    </a:srgbClr>
                  </a:outerShdw>
                </a:effectLst>
                <a:latin typeface="Cambria" pitchFamily="18" charset="0"/>
              </a:rPr>
              <a:t>impeccable divine nature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4:15</a:t>
            </a:r>
            <a:r>
              <a:rPr lang="en-US" sz="2600" b="1" dirty="0" smtClean="0">
                <a:latin typeface="Cambria" pitchFamily="18" charset="0"/>
              </a:rPr>
              <a:t>), and God ultimately answered His prayers for salvation from death by raising Him from the dead.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alpha val="80000"/>
          </a:schemeClr>
        </a:solidFill>
        <a:effectLst/>
      </p:bgPr>
    </p:bg>
    <p:spTree>
      <p:nvGrpSpPr>
        <p:cNvPr id="1" name=""/>
        <p:cNvGrpSpPr/>
        <p:nvPr/>
      </p:nvGrpSpPr>
      <p:grpSpPr>
        <a:xfrm>
          <a:off x="0" y="0"/>
          <a:ext cx="0" cy="0"/>
          <a:chOff x="0" y="0"/>
          <a:chExt cx="0" cy="0"/>
        </a:xfrm>
      </p:grpSpPr>
      <p:pic>
        <p:nvPicPr>
          <p:cNvPr id="2" name="Picture 1" descr="5-8 suffering.jpg"/>
          <p:cNvPicPr>
            <a:picLocks noChangeAspect="1"/>
          </p:cNvPicPr>
          <p:nvPr/>
        </p:nvPicPr>
        <p:blipFill>
          <a:blip r:embed="rId2" cstate="print"/>
          <a:stretch>
            <a:fillRect/>
          </a:stretch>
        </p:blipFill>
        <p:spPr>
          <a:xfrm>
            <a:off x="127000" y="1206500"/>
            <a:ext cx="8890000" cy="444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In His submission as a true human who was subjected to the </a:t>
            </a:r>
            <a:r>
              <a:rPr lang="en-US" sz="2600" b="1" i="1" dirty="0" smtClean="0">
                <a:effectLst>
                  <a:outerShdw blurRad="38100" dist="38100" dir="2700000" algn="tl">
                    <a:srgbClr val="000000">
                      <a:alpha val="43137"/>
                    </a:srgbClr>
                  </a:outerShdw>
                </a:effectLst>
                <a:latin typeface="Cambria" pitchFamily="18" charset="0"/>
              </a:rPr>
              <a:t>suffering</a:t>
            </a:r>
            <a:r>
              <a:rPr lang="en-US" sz="2600" b="1" dirty="0" smtClean="0">
                <a:latin typeface="Cambria" pitchFamily="18" charset="0"/>
              </a:rPr>
              <a:t> of this world, Christ also “learned obedience from the things which He suffered” (</a:t>
            </a:r>
            <a:r>
              <a:rPr lang="en-US" sz="2600" b="1" dirty="0" smtClean="0">
                <a:effectLst>
                  <a:outerShdw blurRad="38100" dist="38100" dir="2700000" algn="tl">
                    <a:srgbClr val="000000">
                      <a:alpha val="43137"/>
                    </a:srgbClr>
                  </a:outerShdw>
                </a:effectLst>
                <a:latin typeface="Cambria" pitchFamily="18" charset="0"/>
              </a:rPr>
              <a:t>8</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this way, Paul can describe Christ as being made “</a:t>
            </a:r>
            <a:r>
              <a:rPr lang="en-US" sz="2600" b="1" dirty="0" smtClean="0">
                <a:effectLst>
                  <a:outerShdw blurRad="38100" dist="38100" dir="2700000" algn="tl">
                    <a:srgbClr val="000000">
                      <a:alpha val="43137"/>
                    </a:srgbClr>
                  </a:outerShdw>
                </a:effectLst>
                <a:latin typeface="Cambria" pitchFamily="18" charset="0"/>
              </a:rPr>
              <a:t>perfect</a:t>
            </a:r>
            <a:r>
              <a:rPr lang="en-US" sz="2600" b="1" dirty="0" smtClean="0">
                <a:latin typeface="Cambria" pitchFamily="18" charset="0"/>
              </a:rPr>
              <a:t>,” that is, </a:t>
            </a:r>
            <a:r>
              <a:rPr lang="en-US" sz="2600" b="1" dirty="0" smtClean="0">
                <a:effectLst>
                  <a:outerShdw blurRad="38100" dist="38100" dir="2700000" algn="tl">
                    <a:srgbClr val="000000">
                      <a:alpha val="43137"/>
                    </a:srgbClr>
                  </a:outerShdw>
                </a:effectLst>
                <a:latin typeface="Cambria" pitchFamily="18" charset="0"/>
              </a:rPr>
              <a:t>complete</a:t>
            </a:r>
            <a:r>
              <a:rPr lang="en-US" sz="2600" b="1" dirty="0" smtClean="0">
                <a:latin typeface="Cambria" pitchFamily="18" charset="0"/>
              </a:rPr>
              <a:t>.  The Son’s continued life of obedience to the Father began at “</a:t>
            </a:r>
            <a:r>
              <a:rPr lang="en-US" sz="2600" b="1" dirty="0" smtClean="0">
                <a:effectLst>
                  <a:outerShdw blurRad="38100" dist="38100" dir="2700000" algn="tl">
                    <a:srgbClr val="000000">
                      <a:alpha val="43137"/>
                    </a:srgbClr>
                  </a:outerShdw>
                </a:effectLst>
                <a:latin typeface="Cambria" pitchFamily="18" charset="0"/>
              </a:rPr>
              <a:t>Incarnation</a:t>
            </a:r>
            <a:r>
              <a:rPr lang="en-US" sz="2600" b="1" dirty="0" smtClean="0">
                <a:latin typeface="Cambria" pitchFamily="18" charset="0"/>
              </a:rPr>
              <a:t>” and climaxed during the “</a:t>
            </a:r>
            <a:r>
              <a:rPr lang="en-US" sz="2600" b="1" dirty="0" smtClean="0">
                <a:effectLst>
                  <a:outerShdw blurRad="38100" dist="38100" dir="2700000" algn="tl">
                    <a:srgbClr val="000000">
                      <a:alpha val="43137"/>
                    </a:srgbClr>
                  </a:outerShdw>
                </a:effectLst>
                <a:latin typeface="Cambria" pitchFamily="18" charset="0"/>
              </a:rPr>
              <a:t>Crucifixion</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5-9 text.jpg"/>
          <p:cNvPicPr>
            <a:picLocks noChangeAspect="1"/>
          </p:cNvPicPr>
          <p:nvPr/>
        </p:nvPicPr>
        <p:blipFill>
          <a:blip r:embed="rId2" cstate="print"/>
          <a:srcRect l="5000" b="7000"/>
          <a:stretch>
            <a:fillRect/>
          </a:stretch>
        </p:blipFill>
        <p:spPr>
          <a:xfrm>
            <a:off x="228600" y="762000"/>
            <a:ext cx="8686800" cy="45720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3505200" y="3810000"/>
            <a:ext cx="1097280" cy="0"/>
          </a:xfrm>
          <a:prstGeom prst="line">
            <a:avLst/>
          </a:prstGeom>
          <a:ln w="4445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It’s not that Christ was imperfect and needed to be made </a:t>
            </a:r>
            <a:r>
              <a:rPr lang="en-US" sz="2600" b="1" i="1" dirty="0" smtClean="0">
                <a:effectLst>
                  <a:outerShdw blurRad="38100" dist="38100" dir="2700000" algn="tl">
                    <a:srgbClr val="000000">
                      <a:alpha val="43137"/>
                    </a:srgbClr>
                  </a:outerShdw>
                </a:effectLst>
                <a:latin typeface="Cambria" pitchFamily="18" charset="0"/>
              </a:rPr>
              <a:t>perfect</a:t>
            </a:r>
            <a:r>
              <a:rPr lang="en-US" sz="2600" b="1" dirty="0" smtClean="0">
                <a:latin typeface="Cambria" pitchFamily="18" charset="0"/>
              </a:rPr>
              <a:t> or disobedient and needed to learn </a:t>
            </a:r>
            <a:r>
              <a:rPr lang="en-US" sz="2600" b="1" i="1" dirty="0" smtClean="0">
                <a:effectLst>
                  <a:outerShdw blurRad="38100" dist="38100" dir="2700000" algn="tl">
                    <a:srgbClr val="000000">
                      <a:alpha val="43137"/>
                    </a:srgbClr>
                  </a:outerShdw>
                </a:effectLst>
                <a:latin typeface="Cambria" pitchFamily="18" charset="0"/>
              </a:rPr>
              <a:t>obedience</a:t>
            </a:r>
            <a:r>
              <a:rPr lang="en-US" sz="2600" b="1" dirty="0" smtClean="0">
                <a:latin typeface="Cambria" pitchFamily="18" charset="0"/>
              </a:rPr>
              <a:t>.  With His suffering and death, Jesus’ mission of </a:t>
            </a:r>
            <a:r>
              <a:rPr lang="en-US" sz="2600" b="1" i="1" dirty="0" smtClean="0">
                <a:effectLst>
                  <a:outerShdw blurRad="38100" dist="38100" dir="2700000" algn="tl">
                    <a:srgbClr val="000000">
                      <a:alpha val="43137"/>
                    </a:srgbClr>
                  </a:outerShdw>
                </a:effectLst>
                <a:latin typeface="Cambria" pitchFamily="18" charset="0"/>
              </a:rPr>
              <a:t>total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obedience</a:t>
            </a:r>
            <a:r>
              <a:rPr lang="en-US" sz="2600" b="1" dirty="0" smtClean="0">
                <a:latin typeface="Cambria" pitchFamily="18" charset="0"/>
              </a:rPr>
              <a:t> was accomplished (</a:t>
            </a:r>
            <a:r>
              <a:rPr lang="en-US" sz="2600" b="1" dirty="0" smtClean="0">
                <a:effectLst>
                  <a:outerShdw blurRad="38100" dist="38100" dir="2700000" algn="tl">
                    <a:srgbClr val="000000">
                      <a:alpha val="43137"/>
                    </a:srgbClr>
                  </a:outerShdw>
                </a:effectLst>
                <a:latin typeface="Cambria" pitchFamily="18" charset="0"/>
              </a:rPr>
              <a:t>8</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earthly phase of His </a:t>
            </a:r>
            <a:r>
              <a:rPr lang="en-US" sz="2600" b="1" i="1" dirty="0" smtClean="0">
                <a:effectLst>
                  <a:outerShdw blurRad="38100" dist="38100" dir="2700000" algn="tl">
                    <a:srgbClr val="000000">
                      <a:alpha val="43137"/>
                    </a:srgbClr>
                  </a:outerShdw>
                </a:effectLst>
                <a:latin typeface="Cambria" pitchFamily="18" charset="0"/>
              </a:rPr>
              <a:t>eternal priesthood</a:t>
            </a:r>
            <a:r>
              <a:rPr lang="en-US" sz="2600" b="1" dirty="0" smtClean="0">
                <a:latin typeface="Cambria" pitchFamily="18" charset="0"/>
              </a:rPr>
              <a:t> was complete.  As a result, He has become the source (</a:t>
            </a:r>
            <a:r>
              <a:rPr lang="en-US" sz="2600" b="1" i="1" dirty="0" smtClean="0">
                <a:effectLst>
                  <a:outerShdw blurRad="38100" dist="38100" dir="2700000" algn="tl">
                    <a:srgbClr val="000000">
                      <a:alpha val="43137"/>
                    </a:srgbClr>
                  </a:outerShdw>
                </a:effectLst>
                <a:latin typeface="Cambria" pitchFamily="18" charset="0"/>
              </a:rPr>
              <a:t>author</a:t>
            </a:r>
            <a:r>
              <a:rPr lang="en-US" sz="2600" b="1" dirty="0" smtClean="0">
                <a:latin typeface="Cambria" pitchFamily="18" charset="0"/>
              </a:rPr>
              <a:t>) of </a:t>
            </a:r>
            <a:r>
              <a:rPr lang="en-US" sz="2600" b="1" i="1" dirty="0" smtClean="0">
                <a:effectLst>
                  <a:outerShdw blurRad="38100" dist="38100" dir="2700000" algn="tl">
                    <a:srgbClr val="000000">
                      <a:alpha val="43137"/>
                    </a:srgbClr>
                  </a:outerShdw>
                </a:effectLst>
                <a:latin typeface="Cambria" pitchFamily="18" charset="0"/>
              </a:rPr>
              <a:t>“eternal salvation”</a:t>
            </a:r>
            <a:r>
              <a:rPr lang="en-US" sz="2600" b="1" dirty="0" smtClean="0">
                <a:latin typeface="Cambria" pitchFamily="18" charset="0"/>
              </a:rPr>
              <a:t> to believers who </a:t>
            </a:r>
            <a:r>
              <a:rPr lang="en-US" sz="2600" b="1" i="1" u="sng" dirty="0" smtClean="0">
                <a:latin typeface="Cambria" pitchFamily="18" charset="0"/>
              </a:rPr>
              <a:t>trust</a:t>
            </a:r>
            <a:r>
              <a:rPr lang="en-US" sz="2600" b="1" i="1" dirty="0" smtClean="0">
                <a:latin typeface="Cambria" pitchFamily="18" charset="0"/>
              </a:rPr>
              <a:t> and </a:t>
            </a:r>
            <a:r>
              <a:rPr lang="en-US" sz="2600" b="1" i="1" u="sng" dirty="0" smtClean="0">
                <a:latin typeface="Cambria" pitchFamily="18" charset="0"/>
              </a:rPr>
              <a:t>obey</a:t>
            </a:r>
            <a:r>
              <a:rPr lang="en-US" sz="2600" b="1" dirty="0" smtClean="0">
                <a:latin typeface="Cambria" pitchFamily="18" charset="0"/>
              </a:rPr>
              <a:t> Him (</a:t>
            </a:r>
            <a:r>
              <a:rPr lang="en-US" sz="2600" b="1" dirty="0" smtClean="0">
                <a:effectLst>
                  <a:outerShdw blurRad="38100" dist="38100" dir="2700000" algn="tl">
                    <a:srgbClr val="000000">
                      <a:alpha val="43137"/>
                    </a:srgbClr>
                  </a:outerShdw>
                </a:effectLst>
                <a:latin typeface="Cambria" pitchFamily="18" charset="0"/>
              </a:rPr>
              <a:t>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90000"/>
          </a:srgbClr>
        </a:solidFill>
        <a:effectLst/>
      </p:bgPr>
    </p:bg>
    <p:spTree>
      <p:nvGrpSpPr>
        <p:cNvPr id="1" name=""/>
        <p:cNvGrpSpPr/>
        <p:nvPr/>
      </p:nvGrpSpPr>
      <p:grpSpPr>
        <a:xfrm>
          <a:off x="0" y="0"/>
          <a:ext cx="0" cy="0"/>
          <a:chOff x="0" y="0"/>
          <a:chExt cx="0" cy="0"/>
        </a:xfrm>
      </p:grpSpPr>
      <p:pic>
        <p:nvPicPr>
          <p:cNvPr id="5" name="Picture 4" descr="5-10 text.jpg"/>
          <p:cNvPicPr>
            <a:picLocks noChangeAspect="1"/>
          </p:cNvPicPr>
          <p:nvPr/>
        </p:nvPicPr>
        <p:blipFill>
          <a:blip r:embed="rId2" cstate="print"/>
          <a:srcRect l="1651" t="3390" r="2637" b="8569"/>
          <a:stretch>
            <a:fillRect/>
          </a:stretch>
        </p:blipFill>
        <p:spPr>
          <a:xfrm>
            <a:off x="457200" y="457200"/>
            <a:ext cx="8260976"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5-10 Melchizedek.jpg"/>
          <p:cNvPicPr>
            <a:picLocks noChangeAspect="1"/>
          </p:cNvPicPr>
          <p:nvPr/>
        </p:nvPicPr>
        <p:blipFill>
          <a:blip r:embed="rId2" cstate="print"/>
          <a:stretch>
            <a:fillRect/>
          </a:stretch>
        </p:blipFill>
        <p:spPr>
          <a:xfrm>
            <a:off x="304800" y="228600"/>
            <a:ext cx="8610600" cy="5314950"/>
          </a:xfrm>
          <a:prstGeom prst="rect">
            <a:avLst/>
          </a:prstGeom>
          <a:ln>
            <a:noFill/>
          </a:ln>
          <a:effectLst>
            <a:outerShdw blurRad="190500" algn="tl" rotWithShape="0">
              <a:srgbClr val="000000">
                <a:alpha val="70000"/>
              </a:srgbClr>
            </a:outerShdw>
          </a:effectLst>
        </p:spPr>
      </p:pic>
      <p:sp>
        <p:nvSpPr>
          <p:cNvPr id="6" name="TextBox 5"/>
          <p:cNvSpPr txBox="1"/>
          <p:nvPr/>
        </p:nvSpPr>
        <p:spPr>
          <a:xfrm>
            <a:off x="304800" y="5867400"/>
            <a:ext cx="8610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mbria" pitchFamily="18" charset="0"/>
              </a:rPr>
              <a:t>We shall discuss the person Melchizedek in greater details in Hebrew 7</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Melchizedek is </a:t>
            </a:r>
            <a:r>
              <a:rPr lang="en-US" sz="2600" b="1" i="1" dirty="0" smtClean="0">
                <a:effectLst>
                  <a:outerShdw blurRad="38100" dist="38100" dir="2700000" algn="tl">
                    <a:srgbClr val="000000">
                      <a:alpha val="43137"/>
                    </a:srgbClr>
                  </a:outerShdw>
                </a:effectLst>
                <a:latin typeface="Cambria" pitchFamily="18" charset="0"/>
              </a:rPr>
              <a:t>first mentioned</a:t>
            </a:r>
            <a:r>
              <a:rPr lang="en-US" sz="2600" b="1" dirty="0" smtClean="0">
                <a:latin typeface="Cambria" pitchFamily="18" charset="0"/>
              </a:rPr>
              <a:t> in Scripture in </a:t>
            </a:r>
            <a:r>
              <a:rPr lang="en-US" sz="2600" b="1" dirty="0" smtClean="0">
                <a:effectLst>
                  <a:outerShdw blurRad="38100" dist="38100" dir="2700000" algn="tl">
                    <a:srgbClr val="000000">
                      <a:alpha val="43137"/>
                    </a:srgbClr>
                  </a:outerShdw>
                </a:effectLst>
                <a:latin typeface="Cambria" pitchFamily="18" charset="0"/>
              </a:rPr>
              <a:t>Genesis 14:17-18</a:t>
            </a:r>
            <a:r>
              <a:rPr lang="en-US" sz="26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a:t>
            </a:r>
          </a:p>
          <a:p>
            <a:pPr marL="457200" lvl="2">
              <a:spcAft>
                <a:spcPts val="2400"/>
              </a:spcAft>
            </a:pPr>
            <a:r>
              <a:rPr lang="en-US" sz="2600" i="1" dirty="0" smtClean="0">
                <a:latin typeface="Cambria" pitchFamily="18" charset="0"/>
              </a:rPr>
              <a:t>“And the king of Sodom went out to meet him after his return from the slaughter of Chedorlaomer, and of the kings that were with him, at the valley of Shaveh, which is the king's dale.  </a:t>
            </a:r>
            <a:r>
              <a:rPr lang="en-US" sz="2600" i="1" baseline="30000" dirty="0" smtClean="0">
                <a:effectLst>
                  <a:outerShdw blurRad="38100" dist="38100" dir="2700000" algn="tl">
                    <a:srgbClr val="000000">
                      <a:alpha val="43137"/>
                    </a:srgbClr>
                  </a:outerShdw>
                </a:effectLst>
                <a:latin typeface="Cambria" pitchFamily="18" charset="0"/>
              </a:rPr>
              <a:t>18</a:t>
            </a:r>
            <a:r>
              <a:rPr lang="en-US" sz="2600" i="1" dirty="0" smtClean="0">
                <a:latin typeface="Cambria" pitchFamily="18" charset="0"/>
              </a:rPr>
              <a:t>And </a:t>
            </a:r>
            <a:r>
              <a:rPr lang="en-US" sz="2600" i="1" u="sng" dirty="0" smtClean="0">
                <a:latin typeface="Cambria" pitchFamily="18" charset="0"/>
              </a:rPr>
              <a:t>Melchizedek</a:t>
            </a:r>
            <a:r>
              <a:rPr lang="en-US" sz="2600" i="1" dirty="0" smtClean="0">
                <a:latin typeface="Cambria" pitchFamily="18" charset="0"/>
              </a:rPr>
              <a:t> king of Salem brought forth bread and wine: and he was the priest of the most high God.”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062651"/>
          </a:xfrm>
          <a:prstGeom prst="rect">
            <a:avLst/>
          </a:prstGeom>
          <a:noFill/>
        </p:spPr>
        <p:txBody>
          <a:bodyPr wrap="square" rtlCol="0">
            <a:spAutoFit/>
          </a:bodyPr>
          <a:lstStyle/>
          <a:p>
            <a:pPr marL="274320" indent="-274320">
              <a:spcAft>
                <a:spcPts val="3000"/>
              </a:spcAft>
              <a:buFont typeface="Arial" pitchFamily="34" charset="0"/>
              <a:buChar char="•"/>
            </a:pPr>
            <a:r>
              <a:rPr lang="en-US" sz="2600" b="1" dirty="0" smtClean="0">
                <a:latin typeface="Cambria" pitchFamily="18" charset="0"/>
              </a:rPr>
              <a:t>Paul presents clear and compelling proof that Christ is </a:t>
            </a:r>
            <a:r>
              <a:rPr lang="en-US" sz="2600" b="1" i="1" dirty="0" smtClean="0">
                <a:effectLst>
                  <a:outerShdw blurRad="38100" dist="38100" dir="2700000" algn="tl">
                    <a:srgbClr val="000000">
                      <a:alpha val="43137"/>
                    </a:srgbClr>
                  </a:outerShdw>
                </a:effectLst>
                <a:latin typeface="Cambria" pitchFamily="18" charset="0"/>
              </a:rPr>
              <a:t>superior</a:t>
            </a:r>
            <a:r>
              <a:rPr lang="en-US" sz="2600" b="1" dirty="0" smtClean="0">
                <a:latin typeface="Cambria" pitchFamily="18" charset="0"/>
              </a:rPr>
              <a:t> in His person.  Christ stands in a place of </a:t>
            </a:r>
            <a:r>
              <a:rPr lang="en-US" sz="2600" b="1" i="1" dirty="0" smtClean="0">
                <a:effectLst>
                  <a:outerShdw blurRad="38100" dist="38100" dir="2700000" algn="tl">
                    <a:srgbClr val="000000">
                      <a:alpha val="43137"/>
                    </a:srgbClr>
                  </a:outerShdw>
                </a:effectLst>
                <a:latin typeface="Cambria" pitchFamily="18" charset="0"/>
              </a:rPr>
              <a:t>preeminence</a:t>
            </a:r>
            <a:r>
              <a:rPr lang="en-US" sz="2600" b="1" dirty="0" smtClean="0">
                <a:latin typeface="Cambria" pitchFamily="18" charset="0"/>
              </a:rPr>
              <a:t> over the </a:t>
            </a:r>
            <a:r>
              <a:rPr lang="en-US" sz="2600" b="1" i="1" u="sng" dirty="0" smtClean="0">
                <a:latin typeface="Cambria" pitchFamily="18" charset="0"/>
              </a:rPr>
              <a:t>prophets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1:1-3</a:t>
            </a:r>
            <a:r>
              <a:rPr lang="en-US" sz="2600" b="1" dirty="0" smtClean="0">
                <a:latin typeface="Cambria" pitchFamily="18" charset="0"/>
              </a:rPr>
              <a:t>) and shines brighter than the </a:t>
            </a:r>
            <a:r>
              <a:rPr lang="en-US" sz="2600" b="1" i="1" u="sng" dirty="0" smtClean="0">
                <a:latin typeface="Cambria" pitchFamily="18" charset="0"/>
              </a:rPr>
              <a:t>angels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Ch 1-2</a:t>
            </a:r>
            <a:r>
              <a:rPr lang="en-US" sz="2600" b="1" dirty="0" smtClean="0">
                <a:latin typeface="Cambria" pitchFamily="18" charset="0"/>
              </a:rPr>
              <a:t>).</a:t>
            </a:r>
          </a:p>
          <a:p>
            <a:pPr marL="274320" indent="-274320">
              <a:spcAft>
                <a:spcPts val="3000"/>
              </a:spcAft>
              <a:buFont typeface="Arial" pitchFamily="34" charset="0"/>
              <a:buChar char="•"/>
            </a:pPr>
            <a:r>
              <a:rPr lang="en-US" sz="2600" b="1" dirty="0" smtClean="0">
                <a:latin typeface="Cambria" pitchFamily="18" charset="0"/>
              </a:rPr>
              <a:t>Christ stands out over </a:t>
            </a:r>
            <a:r>
              <a:rPr lang="en-US" sz="2600" b="1" i="1" u="sng" dirty="0" smtClean="0">
                <a:latin typeface="Cambria" pitchFamily="18" charset="0"/>
              </a:rPr>
              <a:t>Moses</a:t>
            </a:r>
            <a:r>
              <a:rPr lang="en-US" sz="2600" b="1" dirty="0" smtClean="0">
                <a:latin typeface="Cambria" pitchFamily="18" charset="0"/>
              </a:rPr>
              <a:t> and </a:t>
            </a:r>
            <a:r>
              <a:rPr lang="en-US" sz="2600" b="1" i="1" u="sng" dirty="0" smtClean="0">
                <a:latin typeface="Cambria" pitchFamily="18" charset="0"/>
              </a:rPr>
              <a:t>Joshua</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Ch 3-4</a:t>
            </a:r>
            <a:r>
              <a:rPr lang="en-US" sz="2600" b="1" dirty="0" smtClean="0">
                <a:latin typeface="Cambria" pitchFamily="18" charset="0"/>
              </a:rPr>
              <a:t>).</a:t>
            </a:r>
          </a:p>
          <a:p>
            <a:pPr marL="274320" indent="-274320">
              <a:spcAft>
                <a:spcPts val="3000"/>
              </a:spcAft>
              <a:buFont typeface="Arial" pitchFamily="34" charset="0"/>
              <a:buChar char="•"/>
            </a:pPr>
            <a:r>
              <a:rPr lang="en-US" sz="2600" b="1" dirty="0" smtClean="0">
                <a:latin typeface="Cambria" pitchFamily="18" charset="0"/>
              </a:rPr>
              <a:t>In His ministry, Christ provides a greater </a:t>
            </a:r>
            <a:r>
              <a:rPr lang="en-US" sz="2600" b="1" i="1" dirty="0" smtClean="0">
                <a:effectLst>
                  <a:outerShdw blurRad="38100" dist="38100" dir="2700000" algn="tl">
                    <a:srgbClr val="000000">
                      <a:alpha val="43137"/>
                    </a:srgbClr>
                  </a:outerShdw>
                </a:effectLst>
                <a:latin typeface="Cambria" pitchFamily="18" charset="0"/>
              </a:rPr>
              <a:t>spiritual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rest</a:t>
            </a:r>
            <a:r>
              <a:rPr lang="en-US" sz="2600" b="1" dirty="0" smtClean="0">
                <a:latin typeface="Cambria" pitchFamily="18" charset="0"/>
              </a:rPr>
              <a:t> than the Law, while His word reaches deep into our hearts to </a:t>
            </a:r>
            <a:r>
              <a:rPr lang="en-US" sz="2600" b="1" i="1" dirty="0" smtClean="0">
                <a:effectLst>
                  <a:outerShdw blurRad="38100" dist="38100" dir="2700000" algn="tl">
                    <a:srgbClr val="000000">
                      <a:alpha val="43137"/>
                    </a:srgbClr>
                  </a:outerShdw>
                </a:effectLst>
                <a:latin typeface="Cambria" pitchFamily="18" charset="0"/>
              </a:rPr>
              <a:t>heal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us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Ch 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533400" y="304800"/>
            <a:ext cx="8001000" cy="6019800"/>
            <a:chOff x="533400" y="304800"/>
            <a:chExt cx="8001000" cy="6019800"/>
          </a:xfrm>
        </p:grpSpPr>
        <p:pic>
          <p:nvPicPr>
            <p:cNvPr id="15" name="Picture 4" descr="Paul_Writing_His_Epistles_Valentin_Boulogne_c1600.jpg"/>
            <p:cNvPicPr>
              <a:picLocks noChangeAspect="1"/>
            </p:cNvPicPr>
            <p:nvPr/>
          </p:nvPicPr>
          <p:blipFill>
            <a:blip r:embed="rId3" cstate="print"/>
            <a:srcRect/>
            <a:stretch>
              <a:fillRect/>
            </a:stretch>
          </p:blipFill>
          <p:spPr bwMode="auto">
            <a:xfrm>
              <a:off x="533400" y="304800"/>
              <a:ext cx="8001000" cy="6019800"/>
            </a:xfrm>
            <a:prstGeom prst="rect">
              <a:avLst/>
            </a:prstGeom>
            <a:ln>
              <a:noFill/>
            </a:ln>
            <a:effectLst>
              <a:outerShdw blurRad="190500" algn="tl" rotWithShape="0">
                <a:srgbClr val="000000">
                  <a:alpha val="70000"/>
                </a:srgbClr>
              </a:outerShdw>
            </a:effectLst>
          </p:spPr>
        </p:pic>
        <p:sp>
          <p:nvSpPr>
            <p:cNvPr id="16" name="TextBox 7"/>
            <p:cNvSpPr txBox="1">
              <a:spLocks noChangeArrowheads="1"/>
            </p:cNvSpPr>
            <p:nvPr/>
          </p:nvSpPr>
          <p:spPr bwMode="auto">
            <a:xfrm>
              <a:off x="533400" y="5638800"/>
              <a:ext cx="8001000" cy="492443"/>
            </a:xfrm>
            <a:prstGeom prst="rect">
              <a:avLst/>
            </a:prstGeom>
            <a:noFill/>
            <a:ln w="9525">
              <a:noFill/>
              <a:miter lim="800000"/>
              <a:headEnd/>
              <a:tailEnd/>
            </a:ln>
          </p:spPr>
          <p:txBody>
            <a:bodyPr wrap="square">
              <a:spAutoFit/>
            </a:bodyPr>
            <a:lstStyle/>
            <a:p>
              <a:pPr algn="ctr" eaLnBrk="0" hangingPunct="0"/>
              <a:r>
                <a:rPr lang="en-US" sz="2600" b="1" dirty="0">
                  <a:solidFill>
                    <a:srgbClr val="FFFF00"/>
                  </a:solidFill>
                  <a:effectLst>
                    <a:outerShdw blurRad="38100" dist="38100" dir="2700000" algn="tl">
                      <a:srgbClr val="000000">
                        <a:alpha val="43137"/>
                      </a:srgbClr>
                    </a:outerShdw>
                  </a:effectLst>
                  <a:latin typeface="Cambria" pitchFamily="18" charset="0"/>
                </a:rPr>
                <a:t>The </a:t>
              </a:r>
              <a:r>
                <a:rPr lang="en-US" sz="2600" b="1" dirty="0" smtClean="0">
                  <a:solidFill>
                    <a:srgbClr val="FFFF00"/>
                  </a:solidFill>
                  <a:effectLst>
                    <a:outerShdw blurRad="38100" dist="38100" dir="2700000" algn="tl">
                      <a:srgbClr val="000000">
                        <a:alpha val="43137"/>
                      </a:srgbClr>
                    </a:outerShdw>
                  </a:effectLst>
                  <a:latin typeface="Cambria" pitchFamily="18" charset="0"/>
                </a:rPr>
                <a:t>Apostle </a:t>
              </a:r>
              <a:r>
                <a:rPr lang="en-US" sz="2600" b="1" dirty="0">
                  <a:solidFill>
                    <a:srgbClr val="FFFF00"/>
                  </a:solidFill>
                  <a:effectLst>
                    <a:outerShdw blurRad="38100" dist="38100" dir="2700000" algn="tl">
                      <a:srgbClr val="000000">
                        <a:alpha val="43137"/>
                      </a:srgbClr>
                    </a:outerShdw>
                  </a:effectLst>
                  <a:latin typeface="Cambria" pitchFamily="18" charset="0"/>
                </a:rPr>
                <a:t>Paul </a:t>
              </a:r>
              <a:r>
                <a:rPr lang="en-US" sz="2600" b="1" dirty="0" smtClean="0">
                  <a:solidFill>
                    <a:srgbClr val="FFFF00"/>
                  </a:solidFill>
                  <a:effectLst>
                    <a:outerShdw blurRad="38100" dist="38100" dir="2700000" algn="tl">
                      <a:srgbClr val="000000">
                        <a:alpha val="43137"/>
                      </a:srgbClr>
                    </a:outerShdw>
                  </a:effectLst>
                  <a:latin typeface="Cambria" pitchFamily="18" charset="0"/>
                </a:rPr>
                <a:t>issues a third warning . . . </a:t>
              </a:r>
              <a:endParaRPr lang="en-US" sz="2600" b="1" dirty="0">
                <a:solidFill>
                  <a:srgbClr val="FFFF00"/>
                </a:solidFill>
                <a:effectLst>
                  <a:outerShdw blurRad="38100" dist="38100" dir="2700000" algn="tl">
                    <a:srgbClr val="000000">
                      <a:alpha val="43137"/>
                    </a:srgbClr>
                  </a:outerShdw>
                </a:effectLst>
                <a:latin typeface="Cambria" pitchFamily="18"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2D5F40">
            <a:alpha val="80000"/>
          </a:srgbClr>
        </a:solidFill>
        <a:effectLst/>
      </p:bgPr>
    </p:bg>
    <p:spTree>
      <p:nvGrpSpPr>
        <p:cNvPr id="1" name=""/>
        <p:cNvGrpSpPr/>
        <p:nvPr/>
      </p:nvGrpSpPr>
      <p:grpSpPr>
        <a:xfrm>
          <a:off x="0" y="0"/>
          <a:ext cx="0" cy="0"/>
          <a:chOff x="0" y="0"/>
          <a:chExt cx="0" cy="0"/>
        </a:xfrm>
      </p:grpSpPr>
      <p:pic>
        <p:nvPicPr>
          <p:cNvPr id="4" name="Picture 3" descr="5-11-14 2.jpg"/>
          <p:cNvPicPr>
            <a:picLocks noChangeAspect="1"/>
          </p:cNvPicPr>
          <p:nvPr/>
        </p:nvPicPr>
        <p:blipFill>
          <a:blip r:embed="rId2" cstate="print"/>
          <a:stretch>
            <a:fillRect/>
          </a:stretch>
        </p:blipFill>
        <p:spPr>
          <a:xfrm>
            <a:off x="0" y="0"/>
            <a:ext cx="9144000" cy="6858000"/>
          </a:xfrm>
          <a:prstGeom prst="rect">
            <a:avLst/>
          </a:prstGeom>
        </p:spPr>
      </p:pic>
      <p:cxnSp>
        <p:nvCxnSpPr>
          <p:cNvPr id="5" name="Straight Connector 4"/>
          <p:cNvCxnSpPr/>
          <p:nvPr/>
        </p:nvCxnSpPr>
        <p:spPr>
          <a:xfrm>
            <a:off x="4114800" y="2362200"/>
            <a:ext cx="2011680" cy="0"/>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667000" y="3733800"/>
            <a:ext cx="640080" cy="0"/>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572000" y="4114800"/>
            <a:ext cx="640080" cy="0"/>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819400" y="4876800"/>
            <a:ext cx="640080" cy="0"/>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10" name="TextBox 9"/>
          <p:cNvSpPr txBox="1"/>
          <p:nvPr/>
        </p:nvSpPr>
        <p:spPr>
          <a:xfrm>
            <a:off x="381000" y="1371600"/>
            <a:ext cx="8458200" cy="3154710"/>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WARNING  AGAINST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Drifting Away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A</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Harden Heart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3:7 – 4:13</a:t>
            </a:r>
            <a:r>
              <a:rPr lang="en-US" sz="2400" b="1" dirty="0" smtClean="0">
                <a:latin typeface="Cambria" pitchFamily="18" charset="0"/>
              </a:rPr>
              <a:t>) </a:t>
            </a:r>
          </a:p>
          <a:p>
            <a:pPr marL="731520" lvl="1" indent="-274320">
              <a:spcAft>
                <a:spcPts val="2400"/>
              </a:spcAft>
            </a:pPr>
            <a:r>
              <a:rPr lang="en-US" sz="2400" b="1" cap="small" dirty="0" smtClean="0">
                <a:effectLst>
                  <a:outerShdw blurRad="38100" dist="38100" dir="2700000" algn="tl">
                    <a:srgbClr val="000000">
                      <a:alpha val="43137"/>
                    </a:srgbClr>
                  </a:outerShdw>
                </a:effectLst>
                <a:latin typeface="Cambria" pitchFamily="18" charset="0"/>
              </a:rPr>
              <a:t>this lesson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Dullness of Hearing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Spiritually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5:11 – 6:20</a:t>
            </a:r>
            <a:r>
              <a:rPr lang="en-US" sz="24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1000"/>
                                        <p:tgtEl>
                                          <p:spTgt spid="10">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left)">
                                      <p:cBhvr>
                                        <p:cTn id="11" dur="1000"/>
                                        <p:tgtEl>
                                          <p:spTgt spid="10">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left)">
                                      <p:cBhvr>
                                        <p:cTn id="15" dur="1000"/>
                                        <p:tgtEl>
                                          <p:spTgt spid="10">
                                            <p:txEl>
                                              <p:pRg st="3" end="3"/>
                                            </p:txEl>
                                          </p:spTgt>
                                        </p:tgtEl>
                                      </p:cBhvr>
                                    </p:animEffect>
                                  </p:childTnLst>
                                </p:cTn>
                              </p:par>
                            </p:childTnLst>
                          </p:cTn>
                        </p:par>
                        <p:par>
                          <p:cTn id="16" fill="hold">
                            <p:stCondLst>
                              <p:cond delay="5000"/>
                            </p:stCondLst>
                            <p:childTnLst>
                              <p:par>
                                <p:cTn id="17" presetID="22" presetClass="entr" presetSubtype="8"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left)">
                                      <p:cBhvr>
                                        <p:cTn id="19"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3" name="Picture 2" descr="5-11-14 text.jpg"/>
          <p:cNvPicPr>
            <a:picLocks noChangeAspect="1"/>
          </p:cNvPicPr>
          <p:nvPr/>
        </p:nvPicPr>
        <p:blipFill>
          <a:blip r:embed="rId2" cstate="print"/>
          <a:srcRect l="1667" r="833" b="26544"/>
          <a:stretch>
            <a:fillRect/>
          </a:stretch>
        </p:blipFill>
        <p:spPr>
          <a:xfrm>
            <a:off x="228600" y="457200"/>
            <a:ext cx="8686800" cy="524282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Paul’s tone in this section (</a:t>
            </a:r>
            <a:r>
              <a:rPr lang="en-US" sz="2600" b="1" dirty="0" smtClean="0">
                <a:effectLst>
                  <a:outerShdw blurRad="38100" dist="38100" dir="2700000" algn="tl">
                    <a:srgbClr val="000000">
                      <a:alpha val="43137"/>
                    </a:srgbClr>
                  </a:outerShdw>
                </a:effectLst>
                <a:latin typeface="Cambria" pitchFamily="18" charset="0"/>
              </a:rPr>
              <a:t>5:11-14</a:t>
            </a:r>
            <a:r>
              <a:rPr lang="en-US" sz="2600" b="1" dirty="0" smtClean="0">
                <a:latin typeface="Cambria" pitchFamily="18" charset="0"/>
              </a:rPr>
              <a:t>), is one of </a:t>
            </a:r>
            <a:r>
              <a:rPr lang="en-US" sz="2600" b="1" u="sng" dirty="0" smtClean="0">
                <a:effectLst>
                  <a:outerShdw blurRad="38100" dist="38100" dir="2700000" algn="tl">
                    <a:srgbClr val="000000">
                      <a:alpha val="43137"/>
                    </a:srgbClr>
                  </a:outerShdw>
                </a:effectLst>
                <a:latin typeface="Cambria" pitchFamily="18" charset="0"/>
              </a:rPr>
              <a:t>disappointment</a:t>
            </a:r>
            <a:r>
              <a:rPr lang="en-US" sz="2600" b="1" dirty="0" smtClean="0">
                <a:latin typeface="Cambria" pitchFamily="18" charset="0"/>
              </a:rPr>
              <a:t>.  There is a lot to explain concerning Melchizedek and the desire to teach us about the Messiah, but his readers have become </a:t>
            </a:r>
            <a:r>
              <a:rPr lang="en-US" sz="2600" b="1" i="1" dirty="0" smtClean="0">
                <a:effectLst>
                  <a:outerShdw blurRad="38100" dist="38100" dir="2700000" algn="tl">
                    <a:srgbClr val="000000">
                      <a:alpha val="43137"/>
                    </a:srgbClr>
                  </a:outerShdw>
                </a:effectLst>
                <a:latin typeface="Cambria" pitchFamily="18" charset="0"/>
              </a:rPr>
              <a:t>“dull of hearing”</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we can become dull because we fail to grow up as we grow older </a:t>
            </a:r>
            <a:r>
              <a:rPr lang="en-US" sz="2600" b="1" dirty="0" smtClean="0">
                <a:effectLst>
                  <a:outerShdw blurRad="38100" dist="38100" dir="2700000" algn="tl">
                    <a:srgbClr val="000000">
                      <a:alpha val="43137"/>
                    </a:srgbClr>
                  </a:outerShdw>
                </a:effectLst>
                <a:latin typeface="Cambria" pitchFamily="18" charset="0"/>
              </a:rPr>
              <a:t>. . .</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older does not mean wiser or more spiritual</a:t>
            </a:r>
            <a:r>
              <a:rPr lang="en-US" sz="2600" b="1" dirty="0" smtClean="0">
                <a:latin typeface="Cambria" pitchFamily="18" charset="0"/>
              </a:rPr>
              <a:t>.  </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Age</a:t>
            </a:r>
            <a:r>
              <a:rPr lang="en-US" sz="2600" b="1" dirty="0" smtClean="0">
                <a:latin typeface="Cambria" pitchFamily="18" charset="0"/>
              </a:rPr>
              <a:t> should be an indicator of spiritual maturity (</a:t>
            </a:r>
            <a:r>
              <a:rPr lang="en-US" sz="2600" b="1" dirty="0" smtClean="0">
                <a:effectLst>
                  <a:outerShdw blurRad="38100" dist="38100" dir="2700000" algn="tl">
                    <a:srgbClr val="000000">
                      <a:alpha val="43137"/>
                    </a:srgbClr>
                  </a:outerShdw>
                </a:effectLst>
                <a:latin typeface="Cambria" pitchFamily="18" charset="0"/>
              </a:rPr>
              <a:t>12</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6155531"/>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we can become dull because our bad habits prevent healthy development  . . . </a:t>
            </a:r>
            <a:r>
              <a:rPr lang="en-US" sz="2600" b="1" i="1" dirty="0" smtClean="0">
                <a:effectLst>
                  <a:outerShdw blurRad="38100" dist="38100" dir="2700000" algn="tl">
                    <a:srgbClr val="000000">
                      <a:alpha val="43137"/>
                    </a:srgbClr>
                  </a:outerShdw>
                </a:effectLst>
                <a:latin typeface="Cambria" pitchFamily="18" charset="0"/>
              </a:rPr>
              <a:t>continuing as students rather than growing into teachers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They continued as </a:t>
            </a:r>
            <a:r>
              <a:rPr lang="en-US" sz="2600" b="1" i="1" dirty="0" smtClean="0">
                <a:effectLst>
                  <a:outerShdw blurRad="38100" dist="38100" dir="2700000" algn="tl">
                    <a:srgbClr val="000000">
                      <a:alpha val="43137"/>
                    </a:srgbClr>
                  </a:outerShdw>
                </a:effectLst>
                <a:latin typeface="Cambria" pitchFamily="18" charset="0"/>
              </a:rPr>
              <a:t>students</a:t>
            </a:r>
            <a:r>
              <a:rPr lang="en-US" sz="2600" b="1" dirty="0" smtClean="0">
                <a:latin typeface="Cambria" pitchFamily="18" charset="0"/>
              </a:rPr>
              <a:t> rather than growing into </a:t>
            </a:r>
            <a:r>
              <a:rPr lang="en-US" sz="2600" b="1" i="1" dirty="0" smtClean="0">
                <a:effectLst>
                  <a:outerShdw blurRad="38100" dist="38100" dir="2700000" algn="tl">
                    <a:srgbClr val="000000">
                      <a:alpha val="43137"/>
                    </a:srgbClr>
                  </a:outerShdw>
                </a:effectLst>
                <a:latin typeface="Cambria" pitchFamily="18" charset="0"/>
              </a:rPr>
              <a:t>teachers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They should be teachers:  </a:t>
            </a:r>
            <a:r>
              <a:rPr lang="en-US" sz="2600" b="1" dirty="0" smtClean="0">
                <a:effectLst>
                  <a:outerShdw blurRad="38100" dist="38100" dir="2700000" algn="tl">
                    <a:srgbClr val="000000">
                      <a:alpha val="43137"/>
                    </a:srgbClr>
                  </a:outerShdw>
                </a:effectLst>
                <a:latin typeface="Cambria" pitchFamily="18" charset="0"/>
              </a:rPr>
              <a:t>Deuteronomy 6:7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a:t>
            </a:r>
            <a:r>
              <a:rPr lang="en-US" sz="2600" i="1" dirty="0" smtClean="0">
                <a:latin typeface="Cambria" pitchFamily="18" charset="0"/>
              </a:rPr>
              <a:t>“And thou shalt </a:t>
            </a:r>
            <a:r>
              <a:rPr lang="en-US" sz="2600" i="1" u="sng" dirty="0" smtClean="0">
                <a:latin typeface="Cambria" pitchFamily="18" charset="0"/>
              </a:rPr>
              <a:t>teach</a:t>
            </a:r>
            <a:r>
              <a:rPr lang="en-US" sz="2600" i="1" dirty="0" smtClean="0">
                <a:latin typeface="Cambria" pitchFamily="18" charset="0"/>
              </a:rPr>
              <a:t> them diligently unto thy children, and shalt talk of them when thou sit in thine house, and when thou walk by the way, and when thou lie down, and when thou rise up.”</a:t>
            </a:r>
            <a:r>
              <a:rPr lang="en-US" sz="2600" b="1" dirty="0" smtClean="0">
                <a:latin typeface="Cambria" pitchFamily="18" charset="0"/>
              </a:rPr>
              <a:t>  </a:t>
            </a:r>
          </a:p>
          <a:p>
            <a:pPr marL="274320" indent="-274320">
              <a:spcAft>
                <a:spcPts val="2400"/>
              </a:spcAft>
              <a:buFont typeface="Arial" pitchFamily="34" charset="0"/>
              <a:buChar char="•"/>
            </a:pPr>
            <a:endParaRPr lang="en-US" sz="2600" b="1"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states that his readers have developed the bad habit of taking in </a:t>
            </a:r>
            <a:r>
              <a:rPr lang="en-US" sz="2600" b="1" i="1" dirty="0" smtClean="0">
                <a:effectLst>
                  <a:outerShdw blurRad="38100" dist="38100" dir="2700000" algn="tl">
                    <a:srgbClr val="000000">
                      <a:alpha val="43137"/>
                    </a:srgbClr>
                  </a:outerShdw>
                </a:effectLst>
                <a:latin typeface="Cambria" pitchFamily="18" charset="0"/>
              </a:rPr>
              <a:t>spiritual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food</a:t>
            </a:r>
            <a:r>
              <a:rPr lang="en-US" sz="2600" b="1" dirty="0" smtClean="0">
                <a:latin typeface="Cambria" pitchFamily="18" charset="0"/>
              </a:rPr>
              <a:t> but not giving to </a:t>
            </a:r>
            <a:r>
              <a:rPr lang="en-US" sz="2600" b="1" i="1" dirty="0" smtClean="0">
                <a:effectLst>
                  <a:outerShdw blurRad="38100" dist="38100" dir="2700000" algn="tl">
                    <a:srgbClr val="000000">
                      <a:alpha val="43137"/>
                    </a:srgbClr>
                  </a:outerShdw>
                </a:effectLst>
                <a:latin typeface="Cambria" pitchFamily="18" charset="0"/>
              </a:rPr>
              <a:t>or</a:t>
            </a:r>
            <a:r>
              <a:rPr lang="en-US" sz="2600" b="1" dirty="0" smtClean="0">
                <a:latin typeface="Cambria" pitchFamily="18" charset="0"/>
              </a:rPr>
              <a:t> sharing it with others (</a:t>
            </a:r>
            <a:r>
              <a:rPr lang="en-US" sz="2600" b="1" dirty="0" smtClean="0">
                <a:effectLst>
                  <a:outerShdw blurRad="38100" dist="38100" dir="2700000" algn="tl">
                    <a:srgbClr val="000000">
                      <a:alpha val="43137"/>
                    </a:srgbClr>
                  </a:outerShdw>
                </a:effectLst>
                <a:latin typeface="Cambria" pitchFamily="18" charset="0"/>
              </a:rPr>
              <a:t>12</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They prefer </a:t>
            </a:r>
            <a:r>
              <a:rPr lang="en-US" sz="2600" b="1" u="sng" dirty="0" smtClean="0">
                <a:effectLst>
                  <a:outerShdw blurRad="38100" dist="38100" dir="2700000" algn="tl">
                    <a:srgbClr val="000000">
                      <a:alpha val="43137"/>
                    </a:srgbClr>
                  </a:outerShdw>
                </a:effectLst>
                <a:latin typeface="Cambria" pitchFamily="18" charset="0"/>
              </a:rPr>
              <a:t>milk</a:t>
            </a:r>
            <a:r>
              <a:rPr lang="en-US" sz="2600" b="1" dirty="0" smtClean="0">
                <a:latin typeface="Cambria" pitchFamily="18" charset="0"/>
              </a:rPr>
              <a:t> rather than solid food, just like an </a:t>
            </a:r>
            <a:r>
              <a:rPr lang="en-US" sz="2600" b="1" i="1" dirty="0" smtClean="0">
                <a:effectLst>
                  <a:outerShdw blurRad="38100" dist="38100" dir="2700000" algn="tl">
                    <a:srgbClr val="000000">
                      <a:alpha val="43137"/>
                    </a:srgbClr>
                  </a:outerShdw>
                </a:effectLst>
                <a:latin typeface="Cambria" pitchFamily="18" charset="0"/>
              </a:rPr>
              <a:t>infant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13</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Just as a </a:t>
            </a:r>
            <a:r>
              <a:rPr lang="en-US" sz="2600" b="1" i="1" u="sng" dirty="0" smtClean="0">
                <a:latin typeface="Cambria" pitchFamily="18" charset="0"/>
              </a:rPr>
              <a:t>baby</a:t>
            </a:r>
            <a:r>
              <a:rPr lang="en-US" sz="2600" b="1" dirty="0" smtClean="0">
                <a:latin typeface="Cambria" pitchFamily="18" charset="0"/>
              </a:rPr>
              <a:t> is unskilled, </a:t>
            </a:r>
            <a:r>
              <a:rPr lang="en-US" sz="2600" b="1" i="1" dirty="0" smtClean="0">
                <a:effectLst>
                  <a:outerShdw blurRad="38100" dist="38100" dir="2700000" algn="tl">
                    <a:srgbClr val="000000">
                      <a:alpha val="43137"/>
                    </a:srgbClr>
                  </a:outerShdw>
                </a:effectLst>
                <a:latin typeface="Cambria" pitchFamily="18" charset="0"/>
              </a:rPr>
              <a:t>immature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believers</a:t>
            </a:r>
            <a:r>
              <a:rPr lang="en-US" sz="2600" b="1" dirty="0" smtClean="0">
                <a:latin typeface="Cambria" pitchFamily="18" charset="0"/>
              </a:rPr>
              <a:t> continue to dwell on the basic </a:t>
            </a:r>
            <a:r>
              <a:rPr lang="en-US" sz="2600" b="1" dirty="0" smtClean="0">
                <a:effectLst>
                  <a:outerShdw blurRad="38100" dist="38100" dir="2700000" algn="tl">
                    <a:srgbClr val="000000">
                      <a:alpha val="43137"/>
                    </a:srgbClr>
                  </a:outerShdw>
                </a:effectLst>
                <a:latin typeface="Cambria" pitchFamily="18" charset="0"/>
              </a:rPr>
              <a:t>ABCs</a:t>
            </a:r>
            <a:r>
              <a:rPr lang="en-US" sz="2600" b="1" dirty="0" smtClean="0">
                <a:latin typeface="Cambria" pitchFamily="18" charset="0"/>
              </a:rPr>
              <a:t> of the Christian faith.  Their </a:t>
            </a:r>
            <a:r>
              <a:rPr lang="en-US" sz="2600" b="1" i="1" dirty="0" smtClean="0">
                <a:effectLst>
                  <a:outerShdw blurRad="38100" dist="38100" dir="2700000" algn="tl">
                    <a:srgbClr val="000000">
                      <a:alpha val="43137"/>
                    </a:srgbClr>
                  </a:outerShdw>
                </a:effectLst>
                <a:latin typeface="Cambria" pitchFamily="18" charset="0"/>
              </a:rPr>
              <a:t>spiritual immaturity</a:t>
            </a:r>
            <a:r>
              <a:rPr lang="en-US" sz="2600" b="1" dirty="0" smtClean="0">
                <a:latin typeface="Cambria" pitchFamily="18" charset="0"/>
              </a:rPr>
              <a:t> was threatening other aspects of their Christian life:  i.e., </a:t>
            </a:r>
            <a:r>
              <a:rPr lang="en-US" sz="2600" b="1" i="1" dirty="0" smtClean="0">
                <a:latin typeface="Cambria" pitchFamily="18" charset="0"/>
              </a:rPr>
              <a:t>discerning </a:t>
            </a:r>
            <a:r>
              <a:rPr lang="en-US" sz="2600" b="1" i="1" u="sng" dirty="0" smtClean="0">
                <a:latin typeface="Cambria" pitchFamily="18" charset="0"/>
              </a:rPr>
              <a:t>good</a:t>
            </a:r>
            <a:r>
              <a:rPr lang="en-US" sz="2600" b="1" i="1" dirty="0" smtClean="0">
                <a:latin typeface="Cambria" pitchFamily="18" charset="0"/>
              </a:rPr>
              <a:t> and </a:t>
            </a:r>
            <a:r>
              <a:rPr lang="en-US" sz="2600" b="1" i="1" u="sng" dirty="0" smtClean="0">
                <a:latin typeface="Cambria" pitchFamily="18" charset="0"/>
              </a:rPr>
              <a:t>evil</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5-13 bottle.jpg"/>
          <p:cNvPicPr>
            <a:picLocks noChangeAspect="1"/>
          </p:cNvPicPr>
          <p:nvPr/>
        </p:nvPicPr>
        <p:blipFill>
          <a:blip r:embed="rId2" cstate="print"/>
          <a:stretch>
            <a:fillRect/>
          </a:stretch>
        </p:blipFill>
        <p:spPr>
          <a:xfrm>
            <a:off x="609600" y="152400"/>
            <a:ext cx="8229600" cy="5549342"/>
          </a:xfrm>
          <a:prstGeom prst="rect">
            <a:avLst/>
          </a:prstGeom>
          <a:ln>
            <a:noFill/>
          </a:ln>
          <a:effectLst>
            <a:outerShdw blurRad="190500" algn="tl" rotWithShape="0">
              <a:srgbClr val="000000">
                <a:alpha val="70000"/>
              </a:srgbClr>
            </a:outerShdw>
          </a:effectLst>
        </p:spPr>
      </p:pic>
      <p:sp>
        <p:nvSpPr>
          <p:cNvPr id="3" name="TextBox 2"/>
          <p:cNvSpPr txBox="1"/>
          <p:nvPr/>
        </p:nvSpPr>
        <p:spPr>
          <a:xfrm>
            <a:off x="609600" y="5867400"/>
            <a:ext cx="8229600" cy="769441"/>
          </a:xfrm>
          <a:prstGeom prst="rect">
            <a:avLst/>
          </a:prstGeom>
          <a:noFill/>
        </p:spPr>
        <p:txBody>
          <a:bodyPr wrap="square" rtlCol="0">
            <a:spAutoFit/>
          </a:bodyPr>
          <a:lstStyle/>
          <a:p>
            <a:r>
              <a:rPr lang="en-US" sz="2200" b="1"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“I have fed you with </a:t>
            </a:r>
            <a:r>
              <a:rPr lang="en-US" sz="2200" b="1" u="sng"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milk</a:t>
            </a:r>
            <a:r>
              <a:rPr lang="en-US" sz="2200" b="1"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 and not with meat: for hitherto ye were not able to bear it, neither yet now are ye able.”  1Cor. 3:2</a:t>
            </a:r>
            <a:endParaRPr lang="en-US" sz="2200" b="1" dirty="0">
              <a:solidFill>
                <a:schemeClr val="bg1"/>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2" name="Group 11"/>
          <p:cNvGrpSpPr/>
          <p:nvPr/>
        </p:nvGrpSpPr>
        <p:grpSpPr>
          <a:xfrm>
            <a:off x="381000" y="0"/>
            <a:ext cx="8610600" cy="6450687"/>
            <a:chOff x="381000" y="0"/>
            <a:chExt cx="8610600" cy="6450687"/>
          </a:xfrm>
        </p:grpSpPr>
        <p:sp>
          <p:nvSpPr>
            <p:cNvPr id="9" name="TextBox 8"/>
            <p:cNvSpPr txBox="1"/>
            <p:nvPr/>
          </p:nvSpPr>
          <p:spPr>
            <a:xfrm>
              <a:off x="381000" y="6019800"/>
              <a:ext cx="8610600" cy="430887"/>
            </a:xfrm>
            <a:prstGeom prst="rect">
              <a:avLst/>
            </a:prstGeom>
            <a:noFill/>
          </p:spPr>
          <p:txBody>
            <a:bodyPr wrap="square" rtlCol="0">
              <a:spAutoFit/>
            </a:bodyPr>
            <a:lstStyle/>
            <a:p>
              <a:r>
                <a:rPr lang="en-US" sz="2200" b="1"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“But strong </a:t>
              </a:r>
              <a:r>
                <a:rPr lang="en-US" sz="2200" b="1" u="sng"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meat</a:t>
              </a:r>
              <a:r>
                <a:rPr lang="en-US" sz="2200" b="1" dirty="0" smtClean="0">
                  <a:solidFill>
                    <a:schemeClr val="bg1"/>
                  </a:solidFill>
                  <a:effectLst>
                    <a:outerShdw blurRad="38100" dist="38100" dir="2700000" algn="tl">
                      <a:srgbClr val="000000">
                        <a:alpha val="43137"/>
                      </a:srgbClr>
                    </a:outerShdw>
                  </a:effectLst>
                  <a:latin typeface="Cambria" pitchFamily="18" charset="0"/>
                  <a:cs typeface="Arial" pitchFamily="34" charset="0"/>
                </a:rPr>
                <a:t> belongs to them that are of full age …”  Heb 5:14</a:t>
              </a:r>
              <a:endParaRPr lang="en-US" sz="2200" b="1" dirty="0">
                <a:solidFill>
                  <a:schemeClr val="bg1"/>
                </a:solidFill>
                <a:effectLst>
                  <a:outerShdw blurRad="38100" dist="38100" dir="2700000" algn="tl">
                    <a:srgbClr val="000000">
                      <a:alpha val="43137"/>
                    </a:srgbClr>
                  </a:outerShdw>
                </a:effectLst>
                <a:latin typeface="Cambria" pitchFamily="18" charset="0"/>
                <a:cs typeface="Arial" pitchFamily="34" charset="0"/>
              </a:endParaRPr>
            </a:p>
          </p:txBody>
        </p:sp>
        <p:pic>
          <p:nvPicPr>
            <p:cNvPr id="11" name="Picture 10" descr="5-14 - meat.jpg"/>
            <p:cNvPicPr>
              <a:picLocks noChangeAspect="1"/>
            </p:cNvPicPr>
            <p:nvPr/>
          </p:nvPicPr>
          <p:blipFill>
            <a:blip r:embed="rId2" cstate="print"/>
            <a:stretch>
              <a:fillRect/>
            </a:stretch>
          </p:blipFill>
          <p:spPr>
            <a:xfrm>
              <a:off x="838200" y="0"/>
              <a:ext cx="7543800" cy="5663762"/>
            </a:xfrm>
            <a:prstGeom prst="rect">
              <a:avLst/>
            </a:prstGeom>
            <a:ln>
              <a:noFill/>
            </a:ln>
            <a:effectLst>
              <a:outerShdw blurRad="190500" algn="tl" rotWithShape="0">
                <a:srgbClr val="000000">
                  <a:alpha val="70000"/>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609600" y="152400"/>
            <a:ext cx="8001000" cy="6450687"/>
            <a:chOff x="609600" y="152400"/>
            <a:chExt cx="8001000" cy="6450687"/>
          </a:xfrm>
        </p:grpSpPr>
        <p:pic>
          <p:nvPicPr>
            <p:cNvPr id="2" name="Picture 1" descr="5-14 food groups.jpg"/>
            <p:cNvPicPr>
              <a:picLocks noChangeAspect="1"/>
            </p:cNvPicPr>
            <p:nvPr/>
          </p:nvPicPr>
          <p:blipFill>
            <a:blip r:embed="rId2" cstate="print"/>
            <a:srcRect b="3077"/>
            <a:stretch>
              <a:fillRect/>
            </a:stretch>
          </p:blipFill>
          <p:spPr>
            <a:xfrm>
              <a:off x="609600" y="152400"/>
              <a:ext cx="8001000" cy="57912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609600" y="6172200"/>
              <a:ext cx="8001000" cy="430887"/>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pitchFamily="34" charset="0"/>
                  <a:cs typeface="Arial" pitchFamily="34" charset="0"/>
                </a:rPr>
                <a:t>Feast upon </a:t>
              </a:r>
              <a:r>
                <a:rPr lang="en-US" sz="2200" b="1" u="sng" dirty="0" smtClean="0">
                  <a:effectLst>
                    <a:outerShdw blurRad="38100" dist="38100" dir="2700000" algn="tl">
                      <a:srgbClr val="000000">
                        <a:alpha val="43137"/>
                      </a:srgbClr>
                    </a:outerShdw>
                  </a:effectLst>
                  <a:latin typeface="Arial" pitchFamily="34" charset="0"/>
                  <a:cs typeface="Arial" pitchFamily="34" charset="0"/>
                </a:rPr>
                <a:t>spiritual</a:t>
              </a:r>
              <a:r>
                <a:rPr lang="en-US" sz="2200" b="1" dirty="0" smtClean="0">
                  <a:effectLst>
                    <a:outerShdw blurRad="38100" dist="38100" dir="2700000" algn="tl">
                      <a:srgbClr val="000000">
                        <a:alpha val="43137"/>
                      </a:srgbClr>
                    </a:outerShdw>
                  </a:effectLst>
                  <a:latin typeface="Arial" pitchFamily="34" charset="0"/>
                  <a:cs typeface="Arial" pitchFamily="34" charset="0"/>
                </a:rPr>
                <a:t> </a:t>
              </a:r>
              <a:r>
                <a:rPr lang="en-US" sz="2200" b="1" u="sng" dirty="0" smtClean="0">
                  <a:effectLst>
                    <a:outerShdw blurRad="38100" dist="38100" dir="2700000" algn="tl">
                      <a:srgbClr val="000000">
                        <a:alpha val="43137"/>
                      </a:srgbClr>
                    </a:outerShdw>
                  </a:effectLst>
                  <a:latin typeface="Arial" pitchFamily="34" charset="0"/>
                  <a:cs typeface="Arial" pitchFamily="34" charset="0"/>
                </a:rPr>
                <a:t>food</a:t>
              </a:r>
              <a:r>
                <a:rPr lang="en-US" sz="2200" b="1" dirty="0" smtClean="0">
                  <a:effectLst>
                    <a:outerShdw blurRad="38100" dist="38100" dir="2700000" algn="tl">
                      <a:srgbClr val="000000">
                        <a:alpha val="43137"/>
                      </a:srgbClr>
                    </a:outerShdw>
                  </a:effectLst>
                  <a:latin typeface="Arial" pitchFamily="34" charset="0"/>
                  <a:cs typeface="Arial" pitchFamily="34" charset="0"/>
                </a:rPr>
                <a:t> so as to grow to maturity</a:t>
              </a:r>
              <a:endParaRPr lang="en-US" sz="2200" b="1" dirty="0">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01424"/>
          </a:xfrm>
          <a:prstGeom prst="rect">
            <a:avLst/>
          </a:prstGeom>
          <a:noFill/>
        </p:spPr>
        <p:txBody>
          <a:bodyPr wrap="square" rtlCol="0">
            <a:spAutoFit/>
          </a:bodyPr>
          <a:lstStyle/>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1:  </a:t>
            </a:r>
            <a:r>
              <a:rPr lang="en-US" sz="2600" b="1" dirty="0" smtClean="0">
                <a:latin typeface="Cambria" pitchFamily="18" charset="0"/>
              </a:rPr>
              <a:t>Jesus, Better than the Prophets (</a:t>
            </a:r>
            <a:r>
              <a:rPr lang="en-US" sz="2600" b="1" dirty="0" smtClean="0">
                <a:effectLst>
                  <a:outerShdw blurRad="38100" dist="38100" dir="2700000" algn="tl">
                    <a:srgbClr val="000000">
                      <a:alpha val="43137"/>
                    </a:srgbClr>
                  </a:outerShdw>
                </a:effectLst>
                <a:latin typeface="Cambria" pitchFamily="18" charset="0"/>
              </a:rPr>
              <a:t>1:1-3</a:t>
            </a:r>
            <a:r>
              <a:rPr lang="en-US" sz="2600" b="1" dirty="0" smtClean="0">
                <a:latin typeface="Cambria" pitchFamily="18" charset="0"/>
              </a:rPr>
              <a:t>)</a:t>
            </a:r>
          </a:p>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1:</a:t>
            </a:r>
            <a:r>
              <a:rPr lang="en-US" sz="2600" b="1" dirty="0" smtClean="0">
                <a:latin typeface="Cambria" pitchFamily="18" charset="0"/>
              </a:rPr>
              <a:t>  Jesus, Better than the Angels (</a:t>
            </a:r>
            <a:r>
              <a:rPr lang="en-US" sz="2600" b="1" dirty="0" smtClean="0">
                <a:effectLst>
                  <a:outerShdw blurRad="38100" dist="38100" dir="2700000" algn="tl">
                    <a:srgbClr val="000000">
                      <a:alpha val="43137"/>
                    </a:srgbClr>
                  </a:outerShdw>
                </a:effectLst>
                <a:latin typeface="Cambria" pitchFamily="18" charset="0"/>
              </a:rPr>
              <a:t>1:4 – 14</a:t>
            </a:r>
            <a:r>
              <a:rPr lang="en-US" sz="2600" b="1" dirty="0" smtClean="0">
                <a:latin typeface="Cambria" pitchFamily="18" charset="0"/>
              </a:rPr>
              <a:t>)</a:t>
            </a:r>
          </a:p>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2:</a:t>
            </a:r>
            <a:r>
              <a:rPr lang="en-US" sz="2600" b="1" dirty="0" smtClean="0">
                <a:latin typeface="Cambria" pitchFamily="18" charset="0"/>
              </a:rPr>
              <a:t>  Jesus, Better than the Angels (</a:t>
            </a:r>
            <a:r>
              <a:rPr lang="en-US" sz="2600" b="1" dirty="0" smtClean="0">
                <a:effectLst>
                  <a:outerShdw blurRad="38100" dist="38100" dir="2700000" algn="tl">
                    <a:srgbClr val="000000">
                      <a:alpha val="43137"/>
                    </a:srgbClr>
                  </a:outerShdw>
                </a:effectLst>
                <a:latin typeface="Cambria" pitchFamily="18" charset="0"/>
              </a:rPr>
              <a:t>2:1-14</a:t>
            </a:r>
            <a:r>
              <a:rPr lang="en-US" sz="2600" b="1" dirty="0" smtClean="0">
                <a:latin typeface="Cambria" pitchFamily="18" charset="0"/>
              </a:rPr>
              <a:t>)</a:t>
            </a:r>
          </a:p>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3:</a:t>
            </a:r>
            <a:r>
              <a:rPr lang="en-US" sz="2600" b="1" dirty="0" smtClean="0">
                <a:latin typeface="Cambria" pitchFamily="18" charset="0"/>
              </a:rPr>
              <a:t>  Jesus, Better than Moses (</a:t>
            </a:r>
            <a:r>
              <a:rPr lang="en-US" sz="2600" b="1" dirty="0" smtClean="0">
                <a:effectLst>
                  <a:outerShdw blurRad="38100" dist="38100" dir="2700000" algn="tl">
                    <a:srgbClr val="000000">
                      <a:alpha val="43137"/>
                    </a:srgbClr>
                  </a:outerShdw>
                </a:effectLst>
                <a:latin typeface="Cambria" pitchFamily="18" charset="0"/>
              </a:rPr>
              <a:t>3:1-19</a:t>
            </a:r>
            <a:r>
              <a:rPr lang="en-US" sz="2600" b="1" dirty="0" smtClean="0">
                <a:latin typeface="Cambria" pitchFamily="18" charset="0"/>
              </a:rPr>
              <a:t>) </a:t>
            </a:r>
          </a:p>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4:</a:t>
            </a:r>
            <a:r>
              <a:rPr lang="en-US" sz="2600" b="1" dirty="0" smtClean="0">
                <a:latin typeface="Cambria" pitchFamily="18" charset="0"/>
              </a:rPr>
              <a:t>  Jesus, Better than Joshua (</a:t>
            </a:r>
            <a:r>
              <a:rPr lang="en-US" sz="2600" b="1" dirty="0" smtClean="0">
                <a:effectLst>
                  <a:outerShdw blurRad="38100" dist="38100" dir="2700000" algn="tl">
                    <a:srgbClr val="000000">
                      <a:alpha val="43137"/>
                    </a:srgbClr>
                  </a:outerShdw>
                </a:effectLst>
                <a:latin typeface="Cambria" pitchFamily="18" charset="0"/>
              </a:rPr>
              <a:t>4:1-16</a:t>
            </a:r>
            <a:r>
              <a:rPr lang="en-US" sz="2600" b="1" dirty="0" smtClean="0">
                <a:latin typeface="Cambria" pitchFamily="18" charset="0"/>
              </a:rPr>
              <a:t>) </a:t>
            </a:r>
          </a:p>
          <a:p>
            <a:pPr marL="274320" indent="-274320">
              <a:spcAft>
                <a:spcPts val="3000"/>
              </a:spcAft>
            </a:pPr>
            <a:r>
              <a:rPr lang="en-US" sz="2600" b="1" dirty="0" smtClean="0">
                <a:latin typeface="Cambria" pitchFamily="18" charset="0"/>
              </a:rPr>
              <a:t>	</a:t>
            </a:r>
            <a:r>
              <a:rPr lang="en-US" sz="2600" b="1" cap="small" dirty="0" smtClean="0">
                <a:effectLst>
                  <a:outerShdw blurRad="38100" dist="38100" dir="2700000" algn="tl">
                    <a:srgbClr val="000000">
                      <a:alpha val="43137"/>
                    </a:srgbClr>
                  </a:outerShdw>
                </a:effectLst>
                <a:latin typeface="Cambria" pitchFamily="18" charset="0"/>
              </a:rPr>
              <a:t>this lesson . . . </a:t>
            </a:r>
          </a:p>
          <a:p>
            <a:pPr marL="274320" indent="-274320">
              <a:spcAft>
                <a:spcPts val="3000"/>
              </a:spcAft>
            </a:pPr>
            <a:r>
              <a:rPr lang="en-US" sz="2600" b="1" dirty="0" smtClean="0">
                <a:effectLst>
                  <a:outerShdw blurRad="38100" dist="38100" dir="2700000" algn="tl">
                    <a:srgbClr val="000000">
                      <a:alpha val="43137"/>
                    </a:srgbClr>
                  </a:outerShdw>
                </a:effectLst>
                <a:latin typeface="Cambria" pitchFamily="18" charset="0"/>
              </a:rPr>
              <a:t>Chapter 5:</a:t>
            </a:r>
            <a:r>
              <a:rPr lang="en-US" sz="2600" b="1" dirty="0" smtClean="0">
                <a:latin typeface="Cambria" pitchFamily="18" charset="0"/>
              </a:rPr>
              <a:t>  Jesus, Better than Aaron as Priest (</a:t>
            </a:r>
            <a:r>
              <a:rPr lang="en-US" sz="2600" b="1" dirty="0" smtClean="0">
                <a:effectLst>
                  <a:outerShdw blurRad="38100" dist="38100" dir="2700000" algn="tl">
                    <a:srgbClr val="000000">
                      <a:alpha val="43137"/>
                    </a:srgbClr>
                  </a:outerShdw>
                </a:effectLst>
                <a:latin typeface="Cambria" pitchFamily="18" charset="0"/>
              </a:rPr>
              <a:t>5:1-14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500"/>
                                        <p:tgtEl>
                                          <p:spTgt spid="5">
                                            <p:txEl>
                                              <p:pRg st="5" end="5"/>
                                            </p:txEl>
                                          </p:spTgt>
                                        </p:tgtEl>
                                      </p:cBhvr>
                                    </p:animEffect>
                                  </p:childTnLst>
                                </p:cTn>
                              </p:par>
                            </p:childTnLst>
                          </p:cTn>
                        </p:par>
                        <p:par>
                          <p:cTn id="24" fill="hold">
                            <p:stCondLst>
                              <p:cond delay="7500"/>
                            </p:stCondLst>
                            <p:childTnLst>
                              <p:par>
                                <p:cTn id="25" presetID="22" presetClass="entr" presetSubtype="8" fill="hold" nodeType="afterEffect">
                                  <p:stCondLst>
                                    <p:cond delay="10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9144000" cy="6857143"/>
            <a:chOff x="0" y="0"/>
            <a:chExt cx="9144000" cy="6857143"/>
          </a:xfrm>
        </p:grpSpPr>
        <p:pic>
          <p:nvPicPr>
            <p:cNvPr id="2" name="Picture 1" descr="5-14 growth.png"/>
            <p:cNvPicPr>
              <a:picLocks noChangeAspect="1"/>
            </p:cNvPicPr>
            <p:nvPr/>
          </p:nvPicPr>
          <p:blipFill>
            <a:blip r:embed="rId2" cstate="print"/>
            <a:stretch>
              <a:fillRect/>
            </a:stretch>
          </p:blipFill>
          <p:spPr>
            <a:xfrm>
              <a:off x="0" y="0"/>
              <a:ext cx="9142858" cy="6857143"/>
            </a:xfrm>
            <a:prstGeom prst="rect">
              <a:avLst/>
            </a:prstGeom>
          </p:spPr>
        </p:pic>
        <p:sp>
          <p:nvSpPr>
            <p:cNvPr id="3" name="TextBox 2"/>
            <p:cNvSpPr txBox="1"/>
            <p:nvPr/>
          </p:nvSpPr>
          <p:spPr>
            <a:xfrm>
              <a:off x="0" y="6248400"/>
              <a:ext cx="9144000" cy="430887"/>
            </a:xfrm>
            <a:prstGeom prst="rect">
              <a:avLst/>
            </a:prstGeom>
            <a:noFill/>
          </p:spPr>
          <p:txBody>
            <a:bodyPr wrap="square" rtlCol="0">
              <a:spAutoFit/>
            </a:bodyPr>
            <a:lstStyle/>
            <a:p>
              <a:pPr algn="ctr"/>
              <a:r>
                <a:rPr lang="en-US" sz="2200" b="1" dirty="0" smtClean="0">
                  <a:solidFill>
                    <a:srgbClr val="FFF3E5"/>
                  </a:solidFill>
                  <a:effectLst>
                    <a:outerShdw blurRad="38100" dist="38100" dir="2700000" algn="tl">
                      <a:srgbClr val="000000">
                        <a:alpha val="43137"/>
                      </a:srgbClr>
                    </a:outerShdw>
                  </a:effectLst>
                  <a:latin typeface="Cambria" pitchFamily="18" charset="0"/>
                  <a:cs typeface="Arial" pitchFamily="34" charset="0"/>
                </a:rPr>
                <a:t>Let’s continue to apply spiritual principles so as to grow to maturity</a:t>
              </a:r>
              <a:endParaRPr lang="en-US" sz="2200" b="1" dirty="0">
                <a:solidFill>
                  <a:srgbClr val="FFF3E5"/>
                </a:solidFill>
                <a:effectLst>
                  <a:outerShdw blurRad="38100" dist="38100" dir="2700000" algn="tl">
                    <a:srgbClr val="000000">
                      <a:alpha val="43137"/>
                    </a:srgbClr>
                  </a:outerShdw>
                </a:effectLst>
                <a:latin typeface="Cambria" pitchFamily="18"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alpha val="90000"/>
          </a:srgbClr>
        </a:solidFill>
        <a:effectLst/>
      </p:bgPr>
    </p:bg>
    <p:spTree>
      <p:nvGrpSpPr>
        <p:cNvPr id="1" name=""/>
        <p:cNvGrpSpPr/>
        <p:nvPr/>
      </p:nvGrpSpPr>
      <p:grpSpPr>
        <a:xfrm>
          <a:off x="0" y="0"/>
          <a:ext cx="0" cy="0"/>
          <a:chOff x="0" y="0"/>
          <a:chExt cx="0" cy="0"/>
        </a:xfrm>
      </p:grpSpPr>
      <p:pic>
        <p:nvPicPr>
          <p:cNvPr id="3" name="Picture 2" descr="Cover page Hebrews - 14.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2739211"/>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Review of the Points Pondered:</a:t>
            </a:r>
          </a:p>
          <a:p>
            <a:pPr marL="274320" indent="-274320">
              <a:spcAft>
                <a:spcPts val="2400"/>
              </a:spcAft>
              <a:buFont typeface="Arial" pitchFamily="34" charset="0"/>
              <a:buChar char="•"/>
            </a:pPr>
            <a:r>
              <a:rPr lang="en-US" sz="2600" b="1" dirty="0" smtClean="0">
                <a:latin typeface="Cambria" pitchFamily="18" charset="0"/>
              </a:rPr>
              <a:t>Jesus is </a:t>
            </a:r>
            <a:r>
              <a:rPr lang="en-US" sz="2600" b="1" i="1" dirty="0" smtClean="0">
                <a:effectLst>
                  <a:outerShdw blurRad="38100" dist="38100" dir="2700000" algn="tl">
                    <a:srgbClr val="000000">
                      <a:alpha val="43137"/>
                    </a:srgbClr>
                  </a:outerShdw>
                </a:effectLst>
                <a:latin typeface="Cambria" pitchFamily="18" charset="0"/>
              </a:rPr>
              <a:t>well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qualified</a:t>
            </a:r>
            <a:r>
              <a:rPr lang="en-US" sz="2600" b="1" dirty="0" smtClean="0">
                <a:latin typeface="Cambria" pitchFamily="18" charset="0"/>
              </a:rPr>
              <a:t> to be our High Priest.  Jesus is superior to </a:t>
            </a:r>
            <a:r>
              <a:rPr lang="en-US" sz="2600" b="1" u="sng" dirty="0" smtClean="0">
                <a:latin typeface="Cambria" pitchFamily="18" charset="0"/>
              </a:rPr>
              <a:t>Aaron</a:t>
            </a:r>
            <a:r>
              <a:rPr lang="en-US" sz="2600" b="1" dirty="0" smtClean="0">
                <a:latin typeface="Cambria" pitchFamily="18" charset="0"/>
              </a:rPr>
              <a:t> as high priest (</a:t>
            </a:r>
            <a:r>
              <a:rPr lang="en-US" sz="2600" b="1" dirty="0" smtClean="0">
                <a:effectLst>
                  <a:outerShdw blurRad="38100" dist="38100" dir="2700000" algn="tl">
                    <a:srgbClr val="000000">
                      <a:alpha val="43137"/>
                    </a:srgbClr>
                  </a:outerShdw>
                </a:effectLst>
                <a:latin typeface="Cambria" pitchFamily="18" charset="0"/>
              </a:rPr>
              <a:t>1-10</a:t>
            </a:r>
            <a:r>
              <a:rPr lang="en-US" sz="2600" b="1" dirty="0" smtClean="0">
                <a:latin typeface="Cambria" pitchFamily="18" charset="0"/>
              </a:rPr>
              <a:t>). </a:t>
            </a:r>
            <a:endParaRPr lang="en-US" sz="2600" b="1" i="1" dirty="0" smtClean="0">
              <a:effectLst>
                <a:outerShdw blurRad="38100" dist="38100" dir="2700000" algn="tl">
                  <a:srgbClr val="000000">
                    <a:alpha val="43137"/>
                  </a:srgbClr>
                </a:outerShdw>
              </a:effectLst>
              <a:latin typeface="Cambria" pitchFamily="18" charset="0"/>
            </a:endParaRPr>
          </a:p>
          <a:p>
            <a:pPr marL="274320" indent="-274320">
              <a:spcAft>
                <a:spcPts val="2400"/>
              </a:spcAft>
              <a:buFont typeface="Arial" pitchFamily="34" charset="0"/>
              <a:buChar char="•"/>
            </a:pPr>
            <a:r>
              <a:rPr lang="en-US" sz="2600" b="1" dirty="0" smtClean="0">
                <a:latin typeface="Cambria" pitchFamily="18" charset="0"/>
              </a:rPr>
              <a:t>Paul issues his </a:t>
            </a:r>
            <a:r>
              <a:rPr lang="en-US" sz="2600" b="1" i="1" u="sng"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of five warnings:  Avoid being </a:t>
            </a:r>
            <a:r>
              <a:rPr lang="en-US" sz="2600" b="1" i="1" dirty="0" smtClean="0">
                <a:effectLst>
                  <a:outerShdw blurRad="38100" dist="38100" dir="2700000" algn="tl">
                    <a:srgbClr val="000000">
                      <a:alpha val="43137"/>
                    </a:srgbClr>
                  </a:outerShdw>
                </a:effectLst>
                <a:latin typeface="Cambria" pitchFamily="18" charset="0"/>
              </a:rPr>
              <a:t>dull of spiritual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hearing</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41659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[1]</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a priest who isn‘t prejudiced. </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Unlike the world’s corrupt leaders and crooked institutions, Christ’s perfect priesthood doesn’t arbitrarily and unjustly discriminate.</a:t>
            </a:r>
          </a:p>
          <a:p>
            <a:pPr marL="274320" lvl="1" indent="-274320">
              <a:spcAft>
                <a:spcPts val="1800"/>
              </a:spcAft>
              <a:buFont typeface="Arial" pitchFamily="34" charset="0"/>
              <a:buChar char="•"/>
            </a:pPr>
            <a:r>
              <a:rPr lang="en-US" sz="2600" b="1" dirty="0" smtClean="0">
                <a:latin typeface="Cambria" pitchFamily="18" charset="0"/>
              </a:rPr>
              <a:t>On your knees before your perfect High Priest, it doesn’t matter whether you were born in privilege or poverty, whether you have a PhD or a GED, or whether they call you General or Private.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[2]</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a priest who is permanent.</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Because we’re full-time sinners, we need a full-time mediator.  Because we face any-moment crises, we need an every-moment representative.  </a:t>
            </a:r>
          </a:p>
          <a:p>
            <a:pPr marL="274320" lvl="1" indent="-274320">
              <a:spcAft>
                <a:spcPts val="1800"/>
              </a:spcAft>
              <a:buFont typeface="Arial" pitchFamily="34" charset="0"/>
              <a:buChar char="•"/>
            </a:pPr>
            <a:r>
              <a:rPr lang="en-US" sz="2600" b="1" dirty="0" smtClean="0">
                <a:latin typeface="Cambria" pitchFamily="18" charset="0"/>
              </a:rPr>
              <a:t>Imagine if you could fellowship with God only by traveling hundreds of miles to a particular place, at a certain time of year, through a specific order of ministers.  </a:t>
            </a:r>
          </a:p>
          <a:p>
            <a:pPr marL="274320" lvl="1" indent="-274320">
              <a:spcAft>
                <a:spcPts val="1800"/>
              </a:spcAft>
              <a:buFont typeface="Arial" pitchFamily="34" charset="0"/>
              <a:buChar char="•"/>
            </a:pPr>
            <a:r>
              <a:rPr lang="en-US" sz="2600" b="1" dirty="0" smtClean="0">
                <a:latin typeface="Cambria" pitchFamily="18" charset="0"/>
              </a:rPr>
              <a:t>Our High Priest is everywhere present, always ready to listen to our prayers.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1681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[3]</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a priest who assures us of our place.  </a:t>
            </a:r>
          </a:p>
          <a:p>
            <a:pPr marL="274320" lvl="1" indent="-274320">
              <a:spcAft>
                <a:spcPts val="1800"/>
              </a:spcAft>
              <a:buFont typeface="Arial" pitchFamily="34" charset="0"/>
              <a:buChar char="•"/>
            </a:pPr>
            <a:r>
              <a:rPr lang="en-US" sz="2600" b="1" dirty="0" smtClean="0">
                <a:latin typeface="Cambria" pitchFamily="18" charset="0"/>
              </a:rPr>
              <a:t>Only a priest who demonstrated perfect obedience and offered up a perfect sacrifice can give us the assurance that our place is secure in Him.</a:t>
            </a:r>
          </a:p>
          <a:p>
            <a:pPr marL="274320" lvl="1" indent="-274320">
              <a:spcAft>
                <a:spcPts val="1800"/>
              </a:spcAft>
              <a:buFont typeface="Arial" pitchFamily="34" charset="0"/>
              <a:buChar char="•"/>
            </a:pPr>
            <a:r>
              <a:rPr lang="en-US" sz="2600" b="1" dirty="0" smtClean="0">
                <a:latin typeface="Cambria" pitchFamily="18" charset="0"/>
              </a:rPr>
              <a:t>If Jesus were only a really good priest rather than a perfect priest, or if He were only an above average sacrifice for most sins rather than the final sacrifice for all sin, then we would have room to worry about just how secure our salvation really is.  But Christ is, and we can have confidence of our salvation in Him.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01648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[4]</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to partake of solid spiritual food.  </a:t>
            </a:r>
          </a:p>
          <a:p>
            <a:pPr marL="274320" lvl="1" indent="-274320">
              <a:spcAft>
                <a:spcPts val="1800"/>
              </a:spcAft>
              <a:buFont typeface="Arial" pitchFamily="34" charset="0"/>
              <a:buChar char="•"/>
            </a:pPr>
            <a:r>
              <a:rPr lang="en-US" sz="2600" b="1" dirty="0" smtClean="0">
                <a:latin typeface="Cambria" pitchFamily="18" charset="0"/>
              </a:rPr>
              <a:t>Spiritually speaking, it the deeper doctrine, more serious devotion to righteousness, and more earnest dedication to the things of God.</a:t>
            </a:r>
          </a:p>
          <a:p>
            <a:pPr marL="274320" lvl="1" indent="-274320">
              <a:spcAft>
                <a:spcPts val="1800"/>
              </a:spcAft>
              <a:buFont typeface="Arial" pitchFamily="34" charset="0"/>
              <a:buChar char="•"/>
            </a:pPr>
            <a:r>
              <a:rPr lang="en-US" sz="2600" b="1" dirty="0" smtClean="0">
                <a:latin typeface="Cambria" pitchFamily="18" charset="0"/>
              </a:rPr>
              <a:t>We need to avoid the junk food of weak, shallow biblical teaching, watered-down doctrine, and circus-style worship “experiences.”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41659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[5]</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to maintain practice in righteous living.  </a:t>
            </a:r>
          </a:p>
          <a:p>
            <a:pPr marL="274320" lvl="1" indent="-274320">
              <a:spcAft>
                <a:spcPts val="1800"/>
              </a:spcAft>
              <a:buFont typeface="Arial" pitchFamily="34" charset="0"/>
              <a:buChar char="•"/>
            </a:pPr>
            <a:r>
              <a:rPr lang="en-US" sz="2600" b="1" dirty="0" smtClean="0">
                <a:latin typeface="Cambria" pitchFamily="18" charset="0"/>
              </a:rPr>
              <a:t>Practice is needed to effectively apply the Word to our daily lives.  It means actually doing what we’re told—not once or twice, but repeatedly and continually.  Practice, not just once a week, but </a:t>
            </a:r>
            <a:r>
              <a:rPr lang="en-US" sz="2600" b="1" dirty="0" smtClean="0">
                <a:effectLst>
                  <a:outerShdw blurRad="38100" dist="38100" dir="2700000" algn="tl">
                    <a:srgbClr val="000000">
                      <a:alpha val="43137"/>
                    </a:srgbClr>
                  </a:outerShdw>
                </a:effectLst>
                <a:latin typeface="Cambria" pitchFamily="18" charset="0"/>
              </a:rPr>
              <a:t>24/7</a:t>
            </a:r>
            <a:r>
              <a:rPr lang="en-US" sz="2600" b="1" dirty="0" smtClean="0">
                <a:latin typeface="Cambria" pitchFamily="18" charset="0"/>
              </a:rPr>
              <a:t>.</a:t>
            </a:r>
          </a:p>
          <a:p>
            <a:pPr marL="274320" lvl="1" indent="-274320">
              <a:spcAft>
                <a:spcPts val="1800"/>
              </a:spcAft>
              <a:buFont typeface="Arial" pitchFamily="34" charset="0"/>
              <a:buChar char="•"/>
            </a:pPr>
            <a:r>
              <a:rPr lang="en-US" sz="2600" b="1" dirty="0" smtClean="0">
                <a:latin typeface="Cambria" pitchFamily="18" charset="0"/>
              </a:rPr>
              <a:t>We have to participate in the right kind of spiritual activity day in and day out in order to build our spiritual muscles and strengthen our spiritual lives.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1681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5</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[6]</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to exhibit a trained sense of discerment.  </a:t>
            </a:r>
          </a:p>
          <a:p>
            <a:pPr marL="274320" lvl="1" indent="-274320">
              <a:spcAft>
                <a:spcPts val="1800"/>
              </a:spcAft>
              <a:buFont typeface="Arial" pitchFamily="34" charset="0"/>
              <a:buChar char="•"/>
            </a:pPr>
            <a:r>
              <a:rPr lang="en-US" sz="2600" b="1" dirty="0" smtClean="0">
                <a:latin typeface="Cambria" pitchFamily="18" charset="0"/>
              </a:rPr>
              <a:t>Senses trained to discern good and evil are a sure mark of spiritual maturity.  Taking in solid spiritual food and turning it into good habits through continual, disciplined practice will result in a sharpening of our ability to distinguish between right and wrong – wise and foolish. </a:t>
            </a:r>
          </a:p>
          <a:p>
            <a:pPr marL="274320" lvl="1" indent="-274320">
              <a:spcAft>
                <a:spcPts val="1800"/>
              </a:spcAft>
              <a:buFont typeface="Arial" pitchFamily="34" charset="0"/>
              <a:buChar char="•"/>
            </a:pPr>
            <a:r>
              <a:rPr lang="en-US" sz="2600" b="1" dirty="0" smtClean="0">
                <a:latin typeface="Cambria" pitchFamily="18" charset="0"/>
              </a:rPr>
              <a:t>These principles, given to us by God and applied to our lives by the power of the Holy Spirit, will keep us on the right path and train us for spiritual progress.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0010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14 October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457200" y="1373832"/>
            <a:ext cx="8001000" cy="646331"/>
          </a:xfrm>
          <a:prstGeom prst="rect">
            <a:avLst/>
          </a:prstGeom>
        </p:spPr>
        <p:style>
          <a:lnRef idx="2">
            <a:schemeClr val="accent2"/>
          </a:lnRef>
          <a:fillRef idx="1">
            <a:schemeClr val="lt1"/>
          </a:fillRef>
          <a:effectRef idx="0">
            <a:schemeClr val="accent2"/>
          </a:effectRef>
          <a:fontRef idx="minor">
            <a:schemeClr val="dk1"/>
          </a:fontRef>
        </p:style>
        <p:txBody>
          <a:bodyPr vert="horz"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457200" y="2210574"/>
            <a:ext cx="8001000" cy="2431435"/>
          </a:xfrm>
          <a:prstGeom prst="rect">
            <a:avLst/>
          </a:prstGeom>
          <a:noFill/>
        </p:spPr>
        <p:txBody>
          <a:bodyPr wrap="square" rtlCol="0">
            <a:spAutoFit/>
          </a:bodyPr>
          <a:lstStyle/>
          <a:p>
            <a:pPr marL="274320" indent="-274320">
              <a:spcAft>
                <a:spcPts val="2400"/>
              </a:spcAft>
            </a:pPr>
            <a:r>
              <a:rPr lang="en-US" sz="3200" b="1" dirty="0" smtClean="0">
                <a:solidFill>
                  <a:srgbClr val="C00000"/>
                </a:solidFill>
                <a:latin typeface="Britannic Bold" pitchFamily="34" charset="0"/>
              </a:rPr>
              <a:t>	Read before the next class in the KJV and in two other versions of the Bible, NKJV, NRSV, NIV, CEV, etc … </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6:1 to 8:5 </a:t>
            </a:r>
            <a:endParaRPr lang="en-US" sz="2800" b="1" dirty="0" smtClean="0">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ppt_w</p:attrName>
                                        </p:attrNameLst>
                                      </p:cBhvr>
                                      <p:tavLst>
                                        <p:tav tm="0" fmla="#ppt_w*sin(2.5*pi*$)">
                                          <p:val>
                                            <p:fltVal val="0"/>
                                          </p:val>
                                        </p:tav>
                                        <p:tav tm="100000">
                                          <p:val>
                                            <p:fltVal val="1"/>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descr="5-1 Jesus.jpg"/>
          <p:cNvPicPr>
            <a:picLocks noChangeAspect="1"/>
          </p:cNvPicPr>
          <p:nvPr/>
        </p:nvPicPr>
        <p:blipFill>
          <a:blip r:embed="rId2" cstate="print"/>
          <a:stretch>
            <a:fillRect/>
          </a:stretch>
        </p:blipFill>
        <p:spPr>
          <a:xfrm>
            <a:off x="381000" y="990600"/>
            <a:ext cx="8541068" cy="48006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Hebrews - 4.jpg"/>
          <p:cNvPicPr>
            <a:picLocks noChangeAspect="1"/>
          </p:cNvPicPr>
          <p:nvPr/>
        </p:nvPicPr>
        <p:blipFill>
          <a:blip r:embed="rId3" cstate="print"/>
          <a:stretch>
            <a:fillRect/>
          </a:stretch>
        </p:blipFill>
        <p:spPr>
          <a:xfrm>
            <a:off x="-1" y="0"/>
            <a:ext cx="9144001" cy="6858000"/>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Points to Ponder:</a:t>
            </a:r>
          </a:p>
          <a:p>
            <a:pPr marL="274320" indent="-274320">
              <a:spcAft>
                <a:spcPts val="2400"/>
              </a:spcAft>
              <a:buFont typeface="Arial" pitchFamily="34" charset="0"/>
              <a:buChar char="•"/>
            </a:pPr>
            <a:r>
              <a:rPr lang="en-US" sz="2600" b="1" dirty="0" smtClean="0">
                <a:latin typeface="Cambria" pitchFamily="18" charset="0"/>
              </a:rPr>
              <a:t>How Jesus </a:t>
            </a:r>
            <a:r>
              <a:rPr lang="en-US" sz="2600" b="1" i="1" dirty="0" smtClean="0">
                <a:effectLst>
                  <a:outerShdw blurRad="38100" dist="38100" dir="2700000" algn="tl">
                    <a:srgbClr val="000000">
                      <a:alpha val="43137"/>
                    </a:srgbClr>
                  </a:outerShdw>
                </a:effectLst>
                <a:latin typeface="Cambria" pitchFamily="18" charset="0"/>
              </a:rPr>
              <a:t>qualifies</a:t>
            </a:r>
            <a:r>
              <a:rPr lang="en-US" sz="2600" b="1" dirty="0" smtClean="0">
                <a:latin typeface="Cambria" pitchFamily="18" charset="0"/>
              </a:rPr>
              <a:t> to be our High Priest.  Jesus is superior to </a:t>
            </a:r>
            <a:r>
              <a:rPr lang="en-US" sz="2600" b="1" u="sng" dirty="0" smtClean="0">
                <a:latin typeface="Cambria" pitchFamily="18" charset="0"/>
              </a:rPr>
              <a:t>Aaron</a:t>
            </a:r>
            <a:r>
              <a:rPr lang="en-US" sz="2600" b="1" dirty="0" smtClean="0">
                <a:latin typeface="Cambria" pitchFamily="18" charset="0"/>
              </a:rPr>
              <a:t> as high priest (</a:t>
            </a:r>
            <a:r>
              <a:rPr lang="en-US" sz="2600" b="1" dirty="0" smtClean="0">
                <a:effectLst>
                  <a:outerShdw blurRad="38100" dist="38100" dir="2700000" algn="tl">
                    <a:srgbClr val="000000">
                      <a:alpha val="43137"/>
                    </a:srgbClr>
                  </a:outerShdw>
                </a:effectLst>
                <a:latin typeface="Cambria" pitchFamily="18" charset="0"/>
              </a:rPr>
              <a:t>1-10</a:t>
            </a:r>
            <a:r>
              <a:rPr lang="en-US" sz="2600" b="1" dirty="0" smtClean="0">
                <a:latin typeface="Cambria" pitchFamily="18" charset="0"/>
              </a:rPr>
              <a:t>). </a:t>
            </a:r>
            <a:endParaRPr lang="en-US" sz="2600" b="1" i="1" dirty="0" smtClean="0">
              <a:effectLst>
                <a:outerShdw blurRad="38100" dist="38100" dir="2700000" algn="tl">
                  <a:srgbClr val="000000">
                    <a:alpha val="43137"/>
                  </a:srgbClr>
                </a:outerShdw>
              </a:effectLst>
              <a:latin typeface="Cambria" pitchFamily="18" charset="0"/>
            </a:endParaRPr>
          </a:p>
          <a:p>
            <a:pPr marL="274320" indent="-274320">
              <a:spcAft>
                <a:spcPts val="2400"/>
              </a:spcAft>
              <a:buFont typeface="Arial" pitchFamily="34" charset="0"/>
              <a:buChar char="•"/>
            </a:pPr>
            <a:r>
              <a:rPr lang="en-US" sz="2600" b="1" dirty="0" smtClean="0">
                <a:latin typeface="Cambria" pitchFamily="18" charset="0"/>
              </a:rPr>
              <a:t>Before proceeding further, Paul finds it necessary to extend the </a:t>
            </a:r>
            <a:r>
              <a:rPr lang="en-US" sz="2600" b="1" i="1" u="sng"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of five warnings:  The signs of being </a:t>
            </a:r>
            <a:r>
              <a:rPr lang="en-US" sz="2600" b="1" i="1" dirty="0" smtClean="0">
                <a:effectLst>
                  <a:outerShdw blurRad="38100" dist="38100" dir="2700000" algn="tl">
                    <a:srgbClr val="000000">
                      <a:alpha val="43137"/>
                    </a:srgbClr>
                  </a:outerShdw>
                </a:effectLst>
                <a:latin typeface="Cambria" pitchFamily="18" charset="0"/>
              </a:rPr>
              <a:t>dull of spiritual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hearing</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this second part of Hebrews (</a:t>
            </a:r>
            <a:r>
              <a:rPr lang="en-US" sz="2600" b="1" dirty="0" smtClean="0">
                <a:effectLst>
                  <a:outerShdw blurRad="38100" dist="38100" dir="2700000" algn="tl">
                    <a:srgbClr val="000000">
                      <a:alpha val="43137"/>
                    </a:srgbClr>
                  </a:outerShdw>
                </a:effectLst>
                <a:latin typeface="Cambria" pitchFamily="18" charset="0"/>
              </a:rPr>
              <a:t>5:1 – 8:5</a:t>
            </a:r>
            <a:r>
              <a:rPr lang="en-US" sz="2600" b="1" dirty="0" smtClean="0">
                <a:latin typeface="Cambria" pitchFamily="18" charset="0"/>
              </a:rPr>
              <a:t>), Paul delves deeper into another side of the </a:t>
            </a:r>
            <a:r>
              <a:rPr lang="en-US" sz="2600" b="1" i="1" dirty="0" smtClean="0">
                <a:effectLst>
                  <a:outerShdw blurRad="38100" dist="38100" dir="2700000" algn="tl">
                    <a:srgbClr val="000000">
                      <a:alpha val="43137"/>
                    </a:srgbClr>
                  </a:outerShdw>
                </a:effectLst>
                <a:latin typeface="Cambria" pitchFamily="18" charset="0"/>
              </a:rPr>
              <a:t>central theme</a:t>
            </a:r>
            <a:r>
              <a:rPr lang="en-US" sz="2600" b="1" dirty="0" smtClean="0">
                <a:latin typeface="Cambria" pitchFamily="18" charset="0"/>
              </a:rPr>
              <a:t> of the book.  Paul presents specific examples of how Jesus’ </a:t>
            </a:r>
            <a:r>
              <a:rPr lang="en-US" sz="2600" b="1" i="1" dirty="0" smtClean="0">
                <a:effectLst>
                  <a:outerShdw blurRad="38100" dist="38100" dir="2700000" algn="tl">
                    <a:srgbClr val="000000">
                      <a:alpha val="43137"/>
                    </a:srgbClr>
                  </a:outerShdw>
                </a:effectLst>
                <a:latin typeface="Cambria" pitchFamily="18" charset="0"/>
              </a:rPr>
              <a:t>heavenly</a:t>
            </a:r>
            <a:r>
              <a:rPr lang="en-US" sz="2600" b="1" i="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priesthood</a:t>
            </a:r>
            <a:r>
              <a:rPr lang="en-US" sz="2600" b="1" dirty="0" smtClean="0">
                <a:latin typeface="Cambria" pitchFamily="18" charset="0"/>
              </a:rPr>
              <a:t> is superior to the     </a:t>
            </a:r>
            <a:r>
              <a:rPr lang="en-US" sz="2600" b="1" i="1" dirty="0" smtClean="0">
                <a:effectLst>
                  <a:outerShdw blurRad="38100" dist="38100" dir="2700000" algn="tl">
                    <a:srgbClr val="000000">
                      <a:alpha val="43137"/>
                    </a:srgbClr>
                  </a:outerShdw>
                </a:effectLst>
                <a:latin typeface="Cambria" pitchFamily="18" charset="0"/>
              </a:rPr>
              <a:t>earthly</a:t>
            </a:r>
            <a:r>
              <a:rPr lang="en-US" sz="2600" b="1" i="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priesthood</a:t>
            </a:r>
            <a:r>
              <a:rPr lang="en-US" sz="2600" b="1" dirty="0" smtClean="0">
                <a:latin typeface="Cambria" pitchFamily="18" charset="0"/>
              </a:rPr>
              <a:t> of the Aaron and the Levites.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As both God and man, Jesus Christ is the great </a:t>
            </a:r>
            <a:r>
              <a:rPr lang="en-US" sz="2600" b="1" dirty="0" smtClean="0">
                <a:effectLst>
                  <a:outerShdw blurRad="38100" dist="38100" dir="2700000" algn="tl">
                    <a:srgbClr val="000000">
                      <a:alpha val="43137"/>
                    </a:srgbClr>
                  </a:outerShdw>
                </a:effectLst>
                <a:latin typeface="Cambria" pitchFamily="18" charset="0"/>
              </a:rPr>
              <a:t>High Priest</a:t>
            </a:r>
            <a:r>
              <a:rPr lang="en-US" sz="2600" b="1" dirty="0" smtClean="0">
                <a:latin typeface="Cambria" pitchFamily="18" charset="0"/>
              </a:rPr>
              <a:t>.  As our perfect </a:t>
            </a:r>
            <a:r>
              <a:rPr lang="en-US" sz="2600" b="1" u="sng" dirty="0" smtClean="0">
                <a:latin typeface="Cambria" pitchFamily="18" charset="0"/>
              </a:rPr>
              <a:t>Advocate</a:t>
            </a:r>
            <a:r>
              <a:rPr lang="en-US" sz="2600" b="1" dirty="0" smtClean="0">
                <a:latin typeface="Cambria" pitchFamily="18" charset="0"/>
              </a:rPr>
              <a:t>, Jesus Christ </a:t>
            </a:r>
            <a:r>
              <a:rPr lang="en-US" sz="2600" b="1" i="1" dirty="0" smtClean="0">
                <a:effectLst>
                  <a:outerShdw blurRad="38100" dist="38100" dir="2700000" algn="tl">
                    <a:srgbClr val="000000">
                      <a:alpha val="43137"/>
                    </a:srgbClr>
                  </a:outerShdw>
                </a:effectLst>
                <a:latin typeface="Cambria" pitchFamily="18" charset="0"/>
              </a:rPr>
              <a:t>mediates</a:t>
            </a:r>
            <a:r>
              <a:rPr lang="en-US" sz="2600" b="1" dirty="0" smtClean="0">
                <a:latin typeface="Cambria" pitchFamily="18" charset="0"/>
              </a:rPr>
              <a:t> between God and us, continually interceding on our behalf.  </a:t>
            </a:r>
          </a:p>
          <a:p>
            <a:pPr marL="274320" indent="-274320">
              <a:spcAft>
                <a:spcPts val="2400"/>
              </a:spcAft>
              <a:buFont typeface="Arial" pitchFamily="34" charset="0"/>
              <a:buChar char="•"/>
            </a:pPr>
            <a:r>
              <a:rPr lang="en-US" sz="2600" b="1" dirty="0" smtClean="0">
                <a:latin typeface="Cambria" pitchFamily="18" charset="0"/>
              </a:rPr>
              <a:t>In </a:t>
            </a:r>
            <a:r>
              <a:rPr lang="en-US" sz="2600" b="1" dirty="0" smtClean="0">
                <a:effectLst>
                  <a:outerShdw blurRad="38100" dist="38100" dir="2700000" algn="tl">
                    <a:srgbClr val="000000">
                      <a:alpha val="43137"/>
                    </a:srgbClr>
                  </a:outerShdw>
                </a:effectLst>
                <a:latin typeface="Cambria" pitchFamily="18" charset="0"/>
              </a:rPr>
              <a:t>1Tim 2:5</a:t>
            </a:r>
            <a:r>
              <a:rPr lang="en-US" sz="2600" b="1" dirty="0" smtClean="0">
                <a:latin typeface="Cambria" pitchFamily="18" charset="0"/>
              </a:rPr>
              <a:t> – Paul states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a:t>
            </a:r>
            <a:r>
              <a:rPr lang="en-US" sz="2600" i="1" dirty="0" smtClean="0">
                <a:latin typeface="Cambria" pitchFamily="18" charset="0"/>
              </a:rPr>
              <a:t>“For there is one God, and one </a:t>
            </a:r>
            <a:r>
              <a:rPr lang="en-US" sz="2600" i="1" u="sng" dirty="0" smtClean="0">
                <a:effectLst>
                  <a:outerShdw blurRad="38100" dist="38100" dir="2700000" algn="tl">
                    <a:srgbClr val="000000">
                      <a:alpha val="43137"/>
                    </a:srgbClr>
                  </a:outerShdw>
                </a:effectLst>
                <a:latin typeface="Cambria" pitchFamily="18" charset="0"/>
              </a:rPr>
              <a:t>mediator</a:t>
            </a:r>
            <a:r>
              <a:rPr lang="en-US" sz="2600" i="1" dirty="0" smtClean="0">
                <a:latin typeface="Cambria" pitchFamily="18" charset="0"/>
              </a:rPr>
              <a:t> between God and men, the man Christ Jesus.”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We no longer have a need for a frail, mortal human priest </a:t>
            </a:r>
            <a:r>
              <a:rPr lang="en-US" sz="2600" b="1" i="1" dirty="0" smtClean="0">
                <a:effectLst>
                  <a:outerShdw blurRad="38100" dist="38100" dir="2700000" algn="tl">
                    <a:srgbClr val="000000">
                      <a:alpha val="43137"/>
                    </a:srgbClr>
                  </a:outerShdw>
                </a:effectLst>
                <a:latin typeface="Cambria" pitchFamily="18" charset="0"/>
              </a:rPr>
              <a:t>to</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present</a:t>
            </a:r>
            <a:r>
              <a:rPr lang="en-US" sz="2600" b="1" dirty="0" smtClean="0">
                <a:latin typeface="Cambria" pitchFamily="18" charset="0"/>
              </a:rPr>
              <a:t> our cause before God, </a:t>
            </a:r>
            <a:r>
              <a:rPr lang="en-US" sz="2600" b="1" i="1" dirty="0" smtClean="0">
                <a:effectLst>
                  <a:outerShdw blurRad="38100" dist="38100" dir="2700000" algn="tl">
                    <a:srgbClr val="000000">
                      <a:alpha val="43137"/>
                    </a:srgbClr>
                  </a:outerShdw>
                </a:effectLst>
                <a:latin typeface="Cambria" pitchFamily="18" charset="0"/>
              </a:rPr>
              <a:t>to</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offer</a:t>
            </a:r>
            <a:r>
              <a:rPr lang="en-US" sz="2600" b="1" dirty="0" smtClean="0">
                <a:latin typeface="Cambria" pitchFamily="18" charset="0"/>
              </a:rPr>
              <a:t> sacrifices for us, or </a:t>
            </a:r>
            <a:r>
              <a:rPr lang="en-US" sz="2600" b="1" i="1" dirty="0" smtClean="0">
                <a:effectLst>
                  <a:outerShdw blurRad="38100" dist="38100" dir="2700000" algn="tl">
                    <a:srgbClr val="000000">
                      <a:alpha val="43137"/>
                    </a:srgbClr>
                  </a:outerShdw>
                </a:effectLst>
                <a:latin typeface="Cambria" pitchFamily="18" charset="0"/>
              </a:rPr>
              <a:t>to</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represent</a:t>
            </a:r>
            <a:r>
              <a:rPr lang="en-US" sz="2600" b="1" dirty="0" smtClean="0">
                <a:latin typeface="Cambria" pitchFamily="18" charset="0"/>
              </a:rPr>
              <a:t> God to us.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5</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Because of our </a:t>
            </a:r>
            <a:r>
              <a:rPr lang="en-US" sz="2600" b="1" i="1" dirty="0" smtClean="0">
                <a:effectLst>
                  <a:outerShdw blurRad="38100" dist="38100" dir="2700000" algn="tl">
                    <a:srgbClr val="000000">
                      <a:alpha val="43137"/>
                    </a:srgbClr>
                  </a:outerShdw>
                </a:effectLst>
                <a:latin typeface="Cambria" pitchFamily="18" charset="0"/>
              </a:rPr>
              <a:t>personal relationship</a:t>
            </a:r>
            <a:r>
              <a:rPr lang="en-US" sz="2600" b="1" dirty="0" smtClean="0">
                <a:latin typeface="Cambria" pitchFamily="18" charset="0"/>
              </a:rPr>
              <a:t> with the heavenly High Priest, we can </a:t>
            </a:r>
            <a:r>
              <a:rPr lang="en-US" sz="2600" b="1" i="1" dirty="0" smtClean="0">
                <a:effectLst>
                  <a:outerShdw blurRad="38100" dist="38100" dir="2700000" algn="tl">
                    <a:srgbClr val="000000">
                      <a:alpha val="43137"/>
                    </a:srgbClr>
                  </a:outerShdw>
                </a:effectLst>
                <a:latin typeface="Cambria" pitchFamily="18" charset="0"/>
              </a:rPr>
              <a:t>“come boldly”</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“draw near”</a:t>
            </a:r>
            <a:r>
              <a:rPr lang="en-US" sz="2600" b="1" dirty="0" smtClean="0">
                <a:latin typeface="Cambria" pitchFamily="18" charset="0"/>
              </a:rPr>
              <a:t> to God through Him (</a:t>
            </a:r>
            <a:r>
              <a:rPr lang="en-US" sz="2600" b="1" dirty="0" smtClean="0">
                <a:effectLst>
                  <a:outerShdw blurRad="38100" dist="38100" dir="2700000" algn="tl">
                    <a:srgbClr val="000000">
                      <a:alpha val="43137"/>
                    </a:srgbClr>
                  </a:outerShdw>
                </a:effectLst>
                <a:latin typeface="Cambria" pitchFamily="18" charset="0"/>
              </a:rPr>
              <a:t>4:16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We can </a:t>
            </a:r>
            <a:r>
              <a:rPr lang="en-US" sz="2600" b="1" i="1" dirty="0" smtClean="0">
                <a:effectLst>
                  <a:outerShdw blurRad="38100" dist="38100" dir="2700000" algn="tl">
                    <a:srgbClr val="000000">
                      <a:alpha val="43137"/>
                    </a:srgbClr>
                  </a:outerShdw>
                </a:effectLst>
                <a:latin typeface="Cambria" pitchFamily="18" charset="0"/>
              </a:rPr>
              <a:t>confess</a:t>
            </a:r>
            <a:r>
              <a:rPr lang="en-US" sz="2600" b="1" dirty="0" smtClean="0">
                <a:latin typeface="Cambria" pitchFamily="18" charset="0"/>
              </a:rPr>
              <a:t> to Him our </a:t>
            </a:r>
            <a:r>
              <a:rPr lang="en-US" sz="2600" b="1" i="1" u="sng" dirty="0" smtClean="0">
                <a:latin typeface="Cambria" pitchFamily="18" charset="0"/>
              </a:rPr>
              <a:t>sins</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bring</a:t>
            </a:r>
            <a:r>
              <a:rPr lang="en-US" sz="2600" b="1" dirty="0" smtClean="0">
                <a:latin typeface="Cambria" pitchFamily="18" charset="0"/>
              </a:rPr>
              <a:t> to Him our </a:t>
            </a:r>
            <a:r>
              <a:rPr lang="en-US" sz="2600" b="1" i="1" u="sng" dirty="0" smtClean="0">
                <a:latin typeface="Cambria" pitchFamily="18" charset="0"/>
              </a:rPr>
              <a:t>needs</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present</a:t>
            </a:r>
            <a:r>
              <a:rPr lang="en-US" sz="2600" b="1" dirty="0" smtClean="0">
                <a:latin typeface="Cambria" pitchFamily="18" charset="0"/>
              </a:rPr>
              <a:t> to Him our </a:t>
            </a:r>
            <a:r>
              <a:rPr lang="en-US" sz="2600" b="1" i="1" u="sng" dirty="0" smtClean="0">
                <a:latin typeface="Cambria" pitchFamily="18" charset="0"/>
              </a:rPr>
              <a:t>request</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Our High Priest is not some </a:t>
            </a:r>
            <a:r>
              <a:rPr lang="en-US" sz="2600" b="1" i="1" u="sng" dirty="0" smtClean="0">
                <a:latin typeface="Cambria" pitchFamily="18" charset="0"/>
              </a:rPr>
              <a:t>underling</a:t>
            </a:r>
            <a:r>
              <a:rPr lang="en-US" sz="2600" b="1" dirty="0" smtClean="0">
                <a:latin typeface="Cambria" pitchFamily="18" charset="0"/>
              </a:rPr>
              <a:t> . . . He is the </a:t>
            </a:r>
            <a:r>
              <a:rPr lang="en-US" sz="2600" b="1" i="1" u="sng" dirty="0" smtClean="0">
                <a:latin typeface="Cambria" pitchFamily="18" charset="0"/>
              </a:rPr>
              <a:t>eternal</a:t>
            </a:r>
            <a:r>
              <a:rPr lang="en-US" sz="2600" b="1" i="1" dirty="0" smtClean="0">
                <a:latin typeface="Cambria" pitchFamily="18" charset="0"/>
              </a:rPr>
              <a:t> </a:t>
            </a:r>
            <a:r>
              <a:rPr lang="en-US" sz="2600" b="1" i="1" u="sng" dirty="0" smtClean="0">
                <a:latin typeface="Cambria" pitchFamily="18" charset="0"/>
              </a:rPr>
              <a:t>Son</a:t>
            </a:r>
            <a:r>
              <a:rPr lang="en-US" sz="2600" b="1" dirty="0" smtClean="0">
                <a:latin typeface="Cambria" pitchFamily="18" charset="0"/>
              </a:rPr>
              <a:t> who has added to His full divinity perfect humanity.  </a:t>
            </a:r>
            <a:r>
              <a:rPr lang="en-US" sz="2600" b="1" i="1" dirty="0" smtClean="0">
                <a:effectLst>
                  <a:outerShdw blurRad="38100" dist="38100" dir="2700000" algn="tl">
                    <a:srgbClr val="000000">
                      <a:alpha val="43137"/>
                    </a:srgbClr>
                  </a:outerShdw>
                </a:effectLst>
                <a:latin typeface="Cambria" pitchFamily="18" charset="0"/>
              </a:rPr>
              <a:t>He is superior as our High Priest.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Picture 4" descr="5-1-2 text2.jpg"/>
          <p:cNvPicPr>
            <a:picLocks noChangeAspect="1"/>
          </p:cNvPicPr>
          <p:nvPr/>
        </p:nvPicPr>
        <p:blipFill>
          <a:blip r:embed="rId2" cstate="print"/>
          <a:srcRect r="2256" b="26983"/>
          <a:stretch>
            <a:fillRect/>
          </a:stretch>
        </p:blipFill>
        <p:spPr>
          <a:xfrm>
            <a:off x="304800" y="381000"/>
            <a:ext cx="8559421" cy="54864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flipV="1">
            <a:off x="3733800" y="3657600"/>
            <a:ext cx="374904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2438400" y="5334000"/>
            <a:ext cx="3200400" cy="0"/>
          </a:xfrm>
          <a:prstGeom prst="line">
            <a:avLst/>
          </a:prstGeom>
          <a:ln w="4762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29263</TotalTime>
  <Words>2408</Words>
  <Application>Microsoft Office PowerPoint</Application>
  <PresentationFormat>On-screen Show (4:3)</PresentationFormat>
  <Paragraphs>162</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 the end</vt:lpstr>
      <vt:lpstr>Slide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6169</cp:revision>
  <dcterms:created xsi:type="dcterms:W3CDTF">2016-10-08T19:35:00Z</dcterms:created>
  <dcterms:modified xsi:type="dcterms:W3CDTF">2020-10-05T20:23:21Z</dcterms:modified>
</cp:coreProperties>
</file>