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63"/>
  </p:notesMasterIdLst>
  <p:sldIdLst>
    <p:sldId id="1659" r:id="rId2"/>
    <p:sldId id="1887" r:id="rId3"/>
    <p:sldId id="1919" r:id="rId4"/>
    <p:sldId id="1990" r:id="rId5"/>
    <p:sldId id="1871" r:id="rId6"/>
    <p:sldId id="1934" r:id="rId7"/>
    <p:sldId id="2010" r:id="rId8"/>
    <p:sldId id="1991" r:id="rId9"/>
    <p:sldId id="2012" r:id="rId10"/>
    <p:sldId id="1995" r:id="rId11"/>
    <p:sldId id="1993" r:id="rId12"/>
    <p:sldId id="2015" r:id="rId13"/>
    <p:sldId id="2016" r:id="rId14"/>
    <p:sldId id="2017" r:id="rId15"/>
    <p:sldId id="2018" r:id="rId16"/>
    <p:sldId id="2019" r:id="rId17"/>
    <p:sldId id="2020" r:id="rId18"/>
    <p:sldId id="2013" r:id="rId19"/>
    <p:sldId id="2021" r:id="rId20"/>
    <p:sldId id="2022" r:id="rId21"/>
    <p:sldId id="2023" r:id="rId22"/>
    <p:sldId id="2024" r:id="rId23"/>
    <p:sldId id="2025" r:id="rId24"/>
    <p:sldId id="2026" r:id="rId25"/>
    <p:sldId id="1935" r:id="rId26"/>
    <p:sldId id="1943" r:id="rId27"/>
    <p:sldId id="1994" r:id="rId28"/>
    <p:sldId id="2028" r:id="rId29"/>
    <p:sldId id="2027" r:id="rId30"/>
    <p:sldId id="2029" r:id="rId31"/>
    <p:sldId id="1981" r:id="rId32"/>
    <p:sldId id="2031" r:id="rId33"/>
    <p:sldId id="1947" r:id="rId34"/>
    <p:sldId id="2032" r:id="rId35"/>
    <p:sldId id="2047" r:id="rId36"/>
    <p:sldId id="2049" r:id="rId37"/>
    <p:sldId id="2050" r:id="rId38"/>
    <p:sldId id="1989" r:id="rId39"/>
    <p:sldId id="2038" r:id="rId40"/>
    <p:sldId id="1950" r:id="rId41"/>
    <p:sldId id="2039" r:id="rId42"/>
    <p:sldId id="2048" r:id="rId43"/>
    <p:sldId id="1982" r:id="rId44"/>
    <p:sldId id="2040" r:id="rId45"/>
    <p:sldId id="2002" r:id="rId46"/>
    <p:sldId id="2041" r:id="rId47"/>
    <p:sldId id="2033" r:id="rId48"/>
    <p:sldId id="2042" r:id="rId49"/>
    <p:sldId id="2035" r:id="rId50"/>
    <p:sldId id="2036" r:id="rId51"/>
    <p:sldId id="2043" r:id="rId52"/>
    <p:sldId id="1926" r:id="rId53"/>
    <p:sldId id="2011" r:id="rId54"/>
    <p:sldId id="1867" r:id="rId55"/>
    <p:sldId id="1970" r:id="rId56"/>
    <p:sldId id="1868" r:id="rId57"/>
    <p:sldId id="2006" r:id="rId58"/>
    <p:sldId id="2046" r:id="rId59"/>
    <p:sldId id="1853" r:id="rId60"/>
    <p:sldId id="1872" r:id="rId61"/>
    <p:sldId id="1791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D5F40"/>
    <a:srgbClr val="FFF3E5"/>
    <a:srgbClr val="2D99F3"/>
    <a:srgbClr val="6FE9A0"/>
    <a:srgbClr val="FFEBD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3" autoAdjust="0"/>
    <p:restoredTop sz="86410" autoAdjust="0"/>
  </p:normalViewPr>
  <p:slideViewPr>
    <p:cSldViewPr>
      <p:cViewPr varScale="1">
        <p:scale>
          <a:sx n="97" d="100"/>
          <a:sy n="97" d="100"/>
        </p:scale>
        <p:origin x="-1498" y="-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115"/>
    </p:cViewPr>
  </p:sorterViewPr>
  <p:notesViewPr>
    <p:cSldViewPr>
      <p:cViewPr varScale="1">
        <p:scale>
          <a:sx n="83" d="100"/>
          <a:sy n="83" d="100"/>
        </p:scale>
        <p:origin x="-3241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8478F-85AB-4F2F-9836-360E2A3B8D3A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13DB-1E66-41C6-A5A3-6652159ABC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C13DB-1E66-41C6-A5A3-6652159ABCB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59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5E74F-2ED1-4584-A0B3-7FB6ABC9AD9D}" type="slidenum">
              <a:rPr lang="en-US"/>
              <a:pPr/>
              <a:t>61</a:t>
            </a:fld>
            <a:endParaRPr lang="en-US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793A-1E92-424A-BFA1-CF8C55CC78BE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3E5">
                <a:alpha val="49804"/>
              </a:srgbClr>
            </a:gs>
            <a:gs pos="2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804793A-1E92-424A-BFA1-CF8C55CC78BE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247203-1E23-499F-9395-80E876021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 page Hebrews - 2.jpg"/>
          <p:cNvPicPr>
            <a:picLocks noChangeAspect="1"/>
          </p:cNvPicPr>
          <p:nvPr/>
        </p:nvPicPr>
        <p:blipFill>
          <a:blip r:embed="rId3" cstate="print"/>
          <a:srcRect t="10185" b="83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838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</a:t>
            </a:r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Press </a:t>
            </a:r>
            <a:r>
              <a:rPr lang="en-US" sz="4400" b="1" dirty="0" smtClean="0">
                <a:ln w="12700"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On To Maturity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41960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Week  7</a:t>
            </a:r>
            <a:r>
              <a:rPr lang="en-US" sz="60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  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63500" dist="63500" dir="2700000" algn="tl">
                    <a:srgbClr val="000000">
                      <a:alpha val="45000"/>
                    </a:srgbClr>
                  </a:outerShdw>
                </a:effectLst>
                <a:latin typeface="Britannic Bold" pitchFamily="34" charset="0"/>
              </a:rPr>
              <a:t>14 October 2020</a:t>
            </a:r>
            <a:endParaRPr lang="en-US" sz="4000" b="1" dirty="0">
              <a:ln w="12700">
                <a:solidFill>
                  <a:srgbClr val="002060"/>
                </a:solidFill>
              </a:ln>
              <a:solidFill>
                <a:srgbClr val="FFC000"/>
              </a:solidFill>
              <a:effectLst>
                <a:outerShdw blurRad="63500" dist="63500" dir="2700000" algn="tl">
                  <a:srgbClr val="000000">
                    <a:alpha val="45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6 1-3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953000" y="3048000"/>
            <a:ext cx="3429000" cy="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886200" y="4038600"/>
            <a:ext cx="2286000" cy="0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states in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</a:t>
            </a:r>
            <a:r>
              <a:rPr lang="en-US" sz="2600" b="1" dirty="0" smtClean="0">
                <a:latin typeface="Cambria" pitchFamily="18" charset="0"/>
              </a:rPr>
              <a:t> – “leaving the elementary teaching about the Christ”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“pressing on to maturity.”</a:t>
            </a:r>
            <a:r>
              <a:rPr lang="en-US" sz="2600" b="1" dirty="0" smtClean="0">
                <a:latin typeface="Cambria" pitchFamily="18" charset="0"/>
              </a:rPr>
              <a:t>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refers back to the “oracles of God” mentioned in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5:12</a:t>
            </a:r>
            <a:r>
              <a:rPr lang="en-US" sz="2600" b="1" dirty="0" smtClean="0">
                <a:latin typeface="Cambria" pitchFamily="18" charset="0"/>
              </a:rPr>
              <a:t>.  And the reference to needing to move on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maturity</a:t>
            </a:r>
            <a:r>
              <a:rPr lang="en-US" sz="2600" b="1" dirty="0" smtClean="0">
                <a:latin typeface="Cambria" pitchFamily="18" charset="0"/>
              </a:rPr>
              <a:t> would be in direct contrast to the readers’ current situation of partaking of only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milk</a:t>
            </a:r>
            <a:r>
              <a:rPr lang="en-US" sz="2600" b="1" dirty="0" smtClean="0">
                <a:latin typeface="Cambria" pitchFamily="18" charset="0"/>
              </a:rPr>
              <a:t>, like spiritual infants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5:13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Here, Paul accuses these Hebrew Christians of failing to grow out of the fundamentals of the Christian faith and life, instead repeating over and over again the subjects of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Christianity 101</a:t>
            </a:r>
            <a:r>
              <a:rPr lang="en-US" sz="2600" b="1" dirty="0" smtClean="0">
                <a:latin typeface="Cambria" pitchFamily="18" charset="0"/>
              </a:rPr>
              <a:t>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Specifically, Paul mentions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three categories</a:t>
            </a:r>
            <a:r>
              <a:rPr lang="en-US" sz="2600" b="1" dirty="0" smtClean="0">
                <a:latin typeface="Cambria" pitchFamily="18" charset="0"/>
              </a:rPr>
              <a:t> of truths that constitute the “elementary principle” or “foundation” of the Christian faith.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endParaRPr lang="en-US" sz="2600" b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</a:t>
            </a:r>
            <a:r>
              <a:rPr lang="en-US" sz="2600" b="1" dirty="0" smtClean="0">
                <a:latin typeface="Cambria" pitchFamily="18" charset="0"/>
              </a:rPr>
              <a:t> –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Conversion</a:t>
            </a:r>
            <a:r>
              <a:rPr lang="en-US" sz="2600" b="1" dirty="0" smtClean="0">
                <a:latin typeface="Cambria" pitchFamily="18" charset="0"/>
              </a:rPr>
              <a:t>:  </a:t>
            </a:r>
            <a:r>
              <a:rPr lang="en-US" sz="2600" b="1" i="1" dirty="0" smtClean="0">
                <a:latin typeface="Cambria" pitchFamily="18" charset="0"/>
              </a:rPr>
              <a:t>“a foundation of repentance from dead works, and of faith toward God.”</a:t>
            </a:r>
            <a:r>
              <a:rPr lang="en-US" sz="2600" b="1" dirty="0" smtClean="0">
                <a:latin typeface="Cambria" pitchFamily="18" charset="0"/>
              </a:rPr>
              <a:t>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That is, the useless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“dead works”</a:t>
            </a:r>
            <a:r>
              <a:rPr lang="en-US" sz="2600" b="1" dirty="0" smtClean="0">
                <a:latin typeface="Cambria" pitchFamily="18" charset="0"/>
              </a:rPr>
              <a:t> of self-righteousness that can never bring salvation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Matthew 5:20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Those who continue to focus only on what they have been save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“from”</a:t>
            </a:r>
            <a:r>
              <a:rPr lang="en-US" sz="2600" b="1" dirty="0" smtClean="0">
                <a:latin typeface="Cambria" pitchFamily="18" charset="0"/>
              </a:rPr>
              <a:t> and neglect the life of holiness they were saved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“for”</a:t>
            </a:r>
            <a:r>
              <a:rPr lang="en-US" sz="2600" b="1" dirty="0" smtClean="0">
                <a:latin typeface="Cambria" pitchFamily="18" charset="0"/>
              </a:rPr>
              <a:t> are like those who read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Ephesians 2:8-9</a:t>
            </a:r>
            <a:r>
              <a:rPr lang="en-US" sz="2600" b="1" dirty="0" smtClean="0">
                <a:latin typeface="Cambria" pitchFamily="18" charset="0"/>
              </a:rPr>
              <a:t> and then forget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v10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i="1" dirty="0" smtClean="0">
                <a:latin typeface="Cambria" pitchFamily="18" charset="0"/>
              </a:rPr>
              <a:t>created in Christ for good works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 immature</a:t>
            </a:r>
            <a:r>
              <a:rPr lang="en-US" sz="2600" b="1" dirty="0" smtClean="0">
                <a:latin typeface="Cambria" pitchFamily="18" charset="0"/>
              </a:rPr>
              <a:t> never seem to grow out of their own conversion experience 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. .</a:t>
            </a:r>
            <a:r>
              <a:rPr lang="en-US" sz="2600" b="1" dirty="0" smtClean="0">
                <a:latin typeface="Cambria" pitchFamily="18" charset="0"/>
              </a:rPr>
              <a:t>  or in the worst cast, they continue to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get saved</a:t>
            </a:r>
            <a:r>
              <a:rPr lang="en-US" sz="2600" b="1" dirty="0" smtClean="0">
                <a:latin typeface="Cambria" pitchFamily="18" charset="0"/>
              </a:rPr>
              <a:t>,”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</a:t>
            </a:r>
            <a:r>
              <a:rPr lang="en-US" sz="2600" b="1" dirty="0" smtClean="0">
                <a:latin typeface="Cambria" pitchFamily="18" charset="0"/>
              </a:rPr>
              <a:t>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pray the sinner’s prayer</a:t>
            </a:r>
            <a:r>
              <a:rPr lang="en-US" sz="2600" b="1" dirty="0" smtClean="0">
                <a:latin typeface="Cambria" pitchFamily="18" charset="0"/>
              </a:rPr>
              <a:t>,”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</a:t>
            </a:r>
            <a:r>
              <a:rPr lang="en-US" sz="2600" b="1" dirty="0" smtClean="0">
                <a:latin typeface="Cambria" pitchFamily="18" charset="0"/>
              </a:rPr>
              <a:t>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answer the altar call</a:t>
            </a:r>
            <a:r>
              <a:rPr lang="en-US" sz="2600" b="1" dirty="0" smtClean="0">
                <a:latin typeface="Cambria" pitchFamily="18" charset="0"/>
              </a:rPr>
              <a:t>” over and over again, never growing beyond this very first step.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SECOND</a:t>
            </a:r>
            <a:r>
              <a:rPr lang="en-US" sz="2600" b="1" dirty="0" smtClean="0">
                <a:latin typeface="Cambria" pitchFamily="18" charset="0"/>
              </a:rPr>
              <a:t> –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Church Practices and Procedure</a:t>
            </a:r>
            <a:r>
              <a:rPr lang="en-US" sz="2600" b="1" dirty="0" smtClean="0">
                <a:latin typeface="Cambria" pitchFamily="18" charset="0"/>
              </a:rPr>
              <a:t>:  </a:t>
            </a:r>
            <a:r>
              <a:rPr lang="en-US" sz="2600" b="1" i="1" dirty="0" smtClean="0">
                <a:latin typeface="Cambria" pitchFamily="18" charset="0"/>
              </a:rPr>
              <a:t>“doctrine of baptisms, and of laying on of hands.”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 That is, the instructions concerning water washing (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rituals</a:t>
            </a:r>
            <a:r>
              <a:rPr lang="en-US" sz="2600" b="1" dirty="0" smtClean="0">
                <a:latin typeface="Cambria" pitchFamily="18" charset="0"/>
              </a:rPr>
              <a:t>) and Christian (and Spiritual)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baptism</a:t>
            </a:r>
            <a:r>
              <a:rPr lang="en-US" sz="2600" b="1" dirty="0" smtClean="0">
                <a:latin typeface="Cambria" pitchFamily="18" charset="0"/>
              </a:rPr>
              <a:t> – which new converts in the faith would have experience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Acts 1:5; 10:47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Also, “laying on of hands” brings to mind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ordination</a:t>
            </a:r>
            <a:r>
              <a:rPr lang="en-US" sz="2600" b="1" dirty="0" smtClean="0">
                <a:latin typeface="Cambria" pitchFamily="18" charset="0"/>
              </a:rPr>
              <a:t> – the rite of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appointing</a:t>
            </a:r>
            <a:r>
              <a:rPr lang="en-US" sz="2600" b="1" dirty="0" smtClean="0">
                <a:latin typeface="Cambria" pitchFamily="18" charset="0"/>
              </a:rPr>
              <a:t> a person to ministry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Acts 6:6; 13:3</a:t>
            </a:r>
            <a:r>
              <a:rPr lang="en-US" sz="2600" b="1" dirty="0" smtClean="0">
                <a:latin typeface="Cambria" pitchFamily="18" charset="0"/>
              </a:rPr>
              <a:t>) or receiving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 blessings</a:t>
            </a:r>
            <a:r>
              <a:rPr lang="en-US" sz="2600" b="1" dirty="0" smtClean="0">
                <a:latin typeface="Cambria" pitchFamily="18" charset="0"/>
              </a:rPr>
              <a:t> or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healings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Acts 9:17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Third –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Prophecy</a:t>
            </a:r>
            <a:r>
              <a:rPr lang="en-US" sz="2600" b="1" dirty="0" smtClean="0">
                <a:latin typeface="Cambria" pitchFamily="18" charset="0"/>
              </a:rPr>
              <a:t>:  </a:t>
            </a:r>
            <a:r>
              <a:rPr lang="en-US" sz="2600" b="1" i="1" dirty="0" smtClean="0">
                <a:latin typeface="Cambria" pitchFamily="18" charset="0"/>
              </a:rPr>
              <a:t>“the resurrection of the dead, and of eternal judgment.” </a:t>
            </a:r>
            <a:r>
              <a:rPr lang="en-US" sz="2600" b="1" dirty="0" smtClean="0">
                <a:latin typeface="Cambria" pitchFamily="18" charset="0"/>
              </a:rPr>
              <a:t>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That is, the resurrection of the dead, which is the basic hope of every Christian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Rom. 6:5</a:t>
            </a:r>
            <a:r>
              <a:rPr lang="en-US" sz="2600" b="1" dirty="0" smtClean="0">
                <a:latin typeface="Cambria" pitchFamily="18" charset="0"/>
              </a:rPr>
              <a:t>), and eternal judgment, which Paul tied to the proclamation of  the gospel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Rom. 1:16-18; 2:16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If we’re getting hung up on basic experiences, practices, and doctrines, we are not going to graduate to the higher levels of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 maturity</a:t>
            </a:r>
            <a:r>
              <a:rPr lang="en-US" sz="2600" b="1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We need to move beyond the basics,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“press on to maturity.”</a:t>
            </a:r>
            <a:r>
              <a:rPr lang="en-US" sz="2600" b="1" dirty="0" smtClean="0">
                <a:latin typeface="Cambria" pitchFamily="18" charset="0"/>
              </a:rPr>
              <a:t>  Paul is hopeful that, with God’s help, they will press on.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phrase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“if God permits”</a:t>
            </a:r>
            <a:r>
              <a:rPr lang="en-US" sz="2600" b="1" dirty="0" smtClean="0">
                <a:latin typeface="Cambria" pitchFamily="18" charset="0"/>
              </a:rPr>
              <a:t> reminds us that even our spiritual growth depends on God’s provision.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God, and God alone, is able to grow us from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infancy</a:t>
            </a:r>
            <a:r>
              <a:rPr lang="en-US" sz="2600" b="1" dirty="0" smtClean="0">
                <a:latin typeface="Cambria" pitchFamily="18" charset="0"/>
              </a:rPr>
              <a:t> to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maturity</a:t>
            </a:r>
            <a:r>
              <a:rPr lang="en-US" sz="2600" b="1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4 can i l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8603425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Before we go farther, consider a couple of important  observations: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</a:t>
            </a:r>
            <a:r>
              <a:rPr lang="en-US" sz="2600" b="1" dirty="0" smtClean="0">
                <a:latin typeface="Cambria" pitchFamily="18" charset="0"/>
              </a:rPr>
              <a:t> – Paul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switches</a:t>
            </a:r>
            <a:r>
              <a:rPr lang="en-US" sz="2600" b="1" dirty="0" smtClean="0">
                <a:latin typeface="Cambria" pitchFamily="18" charset="0"/>
              </a:rPr>
              <a:t> from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“first person plural”</a:t>
            </a:r>
            <a:r>
              <a:rPr lang="en-US" sz="2600" b="1" dirty="0" smtClean="0">
                <a:latin typeface="Cambria" pitchFamily="18" charset="0"/>
              </a:rPr>
              <a:t> in  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6:1-3</a:t>
            </a:r>
            <a:r>
              <a:rPr lang="en-US" sz="2600" b="1" dirty="0" smtClean="0">
                <a:latin typeface="Cambria" pitchFamily="18" charset="0"/>
              </a:rPr>
              <a:t> to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“third person”</a:t>
            </a:r>
            <a:r>
              <a:rPr lang="en-US" sz="2600" b="1" dirty="0" smtClean="0">
                <a:latin typeface="Cambria" pitchFamily="18" charset="0"/>
              </a:rPr>
              <a:t> in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6:4-6</a:t>
            </a:r>
            <a:r>
              <a:rPr lang="en-US" sz="2600" b="1" dirty="0" smtClean="0">
                <a:latin typeface="Cambria" pitchFamily="18" charset="0"/>
              </a:rPr>
              <a:t>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Then after the stern admonition, Paul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shifts back</a:t>
            </a:r>
            <a:r>
              <a:rPr lang="en-US" sz="2600" b="1" dirty="0" smtClean="0">
                <a:latin typeface="Cambria" pitchFamily="18" charset="0"/>
              </a:rPr>
              <a:t> to language that includes his readers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6:9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This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change</a:t>
            </a:r>
            <a:r>
              <a:rPr lang="en-US" sz="2600" b="1" dirty="0" smtClean="0">
                <a:latin typeface="Cambria" pitchFamily="18" charset="0"/>
              </a:rPr>
              <a:t> in grammar shows that Paul knew his readers had not yet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fallen</a:t>
            </a:r>
            <a:r>
              <a:rPr lang="en-US" sz="2600" b="1" dirty="0" smtClean="0">
                <a:latin typeface="Cambria" pitchFamily="18" charset="0"/>
              </a:rPr>
              <a:t> into the dreaded category of those for whom spiritual progress was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impossible</a:t>
            </a:r>
            <a:r>
              <a:rPr lang="en-US" sz="2600" b="1" dirty="0" smtClean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Introduction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writes this letter to Jews who have become Christians, and because of persecution, are torn between their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new faith</a:t>
            </a:r>
            <a:r>
              <a:rPr lang="en-US" sz="2600" b="1" dirty="0" smtClean="0">
                <a:latin typeface="Cambria" pitchFamily="18" charset="0"/>
              </a:rPr>
              <a:t> in Christ and their desire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returning</a:t>
            </a:r>
            <a:r>
              <a:rPr lang="en-US" sz="2600" b="1" dirty="0" smtClean="0">
                <a:latin typeface="Cambria" pitchFamily="18" charset="0"/>
              </a:rPr>
              <a:t> to the old ways under the Mosaic Law.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That is, they are willing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abandon</a:t>
            </a:r>
            <a:r>
              <a:rPr lang="en-US" sz="2600" b="1" dirty="0" smtClean="0">
                <a:latin typeface="Cambria" pitchFamily="18" charset="0"/>
              </a:rPr>
              <a:t> the Christian faith in Jesus for the familiarity of the old lifestyle under the Law.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skillfully argues how Jesus is superior (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better</a:t>
            </a:r>
            <a:r>
              <a:rPr lang="en-US" sz="2600" b="1" dirty="0" smtClean="0">
                <a:latin typeface="Cambria" pitchFamily="18" charset="0"/>
              </a:rPr>
              <a:t>) than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prophets, angels, Moses, Joshua, Aaron, etc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There were still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hope</a:t>
            </a:r>
            <a:r>
              <a:rPr lang="en-US" sz="2600" b="1" dirty="0" smtClean="0">
                <a:latin typeface="Cambria" pitchFamily="18" charset="0"/>
              </a:rPr>
              <a:t>, but because of their current state of becoming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slow of hearing</a:t>
            </a:r>
            <a:r>
              <a:rPr lang="en-US" sz="2600" b="1" dirty="0" smtClean="0">
                <a:latin typeface="Cambria" pitchFamily="18" charset="0"/>
              </a:rPr>
              <a:t> and sluggish in their response to spiritual things, they faced a real danger of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sliding</a:t>
            </a:r>
            <a:r>
              <a:rPr lang="en-US" sz="2600" b="1" dirty="0" smtClean="0">
                <a:latin typeface="Cambria" pitchFamily="18" charset="0"/>
              </a:rPr>
              <a:t> even farther backward toward an irreversible condition. 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That is, they were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dull</a:t>
            </a:r>
            <a:r>
              <a:rPr lang="en-US" sz="2600" b="1" dirty="0" smtClean="0">
                <a:latin typeface="Cambria" pitchFamily="18" charset="0"/>
              </a:rPr>
              <a:t> but not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dead</a:t>
            </a:r>
            <a:r>
              <a:rPr lang="en-US" sz="2600" b="1" dirty="0" smtClean="0">
                <a:latin typeface="Cambria" pitchFamily="18" charset="0"/>
              </a:rPr>
              <a:t>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endParaRPr lang="en-US" sz="2600" b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SECOND</a:t>
            </a:r>
            <a:r>
              <a:rPr lang="en-US" sz="2600" b="1" dirty="0" smtClean="0">
                <a:latin typeface="Cambria" pitchFamily="18" charset="0"/>
              </a:rPr>
              <a:t> – Paul uses a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farming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illustration</a:t>
            </a:r>
            <a:r>
              <a:rPr lang="en-US" sz="2600" b="1" dirty="0" smtClean="0">
                <a:latin typeface="Cambria" pitchFamily="18" charset="0"/>
              </a:rPr>
              <a:t> to explain the contrast between those who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fall</a:t>
            </a:r>
            <a:r>
              <a:rPr lang="en-US" sz="2600" b="1" dirty="0" smtClean="0">
                <a:latin typeface="Cambria" pitchFamily="18" charset="0"/>
              </a:rPr>
              <a:t> under the dire condition that prevents them from pressing on to maturity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6:8</a:t>
            </a:r>
            <a:r>
              <a:rPr lang="en-US" sz="2600" b="1" dirty="0" smtClean="0">
                <a:latin typeface="Cambria" pitchFamily="18" charset="0"/>
              </a:rPr>
              <a:t>) and those who, by His grace,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respond</a:t>
            </a:r>
            <a:r>
              <a:rPr lang="en-US" sz="2600" b="1" dirty="0" smtClean="0">
                <a:latin typeface="Cambria" pitchFamily="18" charset="0"/>
              </a:rPr>
              <a:t> to the means God has provided for spiritual growth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6:7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uses the ground (earth) to explain his admonition.  Notice that the ground that is burned to clear it of its useless “thorns and thistle” may not be completely obliterated.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ground is burned so as to consume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worthless vegetation</a:t>
            </a:r>
            <a:r>
              <a:rPr lang="en-US" sz="2600" b="1" dirty="0" smtClean="0">
                <a:latin typeface="Cambria" pitchFamily="18" charset="0"/>
              </a:rPr>
              <a:t> [</a:t>
            </a:r>
            <a:r>
              <a:rPr lang="en-US" sz="2600" b="1" i="1" dirty="0" smtClean="0">
                <a:latin typeface="Cambria" pitchFamily="18" charset="0"/>
              </a:rPr>
              <a:t>thorns and briers</a:t>
            </a:r>
            <a:r>
              <a:rPr lang="en-US" sz="2600" b="1" dirty="0" smtClean="0">
                <a:latin typeface="Cambria" pitchFamily="18" charset="0"/>
              </a:rPr>
              <a:t>] it has produced in spite of having received all the means necessary [</a:t>
            </a:r>
            <a:r>
              <a:rPr lang="en-US" sz="2600" b="1" i="1" dirty="0" smtClean="0">
                <a:latin typeface="Cambria" pitchFamily="18" charset="0"/>
              </a:rPr>
              <a:t>sun and rain</a:t>
            </a:r>
            <a:r>
              <a:rPr lang="en-US" sz="2600" b="1" dirty="0" smtClean="0">
                <a:latin typeface="Cambria" pitchFamily="18" charset="0"/>
              </a:rPr>
              <a:t>] to produce useful herbs and plants.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This would support the notion that those who fall under the condition that leads to a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failure</a:t>
            </a:r>
            <a:r>
              <a:rPr lang="en-US" sz="2600" b="1" dirty="0" smtClean="0">
                <a:latin typeface="Cambria" pitchFamily="18" charset="0"/>
              </a:rPr>
              <a:t> to thrive spiritually do not lose their salvation, but rather end up having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 reward</a:t>
            </a:r>
            <a:r>
              <a:rPr lang="en-US" sz="2600" b="1" dirty="0" smtClean="0">
                <a:latin typeface="Cambria" pitchFamily="18" charset="0"/>
              </a:rPr>
              <a:t> at the judgment seat of Christ.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We see this sobering teaching confirmed in           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1Cor. 3:12-15</a:t>
            </a:r>
            <a:r>
              <a:rPr lang="en-US" sz="2600" b="1" dirty="0" smtClean="0">
                <a:latin typeface="Cambria" pitchFamily="18" charset="0"/>
              </a:rPr>
              <a:t> in reference to a person’s labor for the body of Christ, the church, during this life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&gt;</a:t>
            </a:r>
            <a:r>
              <a:rPr lang="en-US" sz="2600" b="1" dirty="0" smtClean="0">
                <a:latin typeface="Cambria" pitchFamily="18" charset="0"/>
              </a:rPr>
              <a:t> </a:t>
            </a:r>
          </a:p>
          <a:p>
            <a:pPr marL="274320">
              <a:spcAft>
                <a:spcPts val="2400"/>
              </a:spcAft>
            </a:pPr>
            <a:r>
              <a:rPr lang="en-US" sz="2400" i="1" dirty="0" smtClean="0">
                <a:latin typeface="Cambria" pitchFamily="18" charset="0"/>
              </a:rPr>
              <a:t>“Now if any man build upon this foundation gold, silver, precious stones, wood, hay, stubble;  </a:t>
            </a:r>
            <a:r>
              <a:rPr lang="en-US" sz="24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13</a:t>
            </a:r>
            <a:r>
              <a:rPr lang="en-US" sz="2400" i="1" dirty="0" smtClean="0">
                <a:latin typeface="Cambria" pitchFamily="18" charset="0"/>
              </a:rPr>
              <a:t>Every man's work shall be made manifest: for the day shall declare it, because it shall be revealed by fire; and the fire shall try every man's work of what sort it is.  </a:t>
            </a:r>
            <a:r>
              <a:rPr lang="en-US" sz="24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14</a:t>
            </a:r>
            <a:r>
              <a:rPr lang="en-US" sz="2400" i="1" dirty="0" smtClean="0">
                <a:latin typeface="Cambria" pitchFamily="18" charset="0"/>
              </a:rPr>
              <a:t>If any man's work abide which he hath built thereupon, he shall receive a </a:t>
            </a:r>
            <a:r>
              <a:rPr lang="en-US" sz="2400" b="1" i="1" u="sng" dirty="0" smtClean="0">
                <a:latin typeface="Cambria" pitchFamily="18" charset="0"/>
              </a:rPr>
              <a:t>reward</a:t>
            </a:r>
            <a:r>
              <a:rPr lang="en-US" sz="2400" i="1" dirty="0" smtClean="0">
                <a:latin typeface="Cambria" pitchFamily="18" charset="0"/>
              </a:rPr>
              <a:t>.  </a:t>
            </a:r>
            <a:r>
              <a:rPr lang="en-US" sz="24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15</a:t>
            </a:r>
            <a:r>
              <a:rPr lang="en-US" sz="2400" i="1" dirty="0" smtClean="0">
                <a:latin typeface="Cambria" pitchFamily="18" charset="0"/>
              </a:rPr>
              <a:t>If any man’s work shall be </a:t>
            </a:r>
            <a:r>
              <a:rPr lang="en-US" sz="2400" i="1" u="sng" dirty="0" smtClean="0">
                <a:latin typeface="Cambria" pitchFamily="18" charset="0"/>
              </a:rPr>
              <a:t>burned</a:t>
            </a:r>
            <a:r>
              <a:rPr lang="en-US" sz="2400" i="1" dirty="0" smtClean="0">
                <a:latin typeface="Cambria" pitchFamily="18" charset="0"/>
              </a:rPr>
              <a:t>, he shall suffer loss: but he himself shall be </a:t>
            </a:r>
            <a:r>
              <a:rPr lang="en-US" sz="2400" b="1" i="1" u="sng" dirty="0" smtClean="0">
                <a:latin typeface="Cambria" pitchFamily="18" charset="0"/>
              </a:rPr>
              <a:t>saved</a:t>
            </a:r>
            <a:r>
              <a:rPr lang="en-US" sz="2400" i="1" dirty="0" smtClean="0">
                <a:latin typeface="Cambria" pitchFamily="18" charset="0"/>
              </a:rPr>
              <a:t>; yet so as by fire. “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issues in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Hebrew 6</a:t>
            </a:r>
            <a:r>
              <a:rPr lang="en-US" sz="2600" b="1" dirty="0" smtClean="0">
                <a:latin typeface="Cambria" pitchFamily="18" charset="0"/>
              </a:rPr>
              <a:t>, then, as in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1Cor. 3</a:t>
            </a:r>
            <a:r>
              <a:rPr lang="en-US" sz="2600" b="1" dirty="0" smtClean="0">
                <a:latin typeface="Cambria" pitchFamily="18" charset="0"/>
              </a:rPr>
              <a:t>, is not related to losing one’s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eternal salvation</a:t>
            </a:r>
            <a:r>
              <a:rPr lang="en-US" sz="2600" b="1" dirty="0" smtClean="0">
                <a:latin typeface="Cambria" pitchFamily="18" charset="0"/>
              </a:rPr>
              <a:t>, which has been irreversibly bought and paid for by the precious blood of Christ.  The issue is related to losing one’s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heavenly reward</a:t>
            </a:r>
            <a:r>
              <a:rPr lang="en-US" sz="2600" b="1" dirty="0" smtClean="0">
                <a:latin typeface="Cambria" pitchFamily="18" charset="0"/>
              </a:rPr>
              <a:t>. 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So how do we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interpret</a:t>
            </a:r>
            <a:r>
              <a:rPr lang="en-US" sz="2600" b="1" dirty="0" smtClean="0">
                <a:latin typeface="Cambria" pitchFamily="18" charset="0"/>
              </a:rPr>
              <a:t> these verses: </a:t>
            </a:r>
          </a:p>
          <a:p>
            <a:pPr marL="731520" lvl="1" indent="-274320">
              <a:spcAft>
                <a:spcPts val="2400"/>
              </a:spcAft>
              <a:buSzPct val="60000"/>
              <a:buFont typeface="Wingdings" pitchFamily="2" charset="2"/>
              <a:buChar char="v"/>
            </a:pPr>
            <a:r>
              <a:rPr lang="en-US" sz="2600" b="1" dirty="0" smtClean="0">
                <a:latin typeface="Cambria" pitchFamily="18" charset="0"/>
              </a:rPr>
              <a:t>They were once saved, but have lost their salvation,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or</a:t>
            </a:r>
            <a:r>
              <a:rPr lang="en-US" sz="2600" b="1" dirty="0" smtClean="0">
                <a:latin typeface="Cambria" pitchFamily="18" charset="0"/>
              </a:rPr>
              <a:t>   </a:t>
            </a:r>
          </a:p>
          <a:p>
            <a:pPr marL="731520" lvl="1" indent="-274320">
              <a:spcAft>
                <a:spcPts val="2400"/>
              </a:spcAft>
              <a:buSzPct val="60000"/>
              <a:buFont typeface="Wingdings" pitchFamily="2" charset="2"/>
              <a:buChar char="v"/>
            </a:pPr>
            <a:r>
              <a:rPr lang="en-US" sz="2600" b="1" dirty="0" smtClean="0">
                <a:latin typeface="Cambria" pitchFamily="18" charset="0"/>
              </a:rPr>
              <a:t>They appear to be saved, but actually are not.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-4-6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14800" y="1905000"/>
            <a:ext cx="16002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876800" y="4648200"/>
            <a:ext cx="12192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-6 l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8646555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610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lvl="1" indent="-274320">
              <a:spcAft>
                <a:spcPts val="2400"/>
              </a:spcAft>
            </a:pP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1 – They were once saved, but have lost their salvation</a:t>
            </a:r>
            <a:endParaRPr lang="en-US" sz="2600" b="1" i="1" dirty="0" smtClean="0">
              <a:latin typeface="Cambria" pitchFamily="18" charset="0"/>
            </a:endParaRP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They were born again having tasted the heavenly gifts.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However, after experiencing all the blessings of genuine salvation, they have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“fallen away”</a:t>
            </a:r>
            <a:r>
              <a:rPr lang="en-US" sz="2600" b="1" dirty="0" smtClean="0">
                <a:latin typeface="Cambria" pitchFamily="18" charset="0"/>
              </a:rPr>
              <a:t> from Christ; losing their salvation, and therefore rendering themselves unable to be restored again to salvation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6:6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610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lvl="1" indent="-274320">
              <a:spcAft>
                <a:spcPts val="2400"/>
              </a:spcAft>
            </a:pP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1 – They were once saved, but have lost their salvation</a:t>
            </a:r>
            <a:endParaRPr lang="en-US" sz="2600" b="1" i="1" dirty="0" smtClean="0">
              <a:latin typeface="Cambria" pitchFamily="18" charset="0"/>
            </a:endParaRP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If this view is correct, then after abandoning their faith, there would be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 way</a:t>
            </a:r>
            <a:r>
              <a:rPr lang="en-US" sz="2600" b="1" dirty="0" smtClean="0">
                <a:latin typeface="Cambria" pitchFamily="18" charset="0"/>
              </a:rPr>
              <a:t> the person could ever be saved again.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Impossible</a:t>
            </a:r>
            <a:r>
              <a:rPr lang="en-US" sz="2600" b="1" dirty="0" smtClean="0">
                <a:latin typeface="Cambria" pitchFamily="18" charset="0"/>
              </a:rPr>
              <a:t> – to be renewed to repentance.  Yet this position would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contradict</a:t>
            </a:r>
            <a:r>
              <a:rPr lang="en-US" sz="2600" b="1" dirty="0" smtClean="0">
                <a:latin typeface="Cambria" pitchFamily="18" charset="0"/>
              </a:rPr>
              <a:t> the many passages of Scripture that teach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eternal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security</a:t>
            </a:r>
            <a:r>
              <a:rPr lang="en-US" sz="2600" b="1" dirty="0" smtClean="0">
                <a:latin typeface="Cambria" pitchFamily="18" charset="0"/>
              </a:rPr>
              <a:t> of the believer’s salvation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Rom. 8:1, 27-29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610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lvl="1" indent="-274320">
              <a:spcAft>
                <a:spcPts val="2400"/>
              </a:spcAft>
            </a:pP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2 – They appear to be saved, but actually are not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They profess Christ, but do not fully belong to Him [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possess</a:t>
            </a:r>
            <a:r>
              <a:rPr lang="en-US" sz="2600" b="1" dirty="0" smtClean="0">
                <a:latin typeface="Cambria" pitchFamily="18" charset="0"/>
              </a:rPr>
              <a:t>] .  They have a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head</a:t>
            </a:r>
            <a:r>
              <a:rPr lang="en-US" sz="2600" b="1" i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knowledge</a:t>
            </a:r>
            <a:r>
              <a:rPr lang="en-US" sz="2600" b="1" dirty="0" smtClean="0">
                <a:latin typeface="Cambria" pitchFamily="18" charset="0"/>
              </a:rPr>
              <a:t>, but not a      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true heart conversion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As a result, the feigned faith of these “almost Christians” failed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take root</a:t>
            </a:r>
            <a:r>
              <a:rPr lang="en-US" sz="2600" b="1" dirty="0" smtClean="0">
                <a:latin typeface="Cambria" pitchFamily="18" charset="0"/>
              </a:rPr>
              <a:t> and they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“fell away”</a:t>
            </a:r>
            <a:r>
              <a:rPr lang="en-US" sz="2600" b="1" dirty="0" smtClean="0">
                <a:latin typeface="Cambria" pitchFamily="18" charset="0"/>
              </a:rPr>
              <a:t> from the faith in appearance only.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truth is, “they were not really of us; for if they had been of us, they would have remained”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1Jn 2:19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introduction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presents clear and compelling proof that Jesus Christ 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superior</a:t>
            </a:r>
            <a:r>
              <a:rPr lang="en-US" sz="2600" b="1" dirty="0" smtClean="0">
                <a:latin typeface="Cambria" pitchFamily="18" charset="0"/>
              </a:rPr>
              <a:t> in His personage.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Ch 1 -2, Christ stands in a place of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preeminence</a:t>
            </a:r>
            <a:r>
              <a:rPr lang="en-US" sz="2600" b="1" dirty="0" smtClean="0">
                <a:latin typeface="Cambria" pitchFamily="18" charset="0"/>
              </a:rPr>
              <a:t> over the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prophets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1:1-3</a:t>
            </a:r>
            <a:r>
              <a:rPr lang="en-US" sz="2600" b="1" dirty="0" smtClean="0">
                <a:latin typeface="Cambria" pitchFamily="18" charset="0"/>
              </a:rPr>
              <a:t>) and shines brighter than the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angels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 1:4-2:18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 3-4</a:t>
            </a:r>
            <a:r>
              <a:rPr lang="en-US" sz="2600" b="1" dirty="0" smtClean="0">
                <a:latin typeface="Cambria" pitchFamily="18" charset="0"/>
              </a:rPr>
              <a:t>, Christ stands out over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Moses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Joshua</a:t>
            </a:r>
            <a:r>
              <a:rPr lang="en-US" sz="2600" b="1" dirty="0" smtClean="0">
                <a:latin typeface="Cambria" pitchFamily="18" charset="0"/>
              </a:rPr>
              <a:t>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 4</a:t>
            </a:r>
            <a:r>
              <a:rPr lang="en-US" sz="2600" b="1" dirty="0" smtClean="0">
                <a:latin typeface="Cambria" pitchFamily="18" charset="0"/>
              </a:rPr>
              <a:t>, Christ’s ministry provides a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greater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 than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Mosaic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Law</a:t>
            </a:r>
            <a:r>
              <a:rPr lang="en-US" sz="2600" b="1" dirty="0" smtClean="0">
                <a:latin typeface="Cambria" pitchFamily="18" charset="0"/>
              </a:rPr>
              <a:t>, while Christ’s word reaches deep into our hearts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heal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us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Ch5</a:t>
            </a:r>
            <a:r>
              <a:rPr lang="en-US" sz="2600" b="1" dirty="0" smtClean="0">
                <a:latin typeface="Cambria" pitchFamily="18" charset="0"/>
              </a:rPr>
              <a:t>, Christ is superior to 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Aaron</a:t>
            </a:r>
            <a:r>
              <a:rPr lang="en-US" sz="2600" b="1" dirty="0" smtClean="0">
                <a:latin typeface="Cambria" pitchFamily="18" charset="0"/>
              </a:rPr>
              <a:t> as our High Priest.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</a:pP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 – They appear to be saved, but actually are not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If the second position is correct, then Paul has made the assurance of salvation difficult to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affirm</a:t>
            </a:r>
            <a:r>
              <a:rPr lang="en-US" sz="2600" b="1" dirty="0" smtClean="0">
                <a:latin typeface="Cambria" pitchFamily="18" charset="0"/>
              </a:rPr>
              <a:t>. 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How could someone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“know”</a:t>
            </a:r>
            <a:r>
              <a:rPr lang="en-US" sz="2600" b="1" dirty="0" smtClean="0">
                <a:latin typeface="Cambria" pitchFamily="18" charset="0"/>
              </a:rPr>
              <a:t> they have eternal life if the experience of a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true believer</a:t>
            </a:r>
            <a:r>
              <a:rPr lang="en-US" sz="2600" b="1" dirty="0" smtClean="0">
                <a:latin typeface="Cambria" pitchFamily="18" charset="0"/>
              </a:rPr>
              <a:t> is the same as that of the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false believer</a:t>
            </a:r>
            <a:r>
              <a:rPr lang="en-US" sz="2600" b="1" dirty="0" smtClean="0">
                <a:latin typeface="Cambria" pitchFamily="18" charset="0"/>
              </a:rPr>
              <a:t>.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-4 salvation l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445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If both views are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problematic</a:t>
            </a:r>
            <a:r>
              <a:rPr lang="en-US" sz="2600" b="1" dirty="0" smtClean="0">
                <a:latin typeface="Cambria" pitchFamily="18" charset="0"/>
              </a:rPr>
              <a:t>, then we must remember the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broader context</a:t>
            </a:r>
            <a:r>
              <a:rPr lang="en-US" sz="2600" b="1" dirty="0" smtClean="0">
                <a:latin typeface="Cambria" pitchFamily="18" charset="0"/>
              </a:rPr>
              <a:t>:  those wallowing in the basics of the faith, yet failing to grow spiritually.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encouragement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“press on to maturity”</a:t>
            </a:r>
            <a:r>
              <a:rPr lang="en-US" sz="2600" b="1" dirty="0" smtClean="0">
                <a:latin typeface="Cambria" pitchFamily="18" charset="0"/>
              </a:rPr>
              <a:t> is written to those who have been truly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born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again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</a:t>
            </a:r>
            <a:r>
              <a:rPr lang="en-US" sz="2600" b="1" dirty="0" smtClean="0">
                <a:latin typeface="Cambria" pitchFamily="18" charset="0"/>
              </a:rPr>
              <a:t>         not to those on the outside of the family of God.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terminology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“enlightened”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6:4</a:t>
            </a:r>
            <a:r>
              <a:rPr lang="en-US" sz="2600" b="1" dirty="0" smtClean="0">
                <a:latin typeface="Cambria" pitchFamily="18" charset="0"/>
              </a:rPr>
              <a:t>) would refer to a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Christian</a:t>
            </a:r>
            <a:r>
              <a:rPr lang="en-US" sz="2600" b="1" dirty="0" smtClean="0">
                <a:latin typeface="Cambria" pitchFamily="18" charset="0"/>
              </a:rPr>
              <a:t>, not an unbeliever.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-6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609600"/>
            <a:ext cx="7548413" cy="556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4343400" y="1524000"/>
            <a:ext cx="2514600" cy="0"/>
          </a:xfrm>
          <a:prstGeom prst="line">
            <a:avLst/>
          </a:prstGeom>
          <a:ln w="47625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phrase “It is impossible . . . to renew them again to repentance”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6:4-6</a:t>
            </a:r>
            <a:r>
              <a:rPr lang="en-US" sz="2600" b="1" dirty="0" smtClean="0">
                <a:latin typeface="Cambria" pitchFamily="18" charset="0"/>
              </a:rPr>
              <a:t>) does </a:t>
            </a:r>
            <a:r>
              <a:rPr lang="en-US" sz="2600" b="1" i="1" u="sng" dirty="0" smtClean="0">
                <a:latin typeface="Cambria" pitchFamily="18" charset="0"/>
              </a:rPr>
              <a:t>not</a:t>
            </a:r>
            <a:r>
              <a:rPr lang="en-US" sz="2600" b="1" dirty="0" smtClean="0">
                <a:latin typeface="Cambria" pitchFamily="18" charset="0"/>
              </a:rPr>
              <a:t> speak about salvation of the unsaved . . 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Neither about those who have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never</a:t>
            </a:r>
            <a:r>
              <a:rPr lang="en-US" sz="2600" b="1" dirty="0" smtClean="0">
                <a:latin typeface="Cambria" pitchFamily="18" charset="0"/>
              </a:rPr>
              <a:t> been saved or those who have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lost</a:t>
            </a:r>
            <a:r>
              <a:rPr lang="en-US" sz="2600" b="1" dirty="0" smtClean="0">
                <a:latin typeface="Cambria" pitchFamily="18" charset="0"/>
              </a:rPr>
              <a:t> their salvation.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Impossible</a:t>
            </a:r>
            <a:r>
              <a:rPr lang="en-US" sz="2600" b="1" dirty="0" smtClean="0">
                <a:latin typeface="Cambria" pitchFamily="18" charset="0"/>
              </a:rPr>
              <a:t> – for men, but not for God.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This passage is </a:t>
            </a:r>
            <a:r>
              <a:rPr lang="en-US" sz="2600" b="1" i="1" u="sng" dirty="0" smtClean="0">
                <a:latin typeface="Cambria" pitchFamily="18" charset="0"/>
              </a:rPr>
              <a:t>not</a:t>
            </a:r>
            <a:r>
              <a:rPr lang="en-US" sz="2600" b="1" dirty="0" smtClean="0">
                <a:latin typeface="Cambria" pitchFamily="18" charset="0"/>
              </a:rPr>
              <a:t> talking about losing salvation, but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repentance</a:t>
            </a:r>
            <a:r>
              <a:rPr lang="en-US" sz="2600" b="1" dirty="0" smtClean="0">
                <a:latin typeface="Cambria" pitchFamily="18" charset="0"/>
              </a:rPr>
              <a:t>; therefore it would be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possible</a:t>
            </a:r>
            <a:r>
              <a:rPr lang="en-US" sz="2600" b="1" dirty="0" smtClean="0">
                <a:latin typeface="Cambria" pitchFamily="18" charset="0"/>
              </a:rPr>
              <a:t> for a believer to be set aside (rejected) or lose rewards.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However,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“fallen away”</a:t>
            </a:r>
            <a:r>
              <a:rPr lang="en-US" sz="2600" b="1" dirty="0" smtClean="0">
                <a:latin typeface="Cambria" pitchFamily="18" charset="0"/>
              </a:rPr>
              <a:t> means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“apostasy”</a:t>
            </a:r>
            <a:r>
              <a:rPr lang="en-US" sz="2600" b="1" dirty="0" smtClean="0">
                <a:latin typeface="Cambria" pitchFamily="18" charset="0"/>
              </a:rPr>
              <a:t> or to      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fall down</a:t>
            </a:r>
            <a:r>
              <a:rPr lang="en-US" sz="2600" b="1" dirty="0" smtClean="0">
                <a:latin typeface="Cambria" pitchFamily="18" charset="0"/>
              </a:rPr>
              <a:t> or stumble.  Peter fell down but he was not lost.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Remember, Paul wanted to renew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restore</a:t>
            </a:r>
            <a:r>
              <a:rPr lang="en-US" sz="2600" b="1" dirty="0" smtClean="0">
                <a:latin typeface="Cambria" pitchFamily="18" charset="0"/>
              </a:rPr>
              <a:t>) these Hebrew Christians through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“repentance”</a:t>
            </a:r>
            <a:r>
              <a:rPr lang="en-US" sz="2600" b="1" dirty="0" smtClean="0">
                <a:latin typeface="Cambria" pitchFamily="18" charset="0"/>
              </a:rPr>
              <a:t> –                 not salvation.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These Hebrew Christians were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dull</a:t>
            </a:r>
            <a:r>
              <a:rPr lang="en-US" sz="2600" b="1" dirty="0" smtClean="0">
                <a:latin typeface="Cambria" pitchFamily="18" charset="0"/>
              </a:rPr>
              <a:t> but not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dead</a:t>
            </a:r>
            <a:r>
              <a:rPr lang="en-US" sz="2600" b="1" dirty="0" smtClean="0"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7-8 tex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Connector 4"/>
          <p:cNvCxnSpPr/>
          <p:nvPr/>
        </p:nvCxnSpPr>
        <p:spPr>
          <a:xfrm>
            <a:off x="5410200" y="2895600"/>
            <a:ext cx="17526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086600" y="4419600"/>
            <a:ext cx="14478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uses a farming illustration to explain this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“falling down”</a:t>
            </a:r>
            <a:r>
              <a:rPr lang="en-US" sz="2600" b="1" dirty="0" smtClean="0">
                <a:latin typeface="Cambria" pitchFamily="18" charset="0"/>
              </a:rPr>
              <a:t> condition:  Some people are like land that gets plenty of rain and produces a good crop for those who farm it.  That kind of land has God’s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blessing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6:7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But other people are like land that grows only thorns and weeds.  It is worthless and in danger of being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cursed</a:t>
            </a:r>
            <a:r>
              <a:rPr lang="en-US" sz="2600" b="1" dirty="0" smtClean="0">
                <a:latin typeface="Cambria" pitchFamily="18" charset="0"/>
              </a:rPr>
              <a:t> by God.  It will be destroyed by fire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6:8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9-10 text.jpg"/>
          <p:cNvPicPr>
            <a:picLocks noChangeAspect="1"/>
          </p:cNvPicPr>
          <p:nvPr/>
        </p:nvPicPr>
        <p:blipFill>
          <a:blip r:embed="rId2" cstate="print"/>
          <a:srcRect l="3636" r="2727" b="11515"/>
          <a:stretch>
            <a:fillRect/>
          </a:stretch>
        </p:blipFill>
        <p:spPr>
          <a:xfrm>
            <a:off x="228600" y="304800"/>
            <a:ext cx="8601205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7543800" y="3733800"/>
            <a:ext cx="99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4191000"/>
            <a:ext cx="27432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0200" y="5181600"/>
            <a:ext cx="52578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534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Notice Paul’s return to the first person plural (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we</a:t>
            </a:r>
            <a:r>
              <a:rPr lang="en-US" sz="2600" b="1" dirty="0" smtClean="0">
                <a:latin typeface="Cambria" pitchFamily="18" charset="0"/>
              </a:rPr>
              <a:t>) . . . proving once again that he is talking to Jewish believers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6:9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stops blasting with commands and warnings and starts building with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affirmations</a:t>
            </a:r>
            <a:r>
              <a:rPr lang="en-US" sz="2600" b="1" dirty="0" smtClean="0">
                <a:latin typeface="Cambria" pitchFamily="18" charset="0"/>
              </a:rPr>
              <a:t>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encouragement</a:t>
            </a:r>
            <a:r>
              <a:rPr lang="en-US" sz="2600" b="1" dirty="0" smtClean="0">
                <a:latin typeface="Cambria" pitchFamily="18" charset="0"/>
              </a:rPr>
              <a:t>.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“Work and labor of love” is not salvation but the   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fruit of salvation</a:t>
            </a:r>
            <a:r>
              <a:rPr lang="en-US" sz="2600" b="1" dirty="0" smtClean="0">
                <a:latin typeface="Cambria" pitchFamily="18" charset="0"/>
              </a:rPr>
              <a:t>.  In the midst of their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“dullness,”</a:t>
            </a:r>
            <a:r>
              <a:rPr lang="en-US" sz="2600" b="1" dirty="0" smtClean="0">
                <a:latin typeface="Cambria" pitchFamily="18" charset="0"/>
              </a:rPr>
              <a:t> they were “still ministering to the saints.”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review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600"/>
              </a:spcAft>
            </a:pPr>
            <a:r>
              <a:rPr lang="en-US" sz="2600" b="1" dirty="0" smtClean="0">
                <a:latin typeface="Cambria" pitchFamily="18" charset="0"/>
              </a:rPr>
              <a:t>Chapter 1: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</a:t>
            </a:r>
            <a:r>
              <a:rPr lang="en-US" sz="2600" b="1" dirty="0" smtClean="0">
                <a:latin typeface="Cambria" pitchFamily="18" charset="0"/>
              </a:rPr>
              <a:t>Jesus, Better than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Prophets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1:1-3</a:t>
            </a:r>
            <a:r>
              <a:rPr lang="en-US" sz="26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2400"/>
              </a:spcAft>
            </a:pPr>
            <a:r>
              <a:rPr lang="en-US" sz="2600" b="1" dirty="0" smtClean="0">
                <a:latin typeface="Cambria" pitchFamily="18" charset="0"/>
              </a:rPr>
              <a:t>Chapter 1:  Jesus, Better than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Angels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1:4 – 14</a:t>
            </a:r>
            <a:r>
              <a:rPr lang="en-US" sz="26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2400"/>
              </a:spcAft>
            </a:pPr>
            <a:r>
              <a:rPr lang="en-US" sz="2600" b="1" dirty="0" smtClean="0">
                <a:latin typeface="Cambria" pitchFamily="18" charset="0"/>
              </a:rPr>
              <a:t>Chapter 2:  Jesus, Better than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Angels </a:t>
            </a:r>
            <a:r>
              <a:rPr lang="en-US" sz="2600" b="1" dirty="0" smtClean="0">
                <a:latin typeface="Cambria" pitchFamily="18" charset="0"/>
              </a:rPr>
              <a:t>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2:1-18</a:t>
            </a:r>
            <a:r>
              <a:rPr lang="en-US" sz="26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2400"/>
              </a:spcAft>
            </a:pPr>
            <a:r>
              <a:rPr lang="en-US" sz="2600" b="1" dirty="0" smtClean="0">
                <a:latin typeface="Cambria" pitchFamily="18" charset="0"/>
              </a:rPr>
              <a:t>Chapter 3:  Jesus, Better than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Moses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3:1-19</a:t>
            </a:r>
            <a:r>
              <a:rPr lang="en-US" sz="2600" b="1" dirty="0" smtClean="0">
                <a:latin typeface="Cambria" pitchFamily="18" charset="0"/>
              </a:rPr>
              <a:t>) </a:t>
            </a:r>
          </a:p>
          <a:p>
            <a:pPr marL="274320" indent="-274320">
              <a:spcAft>
                <a:spcPts val="2400"/>
              </a:spcAft>
            </a:pPr>
            <a:r>
              <a:rPr lang="en-US" sz="2600" b="1" dirty="0" smtClean="0">
                <a:latin typeface="Cambria" pitchFamily="18" charset="0"/>
              </a:rPr>
              <a:t>Chapter 4:  Jesus, Better than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Joshua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4:1-16</a:t>
            </a:r>
            <a:r>
              <a:rPr lang="en-US" sz="2600" b="1" dirty="0" smtClean="0">
                <a:latin typeface="Cambria" pitchFamily="18" charset="0"/>
              </a:rPr>
              <a:t>)</a:t>
            </a:r>
          </a:p>
          <a:p>
            <a:pPr marL="274320" indent="-274320">
              <a:spcAft>
                <a:spcPts val="2400"/>
              </a:spcAft>
            </a:pPr>
            <a:r>
              <a:rPr lang="en-US" sz="2600" b="1" dirty="0" smtClean="0">
                <a:latin typeface="Cambria" pitchFamily="18" charset="0"/>
              </a:rPr>
              <a:t>Chapter 5:  Jesus, Better than Aaron as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Priest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5:1-14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  <a:p>
            <a:pPr marL="274320" indent="-274320">
              <a:spcAft>
                <a:spcPts val="1200"/>
              </a:spcAft>
            </a:pPr>
            <a:r>
              <a:rPr lang="en-US" sz="2600" b="1" dirty="0" smtClean="0">
                <a:latin typeface="Cambria" pitchFamily="18" charset="0"/>
              </a:rPr>
              <a:t>	</a:t>
            </a:r>
            <a:r>
              <a:rPr lang="en-US" sz="26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this lesson . . . </a:t>
            </a:r>
          </a:p>
          <a:p>
            <a:pPr marL="274320" indent="-274320">
              <a:spcAft>
                <a:spcPts val="600"/>
              </a:spcAft>
            </a:pPr>
            <a:r>
              <a:rPr lang="en-US" sz="2600" b="1" dirty="0" smtClean="0">
                <a:latin typeface="Cambria" pitchFamily="18" charset="0"/>
              </a:rPr>
              <a:t>Chapter 6:  Jesus, Our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Eternal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Anchor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6:1-20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-11-12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"/>
            <a:ext cx="7620000" cy="64008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648200" y="3962400"/>
            <a:ext cx="20574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534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urges with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three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exhortations</a:t>
            </a:r>
            <a:r>
              <a:rPr lang="en-US" sz="2600" b="1" dirty="0" smtClean="0">
                <a:latin typeface="Cambria" pitchFamily="18" charset="0"/>
              </a:rPr>
              <a:t>: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FIRST</a:t>
            </a:r>
            <a:r>
              <a:rPr lang="en-US" sz="2600" b="1" dirty="0" smtClean="0">
                <a:latin typeface="Cambria" pitchFamily="18" charset="0"/>
              </a:rPr>
              <a:t> – he wanted them to show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same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diligence</a:t>
            </a:r>
            <a:r>
              <a:rPr lang="en-US" sz="2600" b="1" dirty="0" smtClean="0">
                <a:latin typeface="Cambria" pitchFamily="18" charset="0"/>
              </a:rPr>
              <a:t> to the end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6:11</a:t>
            </a:r>
            <a:r>
              <a:rPr lang="en-US" sz="2600" b="1" dirty="0" smtClean="0">
                <a:latin typeface="Cambria" pitchFamily="18" charset="0"/>
              </a:rPr>
              <a:t>).  They just needed to persevere – to maintain their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“full assurance of hope until the end.”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SECOND</a:t>
            </a:r>
            <a:r>
              <a:rPr lang="en-US" sz="2600" b="1" dirty="0" smtClean="0">
                <a:latin typeface="Cambria" pitchFamily="18" charset="0"/>
              </a:rPr>
              <a:t> – he wanted them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not be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sluggish</a:t>
            </a:r>
            <a:r>
              <a:rPr lang="en-US" sz="2600" b="1" dirty="0" smtClean="0">
                <a:latin typeface="Cambria" pitchFamily="18" charset="0"/>
              </a:rPr>
              <a:t> in their spiritual progress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6:12</a:t>
            </a:r>
            <a:r>
              <a:rPr lang="en-US" sz="2600" b="1" dirty="0" smtClean="0">
                <a:latin typeface="Cambria" pitchFamily="18" charset="0"/>
              </a:rPr>
              <a:t>).  Paul brings them back to his original purpose: to snap them out of their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 dozing</a:t>
            </a:r>
            <a:r>
              <a:rPr lang="en-US" sz="2600" b="1" dirty="0" smtClean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urges with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three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exhortations</a:t>
            </a:r>
            <a:r>
              <a:rPr lang="en-US" sz="2600" b="1" dirty="0" smtClean="0">
                <a:latin typeface="Cambria" pitchFamily="18" charset="0"/>
              </a:rPr>
              <a:t>: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THIRD</a:t>
            </a:r>
            <a:r>
              <a:rPr lang="en-US" sz="2600" b="1" dirty="0" smtClean="0">
                <a:latin typeface="Cambria" pitchFamily="18" charset="0"/>
              </a:rPr>
              <a:t> – he wanted them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be imitators</a:t>
            </a:r>
            <a:r>
              <a:rPr lang="en-US" sz="2600" b="1" dirty="0" smtClean="0">
                <a:latin typeface="Cambria" pitchFamily="18" charset="0"/>
              </a:rPr>
              <a:t> of those who inherit the promises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6:12</a:t>
            </a:r>
            <a:r>
              <a:rPr lang="en-US" sz="2600" b="1" dirty="0" smtClean="0">
                <a:latin typeface="Cambria" pitchFamily="18" charset="0"/>
              </a:rPr>
              <a:t>).  Paul takes the final turn in his brief detour that constitutes this third warning passage of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“dullness of heart.”</a:t>
            </a:r>
            <a:r>
              <a:rPr lang="en-US" sz="2600" b="1" dirty="0" smtClean="0">
                <a:latin typeface="Cambria" pitchFamily="18" charset="0"/>
              </a:rPr>
              <a:t>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Here, Paul is headed back to his original discussion of receiving the promised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 rest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4:1-11</a:t>
            </a:r>
            <a:r>
              <a:rPr lang="en-US" sz="2600" b="1" dirty="0" smtClean="0">
                <a:latin typeface="Cambria" pitchFamily="18" charset="0"/>
              </a:rPr>
              <a:t>); echoing his desire for them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“press on to maturity.”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50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13-15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610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uses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Abraham</a:t>
            </a:r>
            <a:r>
              <a:rPr lang="en-US" sz="2600" b="1" dirty="0" smtClean="0">
                <a:latin typeface="Cambria" pitchFamily="18" charset="0"/>
              </a:rPr>
              <a:t> as an example of persevering faith.  Abraham who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waited and waited</a:t>
            </a:r>
            <a:r>
              <a:rPr lang="en-US" sz="2600" b="1" dirty="0" smtClean="0">
                <a:latin typeface="Cambria" pitchFamily="18" charset="0"/>
              </a:rPr>
              <a:t> for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“promised son”</a:t>
            </a:r>
            <a:r>
              <a:rPr lang="en-US" sz="2600" b="1" dirty="0" smtClean="0">
                <a:latin typeface="Cambria" pitchFamily="18" charset="0"/>
              </a:rPr>
              <a:t> born to Sarah.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But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Abraham</a:t>
            </a:r>
            <a:r>
              <a:rPr lang="en-US" sz="2600" b="1" dirty="0" smtClean="0">
                <a:latin typeface="Cambria" pitchFamily="18" charset="0"/>
              </a:rPr>
              <a:t> did wait . . . after 25 years,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Sarah</a:t>
            </a:r>
            <a:r>
              <a:rPr lang="en-US" sz="2600" b="1" dirty="0" smtClean="0">
                <a:latin typeface="Cambria" pitchFamily="18" charset="0"/>
              </a:rPr>
              <a:t> gave birth to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Isaac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Gen. 17:17</a:t>
            </a:r>
            <a:r>
              <a:rPr lang="en-US" sz="2600" b="1" dirty="0" smtClean="0">
                <a:latin typeface="Cambria" pitchFamily="18" charset="0"/>
              </a:rPr>
              <a:t>).  Abraham had learned through a life lived by faith that God’s promises were sure.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fact, God had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sworn</a:t>
            </a:r>
            <a:r>
              <a:rPr lang="en-US" sz="2600" b="1" dirty="0" smtClean="0">
                <a:latin typeface="Cambria" pitchFamily="18" charset="0"/>
              </a:rPr>
              <a:t> by His own name.  Abraham’s patient waiting and trust in God’s faithfulness to His promise can serve as a model for Christians.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-16 text.jpg"/>
          <p:cNvPicPr>
            <a:picLocks noChangeAspect="1"/>
          </p:cNvPicPr>
          <p:nvPr/>
        </p:nvPicPr>
        <p:blipFill>
          <a:blip r:embed="rId2" cstate="print"/>
          <a:srcRect b="28889"/>
          <a:stretch>
            <a:fillRect/>
          </a:stretch>
        </p:blipFill>
        <p:spPr>
          <a:xfrm>
            <a:off x="228600" y="228600"/>
            <a:ext cx="8786813" cy="647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5715000" y="2362200"/>
            <a:ext cx="2286000" cy="0"/>
          </a:xfrm>
          <a:prstGeom prst="line">
            <a:avLst/>
          </a:prstGeom>
          <a:ln w="508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61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Paul offers encouragement for his readers to continue in their own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steadfastness</a:t>
            </a:r>
            <a:r>
              <a:rPr lang="en-US" sz="2600" b="1" dirty="0" smtClean="0">
                <a:latin typeface="Cambria" pitchFamily="18" charset="0"/>
              </a:rPr>
              <a:t>.  That is, believers in Christ can lean on the same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unchangeable nature</a:t>
            </a:r>
            <a:r>
              <a:rPr lang="en-US" sz="2600" b="1" dirty="0" smtClean="0">
                <a:latin typeface="Cambria" pitchFamily="18" charset="0"/>
              </a:rPr>
              <a:t> of the promise-keeping God.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biblical times, when a person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swore an oath</a:t>
            </a:r>
            <a:r>
              <a:rPr lang="en-US" sz="2600" b="1" dirty="0" smtClean="0">
                <a:latin typeface="Cambria" pitchFamily="18" charset="0"/>
              </a:rPr>
              <a:t> by one greater than themselves, a dispute was considered settled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6:16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To break the oath would bring down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consequences</a:t>
            </a:r>
            <a:r>
              <a:rPr lang="en-US" sz="2600" b="1" dirty="0" smtClean="0">
                <a:latin typeface="Cambria" pitchFamily="18" charset="0"/>
              </a:rPr>
              <a:t> on the transgressor.  God swore an oath – by Himself.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-17-19 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763000" cy="632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610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God’s purpose 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unchangeable</a:t>
            </a:r>
            <a:r>
              <a:rPr lang="en-US" sz="2600" b="1" dirty="0" smtClean="0">
                <a:latin typeface="Cambria" pitchFamily="18" charset="0"/>
              </a:rPr>
              <a:t>.  It is His nature to remain steadfast, unchanging.  God’s promise, expressed as an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oath</a:t>
            </a:r>
            <a:r>
              <a:rPr lang="en-US" sz="2600" b="1" dirty="0" smtClean="0">
                <a:latin typeface="Cambria" pitchFamily="18" charset="0"/>
              </a:rPr>
              <a:t>, is unchangeable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6:17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moment His promise is spoken to His people, they can immediately begin to count on it without wavering.  Why?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“It is impossible for God to lie”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6:18</a:t>
            </a:r>
            <a:r>
              <a:rPr lang="en-US" sz="2600" b="1" dirty="0" smtClean="0">
                <a:latin typeface="Cambria" pitchFamily="18" charset="0"/>
              </a:rPr>
              <a:t>). 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When the waves of doubts threaten to set their lives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adrift</a:t>
            </a:r>
            <a:r>
              <a:rPr lang="en-US" sz="2600" b="1" dirty="0" smtClean="0">
                <a:latin typeface="Cambria" pitchFamily="18" charset="0"/>
              </a:rPr>
              <a:t>, their expectant trust in God’s promises will keep them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“firm and secure”</a:t>
            </a:r>
            <a:r>
              <a:rPr lang="en-US" sz="2600" b="1" dirty="0" smtClean="0">
                <a:latin typeface="Cambria" pitchFamily="18" charset="0"/>
              </a:rPr>
              <a:t> like a mighty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anchor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19 Anchor.jpg"/>
          <p:cNvPicPr>
            <a:picLocks noChangeAspect="1"/>
          </p:cNvPicPr>
          <p:nvPr/>
        </p:nvPicPr>
        <p:blipFill>
          <a:blip r:embed="rId2" cstate="print"/>
          <a:srcRect t="4444" b="6667"/>
          <a:stretch>
            <a:fillRect/>
          </a:stretch>
        </p:blipFill>
        <p:spPr>
          <a:xfrm>
            <a:off x="1295400" y="228600"/>
            <a:ext cx="6781800" cy="63080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3733800" y="1828800"/>
            <a:ext cx="237744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143000"/>
            <a:ext cx="7772400" cy="415498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Britannic Bold" pitchFamily="34" charset="0"/>
              </a:rPr>
              <a:t>Press </a:t>
            </a:r>
            <a:r>
              <a:rPr lang="en-US" sz="8800" dirty="0" smtClean="0">
                <a:ln w="12700"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Britannic Bold" pitchFamily="34" charset="0"/>
              </a:rPr>
              <a:t>On</a:t>
            </a:r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Britannic Bold" pitchFamily="34" charset="0"/>
              </a:rPr>
              <a:t> </a:t>
            </a:r>
          </a:p>
          <a:p>
            <a:pPr algn="ctr"/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Britannic Bold" pitchFamily="34" charset="0"/>
              </a:rPr>
              <a:t>To</a:t>
            </a:r>
          </a:p>
          <a:p>
            <a:pPr algn="ctr"/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00">
                      <a:alpha val="43000"/>
                    </a:srgbClr>
                  </a:outerShdw>
                </a:effectLst>
                <a:latin typeface="Britannic Bold" pitchFamily="34" charset="0"/>
              </a:rPr>
              <a:t>Maturity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FFFF00">
                    <a:alpha val="43000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-19-20 text.jpg"/>
          <p:cNvPicPr>
            <a:picLocks noChangeAspect="1"/>
          </p:cNvPicPr>
          <p:nvPr/>
        </p:nvPicPr>
        <p:blipFill>
          <a:blip r:embed="rId2" cstate="print"/>
          <a:srcRect l="3659" r="3049" b="195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6675120" y="2286000"/>
            <a:ext cx="1249680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This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anchor</a:t>
            </a:r>
            <a:r>
              <a:rPr lang="en-US" sz="2600" b="1" dirty="0" smtClean="0">
                <a:latin typeface="Cambria" pitchFamily="18" charset="0"/>
              </a:rPr>
              <a:t> is not of this world.  Keeping his focus on our heavenly longing, and returning our attention to the center and source of all hope,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Jesus Christ</a:t>
            </a:r>
            <a:r>
              <a:rPr lang="en-US" sz="2600" b="1" dirty="0" smtClean="0">
                <a:latin typeface="Cambria" pitchFamily="18" charset="0"/>
              </a:rPr>
              <a:t>, Paul says that this hope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“enters within the veil”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6:19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Here we have come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full</a:t>
            </a:r>
            <a:r>
              <a:rPr lang="en-US" sz="2600" b="1" dirty="0" smtClean="0">
                <a:latin typeface="Cambria" pitchFamily="18" charset="0"/>
              </a:rPr>
              <a:t>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circle</a:t>
            </a:r>
            <a:r>
              <a:rPr lang="en-US" sz="2600" b="1" dirty="0" smtClean="0">
                <a:latin typeface="Cambria" pitchFamily="18" charset="0"/>
              </a:rPr>
              <a:t>, back to the high priesthood of Jesus and the discussion of the mysterious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Melchizedek</a:t>
            </a:r>
            <a:r>
              <a:rPr lang="en-US" sz="2600" b="1" dirty="0" smtClean="0">
                <a:latin typeface="Cambria" pitchFamily="18" charset="0"/>
              </a:rPr>
              <a:t>.  </a:t>
            </a:r>
          </a:p>
          <a:p>
            <a:pPr marL="274320" lvl="1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Jesus Christ is in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heavenly sanctuary</a:t>
            </a:r>
            <a:r>
              <a:rPr lang="en-US" sz="2600" b="1" dirty="0" smtClean="0">
                <a:latin typeface="Cambria" pitchFamily="18" charset="0"/>
              </a:rPr>
              <a:t> (behind the veil) as our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forerunner</a:t>
            </a:r>
            <a:r>
              <a:rPr lang="en-US" sz="2600" b="1" dirty="0" smtClean="0">
                <a:latin typeface="Cambria" pitchFamily="18" charset="0"/>
              </a:rPr>
              <a:t> and He is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guarantee</a:t>
            </a:r>
            <a:r>
              <a:rPr lang="en-US" sz="2600" b="1" dirty="0" smtClean="0">
                <a:latin typeface="Cambria" pitchFamily="18" charset="0"/>
              </a:rPr>
              <a:t> that we shall one day enter heaven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rest</a:t>
            </a:r>
            <a:r>
              <a:rPr lang="en-US" sz="2600" b="1" dirty="0" smtClean="0">
                <a:latin typeface="Cambria" pitchFamily="18" charset="0"/>
              </a:rPr>
              <a:t>) as well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6:20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page Hebrews -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334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382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Review of the Points Pondered: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Elementary principles in the doctrine of Jesus Christ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1-10</a:t>
            </a:r>
            <a:r>
              <a:rPr lang="en-US" sz="2600" b="1" dirty="0" smtClean="0">
                <a:latin typeface="Cambria" pitchFamily="18" charset="0"/>
              </a:rPr>
              <a:t>). </a:t>
            </a:r>
            <a:endParaRPr lang="en-US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very real danger of crucifying again the Son of God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11-15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basis of our hope that serves as an anchor of the soul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16-20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6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[1]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Partake of solid spiritual food. </a:t>
            </a:r>
            <a:r>
              <a:rPr lang="de-DE" sz="2600" b="1" dirty="0" smtClean="0">
                <a:latin typeface="Cambria" pitchFamily="18" charset="0"/>
              </a:rPr>
              <a:t>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term “solid food” is contrasted with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milk</a:t>
            </a:r>
            <a:r>
              <a:rPr lang="en-US" sz="2600" b="1" dirty="0" smtClean="0">
                <a:latin typeface="Cambria" pitchFamily="18" charset="0"/>
              </a:rPr>
              <a:t>.  It’s    the knife-and-fork food of adults rather than the bottle-fed food of babies.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It’s food that requires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chewing</a:t>
            </a:r>
            <a:r>
              <a:rPr lang="en-US" sz="2600" b="1" dirty="0" smtClean="0">
                <a:latin typeface="Cambria" pitchFamily="18" charset="0"/>
              </a:rPr>
              <a:t>, takes time to digest, and provides nutrients essential for building a strong body.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We can’t expect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grow spiritually</a:t>
            </a:r>
            <a:r>
              <a:rPr lang="en-US" sz="2600" b="1" dirty="0" smtClean="0">
                <a:latin typeface="Cambria" pitchFamily="18" charset="0"/>
              </a:rPr>
              <a:t> if we’re not partaking of solid spiritual food.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6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[2]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maintain practice in righteous living.</a:t>
            </a:r>
            <a:r>
              <a:rPr lang="de-DE" sz="2600" b="1" dirty="0" smtClean="0">
                <a:latin typeface="Cambria" pitchFamily="18" charset="0"/>
              </a:rPr>
              <a:t>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Practice is needed to effectively apply the Word to our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daily lives</a:t>
            </a:r>
            <a:r>
              <a:rPr lang="en-US" sz="2600" b="1" dirty="0" smtClean="0">
                <a:latin typeface="Cambria" pitchFamily="18" charset="0"/>
              </a:rPr>
              <a:t>.  It goes beyond simply hearing and understanding.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It means actually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doing</a:t>
            </a:r>
            <a:r>
              <a:rPr lang="en-US" sz="2600" b="1" dirty="0" smtClean="0">
                <a:latin typeface="Cambria" pitchFamily="18" charset="0"/>
              </a:rPr>
              <a:t> what we’re told—not once or twice, but repeatedly and continually.  Practice takes time, energy, and commitment.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We can’t “practice” by attending church once a week, then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starving spiritually</a:t>
            </a:r>
            <a:r>
              <a:rPr lang="en-US" sz="2600" b="1" dirty="0" smtClean="0">
                <a:latin typeface="Cambria" pitchFamily="18" charset="0"/>
              </a:rPr>
              <a:t> for six days straight.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6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731520" indent="-146304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[3]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Exhibit a trained sense of discernment.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spiritually mature</a:t>
            </a:r>
            <a:r>
              <a:rPr lang="en-US" sz="2600" b="1" dirty="0" smtClean="0">
                <a:latin typeface="Cambria" pitchFamily="18" charset="0"/>
              </a:rPr>
              <a:t> are able to respond with wisdom and skill to whatever comes their way.  It is almost second nature to them.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If we’re diligent in partaking solid spiritually food and maintain practice in righteous living – and if we continue these over the long haul – then we can expect to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grow spiritually</a:t>
            </a:r>
            <a:r>
              <a:rPr lang="en-US" sz="2600" b="1" dirty="0" smtClean="0">
                <a:latin typeface="Cambria" pitchFamily="18" charset="0"/>
              </a:rPr>
              <a:t> and to exhibit a trained sense of discernment.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6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731520" indent="-146304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[4]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When dealing with doubts ... Remember.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For those who are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immature</a:t>
            </a:r>
            <a:r>
              <a:rPr lang="en-US" sz="2600" b="1" dirty="0" smtClean="0">
                <a:latin typeface="Cambria" pitchFamily="18" charset="0"/>
              </a:rPr>
              <a:t> in their faith or who have grown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sluggish</a:t>
            </a:r>
            <a:r>
              <a:rPr lang="en-US" sz="2600" b="1" dirty="0" smtClean="0">
                <a:latin typeface="Cambria" pitchFamily="18" charset="0"/>
              </a:rPr>
              <a:t> in responding to spiritual things, doubts can drive them into despair.  But they don’t need to!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For those who are willing to remember the character and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promises</a:t>
            </a:r>
            <a:r>
              <a:rPr lang="en-US" sz="2600" b="1" dirty="0" smtClean="0">
                <a:latin typeface="Cambria" pitchFamily="18" charset="0"/>
              </a:rPr>
              <a:t> of God, doubts can serve as mere ellipses  . . .  pauses in the walk of faith that serve to turn our attention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heavenward</a:t>
            </a:r>
            <a:r>
              <a:rPr lang="en-US" sz="2600" b="1" dirty="0" smtClean="0">
                <a:latin typeface="Cambria" pitchFamily="18" charset="0"/>
              </a:rPr>
              <a:t> towards God.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ctr">
              <a:spcAft>
                <a:spcPts val="18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Application of Chapter 6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731520" indent="-1463040">
              <a:spcAft>
                <a:spcPts val="1800"/>
              </a:spcAft>
            </a:pPr>
            <a:r>
              <a:rPr lang="de-DE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[4]</a:t>
            </a:r>
            <a:r>
              <a:rPr lang="de-DE" sz="2600" b="1" dirty="0" smtClean="0">
                <a:latin typeface="Cambria" pitchFamily="18" charset="0"/>
              </a:rPr>
              <a:t> – </a:t>
            </a:r>
            <a:r>
              <a:rPr lang="de-DE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When dealing with doubts ... Remember (cont).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Amid the storms of our own lives, God gives us an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anchor</a:t>
            </a:r>
            <a:r>
              <a:rPr lang="en-US" sz="2600" b="1" dirty="0" smtClean="0">
                <a:latin typeface="Cambria" pitchFamily="18" charset="0"/>
              </a:rPr>
              <a:t> for the soul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6:19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When doubt says, “Only a fool would believe these things.” 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Remember:</a:t>
            </a:r>
            <a:r>
              <a:rPr lang="en-US" sz="2600" b="1" dirty="0" smtClean="0">
                <a:latin typeface="Cambria" pitchFamily="18" charset="0"/>
              </a:rPr>
              <a:t>  “It is impossible for God to lie”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6:18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lvl="1" indent="-27432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When doubt tells you, “God has abandoned me.” 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Remember:</a:t>
            </a:r>
            <a:r>
              <a:rPr lang="en-US" sz="2600" b="1" dirty="0" smtClean="0">
                <a:latin typeface="Cambria" pitchFamily="18" charset="0"/>
              </a:rPr>
              <a:t>  “The immutability of His purpose, interposed with an oath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6:17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0010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NEXT CLASS – 21 October 2020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57200" y="1373832"/>
            <a:ext cx="8001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anchor="ctr" anchorCtr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itannic Bold" pitchFamily="34" charset="0"/>
                <a:ea typeface="+mj-ea"/>
                <a:cs typeface="Arial" pitchFamily="34" charset="0"/>
              </a:rPr>
              <a:t>Letter to the Hebrews</a:t>
            </a:r>
            <a:endParaRPr kumimoji="0" lang="en-US" sz="3000" b="1" i="0" u="none" strike="noStrike" kern="1200" normalizeH="0" baseline="0" noProof="0" dirty="0" smtClean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Britannic Bold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10574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Britannic Bold" pitchFamily="34" charset="0"/>
              </a:rPr>
              <a:t>	Read before the next class in the KJV and in two other versions of the Bible, i.e., NKJV, NRSV, NIV, CEV, etc … </a:t>
            </a:r>
          </a:p>
          <a:p>
            <a:pPr marL="7315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 7:1 to 8:5 </a:t>
            </a:r>
            <a:endParaRPr lang="en-US" sz="2800" b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382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Points to Ponder: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Elementary principles in the doctrine of Jesus Christ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1-10</a:t>
            </a:r>
            <a:r>
              <a:rPr lang="en-US" sz="2600" b="1" dirty="0" smtClean="0">
                <a:latin typeface="Cambria" pitchFamily="18" charset="0"/>
              </a:rPr>
              <a:t>). </a:t>
            </a:r>
            <a:endParaRPr lang="en-US" sz="2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very real danger of crucifying again the Son of God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11-15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basis of our hope that serves as an anchor of the soul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16-20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/>
            </a:r>
            <a:br>
              <a:rPr kumimoji="0" lang="en-US" sz="6000" b="1" i="0" u="none" strike="noStrike" kern="1200" cap="none" spc="0" normalizeH="0" baseline="0" noProof="0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</a:br>
            <a:endParaRPr kumimoji="0" lang="en-US" sz="6600" b="0" i="0" u="none" strike="noStrike" kern="1200" cap="none" spc="0" normalizeH="0" baseline="0" noProof="0" dirty="0">
              <a:ln>
                <a:solidFill>
                  <a:srgbClr val="002060">
                    <a:alpha val="90000"/>
                  </a:srgbClr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chemeClr val="bg1">
                    <a:alpha val="50000"/>
                  </a:schemeClr>
                </a:outerShdw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7010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>
              <a:defRPr/>
            </a:pPr>
            <a: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  <a:t/>
            </a:r>
            <a:b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</a:br>
            <a:r>
              <a:rPr lang="en-US" sz="6600" dirty="0" smtClean="0">
                <a:ln>
                  <a:solidFill>
                    <a:srgbClr val="002060">
                      <a:alpha val="90000"/>
                    </a:srgbClr>
                  </a:solidFill>
                </a:ln>
                <a:solidFill>
                  <a:srgbClr val="FFFF00"/>
                </a:solidFill>
                <a:effectLst>
                  <a:outerShdw blurRad="127000" dist="127000" dir="2700000" algn="tl">
                    <a:schemeClr val="bg1">
                      <a:alpha val="50000"/>
                    </a:schemeClr>
                  </a:outerShdw>
                </a:effectLst>
                <a:latin typeface="Britannic Bold" pitchFamily="34" charset="0"/>
              </a:rPr>
              <a:t>the end</a:t>
            </a:r>
            <a:endParaRPr lang="en-US" sz="6600" dirty="0">
              <a:ln>
                <a:solidFill>
                  <a:srgbClr val="002060">
                    <a:alpha val="90000"/>
                  </a:srgbClr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chemeClr val="bg1">
                    <a:alpha val="50000"/>
                  </a:schemeClr>
                </a:outerShdw>
              </a:effectLst>
              <a:latin typeface="Britannic Bol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1200000"/>
              </a:lightRig>
            </a:scene3d>
            <a:sp3d extrusionH="57150" contourW="12700">
              <a:bevelT/>
              <a:extrusionClr>
                <a:srgbClr val="FFC000"/>
              </a:extrusionClr>
              <a:contourClr>
                <a:srgbClr val="0070C0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6000" b="1" dirty="0" smtClean="0">
                <a:ln w="15875" cap="rnd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Cooper Black" pitchFamily="18" charset="0"/>
              </a:rPr>
              <a:t>Questions</a:t>
            </a:r>
            <a:endParaRPr lang="en-US" sz="6000" b="1" dirty="0">
              <a:ln w="15875" cap="rnd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127000" dist="127000" dir="2700000" algn="tl">
                  <a:srgbClr val="92D050">
                    <a:alpha val="66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296400" cy="7010400"/>
          </a:xfrm>
          <a:prstGeom prst="rect">
            <a:avLst/>
          </a:prstGeom>
          <a:gradFill>
            <a:gsLst>
              <a:gs pos="0">
                <a:srgbClr val="FFFF00">
                  <a:alpha val="87000"/>
                </a:srgb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0800000" scaled="0"/>
          </a:gradFill>
          <a:ln>
            <a:solidFill>
              <a:schemeClr val="tx1">
                <a:alpha val="90000"/>
              </a:schemeClr>
            </a:solidFill>
          </a:ln>
          <a:effectLst>
            <a:outerShdw blurRad="381000" dist="381000" dir="10800000" sx="50000" sy="50000" rotWithShape="0">
              <a:schemeClr val="tx1">
                <a:alpha val="6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1200000"/>
              </a:lightRig>
            </a:scene3d>
            <a:sp3d extrusionH="57150" contourW="12700">
              <a:bevelT/>
              <a:extrusionClr>
                <a:srgbClr val="FFC000"/>
              </a:extrusionClr>
              <a:contourClr>
                <a:srgbClr val="0070C0"/>
              </a:contourClr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8000" b="1" dirty="0" smtClean="0">
                <a:ln w="15875" cap="rnd"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127000" dist="127000" dir="2700000" algn="tl">
                    <a:srgbClr val="92D050">
                      <a:alpha val="66000"/>
                    </a:srgbClr>
                  </a:outerShdw>
                </a:effectLst>
                <a:latin typeface="Britannic Bold" pitchFamily="34" charset="0"/>
              </a:rPr>
              <a:t>Questions</a:t>
            </a:r>
            <a:endParaRPr lang="en-US" sz="8000" b="1" dirty="0">
              <a:ln w="15875" cap="rnd"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127000" dist="127000" dir="2700000" algn="tl">
                  <a:srgbClr val="92D050">
                    <a:alpha val="66000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6400" cy="7010398"/>
          </a:xfrm>
          <a:prstGeom prst="rect">
            <a:avLst/>
          </a:prstGeom>
        </p:spPr>
      </p:pic>
      <p:pic>
        <p:nvPicPr>
          <p:cNvPr id="53250" name="Picture 2" descr="ques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pic>
        <p:nvPicPr>
          <p:cNvPr id="53252" name="Picture 4" descr="ques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296403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25"/>
                            </p:stCondLst>
                            <p:childTnLst>
                              <p:par>
                                <p:cTn id="43" presetID="26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625"/>
                            </p:stCondLst>
                            <p:childTnLst>
                              <p:par>
                                <p:cTn id="60" presetID="22" presetClass="entr" presetSubtype="8" repeatCount="2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625"/>
                            </p:stCondLst>
                            <p:childTnLst>
                              <p:par>
                                <p:cTn id="6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625"/>
                            </p:stCondLst>
                            <p:childTnLst>
                              <p:par>
                                <p:cTn id="6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625"/>
                            </p:stCondLst>
                            <p:childTnLst>
                              <p:par>
                                <p:cTn id="74" presetID="8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build="p"/>
      <p:bldP spid="7" grpId="1" build="allAtOnce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page Hebrews -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229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Overview of Chapter 6: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interruption of the discussion regarding Jesus as High priest continues with a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solemn warning</a:t>
            </a:r>
            <a:r>
              <a:rPr lang="en-US" sz="2600" b="1" dirty="0" smtClean="0">
                <a:latin typeface="Cambria" pitchFamily="18" charset="0"/>
              </a:rPr>
              <a:t> regarding spiritual progress, and the need for diligence, faith and patience in order to inherit the promises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1-12</a:t>
            </a:r>
            <a:r>
              <a:rPr lang="en-US" sz="2600" b="1" dirty="0" smtClean="0">
                <a:latin typeface="Cambria" pitchFamily="18" charset="0"/>
              </a:rPr>
              <a:t>).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The certainty of God’s promises upon which our hope is based serves as an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anchor</a:t>
            </a:r>
            <a:r>
              <a:rPr lang="en-US" sz="2600" b="1" dirty="0" smtClean="0">
                <a:latin typeface="Cambria" pitchFamily="18" charset="0"/>
              </a:rPr>
              <a:t> of the soul that reaches into heaven itself, where Christ is now our High Priest according the order of </a:t>
            </a:r>
            <a:r>
              <a:rPr lang="en-US" sz="2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Melchizedek</a:t>
            </a:r>
            <a:r>
              <a:rPr lang="en-US" sz="2600" b="1" dirty="0" smtClean="0">
                <a:latin typeface="Cambria" pitchFamily="18" charset="0"/>
              </a:rPr>
              <a:t>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13-20</a:t>
            </a:r>
            <a:r>
              <a:rPr lang="en-US" sz="2600" b="1" dirty="0" smtClean="0">
                <a:latin typeface="Cambria" pitchFamily="18" charset="0"/>
              </a:rPr>
              <a:t>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In light of the disappointing and spiritually dangerous condition of the Hebrew Christians described in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5:11-14</a:t>
            </a:r>
            <a:r>
              <a:rPr lang="en-US" sz="2600" b="1" dirty="0" smtClean="0">
                <a:latin typeface="Cambria" pitchFamily="18" charset="0"/>
              </a:rPr>
              <a:t>, Paul stops talking about the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High Priest</a:t>
            </a:r>
            <a:r>
              <a:rPr lang="en-US" sz="2600" b="1" dirty="0" smtClean="0">
                <a:latin typeface="Cambria" pitchFamily="18" charset="0"/>
              </a:rPr>
              <a:t> and transitions into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third</a:t>
            </a:r>
            <a:r>
              <a:rPr lang="en-US" sz="2600" b="1" dirty="0" smtClean="0">
                <a:latin typeface="Cambria" pitchFamily="18" charset="0"/>
              </a:rPr>
              <a:t> (and probably the most well-know)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warning</a:t>
            </a:r>
            <a:r>
              <a:rPr lang="en-US" sz="2600" b="1" dirty="0" smtClean="0">
                <a:latin typeface="Cambria" pitchFamily="18" charset="0"/>
              </a:rPr>
              <a:t> in the book.  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1</a:t>
            </a:r>
            <a:r>
              <a:rPr lang="en-US" sz="2600" b="1" baseline="30000" dirty="0" smtClean="0">
                <a:latin typeface="Cambria" pitchFamily="18" charset="0"/>
              </a:rPr>
              <a:t>st</a:t>
            </a:r>
            <a:r>
              <a:rPr lang="en-US" sz="2600" b="1" dirty="0" smtClean="0">
                <a:latin typeface="Cambria" pitchFamily="18" charset="0"/>
              </a:rPr>
              <a:t> – Pay attention lest you drift away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2:1-4</a:t>
            </a:r>
            <a:r>
              <a:rPr lang="en-US" sz="2600" b="1" dirty="0" smtClean="0">
                <a:latin typeface="Cambria" pitchFamily="18" charset="0"/>
              </a:rPr>
              <a:t>),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2</a:t>
            </a:r>
            <a:r>
              <a:rPr lang="en-US" sz="2600" b="1" baseline="30000" dirty="0" smtClean="0">
                <a:latin typeface="Cambria" pitchFamily="18" charset="0"/>
              </a:rPr>
              <a:t>nd</a:t>
            </a:r>
            <a:r>
              <a:rPr lang="en-US" sz="2600" b="1" dirty="0" smtClean="0">
                <a:latin typeface="Cambria" pitchFamily="18" charset="0"/>
              </a:rPr>
              <a:t> – Beware of a harden heart 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3:7-4:13</a:t>
            </a:r>
            <a:r>
              <a:rPr lang="en-US" sz="2600" b="1" dirty="0" smtClean="0">
                <a:latin typeface="Cambria" pitchFamily="18" charset="0"/>
              </a:rPr>
              <a:t>), 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and now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3</a:t>
            </a:r>
            <a:r>
              <a:rPr lang="en-US" sz="2600" b="1" baseline="30000" dirty="0" smtClean="0">
                <a:latin typeface="Cambria" pitchFamily="18" charset="0"/>
              </a:rPr>
              <a:t>rd</a:t>
            </a:r>
            <a:r>
              <a:rPr lang="en-US" sz="2600" b="1" dirty="0" smtClean="0">
                <a:latin typeface="Cambria" pitchFamily="18" charset="0"/>
              </a:rPr>
              <a:t> – Don’t allow dullness of heart to hinder spiritual           growth (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5:11-6:20</a:t>
            </a:r>
            <a:r>
              <a:rPr lang="en-US" sz="2600" b="1" dirty="0" smtClean="0">
                <a:latin typeface="Cambria" pitchFamily="18" charset="0"/>
              </a:rPr>
              <a:t>).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800" y="152400"/>
            <a:ext cx="8534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Hebrews          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Britannic Bold" pitchFamily="34" charset="0"/>
                <a:ea typeface="+mn-ea"/>
                <a:cs typeface="+mn-cs"/>
              </a:rPr>
              <a:t>chapter 6</a:t>
            </a:r>
            <a:endParaRPr kumimoji="0" lang="en-US" sz="3600" b="0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Britannic Bold" pitchFamily="34" charset="0"/>
              <a:ea typeface="+mn-ea"/>
              <a:cs typeface="+mn-cs"/>
            </a:endParaRPr>
          </a:p>
        </p:txBody>
      </p:sp>
      <p:pic>
        <p:nvPicPr>
          <p:cNvPr id="7" name="Picture 3" descr="Scro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338" y="390525"/>
            <a:ext cx="1524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1000" y="1371600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Aft>
                <a:spcPts val="24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Discussion: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As we see, this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warning</a:t>
            </a:r>
            <a:r>
              <a:rPr lang="en-US" sz="2600" b="1" dirty="0" smtClean="0">
                <a:latin typeface="Cambria" pitchFamily="18" charset="0"/>
              </a:rPr>
              <a:t> began in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5:11</a:t>
            </a:r>
            <a:r>
              <a:rPr lang="en-US" sz="2600" b="1" dirty="0" smtClean="0">
                <a:latin typeface="Cambria" pitchFamily="18" charset="0"/>
              </a:rPr>
              <a:t> and continues through most of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Chapter 6</a:t>
            </a:r>
            <a:r>
              <a:rPr lang="en-US" sz="2600" b="1" dirty="0" smtClean="0">
                <a:latin typeface="Cambria" pitchFamily="18" charset="0"/>
              </a:rPr>
              <a:t>.  Not only is it one of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hardest warning</a:t>
            </a:r>
            <a:r>
              <a:rPr lang="en-US" sz="2600" b="1" dirty="0" smtClean="0">
                <a:latin typeface="Cambria" pitchFamily="18" charset="0"/>
              </a:rPr>
              <a:t> to hear, but it also contains some of the most difficult, disputed, controversial,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knottiest</a:t>
            </a:r>
            <a:r>
              <a:rPr lang="en-US" sz="2600" b="1" dirty="0" smtClean="0">
                <a:latin typeface="Cambria" pitchFamily="18" charset="0"/>
              </a:rPr>
              <a:t>” verses in all of Scripture.</a:t>
            </a:r>
          </a:p>
          <a:p>
            <a:pPr marL="274320" indent="-27432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600" b="1" dirty="0" smtClean="0">
                <a:latin typeface="Cambria" pitchFamily="18" charset="0"/>
              </a:rPr>
              <a:t>If we keep in mind that the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larger context</a:t>
            </a:r>
            <a:r>
              <a:rPr lang="en-US" sz="2600" b="1" dirty="0" smtClean="0">
                <a:latin typeface="Cambria" pitchFamily="18" charset="0"/>
              </a:rPr>
              <a:t> relates to a group of Christians who had failed to thrive in their spiritual growth—who had grown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dull</a:t>
            </a:r>
            <a:r>
              <a:rPr lang="en-US" sz="2600" b="1" dirty="0" smtClean="0">
                <a:latin typeface="Cambria" pitchFamily="18" charset="0"/>
              </a:rPr>
              <a:t> in their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hearing</a:t>
            </a:r>
            <a:r>
              <a:rPr lang="en-US" sz="2600" b="1" dirty="0" smtClean="0">
                <a:latin typeface="Cambria" pitchFamily="18" charset="0"/>
              </a:rPr>
              <a:t> and were wallowing in </a:t>
            </a:r>
            <a:r>
              <a:rPr lang="en-US" sz="2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immaturity</a:t>
            </a:r>
            <a:r>
              <a:rPr lang="en-US" sz="2600" b="1" dirty="0" smtClean="0">
                <a:latin typeface="Cambria" pitchFamily="18" charset="0"/>
              </a:rPr>
              <a:t>—we can begin to untie the “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knot</a:t>
            </a:r>
            <a:r>
              <a:rPr lang="en-US" sz="2600" b="1" dirty="0" smtClean="0">
                <a:latin typeface="Cambria" pitchFamily="18" charset="0"/>
              </a:rPr>
              <a:t>” of this difficult passage.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30988</TotalTime>
  <Words>3422</Words>
  <Application>Microsoft Office PowerPoint</Application>
  <PresentationFormat>On-screen Show (4:3)</PresentationFormat>
  <Paragraphs>223</Paragraphs>
  <Slides>61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 the end</vt:lpstr>
      <vt:lpstr>Slide 61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“Getting What You Give”</dc:title>
  <dc:creator>Pastor CALundy</dc:creator>
  <cp:lastModifiedBy>Pastor CALundy</cp:lastModifiedBy>
  <cp:revision>6289</cp:revision>
  <dcterms:created xsi:type="dcterms:W3CDTF">2016-10-08T19:35:00Z</dcterms:created>
  <dcterms:modified xsi:type="dcterms:W3CDTF">2020-10-12T22:44:38Z</dcterms:modified>
</cp:coreProperties>
</file>