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4"/>
  </p:notesMasterIdLst>
  <p:sldIdLst>
    <p:sldId id="1659" r:id="rId2"/>
    <p:sldId id="1990" r:id="rId3"/>
    <p:sldId id="1991" r:id="rId4"/>
    <p:sldId id="1871" r:id="rId5"/>
    <p:sldId id="2010" r:id="rId6"/>
    <p:sldId id="2012" r:id="rId7"/>
    <p:sldId id="2051" r:id="rId8"/>
    <p:sldId id="1995" r:id="rId9"/>
    <p:sldId id="1993" r:id="rId10"/>
    <p:sldId id="2053" r:id="rId11"/>
    <p:sldId id="2057" r:id="rId12"/>
    <p:sldId id="2054" r:id="rId13"/>
    <p:sldId id="2013" r:id="rId14"/>
    <p:sldId id="2058" r:id="rId15"/>
    <p:sldId id="2064" r:id="rId16"/>
    <p:sldId id="2055" r:id="rId17"/>
    <p:sldId id="2060" r:id="rId18"/>
    <p:sldId id="2059" r:id="rId19"/>
    <p:sldId id="2061" r:id="rId20"/>
    <p:sldId id="2062" r:id="rId21"/>
    <p:sldId id="1947" r:id="rId22"/>
    <p:sldId id="2056" r:id="rId23"/>
    <p:sldId id="2065" r:id="rId24"/>
    <p:sldId id="2066" r:id="rId25"/>
    <p:sldId id="2079" r:id="rId26"/>
    <p:sldId id="2078" r:id="rId27"/>
    <p:sldId id="1943" r:id="rId28"/>
    <p:sldId id="2067" r:id="rId29"/>
    <p:sldId id="2043" r:id="rId30"/>
    <p:sldId id="2072" r:id="rId31"/>
    <p:sldId id="2074" r:id="rId32"/>
    <p:sldId id="1935" r:id="rId33"/>
    <p:sldId id="2073" r:id="rId34"/>
    <p:sldId id="2075" r:id="rId35"/>
    <p:sldId id="1948" r:id="rId36"/>
    <p:sldId id="2076" r:id="rId37"/>
    <p:sldId id="2077" r:id="rId38"/>
    <p:sldId id="1878" r:id="rId39"/>
    <p:sldId id="1982" r:id="rId40"/>
    <p:sldId id="2068" r:id="rId41"/>
    <p:sldId id="2036" r:id="rId42"/>
    <p:sldId id="1926" r:id="rId43"/>
    <p:sldId id="2050" r:id="rId44"/>
    <p:sldId id="1867" r:id="rId45"/>
    <p:sldId id="1970" r:id="rId46"/>
    <p:sldId id="1868" r:id="rId47"/>
    <p:sldId id="2071" r:id="rId48"/>
    <p:sldId id="2080" r:id="rId49"/>
    <p:sldId id="2081" r:id="rId50"/>
    <p:sldId id="1853" r:id="rId51"/>
    <p:sldId id="1872" r:id="rId52"/>
    <p:sldId id="179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5F40"/>
    <a:srgbClr val="FFF3E5"/>
    <a:srgbClr val="2D99F3"/>
    <a:srgbClr val="6FE9A0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263" autoAdjust="0"/>
    <p:restoredTop sz="86410" autoAdjust="0"/>
  </p:normalViewPr>
  <p:slideViewPr>
    <p:cSldViewPr>
      <p:cViewPr varScale="1">
        <p:scale>
          <a:sx n="97" d="100"/>
          <a:sy n="97" d="100"/>
        </p:scale>
        <p:origin x="-576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 page Hebrews - 2.jpg"/>
          <p:cNvPicPr>
            <a:picLocks noChangeAspect="1"/>
          </p:cNvPicPr>
          <p:nvPr/>
        </p:nvPicPr>
        <p:blipFill>
          <a:blip r:embed="rId3" cstate="print"/>
          <a:srcRect t="10185"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096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Jesus After the </a:t>
            </a:r>
          </a:p>
          <a:p>
            <a:pPr algn="ctr"/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Order of Melchizedek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8</a:t>
            </a:r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21 October 2020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Rather, it means that Melchizedek displays some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striking similarities</a:t>
            </a:r>
            <a:r>
              <a:rPr lang="en-US" sz="2600" b="1" dirty="0" smtClean="0">
                <a:latin typeface="Cambria" pitchFamily="18" charset="0"/>
              </a:rPr>
              <a:t> that serve as a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type</a:t>
            </a:r>
            <a:r>
              <a:rPr lang="en-US" sz="2600" b="1" dirty="0" smtClean="0">
                <a:latin typeface="Cambria" pitchFamily="18" charset="0"/>
              </a:rPr>
              <a:t>,”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foreshadowing</a:t>
            </a:r>
            <a:r>
              <a:rPr lang="en-US" sz="2600" b="1" dirty="0" smtClean="0">
                <a:latin typeface="Cambria" pitchFamily="18" charset="0"/>
              </a:rPr>
              <a:t>,” or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illustration</a:t>
            </a:r>
            <a:r>
              <a:rPr lang="en-US" sz="2600" b="1" dirty="0" smtClean="0">
                <a:latin typeface="Cambria" pitchFamily="18" charset="0"/>
              </a:rPr>
              <a:t>” of the true eternal high priest, Jesus Christ.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explains how it is that Christ’s </a:t>
            </a:r>
            <a:r>
              <a:rPr lang="en-US" sz="2600" b="1" u="sng" dirty="0" smtClean="0">
                <a:latin typeface="Cambria" pitchFamily="18" charset="0"/>
              </a:rPr>
              <a:t>Melchizedekian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latin typeface="Cambria" pitchFamily="18" charset="0"/>
              </a:rPr>
              <a:t>priesthood</a:t>
            </a:r>
            <a:r>
              <a:rPr lang="en-US" sz="2600" b="1" dirty="0" smtClean="0">
                <a:latin typeface="Cambria" pitchFamily="18" charset="0"/>
              </a:rPr>
              <a:t> is superior to that of Aaron, which came later.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Remember, this is the very same subject that Paul said was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 to explain</a:t>
            </a:r>
            <a:r>
              <a:rPr lang="en-US" sz="2600" b="1" dirty="0" smtClean="0">
                <a:latin typeface="Cambria" pitchFamily="18" charset="0"/>
              </a:rPr>
              <a:t>” to 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“dull to hear”</a:t>
            </a:r>
            <a:r>
              <a:rPr lang="en-US" sz="2600" b="1" dirty="0" smtClean="0">
                <a:latin typeface="Cambria" pitchFamily="18" charset="0"/>
              </a:rPr>
              <a:t> readers.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1 explain.jpg"/>
          <p:cNvPicPr>
            <a:picLocks noChangeAspect="1"/>
          </p:cNvPicPr>
          <p:nvPr/>
        </p:nvPicPr>
        <p:blipFill>
          <a:blip r:embed="rId2" cstate="print"/>
          <a:srcRect l="1667" t="22222" r="834" b="36667"/>
          <a:stretch>
            <a:fillRect/>
          </a:stretch>
        </p:blipFill>
        <p:spPr>
          <a:xfrm>
            <a:off x="152400" y="457200"/>
            <a:ext cx="8915400" cy="2819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33400" y="1143000"/>
            <a:ext cx="1828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657600" y="1143000"/>
            <a:ext cx="9144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05600" y="1143000"/>
            <a:ext cx="82296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3429000"/>
            <a:ext cx="8382000" cy="36933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b="1" dirty="0" smtClean="0">
                <a:solidFill>
                  <a:schemeClr val="bg1"/>
                </a:solidFill>
              </a:rPr>
              <a:t> – similarly, they are kings.  The place called Salem later called Jerusalem.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8382000" cy="6463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</a:t>
            </a:r>
            <a:r>
              <a:rPr lang="en-US" b="1" dirty="0" smtClean="0">
                <a:solidFill>
                  <a:schemeClr val="bg1"/>
                </a:solidFill>
              </a:rPr>
              <a:t> – the name Melchizedek means “king” and “righteousness.”  The  name Salem means “shalom,” translated “peace.”    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257800"/>
            <a:ext cx="8382000" cy="92333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</a:t>
            </a:r>
            <a:r>
              <a:rPr lang="en-US" b="1" dirty="0" smtClean="0">
                <a:solidFill>
                  <a:schemeClr val="bg1"/>
                </a:solidFill>
              </a:rPr>
              <a:t> – Melchizedek is introduced without mention of his parentage, ancestry, birth or death.  He pronounced a priestly blessing over Abraham, who responded by giving Melchizedek a tenth of the spoils of his recent battle.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Here, Paul argues that Melchizedek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foreshadowed</a:t>
            </a:r>
            <a:r>
              <a:rPr lang="en-US" sz="2600" b="1" dirty="0" smtClean="0">
                <a:latin typeface="Cambria" pitchFamily="18" charset="0"/>
              </a:rPr>
              <a:t> the coming of the Son of God.  As such, David can later declare of the future Messiah, </a:t>
            </a:r>
            <a:r>
              <a:rPr lang="en-US" sz="2600" i="1" dirty="0" smtClean="0">
                <a:latin typeface="Cambria" pitchFamily="18" charset="0"/>
              </a:rPr>
              <a:t>“You are a priest forever according to the order of Melchizedek”</a:t>
            </a:r>
            <a:r>
              <a:rPr lang="en-US" sz="2600" b="1" dirty="0" smtClean="0">
                <a:latin typeface="Cambria" pitchFamily="18" charset="0"/>
              </a:rPr>
              <a:t>  </a:t>
            </a:r>
            <a:r>
              <a:rPr lang="en-US" sz="2400" dirty="0" smtClean="0">
                <a:latin typeface="Cambria" pitchFamily="18" charset="0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 110:4</a:t>
            </a:r>
            <a:r>
              <a:rPr lang="en-US" sz="2400" dirty="0" smtClean="0">
                <a:latin typeface="Cambria" pitchFamily="18" charset="0"/>
              </a:rPr>
              <a:t>)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was of the tribe of Judah – ineligible to serve as priest on earth.  Jesus’ priesthood was different.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What Melchizedek was in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narrative</a:t>
            </a:r>
            <a:r>
              <a:rPr lang="en-US" sz="2600" b="1" dirty="0" smtClean="0">
                <a:latin typeface="Cambria" pitchFamily="18" charset="0"/>
              </a:rPr>
              <a:t>, the Messiah is in the 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nature</a:t>
            </a:r>
            <a:r>
              <a:rPr lang="en-US" sz="2600" b="1" dirty="0" smtClean="0">
                <a:latin typeface="Cambria" pitchFamily="18" charset="0"/>
              </a:rPr>
              <a:t> – Jesus is Priest and King, Righteousness and Peace incarnate, eternal in His deity, and ever able to serve as High Priest in heaven.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-3 explain2.jpg"/>
          <p:cNvPicPr>
            <a:picLocks noChangeAspect="1"/>
          </p:cNvPicPr>
          <p:nvPr/>
        </p:nvPicPr>
        <p:blipFill>
          <a:blip r:embed="rId2" cstate="print"/>
          <a:srcRect t="17778" b="17778"/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4-7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248400" y="2133600"/>
            <a:ext cx="7315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67000" y="3352800"/>
            <a:ext cx="7315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29200" y="4876800"/>
            <a:ext cx="8229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8 text.jpg"/>
          <p:cNvPicPr>
            <a:picLocks noChangeAspect="1"/>
          </p:cNvPicPr>
          <p:nvPr/>
        </p:nvPicPr>
        <p:blipFill>
          <a:blip r:embed="rId2" cstate="print"/>
          <a:srcRect l="3065" t="2586" r="3065" b="7102"/>
          <a:stretch>
            <a:fillRect/>
          </a:stretch>
        </p:blipFill>
        <p:spPr>
          <a:xfrm>
            <a:off x="457200" y="304800"/>
            <a:ext cx="8305800" cy="6344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1676400" y="2438400"/>
            <a:ext cx="146304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Here, Paul demonstrates that Melchizedek himself was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greater</a:t>
            </a:r>
            <a:r>
              <a:rPr lang="en-US" sz="2600" b="1" dirty="0" smtClean="0">
                <a:latin typeface="Cambria" pitchFamily="18" charset="0"/>
              </a:rPr>
              <a:t> even than Abraham, the founding father of the Hebrew people and original recipient of the foundational covenant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7:4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600" b="1" dirty="0" smtClean="0">
                <a:latin typeface="Cambria" pitchFamily="18" charset="0"/>
              </a:rPr>
              <a:t> – Abraham gave the priest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one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tenth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“tithe”</a:t>
            </a:r>
            <a:r>
              <a:rPr lang="en-US" sz="2600" b="1" dirty="0" smtClean="0">
                <a:latin typeface="Cambria" pitchFamily="18" charset="0"/>
              </a:rPr>
              <a:t>)  of all his spoils of war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Gen. 14:20</a:t>
            </a:r>
            <a:r>
              <a:rPr lang="en-US" sz="2600" b="1" dirty="0" smtClean="0">
                <a:latin typeface="Cambria" pitchFamily="18" charset="0"/>
              </a:rPr>
              <a:t>).  In the Law of Moses, the Levitical priesthood received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tithes</a:t>
            </a:r>
            <a:r>
              <a:rPr lang="en-US" sz="2600" b="1" dirty="0" smtClean="0">
                <a:latin typeface="Cambria" pitchFamily="18" charset="0"/>
              </a:rPr>
              <a:t> from the people of Israel – the descendants of Abraham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7:5</a:t>
            </a:r>
            <a:r>
              <a:rPr lang="en-US" sz="2600" b="1" dirty="0" smtClean="0">
                <a:latin typeface="Cambria" pitchFamily="18" charset="0"/>
              </a:rPr>
              <a:t>). 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Note:</a:t>
            </a:r>
            <a:r>
              <a:rPr lang="en-US" sz="2600" b="1" dirty="0" smtClean="0">
                <a:latin typeface="Cambria" pitchFamily="18" charset="0"/>
              </a:rPr>
              <a:t>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tithing predates the Mosaic Law.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dirty="0" smtClean="0">
                <a:latin typeface="Cambria" pitchFamily="18" charset="0"/>
              </a:rPr>
              <a:t> – Melchizedek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blessed</a:t>
            </a:r>
            <a:r>
              <a:rPr lang="en-US" sz="2600" b="1" dirty="0" smtClean="0">
                <a:latin typeface="Cambria" pitchFamily="18" charset="0"/>
              </a:rPr>
              <a:t> Abraham, the one who possessed the promises of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7:6</a:t>
            </a:r>
            <a:r>
              <a:rPr lang="en-US" sz="2600" b="1" dirty="0" smtClean="0">
                <a:latin typeface="Cambria" pitchFamily="18" charset="0"/>
              </a:rPr>
              <a:t>).  In a formal Biblical blessing, the </a:t>
            </a:r>
            <a:r>
              <a:rPr lang="en-US" sz="2600" b="1" u="sng" dirty="0" smtClean="0">
                <a:latin typeface="Cambria" pitchFamily="18" charset="0"/>
              </a:rPr>
              <a:t>superior</a:t>
            </a:r>
            <a:r>
              <a:rPr lang="en-US" sz="2600" b="1" dirty="0" smtClean="0">
                <a:latin typeface="Cambria" pitchFamily="18" charset="0"/>
              </a:rPr>
              <a:t> (greater)always blesses the </a:t>
            </a:r>
            <a:r>
              <a:rPr lang="en-US" sz="2600" b="1" u="sng" dirty="0" smtClean="0">
                <a:latin typeface="Cambria" pitchFamily="18" charset="0"/>
              </a:rPr>
              <a:t>inferior</a:t>
            </a:r>
            <a:r>
              <a:rPr lang="en-US" sz="2600" b="1" dirty="0" smtClean="0">
                <a:latin typeface="Cambria" pitchFamily="18" charset="0"/>
              </a:rPr>
              <a:t> (lesser).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notes that such order of </a:t>
            </a:r>
            <a:r>
              <a:rPr lang="en-US" sz="2600" b="1" u="sng" dirty="0" smtClean="0">
                <a:latin typeface="Cambria" pitchFamily="18" charset="0"/>
              </a:rPr>
              <a:t>rank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u="sng" dirty="0" smtClean="0">
                <a:latin typeface="Cambria" pitchFamily="18" charset="0"/>
              </a:rPr>
              <a:t>propriety</a:t>
            </a:r>
            <a:r>
              <a:rPr lang="en-US" sz="2600" b="1" dirty="0" smtClean="0">
                <a:latin typeface="Cambria" pitchFamily="18" charset="0"/>
              </a:rPr>
              <a:t> of blessing 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“without any dispute”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7:7</a:t>
            </a:r>
            <a:r>
              <a:rPr lang="en-US" sz="2600" b="1" dirty="0" smtClean="0">
                <a:latin typeface="Cambria" pitchFamily="18" charset="0"/>
              </a:rPr>
              <a:t>).  The priest-king of Salem occupied a place of greater spiritual authority than Abraham:  </a:t>
            </a:r>
            <a:r>
              <a:rPr lang="en-US" sz="2600" b="1" i="1" dirty="0" smtClean="0">
                <a:latin typeface="Cambria" pitchFamily="18" charset="0"/>
              </a:rPr>
              <a:t>“greater indicates a person of greater status, prominence, or rank.” 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8-10 text.jpg"/>
          <p:cNvPicPr>
            <a:picLocks noChangeAspect="1"/>
          </p:cNvPicPr>
          <p:nvPr/>
        </p:nvPicPr>
        <p:blipFill>
          <a:blip r:embed="rId2" cstate="print"/>
          <a:srcRect l="5000" r="9167"/>
          <a:stretch>
            <a:fillRect/>
          </a:stretch>
        </p:blipFill>
        <p:spPr>
          <a:xfrm>
            <a:off x="457200" y="609600"/>
            <a:ext cx="8255564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905000" y="3733800"/>
            <a:ext cx="82296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62600" y="3733800"/>
            <a:ext cx="100584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1000" y="4267200"/>
            <a:ext cx="27432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By implication then, Melchizedek’s </a:t>
            </a:r>
            <a:r>
              <a:rPr lang="en-US" sz="2600" b="1" u="sng" dirty="0" smtClean="0">
                <a:latin typeface="Cambria" pitchFamily="18" charset="0"/>
              </a:rPr>
              <a:t>priesthood</a:t>
            </a:r>
            <a:r>
              <a:rPr lang="en-US" sz="2600" b="1" dirty="0" smtClean="0">
                <a:latin typeface="Cambria" pitchFamily="18" charset="0"/>
              </a:rPr>
              <a:t> was superior to the </a:t>
            </a:r>
            <a:r>
              <a:rPr lang="en-US" sz="2600" b="1" u="sng" dirty="0" smtClean="0">
                <a:latin typeface="Cambria" pitchFamily="18" charset="0"/>
              </a:rPr>
              <a:t>priesthood</a:t>
            </a:r>
            <a:r>
              <a:rPr lang="en-US" sz="2600" b="1" dirty="0" smtClean="0">
                <a:latin typeface="Cambria" pitchFamily="18" charset="0"/>
              </a:rPr>
              <a:t> of the Levites, who were still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“in the loins”</a:t>
            </a:r>
            <a:r>
              <a:rPr lang="en-US" sz="2600" b="1" dirty="0" smtClean="0">
                <a:latin typeface="Cambria" pitchFamily="18" charset="0"/>
              </a:rPr>
              <a:t> of Abraham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7:10</a:t>
            </a:r>
            <a:r>
              <a:rPr lang="en-US" sz="2600" b="1" dirty="0" smtClean="0">
                <a:latin typeface="Cambria" pitchFamily="18" charset="0"/>
              </a:rPr>
              <a:t>). 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Because Melchizedek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greater</a:t>
            </a:r>
            <a:r>
              <a:rPr lang="en-US" sz="2600" b="1" dirty="0" smtClean="0">
                <a:latin typeface="Cambria" pitchFamily="18" charset="0"/>
              </a:rPr>
              <a:t> than the Levitical priests, Melchizedek’s  priesthood – which existed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long before</a:t>
            </a:r>
            <a:r>
              <a:rPr lang="en-US" sz="2600" b="1" dirty="0" smtClean="0">
                <a:latin typeface="Cambria" pitchFamily="18" charset="0"/>
              </a:rPr>
              <a:t> the Law of Moses –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greater</a:t>
            </a:r>
            <a:r>
              <a:rPr lang="en-US" sz="2600" b="1" dirty="0" smtClean="0">
                <a:latin typeface="Cambria" pitchFamily="18" charset="0"/>
              </a:rPr>
              <a:t> than the Levitical priesthood established under Moses.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Because the Messiah’s priesthood is of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“order of Melchizedek, ”</a:t>
            </a:r>
            <a:r>
              <a:rPr lang="en-US" sz="2600" b="1" dirty="0" smtClean="0">
                <a:latin typeface="Cambria" pitchFamily="18" charset="0"/>
              </a:rPr>
              <a:t> the Messiah’s priesthood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greater</a:t>
            </a:r>
            <a:r>
              <a:rPr lang="en-US" sz="2600" b="1" dirty="0" smtClean="0">
                <a:latin typeface="Cambria" pitchFamily="18" charset="0"/>
              </a:rPr>
              <a:t> than the priesthood of the Levites under Mosaic Law.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review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</a:rPr>
              <a:t>Chapter 1: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n-US" sz="2400" b="1" dirty="0" smtClean="0">
                <a:latin typeface="Cambria" pitchFamily="18" charset="0"/>
              </a:rPr>
              <a:t>Jesus, Better than Prophets and Angels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1:1-14</a:t>
            </a:r>
            <a:r>
              <a:rPr lang="en-US" sz="24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</a:rPr>
              <a:t>Chapter 2:  Jesus, Better than the Angels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2:1-18</a:t>
            </a:r>
            <a:r>
              <a:rPr lang="en-US" sz="24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</a:rPr>
              <a:t>Chapter 3:  Jesus, Better than Moses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3:1-19</a:t>
            </a:r>
            <a:r>
              <a:rPr lang="en-US" sz="2400" b="1" dirty="0" smtClean="0">
                <a:latin typeface="Cambria" pitchFamily="18" charset="0"/>
              </a:rPr>
              <a:t>) </a:t>
            </a:r>
          </a:p>
          <a:p>
            <a:pPr marL="274320" indent="-274320"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</a:rPr>
              <a:t>Chapter 4:  Jesus, Better than Joshua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4:1-16</a:t>
            </a:r>
            <a:r>
              <a:rPr lang="en-US" sz="24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</a:rPr>
              <a:t>Chapter 5:  Jesus, Better than Aaron as Priest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5:1-14</a:t>
            </a:r>
            <a:r>
              <a:rPr lang="en-US" sz="2400" b="1" dirty="0" smtClean="0">
                <a:latin typeface="Cambria" pitchFamily="18" charset="0"/>
              </a:rPr>
              <a:t>) </a:t>
            </a:r>
          </a:p>
          <a:p>
            <a:pPr marL="274320" indent="-274320"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</a:rPr>
              <a:t>Chapter 6:  Jesus, Press On To Maturity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6:1-20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</a:rPr>
              <a:t>	</a:t>
            </a:r>
            <a:r>
              <a:rPr lang="en-US" sz="2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this lesson . . . </a:t>
            </a:r>
          </a:p>
          <a:p>
            <a:pPr marL="274320" indent="-274320">
              <a:spcAft>
                <a:spcPts val="1200"/>
              </a:spcAft>
            </a:pPr>
            <a:r>
              <a:rPr lang="en-US" sz="2400" b="1" dirty="0" smtClean="0">
                <a:latin typeface="Cambria" pitchFamily="18" charset="0"/>
              </a:rPr>
              <a:t>Chapter 7:  Jesus, After the Order of Melchizedek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7:1-17</a:t>
            </a:r>
            <a:r>
              <a:rPr lang="en-US" sz="24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What a powerful argument!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Remember, the readers had been tempted to back away from their complete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trust</a:t>
            </a:r>
            <a:r>
              <a:rPr lang="en-US" sz="2600" b="1" dirty="0" smtClean="0">
                <a:latin typeface="Cambria" pitchFamily="18" charset="0"/>
              </a:rPr>
              <a:t> in the Messiah as their great High Priest and find significance again in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Levitical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priesthood</a:t>
            </a:r>
            <a:r>
              <a:rPr lang="en-US" sz="2600" b="1" dirty="0" smtClean="0">
                <a:latin typeface="Cambria" pitchFamily="18" charset="0"/>
              </a:rPr>
              <a:t> with its continual sacrifices and rituals.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states there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another</a:t>
            </a:r>
            <a:r>
              <a:rPr lang="en-US" sz="2600" b="1" dirty="0" smtClean="0">
                <a:latin typeface="Cambria" pitchFamily="18" charset="0"/>
              </a:rPr>
              <a:t> priestly order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</a:t>
            </a:r>
            <a:r>
              <a:rPr lang="en-US" sz="2600" b="1" dirty="0" smtClean="0">
                <a:latin typeface="Cambria" pitchFamily="18" charset="0"/>
              </a:rPr>
              <a:t> to the Levitical line of Aaron.  It was the order of Melchizedek, a king-priest who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foreshadowed</a:t>
            </a:r>
            <a:r>
              <a:rPr lang="en-US" sz="2600" b="1" dirty="0" smtClean="0">
                <a:latin typeface="Cambria" pitchFamily="18" charset="0"/>
              </a:rPr>
              <a:t> a still greater future King and Priest,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Jesus Christ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-11-12 text.jpg"/>
          <p:cNvPicPr>
            <a:picLocks noChangeAspect="1"/>
          </p:cNvPicPr>
          <p:nvPr/>
        </p:nvPicPr>
        <p:blipFill>
          <a:blip r:embed="rId2" cstate="print"/>
          <a:srcRect t="8889" b="3333"/>
          <a:stretch>
            <a:fillRect/>
          </a:stretch>
        </p:blipFill>
        <p:spPr>
          <a:xfrm>
            <a:off x="685800" y="304800"/>
            <a:ext cx="7543800" cy="6287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6324600" y="2514600"/>
            <a:ext cx="137160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5400" y="3048000"/>
            <a:ext cx="91440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4724400"/>
            <a:ext cx="164592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5257800"/>
            <a:ext cx="137160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838200"/>
            <a:ext cx="182880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quotes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David</a:t>
            </a:r>
            <a:r>
              <a:rPr lang="en-US" sz="2600" b="1" dirty="0" smtClean="0">
                <a:latin typeface="Cambria" pitchFamily="18" charset="0"/>
              </a:rPr>
              <a:t> that another priest was to rise who was not part of the order of Aaron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7:11</a:t>
            </a:r>
            <a:r>
              <a:rPr lang="en-US" sz="2600" b="1" dirty="0" smtClean="0">
                <a:latin typeface="Cambria" pitchFamily="18" charset="0"/>
              </a:rPr>
              <a:t>), but shall be after the order of Melchizedek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 110:4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There was obviously something the priesthood of Aaron couldn’t accomplish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perfection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7:11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makes the obvious point that with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changing</a:t>
            </a:r>
            <a:r>
              <a:rPr lang="en-US" sz="2600" b="1" dirty="0" smtClean="0">
                <a:latin typeface="Cambria" pitchFamily="18" charset="0"/>
              </a:rPr>
              <a:t> of the priesthood from Aaron to Melchizedek, there must also be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changes</a:t>
            </a:r>
            <a:r>
              <a:rPr lang="en-US" sz="2600" b="1" dirty="0" smtClean="0">
                <a:latin typeface="Cambria" pitchFamily="18" charset="0"/>
              </a:rPr>
              <a:t> regarding the Law of Moses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7:12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Levitical priesthood failed to give the believer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direct access</a:t>
            </a:r>
            <a:r>
              <a:rPr lang="en-US" sz="2600" b="1" dirty="0" smtClean="0">
                <a:latin typeface="Cambria" pitchFamily="18" charset="0"/>
              </a:rPr>
              <a:t> to God.  The Law failed to bring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maturity</a:t>
            </a:r>
            <a:r>
              <a:rPr lang="en-US" sz="2600" b="1" dirty="0" smtClean="0">
                <a:latin typeface="Cambria" pitchFamily="18" charset="0"/>
              </a:rPr>
              <a:t> into the life of the believer.  But where the old covenant  failed, the new covenant succeeded.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With Jesus Christ – the promised Priest according to the order of Melchizedek – came the assurance both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unhindered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access</a:t>
            </a:r>
            <a:r>
              <a:rPr lang="en-US" sz="2600" b="1" dirty="0" smtClean="0">
                <a:latin typeface="Cambria" pitchFamily="18" charset="0"/>
              </a:rPr>
              <a:t> to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4:14-16</a:t>
            </a:r>
            <a:r>
              <a:rPr lang="en-US" sz="2600" b="1" dirty="0" smtClean="0">
                <a:latin typeface="Cambria" pitchFamily="18" charset="0"/>
              </a:rPr>
              <a:t>) and growth toward real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maturity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12:1-2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-11 Priesthood -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371600" y="838200"/>
            <a:ext cx="2286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-11 Priesthood.jpg"/>
          <p:cNvPicPr>
            <a:picLocks noChangeAspect="1"/>
          </p:cNvPicPr>
          <p:nvPr/>
        </p:nvPicPr>
        <p:blipFill>
          <a:blip r:embed="rId2" cstate="print"/>
          <a:srcRect l="4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12 explain2.jpg"/>
          <p:cNvPicPr>
            <a:picLocks noChangeAspect="1"/>
          </p:cNvPicPr>
          <p:nvPr/>
        </p:nvPicPr>
        <p:blipFill>
          <a:blip r:embed="rId2" cstate="print"/>
          <a:srcRect r="1000" b="8444"/>
          <a:stretch>
            <a:fillRect/>
          </a:stretch>
        </p:blipFill>
        <p:spPr>
          <a:xfrm>
            <a:off x="685800" y="685800"/>
            <a:ext cx="7910002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5334000" y="3048000"/>
            <a:ext cx="173736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00800" y="4724400"/>
            <a:ext cx="137160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12 expl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382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14-16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2057400" y="1752600"/>
            <a:ext cx="1371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14400" y="3733800"/>
            <a:ext cx="310896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24400" y="5181600"/>
            <a:ext cx="246888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explains that Jesus Christ descended from the tribe of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Judah</a:t>
            </a:r>
            <a:r>
              <a:rPr lang="en-US" sz="2600" b="1" dirty="0" smtClean="0">
                <a:latin typeface="Cambria" pitchFamily="18" charset="0"/>
              </a:rPr>
              <a:t> rather than from the tribe of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Levi</a:t>
            </a:r>
            <a:r>
              <a:rPr lang="en-US" sz="2600" b="1" dirty="0" smtClean="0">
                <a:latin typeface="Cambria" pitchFamily="18" charset="0"/>
              </a:rPr>
              <a:t>.  As such, Jesus stood outside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legal lineage</a:t>
            </a:r>
            <a:r>
              <a:rPr lang="en-US" sz="2600" b="1" dirty="0" smtClean="0">
                <a:latin typeface="Cambria" pitchFamily="18" charset="0"/>
              </a:rPr>
              <a:t> for a priest under the Law of Moses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7:14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priesthood was of a completely different order.  It was an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 priesthood</a:t>
            </a:r>
            <a:r>
              <a:rPr lang="en-US" sz="2600" b="1" dirty="0" smtClean="0">
                <a:latin typeface="Cambria" pitchFamily="18" charset="0"/>
              </a:rPr>
              <a:t> based on “an indestructible (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endless</a:t>
            </a:r>
            <a:r>
              <a:rPr lang="en-US" sz="2600" b="1" dirty="0" smtClean="0">
                <a:latin typeface="Cambria" pitchFamily="18" charset="0"/>
              </a:rPr>
              <a:t>) life,” foreshadowed by the mysterious Melchizedek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7:15-16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review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Warnings: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light of the disappointing and spiritually dangerous condition of the Hebrew Christians described thus far, Paul has provide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</a:t>
            </a:r>
            <a:r>
              <a:rPr lang="en-US" sz="2600" b="1" dirty="0" smtClean="0">
                <a:latin typeface="Cambria" pitchFamily="18" charset="0"/>
              </a:rPr>
              <a:t> of the     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five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</a:t>
            </a:r>
            <a:r>
              <a:rPr lang="en-US" sz="2600" b="1" dirty="0" smtClean="0">
                <a:latin typeface="Cambria" pitchFamily="18" charset="0"/>
              </a:rPr>
              <a:t> in this book.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1</a:t>
            </a:r>
            <a:r>
              <a:rPr lang="en-US" sz="2600" b="1" baseline="30000" dirty="0" smtClean="0">
                <a:latin typeface="Cambria" pitchFamily="18" charset="0"/>
              </a:rPr>
              <a:t>st</a:t>
            </a:r>
            <a:r>
              <a:rPr lang="en-US" sz="2600" b="1" dirty="0" smtClean="0">
                <a:latin typeface="Cambria" pitchFamily="18" charset="0"/>
              </a:rPr>
              <a:t> – Pay attention lest you drift away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600" b="1" dirty="0" smtClean="0">
                <a:latin typeface="Cambria" pitchFamily="18" charset="0"/>
              </a:rPr>
              <a:t>),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2</a:t>
            </a:r>
            <a:r>
              <a:rPr lang="en-US" sz="2600" b="1" baseline="30000" dirty="0" smtClean="0">
                <a:latin typeface="Cambria" pitchFamily="18" charset="0"/>
              </a:rPr>
              <a:t>nd</a:t>
            </a:r>
            <a:r>
              <a:rPr lang="en-US" sz="2600" b="1" dirty="0" smtClean="0">
                <a:latin typeface="Cambria" pitchFamily="18" charset="0"/>
              </a:rPr>
              <a:t> – Beware of a harden heart 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3:7-4:13</a:t>
            </a:r>
            <a:r>
              <a:rPr lang="en-US" sz="2600" b="1" dirty="0" smtClean="0">
                <a:latin typeface="Cambria" pitchFamily="18" charset="0"/>
              </a:rPr>
              <a:t>),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3</a:t>
            </a:r>
            <a:r>
              <a:rPr lang="en-US" sz="2600" b="1" baseline="30000" dirty="0" smtClean="0">
                <a:latin typeface="Cambria" pitchFamily="18" charset="0"/>
              </a:rPr>
              <a:t>rd</a:t>
            </a:r>
            <a:r>
              <a:rPr lang="en-US" sz="2600" b="1" dirty="0" smtClean="0">
                <a:latin typeface="Cambria" pitchFamily="18" charset="0"/>
              </a:rPr>
              <a:t> – Don’t allow dullness of heart to hinder spiritual           growth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5:11-6:20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-18-19 text.jpg"/>
          <p:cNvPicPr>
            <a:picLocks noChangeAspect="1"/>
          </p:cNvPicPr>
          <p:nvPr/>
        </p:nvPicPr>
        <p:blipFill>
          <a:blip r:embed="rId2" cstate="print"/>
          <a:srcRect l="3333" r="2500"/>
          <a:stretch>
            <a:fillRect/>
          </a:stretch>
        </p:blipFill>
        <p:spPr>
          <a:xfrm>
            <a:off x="304800" y="609600"/>
            <a:ext cx="86106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4724400" y="3124200"/>
            <a:ext cx="73152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4114800"/>
            <a:ext cx="219456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argues that </a:t>
            </a:r>
            <a:r>
              <a:rPr lang="en-US" sz="2600" b="1" i="1" dirty="0" smtClean="0">
                <a:latin typeface="Cambria" pitchFamily="18" charset="0"/>
              </a:rPr>
              <a:t>“on the other hand,”</a:t>
            </a:r>
            <a:r>
              <a:rPr lang="en-US" sz="2600" b="1" dirty="0" smtClean="0">
                <a:latin typeface="Cambria" pitchFamily="18" charset="0"/>
              </a:rPr>
              <a:t> the Law was set aside because of its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weakness and uselessness</a:t>
            </a:r>
            <a:r>
              <a:rPr lang="en-US" sz="2600" b="1" dirty="0" smtClean="0">
                <a:latin typeface="Cambria" pitchFamily="18" charset="0"/>
              </a:rPr>
              <a:t> at providing genuine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access</a:t>
            </a:r>
            <a:r>
              <a:rPr lang="en-US" sz="2600" b="1" dirty="0" smtClean="0">
                <a:latin typeface="Cambria" pitchFamily="18" charset="0"/>
              </a:rPr>
              <a:t> to God and means of spiritual growth . . . for the Law made nothing perfect 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7:18-19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Knowing God and having personal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access</a:t>
            </a:r>
            <a:r>
              <a:rPr lang="en-US" sz="2600" b="1" dirty="0" smtClean="0">
                <a:latin typeface="Cambria" pitchFamily="18" charset="0"/>
              </a:rPr>
              <a:t> to Him are the hallmarks of true religion.  Fallen humanity needs a reliable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bridge</a:t>
            </a:r>
            <a:r>
              <a:rPr lang="en-US" sz="2600" b="1" dirty="0" smtClean="0">
                <a:latin typeface="Cambria" pitchFamily="18" charset="0"/>
              </a:rPr>
              <a:t> to span the chasm that separates sinful humans from a holy, righteous God – that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bridge</a:t>
            </a:r>
            <a:r>
              <a:rPr lang="en-US" sz="2600" b="1" dirty="0" smtClean="0">
                <a:latin typeface="Cambria" pitchFamily="18" charset="0"/>
              </a:rPr>
              <a:t> is Jesus Christ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1Tim. 2:5; John 14:6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-20-22 text.jpg"/>
          <p:cNvPicPr>
            <a:picLocks noChangeAspect="1"/>
          </p:cNvPicPr>
          <p:nvPr/>
        </p:nvPicPr>
        <p:blipFill>
          <a:blip r:embed="rId2" cstate="print"/>
          <a:srcRect l="7500" t="7778" r="5833" b="11111"/>
          <a:stretch>
            <a:fillRect/>
          </a:stretch>
        </p:blipFill>
        <p:spPr>
          <a:xfrm>
            <a:off x="228600" y="228600"/>
            <a:ext cx="8684712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6781800" y="2286000"/>
            <a:ext cx="82296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3429000"/>
            <a:ext cx="82296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0" y="3429000"/>
            <a:ext cx="82296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Note the following four comparisons . . .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ONE</a:t>
            </a:r>
            <a:r>
              <a:rPr lang="en-US" sz="2600" b="1" dirty="0" smtClean="0">
                <a:latin typeface="Cambria" pitchFamily="18" charset="0"/>
              </a:rPr>
              <a:t> – Paul emphasizes the fact that Christ’s Melchizedekian priesthood was established by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divine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oath</a:t>
            </a:r>
            <a:r>
              <a:rPr lang="en-US" sz="2600" b="1" dirty="0" smtClean="0">
                <a:latin typeface="Cambria" pitchFamily="18" charset="0"/>
              </a:rPr>
              <a:t>, as found in Psalm 110:4,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7:21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Because Christ is superior in His priesthood, those  who place their trust in Him are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guaranteed</a:t>
            </a:r>
            <a:r>
              <a:rPr lang="en-US" sz="2600" b="1" dirty="0" smtClean="0">
                <a:latin typeface="Cambria" pitchFamily="18" charset="0"/>
              </a:rPr>
              <a:t> a better kind of salvation.  Because Jesus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lives forever</a:t>
            </a:r>
            <a:r>
              <a:rPr lang="en-US" sz="2600" b="1" dirty="0" smtClean="0">
                <a:latin typeface="Cambria" pitchFamily="18" charset="0"/>
              </a:rPr>
              <a:t>, we will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live forever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7:22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Note the following four comparisons . . .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TWO</a:t>
            </a:r>
            <a:r>
              <a:rPr lang="en-US" sz="2600" b="1" dirty="0" smtClean="0">
                <a:latin typeface="Cambria" pitchFamily="18" charset="0"/>
              </a:rPr>
              <a:t> – Paul declares that Jesus was the personal guarantee of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better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covenant</a:t>
            </a:r>
            <a:r>
              <a:rPr lang="en-US" sz="2600" b="1" dirty="0" smtClean="0">
                <a:latin typeface="Cambria" pitchFamily="18" charset="0"/>
              </a:rPr>
              <a:t> that could never expire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7:22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has become the guarantee of a covenantal arrangement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</a:t>
            </a:r>
            <a:r>
              <a:rPr lang="en-US" sz="2600" b="1" dirty="0" smtClean="0">
                <a:latin typeface="Cambria" pitchFamily="18" charset="0"/>
              </a:rPr>
              <a:t> to that of Moses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7:22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-23-25 text.jpg"/>
          <p:cNvPicPr>
            <a:picLocks noChangeAspect="1"/>
          </p:cNvPicPr>
          <p:nvPr/>
        </p:nvPicPr>
        <p:blipFill>
          <a:blip r:embed="rId2" cstate="print"/>
          <a:srcRect l="4167" r="1667" b="16667"/>
          <a:stretch>
            <a:fillRect/>
          </a:stretch>
        </p:blipFill>
        <p:spPr>
          <a:xfrm>
            <a:off x="304800" y="533400"/>
            <a:ext cx="86106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1143000" y="2743200"/>
            <a:ext cx="128016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20100" y="1600200"/>
            <a:ext cx="1447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Note the following four comparisons . . .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</a:t>
            </a:r>
            <a:r>
              <a:rPr lang="en-US" sz="2600" b="1" dirty="0" smtClean="0">
                <a:latin typeface="Cambria" pitchFamily="18" charset="0"/>
              </a:rPr>
              <a:t> – Paul declares that Jesus’ priestly ministry 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permanent</a:t>
            </a:r>
            <a:r>
              <a:rPr lang="en-US" sz="2600" b="1" dirty="0" smtClean="0">
                <a:latin typeface="Cambria" pitchFamily="18" charset="0"/>
              </a:rPr>
              <a:t>, because He conquered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death</a:t>
            </a:r>
            <a:r>
              <a:rPr lang="en-US" sz="2600" b="1" dirty="0" smtClean="0">
                <a:latin typeface="Cambria" pitchFamily="18" charset="0"/>
              </a:rPr>
              <a:t> and lives forever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7:24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sinful mortals are in perpetual need of a mediating high priest; Christ is a perpetual, perfect High Priest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7:24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Note the following four comparisons . . .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FOUR</a:t>
            </a:r>
            <a:r>
              <a:rPr lang="en-US" sz="2600" b="1" dirty="0" smtClean="0">
                <a:latin typeface="Cambria" pitchFamily="18" charset="0"/>
              </a:rPr>
              <a:t> – Paul declares that Jesus’ ministry of heavenly intercession enables Him to provide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 salvation</a:t>
            </a:r>
            <a:r>
              <a:rPr lang="en-US" sz="2600" b="1" dirty="0" smtClean="0">
                <a:latin typeface="Cambria" pitchFamily="18" charset="0"/>
              </a:rPr>
              <a:t> to those who come to God through Him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7:25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What a great reminder of our eternal security in Jesus Christ.  He is able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“to save totally, completely, and forever”</a:t>
            </a:r>
            <a:r>
              <a:rPr lang="en-US" sz="2600" b="1" dirty="0" smtClean="0">
                <a:latin typeface="Cambria" pitchFamily="18" charset="0"/>
              </a:rPr>
              <a:t> those who have placed their faith in Him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7:25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25 high pri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" y="1447800"/>
            <a:ext cx="8382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-26-28 text.jpg"/>
          <p:cNvPicPr>
            <a:picLocks noChangeAspect="1"/>
          </p:cNvPicPr>
          <p:nvPr/>
        </p:nvPicPr>
        <p:blipFill>
          <a:blip r:embed="rId2" cstate="print"/>
          <a:srcRect b="13924"/>
          <a:stretch>
            <a:fillRect/>
          </a:stretch>
        </p:blipFill>
        <p:spPr>
          <a:xfrm>
            <a:off x="0" y="685800"/>
            <a:ext cx="9138285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219200" y="4191000"/>
            <a:ext cx="32918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3429000"/>
            <a:ext cx="301752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-1 Melchized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620000" cy="6272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5562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Chapter 7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 additional reasons for Christ’s superiority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600" b="1" dirty="0" smtClean="0">
                <a:latin typeface="Cambria" pitchFamily="18" charset="0"/>
              </a:rPr>
              <a:t> – Jesus is superior because He is sinless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7:26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dirty="0" smtClean="0">
                <a:latin typeface="Cambria" pitchFamily="18" charset="0"/>
              </a:rPr>
              <a:t> – Jesus is superior because His sacrifice was offered once for all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7:27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THIRD</a:t>
            </a:r>
            <a:r>
              <a:rPr lang="en-US" sz="2600" b="1" dirty="0" smtClean="0">
                <a:latin typeface="Cambria" pitchFamily="18" charset="0"/>
              </a:rPr>
              <a:t> – Jesus is superior because He is the perfect, powerful Son of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7:28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-27 expl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4108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733800" y="4191000"/>
            <a:ext cx="10972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4572000"/>
            <a:ext cx="19202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 Hebrews -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33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Points to Remember: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</a:t>
            </a:r>
            <a:r>
              <a:rPr lang="en-US" sz="2600" b="1" u="sng" dirty="0" smtClean="0">
                <a:latin typeface="Cambria" pitchFamily="18" charset="0"/>
              </a:rPr>
              <a:t>superiority</a:t>
            </a:r>
            <a:r>
              <a:rPr lang="en-US" sz="2600" b="1" dirty="0" smtClean="0">
                <a:latin typeface="Cambria" pitchFamily="18" charset="0"/>
              </a:rPr>
              <a:t> of Melchizedek to Abraham and Levi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1-10</a:t>
            </a:r>
            <a:r>
              <a:rPr lang="en-US" sz="2600" b="1" dirty="0" smtClean="0">
                <a:latin typeface="Cambria" pitchFamily="18" charset="0"/>
              </a:rPr>
              <a:t>). </a:t>
            </a:r>
            <a:endParaRPr lang="en-US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</a:t>
            </a:r>
            <a:r>
              <a:rPr lang="en-US" sz="2600" b="1" u="sng" dirty="0" smtClean="0">
                <a:latin typeface="Cambria" pitchFamily="18" charset="0"/>
              </a:rPr>
              <a:t>change</a:t>
            </a:r>
            <a:r>
              <a:rPr lang="en-US" sz="2600" b="1" dirty="0" smtClean="0">
                <a:latin typeface="Cambria" pitchFamily="18" charset="0"/>
              </a:rPr>
              <a:t> in the priesthood and the annulment of the law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11-19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</a:t>
            </a:r>
            <a:r>
              <a:rPr lang="en-US" sz="2600" b="1" u="sng" dirty="0" smtClean="0">
                <a:latin typeface="Cambria" pitchFamily="18" charset="0"/>
              </a:rPr>
              <a:t>superiority</a:t>
            </a:r>
            <a:r>
              <a:rPr lang="en-US" sz="2600" b="1" dirty="0" smtClean="0">
                <a:latin typeface="Cambria" pitchFamily="18" charset="0"/>
              </a:rPr>
              <a:t> of Jesus’ priesthood to the Levitical priesthood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20-28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7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[1]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Change in the priesthood, change in the Law. 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When Christ took His position at the right hand of the Father to function in the role of the great High Priest, He came </a:t>
            </a:r>
            <a:r>
              <a:rPr lang="en-US" sz="2600" b="1" i="1" u="sng" dirty="0" smtClean="0">
                <a:latin typeface="Cambria" pitchFamily="18" charset="0"/>
              </a:rPr>
              <a:t>not</a:t>
            </a:r>
            <a:r>
              <a:rPr lang="en-US" sz="2600" b="1" dirty="0" smtClean="0">
                <a:latin typeface="Cambria" pitchFamily="18" charset="0"/>
              </a:rPr>
              <a:t> to continue the OT Levitical priesthood, but He came as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priest</a:t>
            </a:r>
            <a:r>
              <a:rPr lang="en-US" sz="2600" b="1" dirty="0" smtClean="0">
                <a:latin typeface="Cambria" pitchFamily="18" charset="0"/>
              </a:rPr>
              <a:t> according to the order of Melchizedek.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uprooted</a:t>
            </a:r>
            <a:r>
              <a:rPr lang="en-US" sz="2600" b="1" dirty="0" smtClean="0">
                <a:latin typeface="Cambria" pitchFamily="18" charset="0"/>
              </a:rPr>
              <a:t> the Law, which produced </a:t>
            </a:r>
            <a:r>
              <a:rPr lang="en-US" sz="2600" b="1" i="1" u="sng" dirty="0" smtClean="0">
                <a:latin typeface="Cambria" pitchFamily="18" charset="0"/>
              </a:rPr>
              <a:t>no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u="sng" dirty="0" smtClean="0">
                <a:latin typeface="Cambria" pitchFamily="18" charset="0"/>
              </a:rPr>
              <a:t>fruit</a:t>
            </a:r>
            <a:r>
              <a:rPr lang="en-US" sz="2600" b="1" dirty="0" smtClean="0">
                <a:latin typeface="Cambria" pitchFamily="18" charset="0"/>
              </a:rPr>
              <a:t> in the life of the believer.  Whereas the Law was both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weak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ineffective</a:t>
            </a:r>
            <a:r>
              <a:rPr lang="en-US" sz="2600" b="1" dirty="0" smtClean="0">
                <a:latin typeface="Cambria" pitchFamily="18" charset="0"/>
              </a:rPr>
              <a:t>, grace is both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effective</a:t>
            </a:r>
            <a:r>
              <a:rPr lang="en-US" sz="2600" b="1" dirty="0" smtClean="0">
                <a:latin typeface="Cambria" pitchFamily="18" charset="0"/>
              </a:rPr>
              <a:t> and filled with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assurance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7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 vs Law.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must never forget that it 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</a:t>
            </a:r>
            <a:r>
              <a:rPr lang="en-US" sz="2600" b="1" dirty="0" smtClean="0">
                <a:latin typeface="Cambria" pitchFamily="18" charset="0"/>
              </a:rPr>
              <a:t>, not Law, which enables us to draw near to God.  Rigid rules provide no access to God; legalistic principles provide no security. 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security</a:t>
            </a:r>
            <a:r>
              <a:rPr lang="en-US" sz="2600" b="1" dirty="0" smtClean="0">
                <a:latin typeface="Cambria" pitchFamily="18" charset="0"/>
              </a:rPr>
              <a:t> is in a Savior who has fulfilled the Law for us.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Having fulfilled the Law – including its need for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 obedience</a:t>
            </a:r>
            <a:r>
              <a:rPr lang="en-US" sz="2600" b="1" dirty="0" smtClean="0">
                <a:latin typeface="Cambria" pitchFamily="18" charset="0"/>
              </a:rPr>
              <a:t> and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 sacrifice</a:t>
            </a:r>
            <a:r>
              <a:rPr lang="en-US" sz="2600" b="1" dirty="0" smtClean="0">
                <a:latin typeface="Cambria" pitchFamily="18" charset="0"/>
              </a:rPr>
              <a:t> for sin – Christ has ushered in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order</a:t>
            </a:r>
            <a:r>
              <a:rPr lang="en-US" sz="2600" b="1" dirty="0" smtClean="0">
                <a:latin typeface="Cambria" pitchFamily="18" charset="0"/>
              </a:rPr>
              <a:t> based on the principle of grace.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7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[3]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 through faith, no works.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Being right with God doesn’t require us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work</a:t>
            </a:r>
            <a:r>
              <a:rPr lang="en-US" sz="2600" b="1" dirty="0" smtClean="0">
                <a:latin typeface="Cambria" pitchFamily="18" charset="0"/>
              </a:rPr>
              <a:t> through a daunting list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dos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don’ts</a:t>
            </a:r>
            <a:r>
              <a:rPr lang="en-US" sz="2600" b="1" dirty="0" smtClean="0">
                <a:latin typeface="Cambria" pitchFamily="18" charset="0"/>
              </a:rPr>
              <a:t> … or to turn to a priest (</a:t>
            </a:r>
            <a:r>
              <a:rPr lang="en-US" sz="2600" b="1" i="1" dirty="0" smtClean="0">
                <a:latin typeface="Cambria" pitchFamily="18" charset="0"/>
              </a:rPr>
              <a:t>who is also sinful</a:t>
            </a:r>
            <a:r>
              <a:rPr lang="en-US" sz="2600" b="1" dirty="0" smtClean="0">
                <a:latin typeface="Cambria" pitchFamily="18" charset="0"/>
              </a:rPr>
              <a:t>) for mediation.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Rather, we turn to the great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High Priest</a:t>
            </a:r>
            <a:r>
              <a:rPr lang="en-US" sz="2600" b="1" dirty="0" smtClean="0">
                <a:latin typeface="Cambria" pitchFamily="18" charset="0"/>
              </a:rPr>
              <a:t> who is after the order of Melchizedek.  Our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High Priest</a:t>
            </a:r>
            <a:r>
              <a:rPr lang="en-US" sz="2600" b="1" dirty="0" smtClean="0">
                <a:latin typeface="Cambria" pitchFamily="18" charset="0"/>
              </a:rPr>
              <a:t> is indestructible, lives permanently, and is able to do what no earthly priest could ever do.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7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[4]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 change for the better.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Unlike the OT priesthood with its endless sacrifices, our High Priest (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Jesus Christ</a:t>
            </a:r>
            <a:r>
              <a:rPr lang="en-US" sz="2600" b="1" dirty="0" smtClean="0">
                <a:latin typeface="Cambria" pitchFamily="18" charset="0"/>
              </a:rPr>
              <a:t>), not only tells us we’re weak and empty and in need of saving; He actually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saves</a:t>
            </a:r>
            <a:r>
              <a:rPr lang="en-US" sz="2600" b="1" dirty="0" smtClean="0">
                <a:latin typeface="Cambria" pitchFamily="18" charset="0"/>
              </a:rPr>
              <a:t> us,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strengthens</a:t>
            </a:r>
            <a:r>
              <a:rPr lang="en-US" sz="2600" b="1" dirty="0" smtClean="0">
                <a:latin typeface="Cambria" pitchFamily="18" charset="0"/>
              </a:rPr>
              <a:t> us,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fills</a:t>
            </a:r>
            <a:r>
              <a:rPr lang="en-US" sz="2600" b="1" dirty="0" smtClean="0">
                <a:latin typeface="Cambria" pitchFamily="18" charset="0"/>
              </a:rPr>
              <a:t> us with His power to</a:t>
            </a:r>
            <a:r>
              <a:rPr lang="en-US" sz="2600" b="1" i="1" dirty="0" smtClean="0">
                <a:latin typeface="Cambria" pitchFamily="18" charset="0"/>
              </a:rPr>
              <a:t> </a:t>
            </a:r>
            <a:r>
              <a:rPr lang="en-US" sz="2600" b="1" i="1" u="sng" dirty="0" smtClean="0">
                <a:latin typeface="Cambria" pitchFamily="18" charset="0"/>
              </a:rPr>
              <a:t>trust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u="sng" dirty="0" smtClean="0">
                <a:latin typeface="Cambria" pitchFamily="18" charset="0"/>
              </a:rPr>
              <a:t>obey</a:t>
            </a:r>
            <a:r>
              <a:rPr lang="en-US" sz="2600" b="1" dirty="0" smtClean="0">
                <a:latin typeface="Cambria" pitchFamily="18" charset="0"/>
              </a:rPr>
              <a:t> Him.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Apart from Christ, we can do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nothing</a:t>
            </a:r>
            <a:r>
              <a:rPr lang="en-US" sz="2600" b="1" dirty="0" smtClean="0">
                <a:latin typeface="Cambria" pitchFamily="18" charset="0"/>
              </a:rPr>
              <a:t>, but with Him, we can do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all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things</a:t>
            </a:r>
            <a:r>
              <a:rPr lang="en-US" sz="2600" b="1" dirty="0" smtClean="0">
                <a:latin typeface="Cambria" pitchFamily="18" charset="0"/>
              </a:rPr>
              <a:t>.  Thank God that with the changing of the priesthood, there has been a changing of the Law as well.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7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[5]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Christ, our permanent Bridge-maker.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idea of Christ as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Bridge</a:t>
            </a:r>
            <a:r>
              <a:rPr lang="en-US" sz="2600" b="1" dirty="0" smtClean="0">
                <a:latin typeface="Cambria" pitchFamily="18" charset="0"/>
              </a:rPr>
              <a:t> – between sinful humanity and our holy God – has become a helpful way of thinking about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gospel of salvation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As a reminder for us as well as a motivator to share this simple good news with others, continue to view Christ as our permanent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“Bridge-maker.”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7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[6]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Christ, our access to God.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Since you have cross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“chasm of sin”</a:t>
            </a:r>
            <a:r>
              <a:rPr lang="en-US" sz="2600" b="1" dirty="0" smtClean="0">
                <a:latin typeface="Cambria" pitchFamily="18" charset="0"/>
              </a:rPr>
              <a:t> over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Bridge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Christ</a:t>
            </a:r>
            <a:r>
              <a:rPr lang="en-US" sz="2600" b="1" dirty="0" smtClean="0">
                <a:latin typeface="Cambria" pitchFamily="18" charset="0"/>
              </a:rPr>
              <a:t>, have you shared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good news</a:t>
            </a:r>
            <a:r>
              <a:rPr lang="en-US" sz="2600" b="1" dirty="0" smtClean="0">
                <a:latin typeface="Cambria" pitchFamily="18" charset="0"/>
              </a:rPr>
              <a:t> with others?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Have you taken the hand of an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unbeliever</a:t>
            </a:r>
            <a:r>
              <a:rPr lang="en-US" sz="2600" b="1" dirty="0" smtClean="0">
                <a:latin typeface="Cambria" pitchFamily="18" charset="0"/>
              </a:rPr>
              <a:t> who was stuck on the wrong side of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chasm</a:t>
            </a:r>
            <a:r>
              <a:rPr lang="en-US" sz="2600" b="1" dirty="0" smtClean="0">
                <a:latin typeface="Cambria" pitchFamily="18" charset="0"/>
              </a:rPr>
              <a:t> and carefully walked them through God’s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plan of salvation</a:t>
            </a:r>
            <a:r>
              <a:rPr lang="en-US" sz="2600" b="1" dirty="0" smtClean="0">
                <a:latin typeface="Cambria" pitchFamily="18" charset="0"/>
              </a:rPr>
              <a:t> through Jesus Christ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John 14:6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 of Chapter 7: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Resuming the discussion of Jesus as High Priest, the superiority of Melchizedek to Abraham and Levi is first demonstrated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1-10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Reasons are then given as to why a new priest after the order of Melchizedek was necessary, which also required a change in the Law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11-19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Finally, the greatness of Jesus as our new High Priest is explained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20-28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010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21 October 2020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373832"/>
            <a:ext cx="800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  <a:ea typeface="+mj-ea"/>
                <a:cs typeface="Arial" pitchFamily="34" charset="0"/>
              </a:rPr>
              <a:t>Letter to the Hebrews</a:t>
            </a:r>
            <a:endParaRPr kumimoji="0" lang="en-US" sz="3000" b="1" i="0" u="none" strike="noStrike" kern="1200" normalizeH="0" baseline="0" noProof="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ritann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10574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Read before the next class in the KJV and in two other versions of the Bible, i.e.,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8:1 – 13  </a:t>
            </a: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</a:br>
            <a:endParaRPr kumimoji="0" lang="en-US" sz="6600" b="0" i="0" u="none" strike="noStrike" kern="1200" cap="none" spc="0" normalizeH="0" baseline="0" noProof="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701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6600" dirty="0" smtClean="0">
                <a:ln>
                  <a:solidFill>
                    <a:srgbClr val="002060">
                      <a:alpha val="90000"/>
                    </a:srgbClr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chemeClr val="bg1">
                      <a:alpha val="50000"/>
                    </a:schemeClr>
                  </a:outerShdw>
                </a:effectLst>
                <a:latin typeface="Britannic Bold" pitchFamily="34" charset="0"/>
              </a:rPr>
              <a:t>the end</a:t>
            </a:r>
            <a:endParaRPr lang="en-US" sz="660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>Questions</a:t>
            </a:r>
            <a:endParaRPr lang="en-US" sz="6000" b="1" dirty="0">
              <a:ln w="15875" cap="rnd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>
            <a:gsLst>
              <a:gs pos="0">
                <a:srgbClr val="FFFF00">
                  <a:alpha val="87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0"/>
          </a:gradFill>
          <a:ln>
            <a:solidFill>
              <a:schemeClr val="tx1">
                <a:alpha val="90000"/>
              </a:schemeClr>
            </a:solidFill>
          </a:ln>
          <a:effectLst>
            <a:outerShdw blurRad="381000" dist="381000" dir="10800000" sx="50000" sy="50000" rotWithShape="0">
              <a:schemeClr val="tx1">
                <a:alpha val="6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8000" b="1" dirty="0" smtClean="0">
                <a:ln w="15875" cap="rnd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Britannic Bold" pitchFamily="34" charset="0"/>
              </a:rPr>
              <a:t>Questions</a:t>
            </a:r>
            <a:endParaRPr lang="en-US" sz="8000" b="1" dirty="0">
              <a:ln w="15875" cap="rnd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7010398"/>
          </a:xfrm>
          <a:prstGeom prst="rect">
            <a:avLst/>
          </a:prstGeom>
        </p:spPr>
      </p:pic>
      <p:pic>
        <p:nvPicPr>
          <p:cNvPr id="53250" name="Picture 2" descr="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53252" name="Picture 4" descr="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96403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25"/>
                            </p:stCondLst>
                            <p:childTnLst>
                              <p:par>
                                <p:cTn id="43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25"/>
                            </p:stCondLst>
                            <p:childTnLst>
                              <p:par>
                                <p:cTn id="60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25"/>
                            </p:stCondLst>
                            <p:childTnLst>
                              <p:par>
                                <p:cTn id="6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25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625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build="p"/>
      <p:bldP spid="7" grpId="1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 Hebrew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Book of Hebrews argues that Christ is 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center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goal</a:t>
            </a:r>
            <a:r>
              <a:rPr lang="en-US" sz="2600" b="1" dirty="0" smtClean="0">
                <a:latin typeface="Cambria" pitchFamily="18" charset="0"/>
              </a:rPr>
              <a:t> of Old Testament revelation – whether in direct messianic prophecies, prophetic anticipation, or even foreshadowing figures, as in the case of the mysterious Melchizedek.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declares that with the coming of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Messiah</a:t>
            </a:r>
            <a:r>
              <a:rPr lang="en-US" sz="2600" b="1" dirty="0" smtClean="0">
                <a:latin typeface="Cambria" pitchFamily="18" charset="0"/>
              </a:rPr>
              <a:t>, a whole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era</a:t>
            </a:r>
            <a:r>
              <a:rPr lang="en-US" sz="2600" b="1" dirty="0" smtClean="0">
                <a:latin typeface="Cambria" pitchFamily="18" charset="0"/>
              </a:rPr>
              <a:t> has dawned, leaving the old system of Judaism in the past.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mysterious figure Melchizedek is the point of reference for Paul’s exposition in the first seventeen verses.  Paul’s key passage is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Psalm 110:4</a:t>
            </a:r>
            <a:r>
              <a:rPr lang="en-US" sz="2600" b="1" dirty="0" smtClean="0">
                <a:latin typeface="Cambria" pitchFamily="18" charset="0"/>
              </a:rPr>
              <a:t> which he already quoted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Hebrews 5:6</a:t>
            </a:r>
            <a:r>
              <a:rPr lang="en-US" sz="2600" b="1" dirty="0" smtClean="0">
                <a:latin typeface="Cambria" pitchFamily="18" charset="0"/>
              </a:rPr>
              <a:t> to demonstrate that Christ is our heavenly High Priest.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i="1" dirty="0" smtClean="0">
                <a:latin typeface="Cambria" pitchFamily="18" charset="0"/>
              </a:rPr>
              <a:t>“The Lord has sworn and will not change his mind,</a:t>
            </a:r>
            <a:br>
              <a:rPr lang="en-US" sz="2600" i="1" dirty="0" smtClean="0">
                <a:latin typeface="Cambria" pitchFamily="18" charset="0"/>
              </a:rPr>
            </a:br>
            <a:r>
              <a:rPr lang="en-US" sz="2600" i="1" dirty="0" smtClean="0">
                <a:latin typeface="Cambria" pitchFamily="18" charset="0"/>
              </a:rPr>
              <a:t>‘You are a priest forever according to the order of Melchizedek’”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 110:4</a:t>
            </a:r>
            <a:r>
              <a:rPr lang="en-US" sz="2400" dirty="0" smtClean="0">
                <a:latin typeface="Cambria" pitchFamily="18" charset="0"/>
              </a:rPr>
              <a:t>). </a:t>
            </a:r>
            <a:endParaRPr lang="en-US" sz="26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-1-3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791200" y="3352800"/>
            <a:ext cx="914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1000" y="3733800"/>
            <a:ext cx="6400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7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begins to point out some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similarities</a:t>
            </a:r>
            <a:r>
              <a:rPr lang="en-US" sz="2600" b="1" dirty="0" smtClean="0">
                <a:latin typeface="Cambria" pitchFamily="18" charset="0"/>
              </a:rPr>
              <a:t> between Melchizedek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Genesis 14</a:t>
            </a:r>
            <a:r>
              <a:rPr lang="en-US" sz="2600" b="1" dirty="0" smtClean="0">
                <a:latin typeface="Cambria" pitchFamily="18" charset="0"/>
              </a:rPr>
              <a:t> and the person of Christ.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What Melchizedek was in the biblical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narrative</a:t>
            </a:r>
            <a:r>
              <a:rPr lang="en-US" sz="2600" b="1" dirty="0" smtClean="0">
                <a:latin typeface="Cambria" pitchFamily="18" charset="0"/>
              </a:rPr>
              <a:t>, Christ is in His very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nature</a:t>
            </a:r>
            <a:r>
              <a:rPr lang="en-US" sz="2600" b="1" dirty="0" smtClean="0">
                <a:latin typeface="Cambria" pitchFamily="18" charset="0"/>
              </a:rPr>
              <a:t>.  It’s states that Melchizedek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“made like the Son of God.”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to make something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resemble</a:t>
            </a:r>
            <a:r>
              <a:rPr lang="en-US" sz="2600" b="1" dirty="0" smtClean="0">
                <a:latin typeface="Cambria" pitchFamily="18" charset="0"/>
              </a:rPr>
              <a:t> another thing.  This doesn’t mean that Melchizedek was in his nature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Son of God</a:t>
            </a:r>
            <a:r>
              <a:rPr lang="en-US" sz="2600" b="1" dirty="0" smtClean="0">
                <a:latin typeface="Cambria" pitchFamily="18" charset="0"/>
              </a:rPr>
              <a:t> or that he was in his nature eternal, divine, angelic, or heavenly.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33894</TotalTime>
  <Words>2340</Words>
  <Application>Microsoft Office PowerPoint</Application>
  <PresentationFormat>On-screen Show (4:3)</PresentationFormat>
  <Paragraphs>159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 the end</vt:lpstr>
      <vt:lpstr>Slide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6386</cp:revision>
  <dcterms:created xsi:type="dcterms:W3CDTF">2016-10-08T19:35:00Z</dcterms:created>
  <dcterms:modified xsi:type="dcterms:W3CDTF">2020-10-20T17:20:11Z</dcterms:modified>
</cp:coreProperties>
</file>