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8"/>
  </p:notesMasterIdLst>
  <p:sldIdLst>
    <p:sldId id="1659" r:id="rId2"/>
    <p:sldId id="1871" r:id="rId3"/>
    <p:sldId id="1990" r:id="rId4"/>
    <p:sldId id="2010" r:id="rId5"/>
    <p:sldId id="2012" r:id="rId6"/>
    <p:sldId id="2090" r:id="rId7"/>
    <p:sldId id="2072" r:id="rId8"/>
    <p:sldId id="1995" r:id="rId9"/>
    <p:sldId id="2051" r:id="rId10"/>
    <p:sldId id="2091" r:id="rId11"/>
    <p:sldId id="2057" r:id="rId12"/>
    <p:sldId id="1993" r:id="rId13"/>
    <p:sldId id="2089" r:id="rId14"/>
    <p:sldId id="2092" r:id="rId15"/>
    <p:sldId id="2064" r:id="rId16"/>
    <p:sldId id="2058" r:id="rId17"/>
    <p:sldId id="2093" r:id="rId18"/>
    <p:sldId id="2082" r:id="rId19"/>
    <p:sldId id="2059" r:id="rId20"/>
    <p:sldId id="2094" r:id="rId21"/>
    <p:sldId id="2055" r:id="rId22"/>
    <p:sldId id="1943" r:id="rId23"/>
    <p:sldId id="2084" r:id="rId24"/>
    <p:sldId id="1947" r:id="rId25"/>
    <p:sldId id="2095" r:id="rId26"/>
    <p:sldId id="2066" r:id="rId27"/>
    <p:sldId id="2061" r:id="rId28"/>
    <p:sldId id="2097" r:id="rId29"/>
    <p:sldId id="2083" r:id="rId30"/>
    <p:sldId id="2085" r:id="rId31"/>
    <p:sldId id="2098" r:id="rId32"/>
    <p:sldId id="2099" r:id="rId33"/>
    <p:sldId id="2079" r:id="rId34"/>
    <p:sldId id="2078" r:id="rId35"/>
    <p:sldId id="2096" r:id="rId36"/>
    <p:sldId id="2088" r:id="rId37"/>
    <p:sldId id="2013" r:id="rId38"/>
    <p:sldId id="1935" r:id="rId39"/>
    <p:sldId id="2087" r:id="rId40"/>
    <p:sldId id="1867" r:id="rId41"/>
    <p:sldId id="1970" r:id="rId42"/>
    <p:sldId id="1868" r:id="rId43"/>
    <p:sldId id="2071" r:id="rId44"/>
    <p:sldId id="2100" r:id="rId45"/>
    <p:sldId id="1853" r:id="rId46"/>
    <p:sldId id="187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5F40"/>
    <a:srgbClr val="FFF3E5"/>
    <a:srgbClr val="2D99F3"/>
    <a:srgbClr val="6FE9A0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263" autoAdjust="0"/>
    <p:restoredTop sz="86410" autoAdjust="0"/>
  </p:normalViewPr>
  <p:slideViewPr>
    <p:cSldViewPr>
      <p:cViewPr varScale="1">
        <p:scale>
          <a:sx n="97" d="100"/>
          <a:sy n="97" d="100"/>
        </p:scale>
        <p:origin x="-1498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 page Hebrews - 2.jpg"/>
          <p:cNvPicPr>
            <a:picLocks noChangeAspect="1"/>
          </p:cNvPicPr>
          <p:nvPr/>
        </p:nvPicPr>
        <p:blipFill>
          <a:blip r:embed="rId3" cstate="print"/>
          <a:srcRect t="10185"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15388"/>
            <a:ext cx="9144000" cy="2462213"/>
          </a:xfrm>
          <a:prstGeom prst="rect">
            <a:avLst/>
          </a:prstGeom>
        </p:spPr>
        <p:txBody>
          <a:bodyPr wrap="square" lIns="91440" tIns="0" bIns="274320" anchor="ctr" anchorCtr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Jesus the High Priest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of a </a:t>
            </a:r>
          </a:p>
          <a:p>
            <a:pPr algn="ctr"/>
            <a:r>
              <a:rPr lang="en-US" sz="48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New Covenant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24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9  </a:t>
            </a:r>
          </a:p>
          <a:p>
            <a:pPr algn="ctr"/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28 October 2020</a:t>
            </a:r>
            <a:endParaRPr lang="en-US" sz="44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says the Lord Himself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pitched</a:t>
            </a:r>
            <a:r>
              <a:rPr lang="en-US" sz="2600" b="1" dirty="0" smtClean="0">
                <a:latin typeface="Cambria" pitchFamily="18" charset="0"/>
              </a:rPr>
              <a:t>” that tabernacle.  Like the earthly realm, the heavenly realm is a creation of God.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Whereas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earthly tabernacle</a:t>
            </a:r>
            <a:r>
              <a:rPr lang="en-US" sz="2600" b="1" dirty="0" smtClean="0">
                <a:latin typeface="Cambria" pitchFamily="18" charset="0"/>
              </a:rPr>
              <a:t> – the holy tent of meeting, which originally hosted Levitical priest and their sacrificial worship – was put up and take down by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human hands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Exod. 33:7</a:t>
            </a:r>
            <a:r>
              <a:rPr lang="en-US" sz="2600" b="1" dirty="0" smtClean="0">
                <a:latin typeface="Cambria" pitchFamily="18" charset="0"/>
              </a:rPr>
              <a:t>;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Josh. 18:1</a:t>
            </a:r>
            <a:r>
              <a:rPr lang="en-US" sz="2600" b="1" dirty="0" smtClean="0">
                <a:latin typeface="Cambria" pitchFamily="18" charset="0"/>
              </a:rPr>
              <a:t>),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heavenly tabernacle</a:t>
            </a:r>
            <a:r>
              <a:rPr lang="en-US" sz="2600" b="1" dirty="0" smtClean="0">
                <a:latin typeface="Cambria" pitchFamily="18" charset="0"/>
              </a:rPr>
              <a:t> was erected by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</a:t>
            </a:r>
            <a:r>
              <a:rPr lang="en-US" sz="2600" b="1" dirty="0" smtClean="0">
                <a:latin typeface="Cambria" pitchFamily="18" charset="0"/>
              </a:rPr>
              <a:t> Himself.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the heavenly tabernacle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permanent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-3-5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09800" y="4419600"/>
            <a:ext cx="256032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2600" y="5486400"/>
            <a:ext cx="109728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states that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Aaronic Levitical priesthood</a:t>
            </a:r>
            <a:r>
              <a:rPr lang="en-US" sz="2600" b="1" dirty="0" smtClean="0">
                <a:latin typeface="Cambria" pitchFamily="18" charset="0"/>
              </a:rPr>
              <a:t> served in the sphere of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copy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shadow</a:t>
            </a:r>
            <a:r>
              <a:rPr lang="en-US" sz="2600" b="1" dirty="0" smtClean="0">
                <a:latin typeface="Cambria" pitchFamily="18" charset="0"/>
              </a:rPr>
              <a:t> of the heavenly things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8:5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Moses commanded that the earthly tabernacle be built as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symbolic representation</a:t>
            </a:r>
            <a:r>
              <a:rPr lang="en-US" sz="2600" b="1" dirty="0" smtClean="0">
                <a:latin typeface="Cambria" pitchFamily="18" charset="0"/>
              </a:rPr>
              <a:t> of the heavenly sanctuary which 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saw</a:t>
            </a:r>
            <a:r>
              <a:rPr lang="en-US" sz="2600" b="1" dirty="0" smtClean="0">
                <a:latin typeface="Cambria" pitchFamily="18" charset="0"/>
              </a:rPr>
              <a:t> on Mt. Sinai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Exod 25:40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Just as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shadow</a:t>
            </a:r>
            <a:r>
              <a:rPr lang="en-US" sz="2600" b="1" dirty="0" smtClean="0">
                <a:latin typeface="Cambria" pitchFamily="18" charset="0"/>
              </a:rPr>
              <a:t> is cast by something of real substance, so the rituals of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old covenant</a:t>
            </a:r>
            <a:r>
              <a:rPr lang="en-US" sz="2600" b="1" dirty="0" smtClean="0">
                <a:latin typeface="Cambria" pitchFamily="18" charset="0"/>
              </a:rPr>
              <a:t> are representative of a greater reality that stands behind them.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5 shad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634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57800" y="6172200"/>
            <a:ext cx="3581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itannic Bold" pitchFamily="34" charset="0"/>
              </a:rPr>
              <a:t>Pattern as seen on Mt. Sinai</a:t>
            </a:r>
            <a:endParaRPr lang="en-US" sz="2000" dirty="0"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Had Jesus’ priestly ministry been established in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earthly copy</a:t>
            </a:r>
            <a:r>
              <a:rPr lang="en-US" sz="2600" b="1" dirty="0" smtClean="0">
                <a:latin typeface="Cambria" pitchFamily="18" charset="0"/>
              </a:rPr>
              <a:t> rather than in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heavenly original</a:t>
            </a:r>
            <a:r>
              <a:rPr lang="en-US" sz="2600" b="1" dirty="0" smtClean="0">
                <a:latin typeface="Cambria" pitchFamily="18" charset="0"/>
              </a:rPr>
              <a:t>, He wouldn’t even have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qualified</a:t>
            </a:r>
            <a:r>
              <a:rPr lang="en-US" sz="2600" b="1" dirty="0" smtClean="0">
                <a:latin typeface="Cambria" pitchFamily="18" charset="0"/>
              </a:rPr>
              <a:t> to be a priest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8:4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wasn’t from the tribe of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Levi</a:t>
            </a:r>
            <a:r>
              <a:rPr lang="en-US" sz="2600" b="1" dirty="0" smtClean="0">
                <a:latin typeface="Cambria" pitchFamily="18" charset="0"/>
              </a:rPr>
              <a:t> and therefore couldn’t offer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gifts</a:t>
            </a:r>
            <a:r>
              <a:rPr lang="en-US" sz="2600" b="1" dirty="0" smtClean="0">
                <a:latin typeface="Cambria" pitchFamily="18" charset="0"/>
              </a:rPr>
              <a:t> in that old covenant system “according to the Law”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8:4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-5 taberna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077200" cy="605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-6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7992534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828800" y="3429000"/>
            <a:ext cx="256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81400" y="3962400"/>
            <a:ext cx="256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Thank God, Christ is a high priest and offers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“both gifts and sacrifices,”</a:t>
            </a:r>
            <a:r>
              <a:rPr lang="en-US" sz="2600" b="1" dirty="0" smtClean="0">
                <a:latin typeface="Cambria" pitchFamily="18" charset="0"/>
              </a:rPr>
              <a:t> but not in the earthly tabernacle according to the old covenant  Mosaic Law.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Rather, Christ has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“more excellent ministry”</a:t>
            </a:r>
            <a:r>
              <a:rPr lang="en-US" sz="2600" b="1" dirty="0" smtClean="0">
                <a:latin typeface="Cambria" pitchFamily="18" charset="0"/>
              </a:rPr>
              <a:t> as the eternal High Priest in a heavenly tabernacle.  Logically, then, Christ must be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“the mediator of a better covenant”</a:t>
            </a:r>
            <a:r>
              <a:rPr lang="en-US" sz="2600" b="1" dirty="0" smtClean="0">
                <a:latin typeface="Cambria" pitchFamily="18" charset="0"/>
              </a:rPr>
              <a:t> based on “better promises”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8:6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7 ch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-7-9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285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133600" y="1371600"/>
            <a:ext cx="20116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0" y="1828800"/>
            <a:ext cx="10972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81800" y="2743200"/>
            <a:ext cx="6400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3124200"/>
            <a:ext cx="13716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152400"/>
            <a:ext cx="640080" cy="6155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9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62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Chapter 8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" name="Picture 4" descr="8-1 New Better Covenant.jpg"/>
          <p:cNvPicPr>
            <a:picLocks noChangeAspect="1"/>
          </p:cNvPicPr>
          <p:nvPr/>
        </p:nvPicPr>
        <p:blipFill>
          <a:blip r:embed="rId2" cstate="print"/>
          <a:srcRect t="12731" b="13426"/>
          <a:stretch>
            <a:fillRect/>
          </a:stretch>
        </p:blipFill>
        <p:spPr>
          <a:xfrm>
            <a:off x="533400" y="609600"/>
            <a:ext cx="813261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Jewish Christians who were the original audience of this letter were likely being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influenced</a:t>
            </a:r>
            <a:r>
              <a:rPr lang="en-US" sz="2600" b="1" dirty="0" smtClean="0">
                <a:latin typeface="Cambria" pitchFamily="18" charset="0"/>
              </a:rPr>
              <a:t> by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unbelieving Jews</a:t>
            </a:r>
            <a:r>
              <a:rPr lang="en-US" sz="2600" b="1" dirty="0" smtClean="0">
                <a:latin typeface="Cambria" pitchFamily="18" charset="0"/>
              </a:rPr>
              <a:t> who were completely loyal to their rabbis’ teaching and committed to preserving the Mosaic covenant.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Any challenge to this system would be the target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criticism and attack</a:t>
            </a:r>
            <a:r>
              <a:rPr lang="en-US" sz="2600" b="1" dirty="0" smtClean="0">
                <a:latin typeface="Cambria" pitchFamily="18" charset="0"/>
              </a:rPr>
              <a:t>; therefore, Paul has to back up his assertions with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solid Scripture</a:t>
            </a:r>
            <a:r>
              <a:rPr lang="en-US" sz="2600" b="1" dirty="0" smtClean="0">
                <a:latin typeface="Cambria" pitchFamily="18" charset="0"/>
              </a:rPr>
              <a:t> in order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prove</a:t>
            </a:r>
            <a:r>
              <a:rPr lang="en-US" sz="2600" b="1" dirty="0" smtClean="0">
                <a:latin typeface="Cambria" pitchFamily="18" charset="0"/>
              </a:rPr>
              <a:t> his point.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This is why Paul quotes extensively from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Jeremiah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31:31-34</a:t>
            </a:r>
            <a:r>
              <a:rPr lang="en-US" sz="2600" b="1" dirty="0" smtClean="0">
                <a:latin typeface="Cambria" pitchFamily="18" charset="0"/>
              </a:rPr>
              <a:t>.  Paul demonstrates from the OT Scriptures themselves that the covenant under Moses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imperfect</a:t>
            </a:r>
            <a:r>
              <a:rPr lang="en-US" sz="2600" b="1" dirty="0" smtClean="0">
                <a:latin typeface="Cambria" pitchFamily="18" charset="0"/>
              </a:rPr>
              <a:t> and required replacement by a new covenant that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faultless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8:7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the OT covenant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insufficient</a:t>
            </a:r>
            <a:r>
              <a:rPr lang="en-US" sz="2600" b="1" dirty="0" smtClean="0">
                <a:latin typeface="Cambria" pitchFamily="18" charset="0"/>
              </a:rPr>
              <a:t>.  It could not accomplish eternal salvation nor bring about perfect righteousness.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new covenant would not be like the old covenant  established at Sinai after the Exodus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8:8-9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-13 Jeremiah31.jpg"/>
          <p:cNvPicPr>
            <a:picLocks noChangeAspect="1"/>
          </p:cNvPicPr>
          <p:nvPr/>
        </p:nvPicPr>
        <p:blipFill>
          <a:blip r:embed="rId2" cstate="print"/>
          <a:srcRect b="11500"/>
          <a:stretch>
            <a:fillRect/>
          </a:stretch>
        </p:blipFill>
        <p:spPr>
          <a:xfrm>
            <a:off x="457200" y="1143000"/>
            <a:ext cx="8265762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581400" y="3124200"/>
            <a:ext cx="283464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10 Jeremiah 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81000"/>
            <a:ext cx="6248400" cy="5885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4953000" y="4114800"/>
            <a:ext cx="13716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-10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575216" cy="5712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7010400" y="1524000"/>
            <a:ext cx="13716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086600" y="2133600"/>
            <a:ext cx="13716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new covenant would have its laws written in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people’s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hearts</a:t>
            </a:r>
            <a:r>
              <a:rPr lang="en-US" sz="2600" b="1" dirty="0" smtClean="0">
                <a:latin typeface="Cambria" pitchFamily="18" charset="0"/>
              </a:rPr>
              <a:t>, not on tablets of stone.  The old covenant failed because the urgings of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flesh</a:t>
            </a:r>
            <a:r>
              <a:rPr lang="en-US" sz="2600" b="1" dirty="0" smtClean="0">
                <a:latin typeface="Cambria" pitchFamily="18" charset="0"/>
              </a:rPr>
              <a:t> superseded the urgings of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</a:t>
            </a:r>
            <a:r>
              <a:rPr lang="en-US" sz="2600" b="1" dirty="0" smtClean="0">
                <a:latin typeface="Cambria" pitchFamily="18" charset="0"/>
              </a:rPr>
              <a:t> in man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8:10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new covenant is based on God making us           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creations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2Cor. 5:17</a:t>
            </a:r>
            <a:r>
              <a:rPr lang="en-US" sz="2600" b="1" dirty="0" smtClean="0">
                <a:latin typeface="Cambria" pitchFamily="18" charset="0"/>
              </a:rPr>
              <a:t>), so that we are Spirit-controlled rather than body-controlled.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God makes His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will</a:t>
            </a:r>
            <a:r>
              <a:rPr lang="en-US" sz="2600" b="1" dirty="0" smtClean="0">
                <a:latin typeface="Cambria" pitchFamily="18" charset="0"/>
              </a:rPr>
              <a:t> the desire of our hearts:                 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Psalm 40:8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latin typeface="Cambria" pitchFamily="18" charset="0"/>
              </a:rPr>
              <a:t>“I delight to do thy will, O my God: yea, thy law is within my heart.”  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-10 and 10-16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458200" cy="4757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505200" y="3048000"/>
            <a:ext cx="7315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429000"/>
            <a:ext cx="914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5715000"/>
            <a:ext cx="8229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5715000"/>
            <a:ext cx="914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3810000"/>
            <a:ext cx="4038600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  <a:cs typeface="Arial" pitchFamily="34" charset="0"/>
              </a:rPr>
              <a:t>Restated in Hebrews 10:16</a:t>
            </a:r>
            <a:endParaRPr lang="en-US" sz="2400" b="1" dirty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offers </a:t>
            </a:r>
            <a:r>
              <a:rPr lang="en-US" sz="2600" b="1" u="sng" dirty="0" smtClean="0">
                <a:latin typeface="Cambria" pitchFamily="18" charset="0"/>
              </a:rPr>
              <a:t>four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latin typeface="Cambria" pitchFamily="18" charset="0"/>
              </a:rPr>
              <a:t>ways</a:t>
            </a:r>
            <a:r>
              <a:rPr lang="en-US" sz="2600" b="1" dirty="0" smtClean="0">
                <a:latin typeface="Cambria" pitchFamily="18" charset="0"/>
              </a:rPr>
              <a:t> in which the new covenant is superior to the old – </a:t>
            </a:r>
            <a:r>
              <a:rPr lang="en-US" sz="2600" b="1" i="1" dirty="0" smtClean="0">
                <a:latin typeface="Cambria" pitchFamily="18" charset="0"/>
              </a:rPr>
              <a:t>rendering it obsolete</a:t>
            </a:r>
            <a:r>
              <a:rPr lang="en-US" sz="2600" b="1" dirty="0" smtClean="0">
                <a:latin typeface="Cambria" pitchFamily="18" charset="0"/>
              </a:rPr>
              <a:t>: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600" b="1" dirty="0" smtClean="0">
                <a:latin typeface="Cambria" pitchFamily="18" charset="0"/>
              </a:rPr>
              <a:t>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covenant offers internal motivation and power instead of external lists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8:10</a:t>
            </a:r>
            <a:r>
              <a:rPr lang="en-US" sz="2600" b="1" dirty="0" smtClean="0">
                <a:latin typeface="Cambria" pitchFamily="18" charset="0"/>
              </a:rPr>
              <a:t>).  The old covenant was addressed to a people with hard, unregenerate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hearts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stark contrast, the new covenant involves an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internal transformation</a:t>
            </a:r>
            <a:r>
              <a:rPr lang="en-US" sz="2600" b="1" dirty="0" smtClean="0">
                <a:latin typeface="Cambria" pitchFamily="18" charset="0"/>
              </a:rPr>
              <a:t> by which the laws are written on people’s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hearts</a:t>
            </a:r>
            <a:r>
              <a:rPr lang="en-US" sz="2600" b="1" dirty="0" smtClean="0">
                <a:latin typeface="Cambria" pitchFamily="18" charset="0"/>
              </a:rPr>
              <a:t>.  Submission comes from faith and love, not fear of judgment.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offers </a:t>
            </a:r>
            <a:r>
              <a:rPr lang="en-US" sz="2600" b="1" u="sng" dirty="0" smtClean="0">
                <a:latin typeface="Cambria" pitchFamily="18" charset="0"/>
              </a:rPr>
              <a:t>four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latin typeface="Cambria" pitchFamily="18" charset="0"/>
              </a:rPr>
              <a:t>ways</a:t>
            </a:r>
            <a:r>
              <a:rPr lang="en-US" sz="2600" b="1" dirty="0" smtClean="0">
                <a:latin typeface="Cambria" pitchFamily="18" charset="0"/>
              </a:rPr>
              <a:t> in which the new covenant is superior to the old – </a:t>
            </a:r>
            <a:r>
              <a:rPr lang="en-US" sz="2600" b="1" i="1" dirty="0" smtClean="0">
                <a:latin typeface="Cambria" pitchFamily="18" charset="0"/>
              </a:rPr>
              <a:t>rendering it obsolete</a:t>
            </a:r>
            <a:r>
              <a:rPr lang="en-US" sz="2600" b="1" dirty="0" smtClean="0">
                <a:latin typeface="Cambria" pitchFamily="18" charset="0"/>
              </a:rPr>
              <a:t>: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dirty="0" smtClean="0">
                <a:latin typeface="Cambria" pitchFamily="18" charset="0"/>
              </a:rPr>
              <a:t>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covenant is based on a close relationship instead of a distant fear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8:10</a:t>
            </a:r>
            <a:r>
              <a:rPr lang="en-US" sz="2600" b="1" dirty="0" smtClean="0">
                <a:latin typeface="Cambria" pitchFamily="18" charset="0"/>
              </a:rPr>
              <a:t>).  God gave commandments to the people from a place of remote distance, from Mt. Sinai, through Moses.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contrast, the new covenant involves a new relationship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intimacy and fellowship</a:t>
            </a:r>
            <a:r>
              <a:rPr lang="en-US" sz="2600" b="1" dirty="0" smtClean="0">
                <a:latin typeface="Cambria" pitchFamily="18" charset="0"/>
              </a:rPr>
              <a:t> – similar to Moses’ unique “face-to-face” with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Exod 33:11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10 photo coven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review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Chapter 1: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n-US" sz="2400" b="1" dirty="0" smtClean="0">
                <a:latin typeface="Cambria" pitchFamily="18" charset="0"/>
              </a:rPr>
              <a:t>Jesus, Better than Prophets and Angels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1:1-14</a:t>
            </a:r>
            <a:r>
              <a:rPr lang="en-US" sz="24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Chapter 2:  Jesus, Better than the Angels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2:1-18</a:t>
            </a:r>
            <a:r>
              <a:rPr lang="en-US" sz="24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Chapter 3:  Jesus, Better than Moses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3:1-19</a:t>
            </a:r>
            <a:r>
              <a:rPr lang="en-US" sz="2400" b="1" dirty="0" smtClean="0">
                <a:latin typeface="Cambria" pitchFamily="18" charset="0"/>
              </a:rPr>
              <a:t>) </a:t>
            </a:r>
          </a:p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Chapter 4:  Jesus, Better than Joshua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4:1-16</a:t>
            </a:r>
            <a:r>
              <a:rPr lang="en-US" sz="24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Chapter 5:  Jesus, Better than Aaron as Priest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5:1-14</a:t>
            </a:r>
            <a:r>
              <a:rPr lang="en-US" sz="2400" b="1" dirty="0" smtClean="0">
                <a:latin typeface="Cambria" pitchFamily="18" charset="0"/>
              </a:rPr>
              <a:t>) </a:t>
            </a:r>
          </a:p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Chapter 6:  Jesus, Press On To Maturity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6:1-20</a:t>
            </a:r>
            <a:r>
              <a:rPr lang="en-US" sz="24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Chapter 7:  Jesus, After the Order of Melchizedek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7:1-17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600"/>
              </a:spcAft>
            </a:pPr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	</a:t>
            </a:r>
            <a:r>
              <a:rPr lang="en-US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this lesson . . . </a:t>
            </a:r>
          </a:p>
          <a:p>
            <a:pPr marL="274320" indent="-274320">
              <a:spcAft>
                <a:spcPts val="600"/>
              </a:spcAft>
            </a:pPr>
            <a:r>
              <a:rPr lang="en-US" sz="2400" b="1" dirty="0" smtClean="0">
                <a:latin typeface="Cambria" pitchFamily="18" charset="0"/>
              </a:rPr>
              <a:t>Chapter 8:  New Covenant Better than the Old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8:1-13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-11-12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924800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4495800" y="2362200"/>
            <a:ext cx="82296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00" y="4419600"/>
            <a:ext cx="100584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THIRD</a:t>
            </a:r>
            <a:r>
              <a:rPr lang="en-US" sz="2600" b="1" dirty="0" smtClean="0">
                <a:latin typeface="Cambria" pitchFamily="18" charset="0"/>
              </a:rPr>
              <a:t>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covenant provides confidence and assurance instead of insecurity and uncertainty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8:11</a:t>
            </a:r>
            <a:r>
              <a:rPr lang="en-US" sz="2600" b="1" dirty="0" smtClean="0">
                <a:latin typeface="Cambria" pitchFamily="18" charset="0"/>
              </a:rPr>
              <a:t>).  In the old covenant, there were a mixed company of both believers and unbelievers – all marked by the external sign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circumcision</a:t>
            </a:r>
            <a:r>
              <a:rPr lang="en-US" sz="2600" b="1" dirty="0" smtClean="0">
                <a:latin typeface="Cambria" pitchFamily="18" charset="0"/>
              </a:rPr>
              <a:t>, but not all having experienced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“circumcision of the heart”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Deut. 10:16; Jer. 4:4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contrast, people enter into the new covenant by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inner transformation</a:t>
            </a:r>
            <a:r>
              <a:rPr lang="en-US" sz="2600" b="1" dirty="0" smtClean="0">
                <a:latin typeface="Cambria" pitchFamily="18" charset="0"/>
              </a:rPr>
              <a:t> of the new birth as children of God with one heavenly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Father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FINALLY</a:t>
            </a:r>
            <a:r>
              <a:rPr lang="en-US" sz="2600" b="1" dirty="0" smtClean="0">
                <a:latin typeface="Cambria" pitchFamily="18" charset="0"/>
              </a:rPr>
              <a:t>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covenant emphasizes forgiveness and mercy instead of failure and wrongdoing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8:12</a:t>
            </a:r>
            <a:r>
              <a:rPr lang="en-US" sz="2600" b="1" dirty="0" smtClean="0">
                <a:latin typeface="Cambria" pitchFamily="18" charset="0"/>
              </a:rPr>
              <a:t>).  The iniquities and sins that separated an unholy, guilty people from a holy, perfect God were no basis for an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relationship</a:t>
            </a:r>
            <a:r>
              <a:rPr lang="en-US" sz="2600" b="1" dirty="0" smtClean="0">
                <a:latin typeface="Cambria" pitchFamily="18" charset="0"/>
              </a:rPr>
              <a:t>.  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contrast, the new covenant erases the sin and guilt of God’s people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once for all time</a:t>
            </a:r>
            <a:r>
              <a:rPr lang="en-US" sz="2600" b="1" dirty="0" smtClean="0">
                <a:latin typeface="Cambria" pitchFamily="18" charset="0"/>
              </a:rPr>
              <a:t>.  Through the work of Christ, they are the recipients of His mercy and grace . . . and their sins will </a:t>
            </a:r>
            <a:r>
              <a:rPr lang="en-US" sz="2600" b="1" i="1" u="sng" dirty="0" smtClean="0">
                <a:latin typeface="Cambria" pitchFamily="18" charset="0"/>
              </a:rPr>
              <a:t>never</a:t>
            </a:r>
            <a:r>
              <a:rPr lang="en-US" sz="2600" b="1" dirty="0" smtClean="0">
                <a:latin typeface="Cambria" pitchFamily="18" charset="0"/>
              </a:rPr>
              <a:t> be brought to mind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8:12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12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7992533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-13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83" y="236912"/>
            <a:ext cx="8512233" cy="638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981200" y="3048000"/>
            <a:ext cx="237744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5257800"/>
            <a:ext cx="27432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All of these striking marks of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superiority</a:t>
            </a:r>
            <a:r>
              <a:rPr lang="en-US" sz="2600" b="1" dirty="0" smtClean="0">
                <a:latin typeface="Cambria" pitchFamily="18" charset="0"/>
              </a:rPr>
              <a:t> of the new covenant over the old send a clear and compelling message:  The new covenant renders the old covenant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obsolete</a:t>
            </a:r>
            <a:r>
              <a:rPr lang="en-US" sz="2600" b="1" dirty="0" smtClean="0">
                <a:latin typeface="Cambria" pitchFamily="18" charset="0"/>
              </a:rPr>
              <a:t>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8:13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Though the priesthood was still in operation at the time this letter was written, the inauguration of the new covenant through the coming of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Messiah</a:t>
            </a:r>
            <a:r>
              <a:rPr lang="en-US" sz="2600" b="1" dirty="0" smtClean="0">
                <a:latin typeface="Cambria" pitchFamily="18" charset="0"/>
              </a:rPr>
              <a:t> meant that the old covenant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“growing old”</a:t>
            </a:r>
            <a:r>
              <a:rPr lang="en-US" sz="2600" b="1" dirty="0" smtClean="0">
                <a:latin typeface="Cambria" pitchFamily="18" charset="0"/>
              </a:rPr>
              <a:t> and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“ready to disappear.” </a:t>
            </a:r>
            <a:r>
              <a:rPr lang="en-US" sz="2600" b="1" dirty="0" smtClean="0">
                <a:latin typeface="Cambria" pitchFamily="18" charset="0"/>
              </a:rPr>
              <a:t>  Thus ending with the destruction of the Temple in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AD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70</a:t>
            </a:r>
            <a:r>
              <a:rPr lang="en-US" sz="2600" b="1" dirty="0" smtClean="0">
                <a:latin typeface="Cambria" pitchFamily="18" charset="0"/>
              </a:rPr>
              <a:t>.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12 Old Test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7761111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572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Obsolete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05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Growing old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172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Vanishing away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638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Ready to disappear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-5 Better Coven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600200" y="2362200"/>
            <a:ext cx="6400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2667000"/>
            <a:ext cx="10058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352800"/>
            <a:ext cx="402336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4038600"/>
            <a:ext cx="164592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4572000"/>
            <a:ext cx="19202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5257800"/>
            <a:ext cx="10972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2200" y="1143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Review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-13 choice.jpg"/>
          <p:cNvPicPr>
            <a:picLocks noChangeAspect="1"/>
          </p:cNvPicPr>
          <p:nvPr/>
        </p:nvPicPr>
        <p:blipFill>
          <a:blip r:embed="rId2" cstate="print"/>
          <a:srcRect l="990" t="1999" r="1980" b="22514"/>
          <a:stretch>
            <a:fillRect/>
          </a:stretch>
        </p:blipFill>
        <p:spPr>
          <a:xfrm>
            <a:off x="762000" y="533400"/>
            <a:ext cx="786063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486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Which do you prefer?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-1 better new -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5638800" cy="422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 of Chapter 8: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Having demonstrated Jesus’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superiority</a:t>
            </a:r>
            <a:r>
              <a:rPr lang="en-US" sz="2600" b="1" dirty="0" smtClean="0">
                <a:latin typeface="Cambria" pitchFamily="18" charset="0"/>
              </a:rPr>
              <a:t> to prophets, angels, Moses, and Levi, the author summarizes:      we have a High Priest at God’s right hand who is Minister and Mediator of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better covenant</a:t>
            </a:r>
            <a:r>
              <a:rPr lang="en-US" sz="2600" b="1" dirty="0" smtClean="0">
                <a:latin typeface="Cambria" pitchFamily="18" charset="0"/>
              </a:rPr>
              <a:t> established on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better promises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Our attention is then directed toward that                 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Covenant</a:t>
            </a:r>
            <a:r>
              <a:rPr lang="en-US" sz="2600" b="1" dirty="0" smtClean="0">
                <a:latin typeface="Cambria" pitchFamily="18" charset="0"/>
              </a:rPr>
              <a:t> which has replaced the                         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Old Covenant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7-13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8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[1]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covenant provides motivation and power. 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have confidence that God’s Spirit within us can overcome our weaknesses and inadequacies.  We remember that trusting and obeying Him isn’t done in our own fleshly strength.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God works in us to shape our desires and accomplish what He wills (Phil. 2:12-13).  We’re not asked to conjure up halfhearted obedience performed with a begrudging grin, but God himself produces spiritual fruit through His abiding Spirit (love, joy, peace).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8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convenant is based on a close relationship with Him.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can embrace God as our heavenly Father and fellowship with Him as our ever-present friend.  If you’ve ever felt afraid of God and kept your distance from Him, remember that He’s your Father and you are His child.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Even when we stumble and fall, He wants to take us under His wing, restore us and discipline us, but He doesn’t smite us.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8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[3]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covenant provides confidence and assurance.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can cast aside our doubts and uncertainties regarding assurance of salvation and our place in His </a:t>
            </a:r>
            <a:br>
              <a:rPr lang="en-US" sz="2600" b="1" dirty="0" smtClean="0">
                <a:latin typeface="Cambria" pitchFamily="18" charset="0"/>
              </a:rPr>
            </a:br>
            <a:r>
              <a:rPr lang="en-US" sz="2600" b="1" dirty="0" smtClean="0">
                <a:latin typeface="Cambria" pitchFamily="18" charset="0"/>
              </a:rPr>
              <a:t>family.  If you’ve doubt, with trembling knees, whether you’re worthy enough to be His, stop.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None of us is worthy, but he has invited us into His family forever—not based on our worthiness, but on the worthiness of His Son.  We’re joint-heirs with Jesus Christ.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8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[4]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covenant emphasizes forgiveness and mercy.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can always turn to Him for both forgiveness and mercy.  If you’re in a prison of guilt, God’s promise of forgiveness provides the key to freedom.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you’re stuck in the ups and downs of a cycle of sin and repentance, know that God’s mercy is always there to pick you up.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8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[4]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new covenant emphasizes forgiveness and mercy.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Mercy means God withholds the punishment we deserve.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Forgiveness means he sets us free from the guilt and consequences of sin.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Grace means He gives us what we don’t deserve: spiritual blessings now and the promise of eternal life with Him.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4 November 2020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19200"/>
            <a:ext cx="8610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  <a:ea typeface="+mj-ea"/>
                <a:cs typeface="Arial" pitchFamily="34" charset="0"/>
              </a:rPr>
              <a:t>Letter to the Hebrews</a:t>
            </a:r>
            <a:endParaRPr kumimoji="0" lang="en-US" sz="3000" b="1" i="0" u="none" strike="noStrike" kern="1200" normalizeH="0" baseline="0" noProof="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ritann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10574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Read before the next class in the KJV and in two other versions of the Bible, i.e.,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9:1 – 28  </a:t>
            </a: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</a:br>
            <a:endParaRPr kumimoji="0" lang="en-US" sz="6600" b="0" i="0" u="none" strike="noStrike" kern="1200" cap="none" spc="0" normalizeH="0" baseline="0" noProof="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701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6600" dirty="0" smtClean="0">
                <a:ln>
                  <a:solidFill>
                    <a:srgbClr val="002060">
                      <a:alpha val="90000"/>
                    </a:srgbClr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chemeClr val="bg1">
                      <a:alpha val="50000"/>
                    </a:schemeClr>
                  </a:outerShdw>
                </a:effectLst>
                <a:latin typeface="Britannic Bold" pitchFamily="34" charset="0"/>
              </a:rPr>
              <a:t>the end</a:t>
            </a:r>
            <a:endParaRPr lang="en-US" sz="660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>Questions</a:t>
            </a:r>
            <a:endParaRPr lang="en-US" sz="6000" b="1" dirty="0">
              <a:ln w="15875" cap="rnd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>
            <a:gsLst>
              <a:gs pos="0">
                <a:srgbClr val="FFFF00">
                  <a:alpha val="87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0"/>
          </a:gradFill>
          <a:ln>
            <a:solidFill>
              <a:schemeClr val="tx1">
                <a:alpha val="90000"/>
              </a:schemeClr>
            </a:solidFill>
          </a:ln>
          <a:effectLst>
            <a:outerShdw blurRad="381000" dist="381000" dir="10800000" sx="50000" sy="50000" rotWithShape="0">
              <a:schemeClr val="tx1">
                <a:alpha val="6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8000" b="1" dirty="0" smtClean="0">
                <a:ln w="15875" cap="rnd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Britannic Bold" pitchFamily="34" charset="0"/>
              </a:rPr>
              <a:t>Questions</a:t>
            </a:r>
            <a:endParaRPr lang="en-US" sz="8000" b="1" dirty="0">
              <a:ln w="15875" cap="rnd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7010398"/>
          </a:xfrm>
          <a:prstGeom prst="rect">
            <a:avLst/>
          </a:prstGeom>
        </p:spPr>
      </p:pic>
      <p:pic>
        <p:nvPicPr>
          <p:cNvPr id="53250" name="Picture 2" descr="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53252" name="Picture 4" descr="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96403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25"/>
                            </p:stCondLst>
                            <p:childTnLst>
                              <p:par>
                                <p:cTn id="43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25"/>
                            </p:stCondLst>
                            <p:childTnLst>
                              <p:par>
                                <p:cTn id="60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25"/>
                            </p:stCondLst>
                            <p:childTnLst>
                              <p:par>
                                <p:cTn id="6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25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625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build="p"/>
      <p:bldP spid="7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Book of Hebrews argues that the Mosaic covenant—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established under specific conditions</a:t>
            </a:r>
            <a:r>
              <a:rPr lang="en-US" sz="2600" b="1" dirty="0" smtClean="0">
                <a:latin typeface="Cambria" pitchFamily="18" charset="0"/>
              </a:rPr>
              <a:t>—was never meant to last forever.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quotes an OT prophecy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Jeremiah</a:t>
            </a:r>
            <a:r>
              <a:rPr lang="en-US" sz="2600" b="1" dirty="0" smtClean="0">
                <a:latin typeface="Cambria" pitchFamily="18" charset="0"/>
              </a:rPr>
              <a:t>) that anticipates the replacement of the old covenant with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</a:t>
            </a:r>
            <a:r>
              <a:rPr lang="en-US" sz="2600" b="1" dirty="0" smtClean="0">
                <a:latin typeface="Cambria" pitchFamily="18" charset="0"/>
              </a:rPr>
              <a:t>, proving to his Jewish readers that the one has become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obsolete</a:t>
            </a:r>
            <a:r>
              <a:rPr lang="en-US" sz="2600" b="1" dirty="0" smtClean="0">
                <a:latin typeface="Cambria" pitchFamily="18" charset="0"/>
              </a:rPr>
              <a:t>, replaced by another that will never pass away.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This chapter of Hebrews ties in beautifully with the things that have been said about Christ’s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superiority</a:t>
            </a:r>
            <a:r>
              <a:rPr lang="en-US" sz="2600" b="1" dirty="0" smtClean="0">
                <a:latin typeface="Cambria" pitchFamily="18" charset="0"/>
              </a:rPr>
              <a:t> in His person and work.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“has become the guarantee of a better covenant”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7:22</a:t>
            </a:r>
            <a:r>
              <a:rPr lang="en-US" sz="2600" b="1" dirty="0" smtClean="0">
                <a:latin typeface="Cambria" pitchFamily="18" charset="0"/>
              </a:rPr>
              <a:t>), which assures us that whatever the new covenant includes, it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</a:t>
            </a:r>
            <a:r>
              <a:rPr lang="en-US" sz="2600" b="1" dirty="0" smtClean="0">
                <a:latin typeface="Cambria" pitchFamily="18" charset="0"/>
              </a:rPr>
              <a:t> to everything that has come before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-13 covenant-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263790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-6420000">
            <a:off x="3540565" y="3770039"/>
            <a:ext cx="27432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180000">
            <a:off x="6939921" y="3813691"/>
            <a:ext cx="27432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-1-2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763000" cy="628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4419600" y="1676400"/>
            <a:ext cx="2286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800" y="3962400"/>
            <a:ext cx="21945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4343400"/>
            <a:ext cx="2286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8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summarizes his argument, thus far in bullet-point fashion, </a:t>
            </a:r>
            <a:r>
              <a:rPr lang="en-US" sz="2600" b="1" i="1" dirty="0" smtClean="0">
                <a:latin typeface="Cambria" pitchFamily="18" charset="0"/>
              </a:rPr>
              <a:t>“Now the main point in what has been said is this . . .”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have a high priest who is greater that those of the old covenant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</a:t>
            </a:r>
            <a:r>
              <a:rPr lang="en-US" sz="2600" b="1" dirty="0" smtClean="0">
                <a:latin typeface="Cambria" pitchFamily="18" charset="0"/>
              </a:rPr>
              <a:t>)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Our High Priest sits in the heavens at the right of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</a:t>
            </a:r>
            <a:r>
              <a:rPr lang="en-US" sz="2600" b="1" dirty="0" smtClean="0">
                <a:latin typeface="Cambria" pitchFamily="18" charset="0"/>
              </a:rPr>
              <a:t>)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He ministers in the true tabernacle made by God, not by man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8:2</a:t>
            </a:r>
            <a:r>
              <a:rPr lang="en-US" sz="2600" b="1" dirty="0" smtClean="0">
                <a:latin typeface="Cambria" pitchFamily="18" charset="0"/>
              </a:rPr>
              <a:t>). </a:t>
            </a:r>
            <a:endParaRPr lang="en-US" sz="26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34319</TotalTime>
  <Words>1829</Words>
  <Application>Microsoft Office PowerPoint</Application>
  <PresentationFormat>On-screen Show (4:3)</PresentationFormat>
  <Paragraphs>134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 the end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6476</cp:revision>
  <dcterms:created xsi:type="dcterms:W3CDTF">2016-10-08T19:35:00Z</dcterms:created>
  <dcterms:modified xsi:type="dcterms:W3CDTF">2020-10-26T20:22:55Z</dcterms:modified>
</cp:coreProperties>
</file>