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80"/>
  </p:notesMasterIdLst>
  <p:sldIdLst>
    <p:sldId id="1659" r:id="rId2"/>
    <p:sldId id="1871" r:id="rId3"/>
    <p:sldId id="1990" r:id="rId4"/>
    <p:sldId id="2010" r:id="rId5"/>
    <p:sldId id="2101" r:id="rId6"/>
    <p:sldId id="2012" r:id="rId7"/>
    <p:sldId id="2090" r:id="rId8"/>
    <p:sldId id="2117" r:id="rId9"/>
    <p:sldId id="2072" r:id="rId10"/>
    <p:sldId id="1995" r:id="rId11"/>
    <p:sldId id="2051" r:id="rId12"/>
    <p:sldId id="1979" r:id="rId13"/>
    <p:sldId id="2058" r:id="rId14"/>
    <p:sldId id="2120" r:id="rId15"/>
    <p:sldId id="2118" r:id="rId16"/>
    <p:sldId id="2119" r:id="rId17"/>
    <p:sldId id="2129" r:id="rId18"/>
    <p:sldId id="1993" r:id="rId19"/>
    <p:sldId id="2082" r:id="rId20"/>
    <p:sldId id="2112" r:id="rId21"/>
    <p:sldId id="2092" r:id="rId22"/>
    <p:sldId id="2094" r:id="rId23"/>
    <p:sldId id="2059" r:id="rId24"/>
    <p:sldId id="2121" r:id="rId25"/>
    <p:sldId id="2122" r:id="rId26"/>
    <p:sldId id="1943" r:id="rId27"/>
    <p:sldId id="2055" r:id="rId28"/>
    <p:sldId id="2123" r:id="rId29"/>
    <p:sldId id="2084" r:id="rId30"/>
    <p:sldId id="2102" r:id="rId31"/>
    <p:sldId id="2124" r:id="rId32"/>
    <p:sldId id="2083" r:id="rId33"/>
    <p:sldId id="2114" r:id="rId34"/>
    <p:sldId id="2125" r:id="rId35"/>
    <p:sldId id="2104" r:id="rId36"/>
    <p:sldId id="2115" r:id="rId37"/>
    <p:sldId id="2103" r:id="rId38"/>
    <p:sldId id="2105" r:id="rId39"/>
    <p:sldId id="2097" r:id="rId40"/>
    <p:sldId id="2106" r:id="rId41"/>
    <p:sldId id="2107" r:id="rId42"/>
    <p:sldId id="2108" r:id="rId43"/>
    <p:sldId id="2126" r:id="rId44"/>
    <p:sldId id="2127" r:id="rId45"/>
    <p:sldId id="2078" r:id="rId46"/>
    <p:sldId id="2085" r:id="rId47"/>
    <p:sldId id="2128" r:id="rId48"/>
    <p:sldId id="2109" r:id="rId49"/>
    <p:sldId id="2116" r:id="rId50"/>
    <p:sldId id="1899" r:id="rId51"/>
    <p:sldId id="2130" r:id="rId52"/>
    <p:sldId id="2111" r:id="rId53"/>
    <p:sldId id="1935" r:id="rId54"/>
    <p:sldId id="1867" r:id="rId55"/>
    <p:sldId id="1970" r:id="rId56"/>
    <p:sldId id="1868" r:id="rId57"/>
    <p:sldId id="2071" r:id="rId58"/>
    <p:sldId id="2100" r:id="rId59"/>
    <p:sldId id="1853" r:id="rId60"/>
    <p:sldId id="1872" r:id="rId61"/>
    <p:sldId id="1791" r:id="rId62"/>
    <p:sldId id="2034" r:id="rId63"/>
    <p:sldId id="1968" r:id="rId64"/>
    <p:sldId id="1891" r:id="rId65"/>
    <p:sldId id="1890" r:id="rId66"/>
    <p:sldId id="1892" r:id="rId67"/>
    <p:sldId id="1794" r:id="rId68"/>
    <p:sldId id="1901" r:id="rId69"/>
    <p:sldId id="2014" r:id="rId70"/>
    <p:sldId id="1914" r:id="rId71"/>
    <p:sldId id="1921" r:id="rId72"/>
    <p:sldId id="1803" r:id="rId73"/>
    <p:sldId id="1832" r:id="rId74"/>
    <p:sldId id="1835" r:id="rId75"/>
    <p:sldId id="1786" r:id="rId76"/>
    <p:sldId id="1793" r:id="rId77"/>
    <p:sldId id="2003" r:id="rId78"/>
    <p:sldId id="2093"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BD5"/>
    <a:srgbClr val="FFF3E5"/>
    <a:srgbClr val="642626"/>
    <a:srgbClr val="595DF9"/>
    <a:srgbClr val="2D99F3"/>
    <a:srgbClr val="33CC33"/>
    <a:srgbClr val="2D5F40"/>
    <a:srgbClr val="6FE9A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70" autoAdjust="0"/>
    <p:restoredTop sz="86410" autoAdjust="0"/>
  </p:normalViewPr>
  <p:slideViewPr>
    <p:cSldViewPr>
      <p:cViewPr varScale="1">
        <p:scale>
          <a:sx n="97" d="100"/>
          <a:sy n="97" d="100"/>
        </p:scale>
        <p:origin x="-1293"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3377"/>
    </p:cViewPr>
  </p:sorterViewPr>
  <p:notesViewPr>
    <p:cSldViewPr>
      <p:cViewPr varScale="1">
        <p:scale>
          <a:sx n="83" d="100"/>
          <a:sy n="83" d="100"/>
        </p:scale>
        <p:origin x="-3241"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8478F-85AB-4F2F-9836-360E2A3B8D3A}" type="datetimeFigureOut">
              <a:rPr lang="en-US" smtClean="0"/>
              <a:pPr/>
              <a:t>11/4/2020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C13DB-1E66-41C6-A5A3-6652159ABCB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59</a:t>
            </a:fld>
            <a:endParaRPr lang="en-US" dirty="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61</a:t>
            </a:fld>
            <a:endParaRPr lang="en-US" dirty="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75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76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77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11/4/2020</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11/4/2020</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11/4/2020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11/4/2020</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11/4/2020</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11/4/2020</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11/4/2020</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11/4/2020</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6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26.jpeg"/><Relationship Id="rId4" Type="http://schemas.openxmlformats.org/officeDocument/2006/relationships/image" Target="../media/image37.jpeg"/></Relationships>
</file>

<file path=ppt/slides/_rels/slide7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7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7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34.jpeg"/><Relationship Id="rId4" Type="http://schemas.openxmlformats.org/officeDocument/2006/relationships/image" Target="../media/image5.png"/></Relationships>
</file>

<file path=ppt/slides/_rels/slide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7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Cover page Hebrews - 2.jpg"/>
          <p:cNvPicPr>
            <a:picLocks noChangeAspect="1"/>
          </p:cNvPicPr>
          <p:nvPr/>
        </p:nvPicPr>
        <p:blipFill>
          <a:blip r:embed="rId3" cstate="print"/>
          <a:srcRect t="10185" b="8333"/>
          <a:stretch>
            <a:fillRect/>
          </a:stretch>
        </p:blipFill>
        <p:spPr>
          <a:xfrm>
            <a:off x="0" y="0"/>
            <a:ext cx="9144000" cy="6858000"/>
          </a:xfrm>
          <a:prstGeom prst="rect">
            <a:avLst/>
          </a:prstGeom>
        </p:spPr>
      </p:pic>
      <p:sp>
        <p:nvSpPr>
          <p:cNvPr id="11" name="Rectangle 10"/>
          <p:cNvSpPr/>
          <p:nvPr/>
        </p:nvSpPr>
        <p:spPr>
          <a:xfrm>
            <a:off x="0" y="0"/>
            <a:ext cx="9144000" cy="2462213"/>
          </a:xfrm>
          <a:prstGeom prst="rect">
            <a:avLst/>
          </a:prstGeom>
        </p:spPr>
        <p:txBody>
          <a:bodyPr wrap="square" lIns="91440" tIns="0" bIns="274320" anchor="ctr" anchorCtr="0">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Jesus the High Priest </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in a </a:t>
            </a:r>
          </a:p>
          <a:p>
            <a:pPr algn="ctr"/>
            <a:r>
              <a:rPr lang="en-US" sz="48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New Sanctuary</a:t>
            </a:r>
          </a:p>
        </p:txBody>
      </p:sp>
      <p:sp>
        <p:nvSpPr>
          <p:cNvPr id="10" name="Rectangle 9"/>
          <p:cNvSpPr/>
          <p:nvPr/>
        </p:nvSpPr>
        <p:spPr>
          <a:xfrm>
            <a:off x="0" y="4724400"/>
            <a:ext cx="9144000" cy="1446550"/>
          </a:xfrm>
          <a:prstGeom prst="rect">
            <a:avLst/>
          </a:prstGeom>
        </p:spPr>
        <p:txBody>
          <a:bodyPr wrap="square">
            <a:spAutoFit/>
          </a:bodyPr>
          <a:lstStyle/>
          <a:p>
            <a:pPr algn="ctr"/>
            <a:r>
              <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10  </a:t>
            </a:r>
          </a:p>
          <a:p>
            <a:pPr algn="ctr"/>
            <a:r>
              <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4 </a:t>
            </a:r>
            <a:r>
              <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November 2020</a:t>
            </a:r>
            <a:endParaRPr lang="en-US" sz="44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up)">
                                      <p:cBhvr>
                                        <p:cTn id="7" dur="1000"/>
                                        <p:tgtEl>
                                          <p:spTgt spid="11">
                                            <p:txEl>
                                              <p:pRg st="0" end="0"/>
                                            </p:txEl>
                                          </p:spTgt>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wipe(up)">
                                      <p:cBhvr>
                                        <p:cTn id="11" dur="1000"/>
                                        <p:tgtEl>
                                          <p:spTgt spid="11">
                                            <p:txEl>
                                              <p:pRg st="1" end="1"/>
                                            </p:txEl>
                                          </p:spTgt>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wipe(up)">
                                      <p:cBhvr>
                                        <p:cTn id="15" dur="1000"/>
                                        <p:tgtEl>
                                          <p:spTgt spid="11">
                                            <p:txEl>
                                              <p:pRg st="2" end="2"/>
                                            </p:txEl>
                                          </p:spTgt>
                                        </p:tgtEl>
                                      </p:cBhvr>
                                    </p:animEffect>
                                  </p:childTnLst>
                                </p:cTn>
                              </p:par>
                            </p:childTnLst>
                          </p:cTn>
                        </p:par>
                        <p:par>
                          <p:cTn id="16" fill="hold">
                            <p:stCondLst>
                              <p:cond delay="3000"/>
                            </p:stCondLst>
                            <p:childTnLst>
                              <p:par>
                                <p:cTn id="17" presetID="22" presetClass="entr" presetSubtype="1" fill="hold" nodeType="after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wipe(up)">
                                      <p:cBhvr>
                                        <p:cTn id="19" dur="1000"/>
                                        <p:tgtEl>
                                          <p:spTgt spid="10">
                                            <p:txEl>
                                              <p:pRg st="0" end="0"/>
                                            </p:txEl>
                                          </p:spTgt>
                                        </p:tgtEl>
                                      </p:cBhvr>
                                    </p:animEffect>
                                  </p:childTnLst>
                                </p:cTn>
                              </p:par>
                            </p:childTnLst>
                          </p:cTn>
                        </p:par>
                        <p:par>
                          <p:cTn id="20" fill="hold">
                            <p:stCondLst>
                              <p:cond delay="4000"/>
                            </p:stCondLst>
                            <p:childTnLst>
                              <p:par>
                                <p:cTn id="21" presetID="22" presetClass="entr" presetSubtype="1" fill="hold" nodeType="after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Effect transition="in" filter="wipe(up)">
                                      <p:cBhvr>
                                        <p:cTn id="23"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10" name="Picture 9" descr="9-1-3 text.jpg"/>
          <p:cNvPicPr>
            <a:picLocks noChangeAspect="1"/>
          </p:cNvPicPr>
          <p:nvPr/>
        </p:nvPicPr>
        <p:blipFill>
          <a:blip r:embed="rId2" cstate="print"/>
          <a:stretch>
            <a:fillRect/>
          </a:stretch>
        </p:blipFill>
        <p:spPr>
          <a:xfrm>
            <a:off x="0" y="0"/>
            <a:ext cx="9144000" cy="6019800"/>
          </a:xfrm>
          <a:prstGeom prst="rect">
            <a:avLst/>
          </a:prstGeom>
          <a:ln>
            <a:noFill/>
          </a:ln>
          <a:effectLst>
            <a:outerShdw blurRad="190500" algn="tl" rotWithShape="0">
              <a:srgbClr val="000000">
                <a:alpha val="70000"/>
              </a:srgbClr>
            </a:outerShdw>
          </a:effectLst>
        </p:spPr>
      </p:pic>
      <p:cxnSp>
        <p:nvCxnSpPr>
          <p:cNvPr id="11" name="Straight Connector 10"/>
          <p:cNvCxnSpPr/>
          <p:nvPr/>
        </p:nvCxnSpPr>
        <p:spPr>
          <a:xfrm>
            <a:off x="2133600" y="3581400"/>
            <a:ext cx="210312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3962400" y="2819400"/>
            <a:ext cx="146304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2590800" y="228600"/>
            <a:ext cx="4343400" cy="584775"/>
          </a:xfrm>
          <a:prstGeom prst="rect">
            <a:avLst/>
          </a:prstGeom>
          <a:solidFill>
            <a:schemeClr val="tx1"/>
          </a:solidFill>
        </p:spPr>
        <p:txBody>
          <a:bodyPr wrap="square" rtlCol="0">
            <a:spAutoFit/>
          </a:bodyPr>
          <a:lstStyle/>
          <a:p>
            <a:pPr algn="ctr"/>
            <a:r>
              <a:rPr lang="en-US" sz="3200" dirty="0" smtClean="0">
                <a:solidFill>
                  <a:schemeClr val="bg1"/>
                </a:solidFill>
                <a:effectLst>
                  <a:outerShdw blurRad="38100" dist="38100" dir="2700000" algn="tl">
                    <a:srgbClr val="000000">
                      <a:alpha val="43137"/>
                    </a:srgbClr>
                  </a:outerShdw>
                </a:effectLst>
                <a:latin typeface="Bookman Old Style" pitchFamily="18" charset="0"/>
              </a:rPr>
              <a:t>Hebrews 9:1 - 5</a:t>
            </a:r>
            <a:endParaRPr lang="en-US" sz="3200" dirty="0">
              <a:solidFill>
                <a:schemeClr val="bg1"/>
              </a:solidFill>
              <a:effectLst>
                <a:outerShdw blurRad="38100" dist="38100" dir="2700000" algn="tl">
                  <a:srgbClr val="000000">
                    <a:alpha val="43137"/>
                  </a:srgbClr>
                </a:outerShdw>
              </a:effectLst>
              <a:latin typeface="Bookman Old Style" pitchFamily="18" charset="0"/>
            </a:endParaRPr>
          </a:p>
        </p:txBody>
      </p:sp>
      <p:sp>
        <p:nvSpPr>
          <p:cNvPr id="14" name="TextBox 13"/>
          <p:cNvSpPr txBox="1"/>
          <p:nvPr/>
        </p:nvSpPr>
        <p:spPr>
          <a:xfrm>
            <a:off x="0" y="3657601"/>
            <a:ext cx="9144000" cy="3231654"/>
          </a:xfrm>
          <a:prstGeom prst="rect">
            <a:avLst/>
          </a:prstGeom>
          <a:gradFill>
            <a:gsLst>
              <a:gs pos="0">
                <a:srgbClr val="000000"/>
              </a:gs>
              <a:gs pos="20000">
                <a:srgbClr val="000040"/>
              </a:gs>
              <a:gs pos="50000">
                <a:srgbClr val="400040"/>
              </a:gs>
              <a:gs pos="75000">
                <a:srgbClr val="8F0040"/>
              </a:gs>
              <a:gs pos="89999">
                <a:srgbClr val="F27300"/>
              </a:gs>
              <a:gs pos="100000">
                <a:srgbClr val="FFBF00"/>
              </a:gs>
            </a:gsLst>
            <a:lin ang="5400000" scaled="0"/>
          </a:gradFill>
        </p:spPr>
        <p:txBody>
          <a:bodyPr wrap="square" lIns="274320" tIns="91440" bIns="822960" rtlCol="0">
            <a:spAutoFit/>
          </a:bodyPr>
          <a:lstStyle/>
          <a:p>
            <a:r>
              <a:rPr lang="en-US" sz="2500" dirty="0" smtClean="0">
                <a:solidFill>
                  <a:schemeClr val="bg1"/>
                </a:solidFill>
                <a:latin typeface="Arial" pitchFamily="34" charset="0"/>
                <a:cs typeface="Arial" pitchFamily="34" charset="0"/>
              </a:rPr>
              <a:t>4 Having a golden altar of incense and the ark of the covenant covered on all sides with gold, in which was a golden jar holding the manna, and Aaron’s rod which budded, and the tables of the covenant;</a:t>
            </a:r>
          </a:p>
          <a:p>
            <a:r>
              <a:rPr lang="en-US" sz="2500" dirty="0" smtClean="0">
                <a:solidFill>
                  <a:schemeClr val="bg1"/>
                </a:solidFill>
                <a:latin typeface="Arial" pitchFamily="34" charset="0"/>
                <a:cs typeface="Arial" pitchFamily="34" charset="0"/>
              </a:rPr>
              <a:t>5 and above it </a:t>
            </a:r>
            <a:r>
              <a:rPr lang="en-US" sz="2500" i="1" dirty="0" smtClean="0">
                <a:solidFill>
                  <a:schemeClr val="bg1"/>
                </a:solidFill>
                <a:latin typeface="Arial" pitchFamily="34" charset="0"/>
                <a:cs typeface="Arial" pitchFamily="34" charset="0"/>
              </a:rPr>
              <a:t>were</a:t>
            </a:r>
            <a:r>
              <a:rPr lang="en-US" sz="2500" dirty="0" smtClean="0">
                <a:solidFill>
                  <a:schemeClr val="bg1"/>
                </a:solidFill>
                <a:latin typeface="Arial" pitchFamily="34" charset="0"/>
                <a:cs typeface="Arial" pitchFamily="34" charset="0"/>
              </a:rPr>
              <a:t> the cherubim of glory overshadowing the mercy seat; but of these things we cannot now speak in detail.</a:t>
            </a:r>
            <a:endParaRPr lang="en-US" sz="2500" dirty="0">
              <a:solidFill>
                <a:schemeClr val="bg1"/>
              </a:solidFill>
              <a:latin typeface="Arial" pitchFamily="34" charset="0"/>
              <a:cs typeface="Arial" pitchFamily="34" charset="0"/>
            </a:endParaRPr>
          </a:p>
        </p:txBody>
      </p:sp>
      <p:cxnSp>
        <p:nvCxnSpPr>
          <p:cNvPr id="15" name="Straight Connector 14"/>
          <p:cNvCxnSpPr/>
          <p:nvPr/>
        </p:nvCxnSpPr>
        <p:spPr>
          <a:xfrm>
            <a:off x="228600" y="6096000"/>
            <a:ext cx="164592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out)">
                                      <p:cBhvr>
                                        <p:cTn id="7" dur="2000"/>
                                        <p:tgtEl>
                                          <p:spTgt spid="10"/>
                                        </p:tgtEl>
                                      </p:cBhvr>
                                    </p:animEffect>
                                  </p:childTnLst>
                                </p:cTn>
                              </p:par>
                              <p:par>
                                <p:cTn id="8" presetID="8" presetClass="entr" presetSubtype="3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amond(out)">
                                      <p:cBhvr>
                                        <p:cTn id="10" dur="2000"/>
                                        <p:tgtEl>
                                          <p:spTgt spid="14"/>
                                        </p:tgtEl>
                                      </p:cBhvr>
                                    </p:animEffect>
                                  </p:childTnLst>
                                </p:cTn>
                              </p:par>
                              <p:par>
                                <p:cTn id="11" presetID="8" presetClass="entr" presetSubtype="32"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amond(out)">
                                      <p:cBhvr>
                                        <p:cTn id="13" dur="20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1000"/>
                                        <p:tgtEl>
                                          <p:spTgt spid="12"/>
                                        </p:tgtEl>
                                      </p:cBhvr>
                                    </p:animEffect>
                                  </p:childTnLst>
                                </p:cTn>
                              </p:par>
                            </p:childTnLst>
                          </p:cTn>
                        </p:par>
                        <p:par>
                          <p:cTn id="19" fill="hold">
                            <p:stCondLst>
                              <p:cond delay="1000"/>
                            </p:stCondLst>
                            <p:childTnLst>
                              <p:par>
                                <p:cTn id="20" presetID="22" presetClass="entr" presetSubtype="8" fill="hold" nodeType="afterEffect">
                                  <p:stCondLst>
                                    <p:cond delay="100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1000"/>
                                        <p:tgtEl>
                                          <p:spTgt spid="11"/>
                                        </p:tgtEl>
                                      </p:cBhvr>
                                    </p:animEffect>
                                  </p:childTnLst>
                                </p:cTn>
                              </p:par>
                            </p:childTnLst>
                          </p:cTn>
                        </p:par>
                        <p:par>
                          <p:cTn id="23" fill="hold">
                            <p:stCondLst>
                              <p:cond delay="3000"/>
                            </p:stCondLst>
                            <p:childTnLst>
                              <p:par>
                                <p:cTn id="24" presetID="22" presetClass="entr" presetSubtype="8"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9</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371600"/>
            <a:ext cx="8458200" cy="5139869"/>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The tabernacle was a </a:t>
            </a:r>
            <a:r>
              <a:rPr lang="en-US" sz="2600" b="1" u="sng" dirty="0" smtClean="0">
                <a:effectLst>
                  <a:outerShdw blurRad="38100" dist="38100" dir="2700000" algn="tl">
                    <a:srgbClr val="000000">
                      <a:alpha val="43137"/>
                    </a:srgbClr>
                  </a:outerShdw>
                </a:effectLst>
                <a:latin typeface="Cambria" pitchFamily="18" charset="0"/>
              </a:rPr>
              <a:t>tent</a:t>
            </a:r>
            <a:r>
              <a:rPr lang="en-US" sz="2600" b="1" dirty="0" smtClean="0">
                <a:latin typeface="Cambria" pitchFamily="18" charset="0"/>
              </a:rPr>
              <a:t> the Levites carried with them during their wilderness wanderings.  When they stopped somewhere, the priests would </a:t>
            </a:r>
            <a:r>
              <a:rPr lang="en-US" sz="2600" b="1" u="sng" dirty="0" smtClean="0">
                <a:effectLst>
                  <a:outerShdw blurRad="38100" dist="38100" dir="2700000" algn="tl">
                    <a:srgbClr val="000000">
                      <a:alpha val="43137"/>
                    </a:srgbClr>
                  </a:outerShdw>
                </a:effectLst>
                <a:latin typeface="Cambria" pitchFamily="18" charset="0"/>
              </a:rPr>
              <a:t>reassemble</a:t>
            </a:r>
            <a:r>
              <a:rPr lang="en-US" sz="2600" b="1" dirty="0" smtClean="0">
                <a:latin typeface="Cambria" pitchFamily="18" charset="0"/>
              </a:rPr>
              <a:t> the elements of the tent and thus erect the portable place of worship (cf. </a:t>
            </a:r>
            <a:r>
              <a:rPr lang="en-US" sz="2600" b="1" dirty="0" smtClean="0">
                <a:effectLst>
                  <a:outerShdw blurRad="38100" dist="38100" dir="2700000" algn="tl">
                    <a:srgbClr val="000000">
                      <a:alpha val="43137"/>
                    </a:srgbClr>
                  </a:outerShdw>
                </a:effectLst>
                <a:latin typeface="Cambria" pitchFamily="18" charset="0"/>
              </a:rPr>
              <a:t>Exod. 25:25-40</a:t>
            </a:r>
            <a:r>
              <a:rPr lang="en-US" sz="2600" b="1" dirty="0" smtClean="0">
                <a:latin typeface="Cambria" pitchFamily="18" charset="0"/>
              </a:rPr>
              <a:t>).</a:t>
            </a:r>
          </a:p>
          <a:p>
            <a:pPr marL="274320" indent="-274320">
              <a:spcAft>
                <a:spcPts val="2400"/>
              </a:spcAft>
              <a:buFont typeface="Arial" pitchFamily="34" charset="0"/>
              <a:buChar char="•"/>
            </a:pPr>
            <a:r>
              <a:rPr lang="en-US" sz="2600" b="1" dirty="0" smtClean="0">
                <a:latin typeface="Cambria" pitchFamily="18" charset="0"/>
              </a:rPr>
              <a:t>This temporary structure then housed a variety of implements of worship necessary for carrying out the </a:t>
            </a:r>
            <a:r>
              <a:rPr lang="en-US" sz="2600" b="1" u="sng" dirty="0" smtClean="0">
                <a:effectLst>
                  <a:outerShdw blurRad="38100" dist="38100" dir="2700000" algn="tl">
                    <a:srgbClr val="000000">
                      <a:alpha val="43137"/>
                    </a:srgbClr>
                  </a:outerShdw>
                </a:effectLst>
                <a:latin typeface="Cambria" pitchFamily="18" charset="0"/>
              </a:rPr>
              <a:t>sacrifices</a:t>
            </a:r>
            <a:r>
              <a:rPr lang="en-US" sz="2600" b="1" dirty="0" smtClean="0">
                <a:latin typeface="Cambria" pitchFamily="18" charset="0"/>
              </a:rPr>
              <a:t> </a:t>
            </a:r>
            <a:r>
              <a:rPr lang="en-US" sz="2600" b="1" i="1" dirty="0" smtClean="0">
                <a:effectLst>
                  <a:outerShdw blurRad="38100" dist="38100" dir="2700000" algn="tl">
                    <a:srgbClr val="000000">
                      <a:alpha val="43137"/>
                    </a:srgbClr>
                  </a:outerShdw>
                </a:effectLst>
                <a:latin typeface="Cambria" pitchFamily="18" charset="0"/>
              </a:rPr>
              <a:t>and</a:t>
            </a:r>
            <a:r>
              <a:rPr lang="en-US" sz="2600" b="1" dirty="0" smtClean="0">
                <a:latin typeface="Cambria" pitchFamily="18" charset="0"/>
              </a:rPr>
              <a:t> </a:t>
            </a:r>
            <a:r>
              <a:rPr lang="en-US" sz="2600" b="1" u="sng" dirty="0" smtClean="0">
                <a:effectLst>
                  <a:outerShdw blurRad="38100" dist="38100" dir="2700000" algn="tl">
                    <a:srgbClr val="000000">
                      <a:alpha val="43137"/>
                    </a:srgbClr>
                  </a:outerShdw>
                </a:effectLst>
                <a:latin typeface="Cambria" pitchFamily="18" charset="0"/>
              </a:rPr>
              <a:t>rituals</a:t>
            </a:r>
            <a:r>
              <a:rPr lang="en-US" sz="2600" b="1" dirty="0" smtClean="0">
                <a:latin typeface="Cambria" pitchFamily="18" charset="0"/>
              </a:rPr>
              <a:t> – all strictly prescribed by God in the regulations of the old covenant sacrificial system (</a:t>
            </a:r>
            <a:r>
              <a:rPr lang="en-US" sz="2600" b="1" dirty="0" smtClean="0">
                <a:effectLst>
                  <a:outerShdw blurRad="38100" dist="38100" dir="2700000" algn="tl">
                    <a:srgbClr val="000000">
                      <a:alpha val="43137"/>
                    </a:srgbClr>
                  </a:outerShdw>
                </a:effectLst>
                <a:latin typeface="Cambria" pitchFamily="18" charset="0"/>
              </a:rPr>
              <a:t>9:1</a:t>
            </a:r>
            <a:r>
              <a:rPr lang="en-US" sz="2600" b="1" dirty="0" smtClean="0">
                <a:latin typeface="Cambria" pitchFamily="18" charset="0"/>
              </a:rPr>
              <a:t>). </a:t>
            </a:r>
            <a:endParaRPr lang="en-US" sz="2600" dirty="0" smtClean="0">
              <a:latin typeface="Cambria"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9-5 tabernacle2.jpg"/>
          <p:cNvPicPr>
            <a:picLocks noChangeAspect="1"/>
          </p:cNvPicPr>
          <p:nvPr/>
        </p:nvPicPr>
        <p:blipFill>
          <a:blip r:embed="rId2" cstate="print"/>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9-5 tabernacle3.jpg"/>
          <p:cNvPicPr>
            <a:picLocks noChangeAspect="1"/>
          </p:cNvPicPr>
          <p:nvPr/>
        </p:nvPicPr>
        <p:blipFill>
          <a:blip r:embed="rId2" cstate="print"/>
          <a:srcRect t="4456" b="4189"/>
          <a:stretch>
            <a:fillRect/>
          </a:stretch>
        </p:blipFill>
        <p:spPr>
          <a:xfrm>
            <a:off x="762000" y="228600"/>
            <a:ext cx="7848600" cy="6433995"/>
          </a:xfrm>
          <a:prstGeom prst="rect">
            <a:avLst/>
          </a:prstGeom>
          <a:ln>
            <a:noFill/>
          </a:ln>
          <a:effectLst>
            <a:softEdge rad="112500"/>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ou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9</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371600"/>
            <a:ext cx="8458200" cy="5139869"/>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FIRST</a:t>
            </a:r>
            <a:r>
              <a:rPr lang="en-US" sz="2600" b="1" dirty="0" smtClean="0">
                <a:latin typeface="Cambria" pitchFamily="18" charset="0"/>
              </a:rPr>
              <a:t> – the </a:t>
            </a:r>
            <a:r>
              <a:rPr lang="en-US" sz="2600" b="1" u="sng" dirty="0" smtClean="0">
                <a:effectLst>
                  <a:outerShdw blurRad="38100" dist="38100" dir="2700000" algn="tl">
                    <a:srgbClr val="000000">
                      <a:alpha val="43137"/>
                    </a:srgbClr>
                  </a:outerShdw>
                </a:effectLst>
                <a:latin typeface="Cambria" pitchFamily="18" charset="0"/>
              </a:rPr>
              <a:t>main</a:t>
            </a:r>
            <a:r>
              <a:rPr lang="en-US" sz="2600" b="1" dirty="0" smtClean="0">
                <a:latin typeface="Cambria" pitchFamily="18" charset="0"/>
              </a:rPr>
              <a:t> </a:t>
            </a:r>
            <a:r>
              <a:rPr lang="en-US" sz="2600" b="1" u="sng" dirty="0" smtClean="0">
                <a:effectLst>
                  <a:outerShdw blurRad="38100" dist="38100" dir="2700000" algn="tl">
                    <a:srgbClr val="000000">
                      <a:alpha val="43137"/>
                    </a:srgbClr>
                  </a:outerShdw>
                </a:effectLst>
                <a:latin typeface="Cambria" pitchFamily="18" charset="0"/>
              </a:rPr>
              <a:t>court</a:t>
            </a:r>
            <a:r>
              <a:rPr lang="en-US" sz="2600" b="1" dirty="0" smtClean="0">
                <a:latin typeface="Cambria" pitchFamily="18" charset="0"/>
              </a:rPr>
              <a:t> of the sanctuary was the large, </a:t>
            </a:r>
            <a:r>
              <a:rPr lang="en-US" sz="2600" b="1" i="1" dirty="0" smtClean="0">
                <a:effectLst>
                  <a:outerShdw blurRad="38100" dist="38100" dir="2700000" algn="tl">
                    <a:srgbClr val="000000">
                      <a:alpha val="43137"/>
                    </a:srgbClr>
                  </a:outerShdw>
                </a:effectLst>
                <a:latin typeface="Cambria" pitchFamily="18" charset="0"/>
              </a:rPr>
              <a:t>outermost court</a:t>
            </a:r>
            <a:r>
              <a:rPr lang="en-US" sz="2600" b="1" dirty="0" smtClean="0">
                <a:latin typeface="Cambria" pitchFamily="18" charset="0"/>
              </a:rPr>
              <a:t> that fenced in the tabernacle itself and set it apart from the Israelite encampment, establishing the space for conducting the work of the priesthood (</a:t>
            </a:r>
            <a:r>
              <a:rPr lang="en-US" sz="2600" b="1" dirty="0" smtClean="0">
                <a:effectLst>
                  <a:outerShdw blurRad="38100" dist="38100" dir="2700000" algn="tl">
                    <a:srgbClr val="000000">
                      <a:alpha val="43137"/>
                    </a:srgbClr>
                  </a:outerShdw>
                </a:effectLst>
                <a:latin typeface="Cambria" pitchFamily="18" charset="0"/>
              </a:rPr>
              <a:t>Exod. 27:9-19</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In this outer court stood the </a:t>
            </a:r>
            <a:r>
              <a:rPr lang="en-US" sz="2600" b="1" i="1" dirty="0" smtClean="0">
                <a:effectLst>
                  <a:outerShdw blurRad="38100" dist="38100" dir="2700000" algn="tl">
                    <a:srgbClr val="000000">
                      <a:alpha val="43137"/>
                    </a:srgbClr>
                  </a:outerShdw>
                </a:effectLst>
                <a:latin typeface="Cambria" pitchFamily="18" charset="0"/>
              </a:rPr>
              <a:t>brazen altar</a:t>
            </a:r>
            <a:r>
              <a:rPr lang="en-US" sz="2600" b="1" dirty="0" smtClean="0">
                <a:latin typeface="Cambria" pitchFamily="18" charset="0"/>
              </a:rPr>
              <a:t> for presenting the various offerings to the Lord.  Between that altar and the tabernacle stood the </a:t>
            </a:r>
            <a:r>
              <a:rPr lang="en-US" sz="2600" b="1" i="1" dirty="0" smtClean="0">
                <a:effectLst>
                  <a:outerShdw blurRad="38100" dist="38100" dir="2700000" algn="tl">
                    <a:srgbClr val="000000">
                      <a:alpha val="43137"/>
                    </a:srgbClr>
                  </a:outerShdw>
                </a:effectLst>
                <a:latin typeface="Cambria" pitchFamily="18" charset="0"/>
              </a:rPr>
              <a:t>bronze laver</a:t>
            </a:r>
            <a:r>
              <a:rPr lang="en-US" sz="2600" b="1" dirty="0" smtClean="0">
                <a:latin typeface="Cambria" pitchFamily="18" charset="0"/>
              </a:rPr>
              <a:t> (or “wash basin”) for ritual washings conducted prior to entering the tabernacle itself. </a:t>
            </a:r>
            <a:endParaRPr lang="en-US" sz="2600" dirty="0" smtClean="0">
              <a:latin typeface="Cambria"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9</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371600"/>
            <a:ext cx="8458200" cy="5139869"/>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SECOND</a:t>
            </a:r>
            <a:r>
              <a:rPr lang="en-US" sz="2600" b="1" dirty="0" smtClean="0">
                <a:latin typeface="Cambria" pitchFamily="18" charset="0"/>
              </a:rPr>
              <a:t> – the </a:t>
            </a:r>
            <a:r>
              <a:rPr lang="en-US" sz="2600" b="1" u="sng" dirty="0" smtClean="0">
                <a:effectLst>
                  <a:outerShdw blurRad="38100" dist="38100" dir="2700000" algn="tl">
                    <a:srgbClr val="000000">
                      <a:alpha val="43137"/>
                    </a:srgbClr>
                  </a:outerShdw>
                </a:effectLst>
                <a:latin typeface="Cambria" pitchFamily="18" charset="0"/>
              </a:rPr>
              <a:t>holy</a:t>
            </a:r>
            <a:r>
              <a:rPr lang="en-US" sz="2600" b="1" dirty="0" smtClean="0">
                <a:effectLst>
                  <a:outerShdw blurRad="38100" dist="38100" dir="2700000" algn="tl">
                    <a:srgbClr val="000000">
                      <a:alpha val="43137"/>
                    </a:srgbClr>
                  </a:outerShdw>
                </a:effectLst>
                <a:latin typeface="Cambria" pitchFamily="18" charset="0"/>
              </a:rPr>
              <a:t> </a:t>
            </a:r>
            <a:r>
              <a:rPr lang="en-US" sz="2600" b="1" u="sng" dirty="0" smtClean="0">
                <a:effectLst>
                  <a:outerShdw blurRad="38100" dist="38100" dir="2700000" algn="tl">
                    <a:srgbClr val="000000">
                      <a:alpha val="43137"/>
                    </a:srgbClr>
                  </a:outerShdw>
                </a:effectLst>
                <a:latin typeface="Cambria" pitchFamily="18" charset="0"/>
              </a:rPr>
              <a:t>place</a:t>
            </a:r>
            <a:r>
              <a:rPr lang="en-US" sz="2600" b="1" dirty="0" smtClean="0">
                <a:latin typeface="Cambria" pitchFamily="18" charset="0"/>
              </a:rPr>
              <a:t> or main tabernacle was situated behind a thick </a:t>
            </a:r>
            <a:r>
              <a:rPr lang="en-US" sz="2600" b="1" i="1" dirty="0" smtClean="0">
                <a:effectLst>
                  <a:outerShdw blurRad="38100" dist="38100" dir="2700000" algn="tl">
                    <a:srgbClr val="000000">
                      <a:alpha val="43137"/>
                    </a:srgbClr>
                  </a:outerShdw>
                </a:effectLst>
                <a:latin typeface="Cambria" pitchFamily="18" charset="0"/>
              </a:rPr>
              <a:t>veil</a:t>
            </a:r>
            <a:r>
              <a:rPr lang="en-US" sz="2600" b="1" dirty="0" smtClean="0">
                <a:latin typeface="Cambria" pitchFamily="18" charset="0"/>
              </a:rPr>
              <a:t> beyond the bronze laver.  The priests would enter the holy place through the veil, where the </a:t>
            </a:r>
            <a:r>
              <a:rPr lang="en-US" sz="2600" b="1" i="1" dirty="0" smtClean="0">
                <a:effectLst>
                  <a:outerShdw blurRad="38100" dist="38100" dir="2700000" algn="tl">
                    <a:srgbClr val="000000">
                      <a:alpha val="43137"/>
                    </a:srgbClr>
                  </a:outerShdw>
                </a:effectLst>
                <a:latin typeface="Cambria" pitchFamily="18" charset="0"/>
              </a:rPr>
              <a:t>golden lampstand</a:t>
            </a:r>
            <a:r>
              <a:rPr lang="en-US" sz="2600" b="1" dirty="0" smtClean="0">
                <a:latin typeface="Cambria" pitchFamily="18" charset="0"/>
              </a:rPr>
              <a:t> and </a:t>
            </a:r>
            <a:r>
              <a:rPr lang="en-US" sz="2600" b="1" i="1" dirty="0" smtClean="0">
                <a:effectLst>
                  <a:outerShdw blurRad="38100" dist="38100" dir="2700000" algn="tl">
                    <a:srgbClr val="000000">
                      <a:alpha val="43137"/>
                    </a:srgbClr>
                  </a:outerShdw>
                </a:effectLst>
                <a:latin typeface="Cambria" pitchFamily="18" charset="0"/>
              </a:rPr>
              <a:t>table of showbread</a:t>
            </a:r>
            <a:r>
              <a:rPr lang="en-US" sz="2600" b="1" dirty="0" smtClean="0">
                <a:latin typeface="Cambria" pitchFamily="18" charset="0"/>
              </a:rPr>
              <a:t> stood opposite each other to the left and right, respectively (</a:t>
            </a:r>
            <a:r>
              <a:rPr lang="en-US" sz="2600" b="1" dirty="0" smtClean="0">
                <a:effectLst>
                  <a:outerShdw blurRad="38100" dist="38100" dir="2700000" algn="tl">
                    <a:srgbClr val="000000">
                      <a:alpha val="43137"/>
                    </a:srgbClr>
                  </a:outerShdw>
                </a:effectLst>
                <a:latin typeface="Cambria" pitchFamily="18" charset="0"/>
              </a:rPr>
              <a:t>Exod. 25:23-40</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Just outside the veil to the holy of holies, stood the </a:t>
            </a:r>
            <a:r>
              <a:rPr lang="en-US" sz="2600" b="1" i="1" dirty="0" smtClean="0">
                <a:effectLst>
                  <a:outerShdw blurRad="38100" dist="38100" dir="2700000" algn="tl">
                    <a:srgbClr val="000000">
                      <a:alpha val="43137"/>
                    </a:srgbClr>
                  </a:outerShdw>
                </a:effectLst>
                <a:latin typeface="Cambria" pitchFamily="18" charset="0"/>
              </a:rPr>
              <a:t>golden altar of incense</a:t>
            </a:r>
            <a:r>
              <a:rPr lang="en-US" sz="2600" b="1" dirty="0" smtClean="0">
                <a:latin typeface="Cambria" pitchFamily="18" charset="0"/>
              </a:rPr>
              <a:t> used to obscure with thick smoke the glory of God above the ark of covenant (</a:t>
            </a:r>
            <a:r>
              <a:rPr lang="en-US" sz="2600" b="1" dirty="0" smtClean="0">
                <a:effectLst>
                  <a:outerShdw blurRad="38100" dist="38100" dir="2700000" algn="tl">
                    <a:srgbClr val="000000">
                      <a:alpha val="43137"/>
                    </a:srgbClr>
                  </a:outerShdw>
                </a:effectLst>
                <a:latin typeface="Cambria" pitchFamily="18" charset="0"/>
              </a:rPr>
              <a:t>9:7</a:t>
            </a:r>
            <a:r>
              <a:rPr lang="en-US" sz="2600" b="1" dirty="0" smtClean="0">
                <a:latin typeface="Cambria" pitchFamily="18"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9</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371600"/>
            <a:ext cx="8458200" cy="3231654"/>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THIRD</a:t>
            </a:r>
            <a:r>
              <a:rPr lang="en-US" sz="2600" b="1" dirty="0" smtClean="0">
                <a:latin typeface="Cambria" pitchFamily="18" charset="0"/>
              </a:rPr>
              <a:t> – the </a:t>
            </a:r>
            <a:r>
              <a:rPr lang="en-US" sz="2600" b="1" u="sng" dirty="0" smtClean="0">
                <a:effectLst>
                  <a:outerShdw blurRad="38100" dist="38100" dir="2700000" algn="tl">
                    <a:srgbClr val="000000">
                      <a:alpha val="43137"/>
                    </a:srgbClr>
                  </a:outerShdw>
                </a:effectLst>
                <a:latin typeface="Cambria" pitchFamily="18" charset="0"/>
              </a:rPr>
              <a:t>holy</a:t>
            </a:r>
            <a:r>
              <a:rPr lang="en-US" sz="2600" b="1" dirty="0" smtClean="0">
                <a:effectLst>
                  <a:outerShdw blurRad="38100" dist="38100" dir="2700000" algn="tl">
                    <a:srgbClr val="000000">
                      <a:alpha val="43137"/>
                    </a:srgbClr>
                  </a:outerShdw>
                </a:effectLst>
                <a:latin typeface="Cambria" pitchFamily="18" charset="0"/>
              </a:rPr>
              <a:t> </a:t>
            </a:r>
            <a:r>
              <a:rPr lang="en-US" sz="2600" b="1" u="sng" dirty="0" smtClean="0">
                <a:effectLst>
                  <a:outerShdw blurRad="38100" dist="38100" dir="2700000" algn="tl">
                    <a:srgbClr val="000000">
                      <a:alpha val="43137"/>
                    </a:srgbClr>
                  </a:outerShdw>
                </a:effectLst>
                <a:latin typeface="Cambria" pitchFamily="18" charset="0"/>
              </a:rPr>
              <a:t>of</a:t>
            </a:r>
            <a:r>
              <a:rPr lang="en-US" sz="2600" b="1" dirty="0" smtClean="0">
                <a:effectLst>
                  <a:outerShdw blurRad="38100" dist="38100" dir="2700000" algn="tl">
                    <a:srgbClr val="000000">
                      <a:alpha val="43137"/>
                    </a:srgbClr>
                  </a:outerShdw>
                </a:effectLst>
                <a:latin typeface="Cambria" pitchFamily="18" charset="0"/>
              </a:rPr>
              <a:t> </a:t>
            </a:r>
            <a:r>
              <a:rPr lang="en-US" sz="2600" b="1" u="sng" dirty="0" smtClean="0">
                <a:effectLst>
                  <a:outerShdw blurRad="38100" dist="38100" dir="2700000" algn="tl">
                    <a:srgbClr val="000000">
                      <a:alpha val="43137"/>
                    </a:srgbClr>
                  </a:outerShdw>
                </a:effectLst>
                <a:latin typeface="Cambria" pitchFamily="18" charset="0"/>
              </a:rPr>
              <a:t>holies</a:t>
            </a:r>
            <a:r>
              <a:rPr lang="en-US" sz="2600" b="1" dirty="0" smtClean="0">
                <a:latin typeface="Cambria" pitchFamily="18" charset="0"/>
              </a:rPr>
              <a:t> was a small space behind a second veil, in which rested the </a:t>
            </a:r>
            <a:r>
              <a:rPr lang="en-US" sz="2600" b="1" i="1" dirty="0" smtClean="0">
                <a:effectLst>
                  <a:outerShdw blurRad="38100" dist="38100" dir="2700000" algn="tl">
                    <a:srgbClr val="000000">
                      <a:alpha val="43137"/>
                    </a:srgbClr>
                  </a:outerShdw>
                </a:effectLst>
                <a:latin typeface="Cambria" pitchFamily="18" charset="0"/>
              </a:rPr>
              <a:t>ark of the covenant</a:t>
            </a:r>
            <a:r>
              <a:rPr lang="en-US" sz="2600" b="1" dirty="0" smtClean="0">
                <a:latin typeface="Cambria" pitchFamily="18" charset="0"/>
              </a:rPr>
              <a:t>, containing the original tablets of the Ten Commandment, the rod of Aaron (which budded), and a golden jar of manna from the wilderness (</a:t>
            </a:r>
            <a:r>
              <a:rPr lang="en-US" sz="2600" b="1" dirty="0" smtClean="0">
                <a:effectLst>
                  <a:outerShdw blurRad="38100" dist="38100" dir="2700000" algn="tl">
                    <a:srgbClr val="000000">
                      <a:alpha val="43137"/>
                    </a:srgbClr>
                  </a:outerShdw>
                </a:effectLst>
                <a:latin typeface="Cambria" pitchFamily="18" charset="0"/>
              </a:rPr>
              <a:t>Exod. 25:10-22</a:t>
            </a:r>
            <a:r>
              <a:rPr lang="en-US" sz="2600" b="1" dirty="0" smtClean="0">
                <a:latin typeface="Cambria" pitchFamily="18" charset="0"/>
              </a:rPr>
              <a:t>).  </a:t>
            </a:r>
            <a:endParaRPr lang="en-US" sz="2600" dirty="0" smtClean="0">
              <a:latin typeface="Cambria"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7" name="Picture 6" descr="9-6-7 text2.jpg"/>
          <p:cNvPicPr>
            <a:picLocks noChangeAspect="1"/>
          </p:cNvPicPr>
          <p:nvPr/>
        </p:nvPicPr>
        <p:blipFill>
          <a:blip r:embed="rId2" cstate="print"/>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cxnSp>
        <p:nvCxnSpPr>
          <p:cNvPr id="5" name="Straight Connector 4"/>
          <p:cNvCxnSpPr/>
          <p:nvPr/>
        </p:nvCxnSpPr>
        <p:spPr>
          <a:xfrm>
            <a:off x="6781800" y="3276600"/>
            <a:ext cx="1371600" cy="0"/>
          </a:xfrm>
          <a:prstGeom prst="line">
            <a:avLst/>
          </a:prstGeom>
          <a:ln w="50800">
            <a:solidFill>
              <a:schemeClr val="bg1"/>
            </a:solidFill>
          </a:ln>
        </p:spPr>
        <p:style>
          <a:lnRef idx="3">
            <a:schemeClr val="dk1"/>
          </a:lnRef>
          <a:fillRef idx="0">
            <a:schemeClr val="dk1"/>
          </a:fillRef>
          <a:effectRef idx="2">
            <a:schemeClr val="dk1"/>
          </a:effectRef>
          <a:fontRef idx="minor">
            <a:schemeClr val="tx1"/>
          </a:fontRef>
        </p:style>
      </p:cxnSp>
      <p:cxnSp>
        <p:nvCxnSpPr>
          <p:cNvPr id="4" name="Straight Connector 3"/>
          <p:cNvCxnSpPr/>
          <p:nvPr/>
        </p:nvCxnSpPr>
        <p:spPr>
          <a:xfrm>
            <a:off x="3276600" y="2819400"/>
            <a:ext cx="2834640" cy="0"/>
          </a:xfrm>
          <a:prstGeom prst="line">
            <a:avLst/>
          </a:prstGeom>
          <a:ln w="50800">
            <a:solidFill>
              <a:schemeClr val="bg1"/>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4267200" y="4267200"/>
            <a:ext cx="1005840" cy="0"/>
          </a:xfrm>
          <a:prstGeom prst="line">
            <a:avLst/>
          </a:prstGeom>
          <a:ln w="50800">
            <a:solidFill>
              <a:schemeClr val="bg1"/>
            </a:solidFill>
          </a:ln>
        </p:spPr>
        <p:style>
          <a:lnRef idx="3">
            <a:schemeClr val="dk1"/>
          </a:lnRef>
          <a:fillRef idx="0">
            <a:schemeClr val="dk1"/>
          </a:fillRef>
          <a:effectRef idx="2">
            <a:schemeClr val="dk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out)">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par>
                          <p:cTn id="13" fill="hold">
                            <p:stCondLst>
                              <p:cond delay="1000"/>
                            </p:stCondLst>
                            <p:childTnLst>
                              <p:par>
                                <p:cTn id="14" presetID="22" presetClass="entr" presetSubtype="8" fill="hold" nodeType="afterEffect">
                                  <p:stCondLst>
                                    <p:cond delay="150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1000"/>
                                        <p:tgtEl>
                                          <p:spTgt spid="5"/>
                                        </p:tgtEl>
                                      </p:cBhvr>
                                    </p:animEffect>
                                  </p:childTnLst>
                                </p:cTn>
                              </p:par>
                            </p:childTnLst>
                          </p:cTn>
                        </p:par>
                        <p:par>
                          <p:cTn id="17" fill="hold">
                            <p:stCondLst>
                              <p:cond delay="3500"/>
                            </p:stCondLst>
                            <p:childTnLst>
                              <p:par>
                                <p:cTn id="18" presetID="22" presetClass="entr" presetSubtype="8" fill="hold" nodeType="afterEffect">
                                  <p:stCondLst>
                                    <p:cond delay="150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9</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371600"/>
            <a:ext cx="8458200" cy="3939540"/>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Only the </a:t>
            </a:r>
            <a:r>
              <a:rPr lang="en-US" sz="2600" b="1" i="1" dirty="0" smtClean="0">
                <a:effectLst>
                  <a:outerShdw blurRad="38100" dist="38100" dir="2700000" algn="tl">
                    <a:srgbClr val="000000">
                      <a:alpha val="43137"/>
                    </a:srgbClr>
                  </a:outerShdw>
                </a:effectLst>
                <a:latin typeface="Cambria" pitchFamily="18" charset="0"/>
              </a:rPr>
              <a:t>high priest</a:t>
            </a:r>
            <a:r>
              <a:rPr lang="en-US" sz="2600" b="1" dirty="0" smtClean="0">
                <a:latin typeface="Cambria" pitchFamily="18" charset="0"/>
              </a:rPr>
              <a:t> was permitted to pull back the veil and enter the holy of holies – and only once a year during the special rituals related to the great Day of Atonement (</a:t>
            </a:r>
            <a:r>
              <a:rPr lang="en-US" sz="2600" b="1" dirty="0" smtClean="0">
                <a:effectLst>
                  <a:outerShdw blurRad="38100" dist="38100" dir="2700000" algn="tl">
                    <a:srgbClr val="000000">
                      <a:alpha val="43137"/>
                    </a:srgbClr>
                  </a:outerShdw>
                </a:effectLst>
                <a:latin typeface="Cambria" pitchFamily="18" charset="0"/>
              </a:rPr>
              <a:t>Yom Kippur – Lev. 16:1-34</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This annual offering of </a:t>
            </a:r>
            <a:r>
              <a:rPr lang="en-US" sz="2600" b="1" u="sng" dirty="0" smtClean="0">
                <a:effectLst>
                  <a:outerShdw blurRad="38100" dist="38100" dir="2700000" algn="tl">
                    <a:srgbClr val="000000">
                      <a:alpha val="43137"/>
                    </a:srgbClr>
                  </a:outerShdw>
                </a:effectLst>
                <a:latin typeface="Cambria" pitchFamily="18" charset="0"/>
              </a:rPr>
              <a:t>blood</a:t>
            </a:r>
            <a:r>
              <a:rPr lang="en-US" sz="2600" b="1" dirty="0" smtClean="0">
                <a:latin typeface="Cambria" pitchFamily="18" charset="0"/>
              </a:rPr>
              <a:t> was “for himself and for the sins of the people committed in ignorance” (</a:t>
            </a:r>
            <a:r>
              <a:rPr lang="en-US" sz="2600" b="1" dirty="0" smtClean="0">
                <a:effectLst>
                  <a:outerShdw blurRad="38100" dist="38100" dir="2700000" algn="tl">
                    <a:srgbClr val="000000">
                      <a:alpha val="43137"/>
                    </a:srgbClr>
                  </a:outerShdw>
                </a:effectLst>
                <a:latin typeface="Cambria" pitchFamily="18" charset="0"/>
              </a:rPr>
              <a:t>9:7</a:t>
            </a:r>
            <a:r>
              <a:rPr lang="en-US" sz="2600" b="1" dirty="0" smtClean="0">
                <a:latin typeface="Cambria" pitchFamily="18"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9-7 Yom Kippur.jpg"/>
          <p:cNvPicPr>
            <a:picLocks noChangeAspect="1"/>
          </p:cNvPicPr>
          <p:nvPr/>
        </p:nvPicPr>
        <p:blipFill>
          <a:blip r:embed="rId2" cstate="print"/>
          <a:stretch>
            <a:fillRect/>
          </a:stretch>
        </p:blipFill>
        <p:spPr>
          <a:xfrm>
            <a:off x="685800" y="990600"/>
            <a:ext cx="7782128" cy="4572000"/>
          </a:xfrm>
          <a:prstGeom prst="rect">
            <a:avLst/>
          </a:prstGeom>
          <a:ln>
            <a:no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0" y="5867400"/>
            <a:ext cx="9144000" cy="707886"/>
          </a:xfrm>
          <a:prstGeom prst="rect">
            <a:avLst/>
          </a:prstGeom>
        </p:spPr>
        <p:txBody>
          <a:bodyPr wrap="square">
            <a:spAutoFit/>
          </a:bodyPr>
          <a:lstStyle/>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Chapter 9</a:t>
            </a:r>
            <a:endParaRPr lang="en-US" sz="32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pic>
        <p:nvPicPr>
          <p:cNvPr id="6" name="Picture 5" descr="Sanctuary.jpg"/>
          <p:cNvPicPr>
            <a:picLocks noChangeAspect="1"/>
          </p:cNvPicPr>
          <p:nvPr/>
        </p:nvPicPr>
        <p:blipFill>
          <a:blip r:embed="rId2" cstate="print"/>
          <a:stretch>
            <a:fillRect/>
          </a:stretch>
        </p:blipFill>
        <p:spPr>
          <a:xfrm>
            <a:off x="1066800" y="381000"/>
            <a:ext cx="7010400" cy="5257800"/>
          </a:xfrm>
          <a:prstGeom prst="rect">
            <a:avLst/>
          </a:prstGeom>
          <a:ln>
            <a:noFill/>
          </a:ln>
          <a:effectLst>
            <a:softEdge rad="112500"/>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out)">
                                      <p:cBhvr>
                                        <p:cTn id="7" dur="2000"/>
                                        <p:tgtEl>
                                          <p:spTgt spid="6"/>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up)">
                                      <p:cBhvr>
                                        <p:cTn id="11"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4" name="Picture 3" descr="9-8-10 text.jpg"/>
          <p:cNvPicPr>
            <a:picLocks noChangeAspect="1"/>
          </p:cNvPicPr>
          <p:nvPr/>
        </p:nvPicPr>
        <p:blipFill>
          <a:blip r:embed="rId2" cstate="print"/>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cxnSp>
        <p:nvCxnSpPr>
          <p:cNvPr id="3" name="Straight Connector 2"/>
          <p:cNvCxnSpPr/>
          <p:nvPr/>
        </p:nvCxnSpPr>
        <p:spPr>
          <a:xfrm>
            <a:off x="990600" y="3810000"/>
            <a:ext cx="4937760" cy="0"/>
          </a:xfrm>
          <a:prstGeom prst="line">
            <a:avLst/>
          </a:prstGeom>
          <a:ln w="50800">
            <a:solidFill>
              <a:schemeClr val="bg1"/>
            </a:solidFill>
          </a:ln>
        </p:spPr>
        <p:style>
          <a:lnRef idx="3">
            <a:schemeClr val="dk1"/>
          </a:lnRef>
          <a:fillRef idx="0">
            <a:schemeClr val="dk1"/>
          </a:fillRef>
          <a:effectRef idx="2">
            <a:schemeClr val="dk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9</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371600"/>
            <a:ext cx="8458200" cy="5139869"/>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The entire system of worship in the tabernacle was prescribed in painstaking detail by God.  Yet, these rituals addressed only the outer person and revolved around material things and physical actions. </a:t>
            </a:r>
          </a:p>
          <a:p>
            <a:pPr marL="274320" indent="-274320">
              <a:spcAft>
                <a:spcPts val="2400"/>
              </a:spcAft>
              <a:buFont typeface="Arial" pitchFamily="34" charset="0"/>
              <a:buChar char="•"/>
            </a:pPr>
            <a:r>
              <a:rPr lang="en-US" sz="2600" b="1" dirty="0" smtClean="0">
                <a:latin typeface="Cambria" pitchFamily="18" charset="0"/>
              </a:rPr>
              <a:t>These gifts and offerings “relate only to food and drink and various washings, regulations for the body” (</a:t>
            </a:r>
            <a:r>
              <a:rPr lang="en-US" sz="2600" b="1" dirty="0" smtClean="0">
                <a:effectLst>
                  <a:outerShdw blurRad="38100" dist="38100" dir="2700000" algn="tl">
                    <a:srgbClr val="000000">
                      <a:alpha val="43137"/>
                    </a:srgbClr>
                  </a:outerShdw>
                </a:effectLst>
                <a:latin typeface="Cambria" pitchFamily="18" charset="0"/>
              </a:rPr>
              <a:t>9:10</a:t>
            </a:r>
            <a:r>
              <a:rPr lang="en-US" sz="2600" b="1" dirty="0" smtClean="0">
                <a:latin typeface="Cambria" pitchFamily="18" charset="0"/>
              </a:rPr>
              <a:t>).  Unless the outer tabernacle were taken down, there could be no access to God apart from the high priests and the continual sacrifices (</a:t>
            </a:r>
            <a:r>
              <a:rPr lang="en-US" sz="2600" b="1" dirty="0" smtClean="0">
                <a:effectLst>
                  <a:outerShdw blurRad="38100" dist="38100" dir="2700000" algn="tl">
                    <a:srgbClr val="000000">
                      <a:alpha val="43137"/>
                    </a:srgbClr>
                  </a:outerShdw>
                </a:effectLst>
                <a:latin typeface="Cambria" pitchFamily="18" charset="0"/>
              </a:rPr>
              <a:t>9:8</a:t>
            </a:r>
            <a:r>
              <a:rPr lang="en-US" sz="2600" b="1" dirty="0" smtClean="0">
                <a:latin typeface="Cambria" pitchFamily="18"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8</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371600"/>
            <a:ext cx="8458200" cy="5539978"/>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In an attempt to sooth an uneasy </a:t>
            </a:r>
            <a:r>
              <a:rPr lang="en-US" sz="2600" b="1" u="sng" dirty="0" smtClean="0">
                <a:effectLst>
                  <a:outerShdw blurRad="38100" dist="38100" dir="2700000" algn="tl">
                    <a:srgbClr val="000000">
                      <a:alpha val="43137"/>
                    </a:srgbClr>
                  </a:outerShdw>
                </a:effectLst>
                <a:latin typeface="Cambria" pitchFamily="18" charset="0"/>
              </a:rPr>
              <a:t>conscience</a:t>
            </a:r>
            <a:r>
              <a:rPr lang="en-US" sz="2600" b="1" dirty="0" smtClean="0">
                <a:latin typeface="Cambria" pitchFamily="18" charset="0"/>
              </a:rPr>
              <a:t>, ease doubts about personal worthiness, or make up for too many missteps, people turn their backs on grace to embrace a life of legalism.  These Jewish Christians probably thought that if they could just get back to a secure routine or a certain religious ritual, somehow they could find rest for their </a:t>
            </a:r>
            <a:r>
              <a:rPr lang="en-US" sz="2600" b="1" u="sng" dirty="0" smtClean="0">
                <a:effectLst>
                  <a:outerShdw blurRad="38100" dist="38100" dir="2700000" algn="tl">
                    <a:srgbClr val="000000">
                      <a:alpha val="43137"/>
                    </a:srgbClr>
                  </a:outerShdw>
                </a:effectLst>
                <a:latin typeface="Cambria" pitchFamily="18" charset="0"/>
              </a:rPr>
              <a:t>souls</a:t>
            </a:r>
            <a:r>
              <a:rPr lang="en-US" sz="2600" b="1" dirty="0" smtClean="0">
                <a:latin typeface="Cambria" pitchFamily="18" charset="0"/>
              </a:rPr>
              <a:t> and relief for their </a:t>
            </a:r>
            <a:r>
              <a:rPr lang="en-US" sz="2600" b="1" u="sng" dirty="0" smtClean="0">
                <a:effectLst>
                  <a:outerShdw blurRad="38100" dist="38100" dir="2700000" algn="tl">
                    <a:srgbClr val="000000">
                      <a:alpha val="43137"/>
                    </a:srgbClr>
                  </a:outerShdw>
                </a:effectLst>
                <a:latin typeface="Cambria" pitchFamily="18" charset="0"/>
              </a:rPr>
              <a:t>consciences</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Remember, they had already become </a:t>
            </a:r>
            <a:r>
              <a:rPr lang="en-US" sz="2600" b="1" i="1" dirty="0" smtClean="0">
                <a:effectLst>
                  <a:outerShdw blurRad="38100" dist="38100" dir="2700000" algn="tl">
                    <a:srgbClr val="000000">
                      <a:alpha val="43137"/>
                    </a:srgbClr>
                  </a:outerShdw>
                </a:effectLst>
                <a:latin typeface="Cambria" pitchFamily="18" charset="0"/>
              </a:rPr>
              <a:t>dull of hearing</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5:11</a:t>
            </a:r>
            <a:r>
              <a:rPr lang="en-US" sz="2600" b="1" dirty="0" smtClean="0">
                <a:latin typeface="Cambria" pitchFamily="18" charset="0"/>
              </a:rPr>
              <a:t>) and were stalling out in their spiritual growth (</a:t>
            </a:r>
            <a:r>
              <a:rPr lang="en-US" sz="2600" b="1" dirty="0" smtClean="0">
                <a:effectLst>
                  <a:outerShdw blurRad="38100" dist="38100" dir="2700000" algn="tl">
                    <a:srgbClr val="000000">
                      <a:alpha val="43137"/>
                    </a:srgbClr>
                  </a:outerShdw>
                </a:effectLst>
                <a:latin typeface="Cambria" pitchFamily="18" charset="0"/>
              </a:rPr>
              <a:t>5:12</a:t>
            </a:r>
            <a:r>
              <a:rPr lang="en-US" sz="2600" b="1" dirty="0" smtClean="0">
                <a:latin typeface="Cambria" pitchFamily="18"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alpha val="80000"/>
          </a:srgbClr>
        </a:solidFill>
        <a:effectLst/>
      </p:bgPr>
    </p:bg>
    <p:spTree>
      <p:nvGrpSpPr>
        <p:cNvPr id="1" name=""/>
        <p:cNvGrpSpPr/>
        <p:nvPr/>
      </p:nvGrpSpPr>
      <p:grpSpPr>
        <a:xfrm>
          <a:off x="0" y="0"/>
          <a:ext cx="0" cy="0"/>
          <a:chOff x="0" y="0"/>
          <a:chExt cx="0" cy="0"/>
        </a:xfrm>
      </p:grpSpPr>
      <p:pic>
        <p:nvPicPr>
          <p:cNvPr id="16" name="Picture 15" descr="9-11-12 text.jpg"/>
          <p:cNvPicPr>
            <a:picLocks noChangeAspect="1"/>
          </p:cNvPicPr>
          <p:nvPr/>
        </p:nvPicPr>
        <p:blipFill>
          <a:blip r:embed="rId2" cstate="print"/>
          <a:srcRect t="3333" b="3333"/>
          <a:stretch>
            <a:fillRect/>
          </a:stretch>
        </p:blipFill>
        <p:spPr>
          <a:xfrm>
            <a:off x="1295400" y="228600"/>
            <a:ext cx="5715000" cy="6400800"/>
          </a:xfrm>
          <a:prstGeom prst="rect">
            <a:avLst/>
          </a:prstGeom>
          <a:ln>
            <a:noFill/>
          </a:ln>
          <a:effectLst>
            <a:outerShdw blurRad="190500" algn="tl" rotWithShape="0">
              <a:srgbClr val="000000">
                <a:alpha val="70000"/>
              </a:srgbClr>
            </a:outerShdw>
          </a:effectLst>
        </p:spPr>
      </p:pic>
      <p:cxnSp>
        <p:nvCxnSpPr>
          <p:cNvPr id="15" name="Straight Connector 14"/>
          <p:cNvCxnSpPr/>
          <p:nvPr/>
        </p:nvCxnSpPr>
        <p:spPr>
          <a:xfrm>
            <a:off x="5257800" y="3657600"/>
            <a:ext cx="1371600" cy="0"/>
          </a:xfrm>
          <a:prstGeom prst="line">
            <a:avLst/>
          </a:prstGeom>
          <a:ln w="50800">
            <a:solidFill>
              <a:schemeClr val="bg1"/>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1524000" y="4114800"/>
            <a:ext cx="457200" cy="0"/>
          </a:xfrm>
          <a:prstGeom prst="line">
            <a:avLst/>
          </a:prstGeom>
          <a:ln w="50800">
            <a:solidFill>
              <a:schemeClr val="bg1"/>
            </a:solidFill>
          </a:ln>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a:off x="1676400" y="838200"/>
            <a:ext cx="4572000" cy="0"/>
          </a:xfrm>
          <a:prstGeom prst="line">
            <a:avLst/>
          </a:prstGeom>
          <a:ln w="50800">
            <a:solidFill>
              <a:schemeClr val="bg1"/>
            </a:solidFill>
          </a:ln>
        </p:spPr>
        <p:style>
          <a:lnRef idx="3">
            <a:schemeClr val="dk1"/>
          </a:lnRef>
          <a:fillRef idx="0">
            <a:schemeClr val="dk1"/>
          </a:fillRef>
          <a:effectRef idx="2">
            <a:schemeClr val="dk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amond(out)">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1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1000"/>
                                        <p:tgtEl>
                                          <p:spTgt spid="15"/>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9</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371600"/>
            <a:ext cx="8458200" cy="5539978"/>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Paul puts an end to this kind of thinking with the words: </a:t>
            </a:r>
            <a:r>
              <a:rPr lang="en-US" sz="2600" b="1" i="1" dirty="0" smtClean="0">
                <a:effectLst>
                  <a:outerShdw blurRad="38100" dist="38100" dir="2700000" algn="tl">
                    <a:srgbClr val="000000">
                      <a:alpha val="43137"/>
                    </a:srgbClr>
                  </a:outerShdw>
                </a:effectLst>
                <a:latin typeface="Cambria" pitchFamily="18" charset="0"/>
              </a:rPr>
              <a:t>“But when Christ appeared”</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9:11</a:t>
            </a:r>
            <a:r>
              <a:rPr lang="en-US" sz="2600" b="1" dirty="0" smtClean="0">
                <a:latin typeface="Cambria" pitchFamily="18" charset="0"/>
              </a:rPr>
              <a:t>).  With this, Paul turns the spotlight from the external to the internal, from rituals to righteousness, from imperfect priests to the perfect High Priest.  An issue that can only be </a:t>
            </a:r>
            <a:r>
              <a:rPr lang="en-US" sz="2600" b="1" u="sng" dirty="0" smtClean="0">
                <a:effectLst>
                  <a:outerShdw blurRad="38100" dist="38100" dir="2700000" algn="tl">
                    <a:srgbClr val="000000">
                      <a:alpha val="43137"/>
                    </a:srgbClr>
                  </a:outerShdw>
                </a:effectLst>
                <a:latin typeface="Cambria" pitchFamily="18" charset="0"/>
              </a:rPr>
              <a:t>solved</a:t>
            </a:r>
            <a:r>
              <a:rPr lang="en-US" sz="2600" b="1" dirty="0" smtClean="0">
                <a:latin typeface="Cambria" pitchFamily="18" charset="0"/>
              </a:rPr>
              <a:t> by Jesus Christ. </a:t>
            </a:r>
          </a:p>
          <a:p>
            <a:pPr marL="274320" indent="-274320">
              <a:spcAft>
                <a:spcPts val="2400"/>
              </a:spcAft>
              <a:buFont typeface="Arial" pitchFamily="34" charset="0"/>
              <a:buChar char="•"/>
            </a:pPr>
            <a:r>
              <a:rPr lang="en-US" sz="2600" b="1" dirty="0" smtClean="0">
                <a:latin typeface="Cambria" pitchFamily="18" charset="0"/>
              </a:rPr>
              <a:t>When Jesus died for our sins, rose victorious over death, and ascended into heaven, He replaced the </a:t>
            </a:r>
            <a:r>
              <a:rPr lang="en-US" sz="2600" b="1" u="sng" dirty="0" smtClean="0">
                <a:effectLst>
                  <a:outerShdw blurRad="38100" dist="38100" dir="2700000" algn="tl">
                    <a:srgbClr val="000000">
                      <a:alpha val="43137"/>
                    </a:srgbClr>
                  </a:outerShdw>
                </a:effectLst>
                <a:latin typeface="Cambria" pitchFamily="18" charset="0"/>
              </a:rPr>
              <a:t>temporary</a:t>
            </a:r>
            <a:r>
              <a:rPr lang="en-US" sz="2600" b="1" dirty="0" smtClean="0">
                <a:latin typeface="Cambria" pitchFamily="18" charset="0"/>
              </a:rPr>
              <a:t> symbol of the sacrificial system with a </a:t>
            </a:r>
            <a:r>
              <a:rPr lang="en-US" sz="2600" b="1" u="sng" dirty="0" smtClean="0">
                <a:effectLst>
                  <a:outerShdw blurRad="38100" dist="38100" dir="2700000" algn="tl">
                    <a:srgbClr val="000000">
                      <a:alpha val="43137"/>
                    </a:srgbClr>
                  </a:outerShdw>
                </a:effectLst>
                <a:latin typeface="Cambria" pitchFamily="18" charset="0"/>
              </a:rPr>
              <a:t>permanent</a:t>
            </a:r>
            <a:r>
              <a:rPr lang="en-US" sz="2600" b="1" dirty="0" smtClean="0">
                <a:latin typeface="Cambria" pitchFamily="18" charset="0"/>
              </a:rPr>
              <a:t> reality to which it had always been pointing.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9</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371600"/>
            <a:ext cx="8458200" cy="3939540"/>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His was a </a:t>
            </a:r>
            <a:r>
              <a:rPr lang="en-US" sz="2600" b="1" i="1" dirty="0" smtClean="0">
                <a:effectLst>
                  <a:outerShdw blurRad="38100" dist="38100" dir="2700000" algn="tl">
                    <a:srgbClr val="000000">
                      <a:alpha val="43137"/>
                    </a:srgbClr>
                  </a:outerShdw>
                </a:effectLst>
                <a:latin typeface="Cambria" pitchFamily="18" charset="0"/>
              </a:rPr>
              <a:t>“greater and more perfect tabernacle”</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9:11</a:t>
            </a:r>
            <a:r>
              <a:rPr lang="en-US" sz="2600" b="1" dirty="0" smtClean="0">
                <a:latin typeface="Cambria" pitchFamily="18" charset="0"/>
              </a:rPr>
              <a:t>), not fashioned by human hands, but created in the heavens by God himself.  His offering for sin was not another in an </a:t>
            </a:r>
            <a:r>
              <a:rPr lang="en-US" sz="2600" b="1" i="1" dirty="0" smtClean="0">
                <a:effectLst>
                  <a:outerShdw blurRad="38100" dist="38100" dir="2700000" algn="tl">
                    <a:srgbClr val="000000">
                      <a:alpha val="43137"/>
                    </a:srgbClr>
                  </a:outerShdw>
                </a:effectLst>
                <a:latin typeface="Cambria" pitchFamily="18" charset="0"/>
              </a:rPr>
              <a:t>endless</a:t>
            </a:r>
            <a:r>
              <a:rPr lang="en-US" sz="2600" b="1" dirty="0" smtClean="0">
                <a:latin typeface="Cambria" pitchFamily="18" charset="0"/>
              </a:rPr>
              <a:t> </a:t>
            </a:r>
            <a:r>
              <a:rPr lang="en-US" sz="2600" b="1" i="1" dirty="0" smtClean="0">
                <a:effectLst>
                  <a:outerShdw blurRad="38100" dist="38100" dir="2700000" algn="tl">
                    <a:srgbClr val="000000">
                      <a:alpha val="43137"/>
                    </a:srgbClr>
                  </a:outerShdw>
                </a:effectLst>
                <a:latin typeface="Cambria" pitchFamily="18" charset="0"/>
              </a:rPr>
              <a:t>slaughter</a:t>
            </a:r>
            <a:r>
              <a:rPr lang="en-US" sz="2600" b="1" dirty="0" smtClean="0">
                <a:latin typeface="Cambria" pitchFamily="18" charset="0"/>
              </a:rPr>
              <a:t> of animals whose blood could never cleanse spiritually or eternally . . .  </a:t>
            </a:r>
          </a:p>
          <a:p>
            <a:pPr marL="274320" indent="-274320">
              <a:spcAft>
                <a:spcPts val="2400"/>
              </a:spcAft>
              <a:buFont typeface="Arial" pitchFamily="34" charset="0"/>
              <a:buChar char="•"/>
            </a:pPr>
            <a:r>
              <a:rPr lang="en-US" sz="2600" b="1" dirty="0" smtClean="0">
                <a:latin typeface="Cambria" pitchFamily="18" charset="0"/>
              </a:rPr>
              <a:t>Jesus offered His own blood </a:t>
            </a:r>
            <a:r>
              <a:rPr lang="en-US" sz="2600" b="1" i="1" dirty="0" smtClean="0">
                <a:effectLst>
                  <a:outerShdw blurRad="38100" dist="38100" dir="2700000" algn="tl">
                    <a:srgbClr val="000000">
                      <a:alpha val="43137"/>
                    </a:srgbClr>
                  </a:outerShdw>
                </a:effectLst>
                <a:latin typeface="Cambria" pitchFamily="18" charset="0"/>
              </a:rPr>
              <a:t>“once for all”</a:t>
            </a:r>
            <a:r>
              <a:rPr lang="en-US" sz="2600" b="1" dirty="0" smtClean="0">
                <a:latin typeface="Cambria" pitchFamily="18" charset="0"/>
              </a:rPr>
              <a:t> and thus accomplished for us “eternal redemption (</a:t>
            </a:r>
            <a:r>
              <a:rPr lang="en-US" sz="2600" b="1" dirty="0" smtClean="0">
                <a:effectLst>
                  <a:outerShdw blurRad="38100" dist="38100" dir="2700000" algn="tl">
                    <a:srgbClr val="000000">
                      <a:alpha val="43137"/>
                    </a:srgbClr>
                  </a:outerShdw>
                </a:effectLst>
                <a:latin typeface="Cambria" pitchFamily="18" charset="0"/>
              </a:rPr>
              <a:t>9:12</a:t>
            </a:r>
            <a:r>
              <a:rPr lang="en-US" sz="2600" b="1" dirty="0" smtClean="0">
                <a:latin typeface="Cambria" pitchFamily="18"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C00000"/>
        </a:solidFill>
        <a:effectLst/>
      </p:bgPr>
    </p:bg>
    <p:spTree>
      <p:nvGrpSpPr>
        <p:cNvPr id="1" name=""/>
        <p:cNvGrpSpPr/>
        <p:nvPr/>
      </p:nvGrpSpPr>
      <p:grpSpPr>
        <a:xfrm>
          <a:off x="0" y="0"/>
          <a:ext cx="0" cy="0"/>
          <a:chOff x="0" y="0"/>
          <a:chExt cx="0" cy="0"/>
        </a:xfrm>
      </p:grpSpPr>
      <p:pic>
        <p:nvPicPr>
          <p:cNvPr id="4" name="Picture 3" descr="9-13-14 text.jpg"/>
          <p:cNvPicPr>
            <a:picLocks noChangeAspect="1"/>
          </p:cNvPicPr>
          <p:nvPr/>
        </p:nvPicPr>
        <p:blipFill>
          <a:blip r:embed="rId2" cstate="print"/>
          <a:stretch>
            <a:fillRect/>
          </a:stretch>
        </p:blipFill>
        <p:spPr>
          <a:xfrm>
            <a:off x="162382" y="0"/>
            <a:ext cx="8981618" cy="6865762"/>
          </a:xfrm>
          <a:prstGeom prst="rect">
            <a:avLst/>
          </a:prstGeom>
        </p:spPr>
      </p:pic>
      <p:cxnSp>
        <p:nvCxnSpPr>
          <p:cNvPr id="6" name="Straight Connector 5"/>
          <p:cNvCxnSpPr/>
          <p:nvPr/>
        </p:nvCxnSpPr>
        <p:spPr>
          <a:xfrm>
            <a:off x="3048000" y="914400"/>
            <a:ext cx="1280160" cy="0"/>
          </a:xfrm>
          <a:prstGeom prst="line">
            <a:avLst/>
          </a:prstGeom>
          <a:ln w="63500">
            <a:solidFill>
              <a:srgbClr val="FFFF00"/>
            </a:solidFill>
          </a:ln>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0" y="5934670"/>
            <a:ext cx="9144000" cy="923330"/>
          </a:xfrm>
          <a:prstGeom prst="rect">
            <a:avLst/>
          </a:prstGeom>
          <a:solidFill>
            <a:srgbClr val="C00000"/>
          </a:solidFill>
        </p:spPr>
        <p:txBody>
          <a:bodyPr wrap="square" tIns="182880" bIns="182880" rtlCol="0">
            <a:spAutoFit/>
          </a:bodyPr>
          <a:lstStyle/>
          <a:p>
            <a:pPr algn="ctr"/>
            <a:r>
              <a:rPr lang="en-US" sz="3600" dirty="0" smtClean="0">
                <a:solidFill>
                  <a:schemeClr val="bg1"/>
                </a:solidFill>
                <a:effectLst>
                  <a:outerShdw blurRad="38100" dist="38100" dir="2700000" algn="tl">
                    <a:srgbClr val="000000">
                      <a:alpha val="43137"/>
                    </a:srgbClr>
                  </a:outerShdw>
                </a:effectLst>
                <a:latin typeface="Bookman Old Style" pitchFamily="18" charset="0"/>
              </a:rPr>
              <a:t>Hebrews 9:13 - 14</a:t>
            </a:r>
            <a:endParaRPr lang="en-US" sz="3600" dirty="0">
              <a:solidFill>
                <a:schemeClr val="bg1"/>
              </a:solidFill>
              <a:effectLst>
                <a:outerShdw blurRad="38100" dist="38100" dir="2700000" algn="tl">
                  <a:srgbClr val="000000">
                    <a:alpha val="43137"/>
                  </a:srgbClr>
                </a:outerShdw>
              </a:effectLst>
              <a:latin typeface="Bookman Old Style" pitchFamily="18" charset="0"/>
            </a:endParaRPr>
          </a:p>
        </p:txBody>
      </p:sp>
      <p:cxnSp>
        <p:nvCxnSpPr>
          <p:cNvPr id="8" name="Straight Connector 7"/>
          <p:cNvCxnSpPr/>
          <p:nvPr/>
        </p:nvCxnSpPr>
        <p:spPr>
          <a:xfrm>
            <a:off x="5181600" y="3352800"/>
            <a:ext cx="1280160" cy="0"/>
          </a:xfrm>
          <a:prstGeom prst="line">
            <a:avLst/>
          </a:prstGeom>
          <a:ln w="635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par>
                                <p:cTn id="8" presetID="8" presetClass="entr" presetSubtype="3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amond(out)">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1000"/>
                                        <p:tgtEl>
                                          <p:spTgt spid="6"/>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9</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371600"/>
            <a:ext cx="8458200" cy="4339650"/>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The old covenant sacrificial system had its time, place, and specific purpose.  It was established for the nation of Israel until the coming of the Messiah, and it kept them centered on the reality of their </a:t>
            </a:r>
            <a:r>
              <a:rPr lang="en-US" sz="2600" b="1" u="sng" dirty="0" smtClean="0">
                <a:effectLst>
                  <a:outerShdw blurRad="38100" dist="38100" dir="2700000" algn="tl">
                    <a:srgbClr val="000000">
                      <a:alpha val="43137"/>
                    </a:srgbClr>
                  </a:outerShdw>
                </a:effectLst>
                <a:latin typeface="Cambria" pitchFamily="18" charset="0"/>
              </a:rPr>
              <a:t>sin</a:t>
            </a:r>
            <a:r>
              <a:rPr lang="en-US" sz="2600" b="1" dirty="0" smtClean="0">
                <a:latin typeface="Cambria" pitchFamily="18" charset="0"/>
              </a:rPr>
              <a:t> and their need for </a:t>
            </a:r>
            <a:r>
              <a:rPr lang="en-US" sz="2600" b="1" u="sng" dirty="0" smtClean="0">
                <a:effectLst>
                  <a:outerShdw blurRad="38100" dist="38100" dir="2700000" algn="tl">
                    <a:srgbClr val="000000">
                      <a:alpha val="43137"/>
                    </a:srgbClr>
                  </a:outerShdw>
                </a:effectLst>
                <a:latin typeface="Cambria" pitchFamily="18" charset="0"/>
              </a:rPr>
              <a:t>salvation</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However, the kind of cleansing accomplished through the sacrifice of animals was only useful for ceremonial </a:t>
            </a:r>
            <a:r>
              <a:rPr lang="en-US" sz="2600" b="1" i="1" dirty="0" smtClean="0">
                <a:effectLst>
                  <a:outerShdw blurRad="38100" dist="38100" dir="2700000" algn="tl">
                    <a:srgbClr val="000000">
                      <a:alpha val="43137"/>
                    </a:srgbClr>
                  </a:outerShdw>
                </a:effectLst>
                <a:latin typeface="Cambria" pitchFamily="18" charset="0"/>
              </a:rPr>
              <a:t>“cleansing of the flesh”</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9:13</a:t>
            </a:r>
            <a:r>
              <a:rPr lang="en-US" sz="2600" b="1" dirty="0" smtClean="0">
                <a:latin typeface="Cambria" pitchFamily="18"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9</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371600"/>
            <a:ext cx="8458200" cy="5139869"/>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Christ is superior as our </a:t>
            </a:r>
            <a:r>
              <a:rPr lang="en-US" sz="2600" b="1" u="sng" dirty="0" smtClean="0">
                <a:effectLst>
                  <a:outerShdw blurRad="38100" dist="38100" dir="2700000" algn="tl">
                    <a:srgbClr val="000000">
                      <a:alpha val="43137"/>
                    </a:srgbClr>
                  </a:outerShdw>
                </a:effectLst>
                <a:latin typeface="Cambria" pitchFamily="18" charset="0"/>
              </a:rPr>
              <a:t>High</a:t>
            </a:r>
            <a:r>
              <a:rPr lang="en-US" sz="2600" b="1" dirty="0" smtClean="0">
                <a:latin typeface="Cambria" pitchFamily="18" charset="0"/>
              </a:rPr>
              <a:t> </a:t>
            </a:r>
            <a:r>
              <a:rPr lang="en-US" sz="2600" b="1" u="sng" dirty="0" smtClean="0">
                <a:effectLst>
                  <a:outerShdw blurRad="38100" dist="38100" dir="2700000" algn="tl">
                    <a:srgbClr val="000000">
                      <a:alpha val="43137"/>
                    </a:srgbClr>
                  </a:outerShdw>
                </a:effectLst>
                <a:latin typeface="Cambria" pitchFamily="18" charset="0"/>
              </a:rPr>
              <a:t>Priest</a:t>
            </a:r>
            <a:r>
              <a:rPr lang="en-US" sz="2600" b="1" dirty="0" smtClean="0">
                <a:latin typeface="Cambria" pitchFamily="18" charset="0"/>
              </a:rPr>
              <a:t>.  He offered himself to the Father by the power of the Holy Spirit, and His </a:t>
            </a:r>
            <a:r>
              <a:rPr lang="en-US" sz="2600" b="1" i="1" dirty="0" smtClean="0">
                <a:effectLst>
                  <a:outerShdw blurRad="38100" dist="38100" dir="2700000" algn="tl">
                    <a:srgbClr val="000000">
                      <a:alpha val="43137"/>
                    </a:srgbClr>
                  </a:outerShdw>
                </a:effectLst>
                <a:latin typeface="Cambria" pitchFamily="18" charset="0"/>
              </a:rPr>
              <a:t>priceless blood</a:t>
            </a:r>
            <a:r>
              <a:rPr lang="en-US" sz="2600" b="1" dirty="0" smtClean="0">
                <a:latin typeface="Cambria" pitchFamily="18" charset="0"/>
              </a:rPr>
              <a:t> has the infinite power to cleanse the internal conscience </a:t>
            </a:r>
            <a:r>
              <a:rPr lang="en-US" sz="2600" b="1" i="1" dirty="0" smtClean="0">
                <a:effectLst>
                  <a:outerShdw blurRad="38100" dist="38100" dir="2700000" algn="tl">
                    <a:srgbClr val="000000">
                      <a:alpha val="43137"/>
                    </a:srgbClr>
                  </a:outerShdw>
                </a:effectLst>
                <a:latin typeface="Cambria" pitchFamily="18" charset="0"/>
              </a:rPr>
              <a:t>“from dead works”</a:t>
            </a:r>
            <a:r>
              <a:rPr lang="en-US" sz="2600" b="1" dirty="0" smtClean="0">
                <a:latin typeface="Cambria" pitchFamily="18" charset="0"/>
              </a:rPr>
              <a:t> that we might serve God (</a:t>
            </a:r>
            <a:r>
              <a:rPr lang="en-US" sz="2600" b="1" dirty="0" smtClean="0">
                <a:effectLst>
                  <a:outerShdw blurRad="38100" dist="38100" dir="2700000" algn="tl">
                    <a:srgbClr val="000000">
                      <a:alpha val="43137"/>
                    </a:srgbClr>
                  </a:outerShdw>
                </a:effectLst>
                <a:latin typeface="Cambria" pitchFamily="18" charset="0"/>
              </a:rPr>
              <a:t>9:14</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As in the old, blood plays a </a:t>
            </a:r>
            <a:r>
              <a:rPr lang="en-US" sz="2600" b="1" u="sng" dirty="0" smtClean="0">
                <a:effectLst>
                  <a:outerShdw blurRad="38100" dist="38100" dir="2700000" algn="tl">
                    <a:srgbClr val="000000">
                      <a:alpha val="43137"/>
                    </a:srgbClr>
                  </a:outerShdw>
                </a:effectLst>
                <a:latin typeface="Cambria" pitchFamily="18" charset="0"/>
              </a:rPr>
              <a:t>central</a:t>
            </a:r>
            <a:r>
              <a:rPr lang="en-US" sz="2600" b="1" dirty="0" smtClean="0">
                <a:effectLst>
                  <a:outerShdw blurRad="38100" dist="38100" dir="2700000" algn="tl">
                    <a:srgbClr val="000000">
                      <a:alpha val="43137"/>
                    </a:srgbClr>
                  </a:outerShdw>
                </a:effectLst>
                <a:latin typeface="Cambria" pitchFamily="18" charset="0"/>
              </a:rPr>
              <a:t> </a:t>
            </a:r>
            <a:r>
              <a:rPr lang="en-US" sz="2600" b="1" u="sng" dirty="0" smtClean="0">
                <a:effectLst>
                  <a:outerShdw blurRad="38100" dist="38100" dir="2700000" algn="tl">
                    <a:srgbClr val="000000">
                      <a:alpha val="43137"/>
                    </a:srgbClr>
                  </a:outerShdw>
                </a:effectLst>
                <a:latin typeface="Cambria" pitchFamily="18" charset="0"/>
              </a:rPr>
              <a:t>role</a:t>
            </a:r>
            <a:r>
              <a:rPr lang="en-US" sz="2600" b="1" dirty="0" smtClean="0">
                <a:latin typeface="Cambria" pitchFamily="18" charset="0"/>
              </a:rPr>
              <a:t> in the new, as a vivid symbol of </a:t>
            </a:r>
            <a:r>
              <a:rPr lang="en-US" sz="2600" b="1" i="1" dirty="0" smtClean="0">
                <a:effectLst>
                  <a:outerShdw blurRad="38100" dist="38100" dir="2700000" algn="tl">
                    <a:srgbClr val="000000">
                      <a:alpha val="43137"/>
                    </a:srgbClr>
                  </a:outerShdw>
                </a:effectLst>
                <a:latin typeface="Cambria" pitchFamily="18" charset="0"/>
              </a:rPr>
              <a:t>sacrificial death</a:t>
            </a:r>
            <a:r>
              <a:rPr lang="en-US" sz="2600" b="1" dirty="0" smtClean="0">
                <a:latin typeface="Cambria" pitchFamily="18" charset="0"/>
              </a:rPr>
              <a:t> – not the bloody sacrifices of goats and bulls, but the blood of Christ who </a:t>
            </a:r>
            <a:r>
              <a:rPr lang="en-US" sz="2600" b="1" i="1" dirty="0" smtClean="0">
                <a:effectLst>
                  <a:outerShdw blurRad="38100" dist="38100" dir="2700000" algn="tl">
                    <a:srgbClr val="000000">
                      <a:alpha val="43137"/>
                    </a:srgbClr>
                  </a:outerShdw>
                </a:effectLst>
                <a:latin typeface="Cambria" pitchFamily="18" charset="0"/>
              </a:rPr>
              <a:t>“offered Himself without blemish to God”</a:t>
            </a:r>
            <a:r>
              <a:rPr lang="en-US" sz="2600" b="1" dirty="0" smtClean="0">
                <a:latin typeface="Cambria" pitchFamily="18" charset="0"/>
              </a:rPr>
              <a:t> to cleanse our </a:t>
            </a:r>
            <a:r>
              <a:rPr lang="en-US" sz="2600" b="1" u="sng" dirty="0" smtClean="0">
                <a:effectLst>
                  <a:outerShdw blurRad="38100" dist="38100" dir="2700000" algn="tl">
                    <a:srgbClr val="000000">
                      <a:alpha val="43137"/>
                    </a:srgbClr>
                  </a:outerShdw>
                </a:effectLst>
                <a:latin typeface="Cambria" pitchFamily="18" charset="0"/>
              </a:rPr>
              <a:t>conscience</a:t>
            </a:r>
            <a:r>
              <a:rPr lang="en-US" sz="2600" b="1" dirty="0" smtClean="0">
                <a:latin typeface="Cambria" pitchFamily="18" charset="0"/>
              </a:rPr>
              <a:t> from dead works (</a:t>
            </a:r>
            <a:r>
              <a:rPr lang="en-US" sz="2600" b="1" dirty="0" smtClean="0">
                <a:effectLst>
                  <a:outerShdw blurRad="38100" dist="38100" dir="2700000" algn="tl">
                    <a:srgbClr val="000000">
                      <a:alpha val="43137"/>
                    </a:srgbClr>
                  </a:outerShdw>
                </a:effectLst>
                <a:latin typeface="Cambria" pitchFamily="18" charset="0"/>
              </a:rPr>
              <a:t>9:14</a:t>
            </a:r>
            <a:r>
              <a:rPr lang="en-US" sz="2600" b="1" dirty="0" smtClean="0">
                <a:latin typeface="Cambria" pitchFamily="18"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alpha val="90000"/>
          </a:schemeClr>
        </a:solidFill>
        <a:effectLst/>
      </p:bgPr>
    </p:bg>
    <p:spTree>
      <p:nvGrpSpPr>
        <p:cNvPr id="1" name=""/>
        <p:cNvGrpSpPr/>
        <p:nvPr/>
      </p:nvGrpSpPr>
      <p:grpSpPr>
        <a:xfrm>
          <a:off x="0" y="0"/>
          <a:ext cx="0" cy="0"/>
          <a:chOff x="0" y="0"/>
          <a:chExt cx="0" cy="0"/>
        </a:xfrm>
      </p:grpSpPr>
      <p:pic>
        <p:nvPicPr>
          <p:cNvPr id="6" name="Picture 5" descr="9-15-17 text.jpg"/>
          <p:cNvPicPr>
            <a:picLocks noChangeAspect="1"/>
          </p:cNvPicPr>
          <p:nvPr/>
        </p:nvPicPr>
        <p:blipFill>
          <a:blip r:embed="rId2" cstate="print"/>
          <a:stretch>
            <a:fillRect/>
          </a:stretch>
        </p:blipFill>
        <p:spPr>
          <a:xfrm>
            <a:off x="0" y="-381000"/>
            <a:ext cx="9144000" cy="7239000"/>
          </a:xfrm>
          <a:prstGeom prst="rect">
            <a:avLst/>
          </a:prstGeom>
          <a:ln>
            <a:noFill/>
          </a:ln>
          <a:effectLst>
            <a:outerShdw blurRad="190500" algn="tl" rotWithShape="0">
              <a:srgbClr val="000000">
                <a:alpha val="70000"/>
              </a:srgbClr>
            </a:outerShdw>
          </a:effectLst>
        </p:spPr>
      </p:pic>
      <p:cxnSp>
        <p:nvCxnSpPr>
          <p:cNvPr id="4" name="Straight Connector 3"/>
          <p:cNvCxnSpPr/>
          <p:nvPr/>
        </p:nvCxnSpPr>
        <p:spPr>
          <a:xfrm>
            <a:off x="5105400" y="2362200"/>
            <a:ext cx="914400" cy="0"/>
          </a:xfrm>
          <a:prstGeom prst="line">
            <a:avLst/>
          </a:prstGeom>
          <a:ln w="50800"/>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5181600" y="4495800"/>
            <a:ext cx="914400" cy="0"/>
          </a:xfrm>
          <a:prstGeom prst="line">
            <a:avLst/>
          </a:prstGeom>
          <a:ln w="50800">
            <a:solidFill>
              <a:srgbClr val="595DF9"/>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5943600" y="5105400"/>
            <a:ext cx="914400" cy="0"/>
          </a:xfrm>
          <a:prstGeom prst="line">
            <a:avLst/>
          </a:prstGeom>
          <a:ln w="50800"/>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out)">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000"/>
                            </p:stCondLst>
                            <p:childTnLst>
                              <p:par>
                                <p:cTn id="17" presetID="15"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3" fill="hold">
                            <p:stCondLst>
                              <p:cond delay="2000"/>
                            </p:stCondLst>
                            <p:childTnLst>
                              <p:par>
                                <p:cTn id="24" presetID="15"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fltVal val="0"/>
                                          </p:val>
                                        </p:tav>
                                        <p:tav tm="100000">
                                          <p:val>
                                            <p:strVal val="#ppt_w"/>
                                          </p:val>
                                        </p:tav>
                                      </p:tavLst>
                                    </p:anim>
                                    <p:anim calcmode="lin" valueType="num">
                                      <p:cBhvr>
                                        <p:cTn id="27" dur="1000" fill="hold"/>
                                        <p:tgtEl>
                                          <p:spTgt spid="8"/>
                                        </p:tgtEl>
                                        <p:attrNameLst>
                                          <p:attrName>ppt_h</p:attrName>
                                        </p:attrNameLst>
                                      </p:cBhvr>
                                      <p:tavLst>
                                        <p:tav tm="0">
                                          <p:val>
                                            <p:fltVal val="0"/>
                                          </p:val>
                                        </p:tav>
                                        <p:tav tm="100000">
                                          <p:val>
                                            <p:strVal val="#ppt_h"/>
                                          </p:val>
                                        </p:tav>
                                      </p:tavLst>
                                    </p:anim>
                                    <p:anim calcmode="lin" valueType="num">
                                      <p:cBhvr>
                                        <p:cTn id="28"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review</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371600"/>
            <a:ext cx="8458200" cy="5293757"/>
          </a:xfrm>
          <a:prstGeom prst="rect">
            <a:avLst/>
          </a:prstGeom>
          <a:noFill/>
        </p:spPr>
        <p:txBody>
          <a:bodyPr wrap="square" rtlCol="0">
            <a:spAutoFit/>
          </a:bodyPr>
          <a:lstStyle/>
          <a:p>
            <a:pPr marL="274320" indent="-274320">
              <a:spcAft>
                <a:spcPts val="600"/>
              </a:spcAft>
            </a:pPr>
            <a:r>
              <a:rPr lang="en-US" sz="2400" b="1" dirty="0" smtClean="0">
                <a:latin typeface="Cambria" pitchFamily="18" charset="0"/>
              </a:rPr>
              <a:t>Chapter 1:</a:t>
            </a:r>
            <a:r>
              <a:rPr lang="en-US" sz="2400" b="1" dirty="0" smtClean="0">
                <a:effectLst>
                  <a:outerShdw blurRad="38100" dist="38100" dir="2700000" algn="tl">
                    <a:srgbClr val="000000">
                      <a:alpha val="43137"/>
                    </a:srgbClr>
                  </a:outerShdw>
                </a:effectLst>
                <a:latin typeface="Cambria" pitchFamily="18" charset="0"/>
              </a:rPr>
              <a:t>  </a:t>
            </a:r>
            <a:r>
              <a:rPr lang="en-US" sz="2400" b="1" dirty="0" smtClean="0">
                <a:latin typeface="Cambria" pitchFamily="18" charset="0"/>
              </a:rPr>
              <a:t>Jesus, Better than Prophets and Angels (</a:t>
            </a:r>
            <a:r>
              <a:rPr lang="en-US" sz="2400" b="1" dirty="0" smtClean="0">
                <a:effectLst>
                  <a:outerShdw blurRad="38100" dist="38100" dir="2700000" algn="tl">
                    <a:srgbClr val="000000">
                      <a:alpha val="43137"/>
                    </a:srgbClr>
                  </a:outerShdw>
                </a:effectLst>
                <a:latin typeface="Cambria" pitchFamily="18" charset="0"/>
              </a:rPr>
              <a:t>1:1-14</a:t>
            </a:r>
            <a:r>
              <a:rPr lang="en-US" sz="2400" b="1" dirty="0" smtClean="0">
                <a:latin typeface="Cambria" pitchFamily="18" charset="0"/>
              </a:rPr>
              <a:t>)</a:t>
            </a:r>
          </a:p>
          <a:p>
            <a:pPr marL="274320" indent="-274320">
              <a:spcAft>
                <a:spcPts val="600"/>
              </a:spcAft>
            </a:pPr>
            <a:r>
              <a:rPr lang="en-US" sz="2400" b="1" dirty="0" smtClean="0">
                <a:latin typeface="Cambria" pitchFamily="18" charset="0"/>
              </a:rPr>
              <a:t>Chapter 2:  Jesus, Better than the Angels</a:t>
            </a:r>
            <a:r>
              <a:rPr lang="en-US" sz="2400" b="1" dirty="0" smtClean="0">
                <a:effectLst>
                  <a:outerShdw blurRad="38100" dist="38100" dir="2700000" algn="tl">
                    <a:srgbClr val="000000">
                      <a:alpha val="43137"/>
                    </a:srgbClr>
                  </a:outerShdw>
                </a:effectLst>
                <a:latin typeface="Cambria" pitchFamily="18" charset="0"/>
              </a:rPr>
              <a:t> </a:t>
            </a:r>
            <a:r>
              <a:rPr lang="en-US" sz="2400" b="1" dirty="0" smtClean="0">
                <a:latin typeface="Cambria" pitchFamily="18" charset="0"/>
              </a:rPr>
              <a:t>(</a:t>
            </a:r>
            <a:r>
              <a:rPr lang="en-US" sz="2400" b="1" dirty="0" smtClean="0">
                <a:effectLst>
                  <a:outerShdw blurRad="38100" dist="38100" dir="2700000" algn="tl">
                    <a:srgbClr val="000000">
                      <a:alpha val="43137"/>
                    </a:srgbClr>
                  </a:outerShdw>
                </a:effectLst>
                <a:latin typeface="Cambria" pitchFamily="18" charset="0"/>
              </a:rPr>
              <a:t>2:1-18</a:t>
            </a:r>
            <a:r>
              <a:rPr lang="en-US" sz="2400" b="1" dirty="0" smtClean="0">
                <a:latin typeface="Cambria" pitchFamily="18" charset="0"/>
              </a:rPr>
              <a:t>)</a:t>
            </a:r>
          </a:p>
          <a:p>
            <a:pPr marL="274320" indent="-274320">
              <a:spcAft>
                <a:spcPts val="600"/>
              </a:spcAft>
            </a:pPr>
            <a:r>
              <a:rPr lang="en-US" sz="2400" b="1" dirty="0" smtClean="0">
                <a:latin typeface="Cambria" pitchFamily="18" charset="0"/>
              </a:rPr>
              <a:t>Chapter 3:  Jesus, Better than Moses (</a:t>
            </a:r>
            <a:r>
              <a:rPr lang="en-US" sz="2400" b="1" dirty="0" smtClean="0">
                <a:effectLst>
                  <a:outerShdw blurRad="38100" dist="38100" dir="2700000" algn="tl">
                    <a:srgbClr val="000000">
                      <a:alpha val="43137"/>
                    </a:srgbClr>
                  </a:outerShdw>
                </a:effectLst>
                <a:latin typeface="Cambria" pitchFamily="18" charset="0"/>
              </a:rPr>
              <a:t>3:1-19</a:t>
            </a:r>
            <a:r>
              <a:rPr lang="en-US" sz="2400" b="1" dirty="0" smtClean="0">
                <a:latin typeface="Cambria" pitchFamily="18" charset="0"/>
              </a:rPr>
              <a:t>) </a:t>
            </a:r>
          </a:p>
          <a:p>
            <a:pPr marL="274320" indent="-274320">
              <a:spcAft>
                <a:spcPts val="600"/>
              </a:spcAft>
            </a:pPr>
            <a:r>
              <a:rPr lang="en-US" sz="2400" b="1" dirty="0" smtClean="0">
                <a:latin typeface="Cambria" pitchFamily="18" charset="0"/>
              </a:rPr>
              <a:t>Chapter 4:  Jesus, Better than Joshua (</a:t>
            </a:r>
            <a:r>
              <a:rPr lang="en-US" sz="2400" b="1" dirty="0" smtClean="0">
                <a:effectLst>
                  <a:outerShdw blurRad="38100" dist="38100" dir="2700000" algn="tl">
                    <a:srgbClr val="000000">
                      <a:alpha val="43137"/>
                    </a:srgbClr>
                  </a:outerShdw>
                </a:effectLst>
                <a:latin typeface="Cambria" pitchFamily="18" charset="0"/>
              </a:rPr>
              <a:t>4:1-16</a:t>
            </a:r>
            <a:r>
              <a:rPr lang="en-US" sz="2400" b="1" dirty="0" smtClean="0">
                <a:latin typeface="Cambria" pitchFamily="18" charset="0"/>
              </a:rPr>
              <a:t>)</a:t>
            </a:r>
          </a:p>
          <a:p>
            <a:pPr marL="274320" indent="-274320">
              <a:spcAft>
                <a:spcPts val="600"/>
              </a:spcAft>
            </a:pPr>
            <a:r>
              <a:rPr lang="en-US" sz="2400" b="1" dirty="0" smtClean="0">
                <a:latin typeface="Cambria" pitchFamily="18" charset="0"/>
              </a:rPr>
              <a:t>Chapter 5:  Jesus, Better than Aaron as Priest (</a:t>
            </a:r>
            <a:r>
              <a:rPr lang="en-US" sz="2400" b="1" dirty="0" smtClean="0">
                <a:effectLst>
                  <a:outerShdw blurRad="38100" dist="38100" dir="2700000" algn="tl">
                    <a:srgbClr val="000000">
                      <a:alpha val="43137"/>
                    </a:srgbClr>
                  </a:outerShdw>
                </a:effectLst>
                <a:latin typeface="Cambria" pitchFamily="18" charset="0"/>
              </a:rPr>
              <a:t>5:1-14</a:t>
            </a:r>
            <a:r>
              <a:rPr lang="en-US" sz="2400" b="1" dirty="0" smtClean="0">
                <a:latin typeface="Cambria" pitchFamily="18" charset="0"/>
              </a:rPr>
              <a:t>) </a:t>
            </a:r>
          </a:p>
          <a:p>
            <a:pPr marL="274320" indent="-274320">
              <a:spcAft>
                <a:spcPts val="600"/>
              </a:spcAft>
            </a:pPr>
            <a:r>
              <a:rPr lang="en-US" sz="2400" b="1" dirty="0" smtClean="0">
                <a:latin typeface="Cambria" pitchFamily="18" charset="0"/>
              </a:rPr>
              <a:t>Chapter 6:  Jesus, Press On To Maturity (</a:t>
            </a:r>
            <a:r>
              <a:rPr lang="en-US" sz="2400" b="1" dirty="0" smtClean="0">
                <a:effectLst>
                  <a:outerShdw blurRad="38100" dist="38100" dir="2700000" algn="tl">
                    <a:srgbClr val="000000">
                      <a:alpha val="43137"/>
                    </a:srgbClr>
                  </a:outerShdw>
                </a:effectLst>
                <a:latin typeface="Cambria" pitchFamily="18" charset="0"/>
              </a:rPr>
              <a:t>6:1-20</a:t>
            </a:r>
            <a:r>
              <a:rPr lang="en-US" sz="2400" b="1" dirty="0" smtClean="0">
                <a:latin typeface="Cambria" pitchFamily="18" charset="0"/>
              </a:rPr>
              <a:t>).  </a:t>
            </a:r>
          </a:p>
          <a:p>
            <a:pPr marL="274320" indent="-274320">
              <a:spcAft>
                <a:spcPts val="600"/>
              </a:spcAft>
            </a:pPr>
            <a:r>
              <a:rPr lang="en-US" sz="2400" b="1" dirty="0" smtClean="0">
                <a:latin typeface="Cambria" pitchFamily="18" charset="0"/>
              </a:rPr>
              <a:t>Chapter 7:  Jesus, After the Order of Melchizedek (</a:t>
            </a:r>
            <a:r>
              <a:rPr lang="en-US" sz="2400" b="1" dirty="0" smtClean="0">
                <a:effectLst>
                  <a:outerShdw blurRad="38100" dist="38100" dir="2700000" algn="tl">
                    <a:srgbClr val="000000">
                      <a:alpha val="43137"/>
                    </a:srgbClr>
                  </a:outerShdw>
                </a:effectLst>
                <a:latin typeface="Cambria" pitchFamily="18" charset="0"/>
              </a:rPr>
              <a:t>7:1-17</a:t>
            </a:r>
            <a:r>
              <a:rPr lang="en-US" sz="2400" b="1" dirty="0" smtClean="0">
                <a:latin typeface="Cambria" pitchFamily="18" charset="0"/>
              </a:rPr>
              <a:t>). </a:t>
            </a:r>
          </a:p>
          <a:p>
            <a:pPr marL="274320" indent="-274320">
              <a:spcAft>
                <a:spcPts val="600"/>
              </a:spcAft>
            </a:pPr>
            <a:r>
              <a:rPr lang="en-US" sz="2400" b="1" dirty="0" smtClean="0">
                <a:latin typeface="Cambria" pitchFamily="18" charset="0"/>
              </a:rPr>
              <a:t>Chapter 8:  New Covenant Better than the Old (</a:t>
            </a:r>
            <a:r>
              <a:rPr lang="en-US" sz="2400" b="1" dirty="0" smtClean="0">
                <a:effectLst>
                  <a:outerShdw blurRad="38100" dist="38100" dir="2700000" algn="tl">
                    <a:srgbClr val="000000">
                      <a:alpha val="43137"/>
                    </a:srgbClr>
                  </a:outerShdw>
                </a:effectLst>
                <a:latin typeface="Cambria" pitchFamily="18" charset="0"/>
              </a:rPr>
              <a:t>8:1-13</a:t>
            </a:r>
            <a:r>
              <a:rPr lang="en-US" sz="2400" b="1" dirty="0" smtClean="0">
                <a:latin typeface="Cambria" pitchFamily="18" charset="0"/>
              </a:rPr>
              <a:t>). </a:t>
            </a:r>
          </a:p>
          <a:p>
            <a:pPr marL="274320" indent="-274320">
              <a:spcAft>
                <a:spcPts val="600"/>
              </a:spcAft>
            </a:pPr>
            <a:endParaRPr lang="en-US" sz="2400" b="1" dirty="0" smtClean="0">
              <a:latin typeface="Cambria" pitchFamily="18" charset="0"/>
            </a:endParaRPr>
          </a:p>
          <a:p>
            <a:pPr marL="274320" indent="-274320">
              <a:spcAft>
                <a:spcPts val="600"/>
              </a:spcAft>
            </a:pPr>
            <a:r>
              <a:rPr lang="en-US" sz="2400" b="1" dirty="0" smtClean="0">
                <a:latin typeface="Cambria" pitchFamily="18" charset="0"/>
              </a:rPr>
              <a:t>	</a:t>
            </a:r>
            <a:r>
              <a:rPr lang="en-US" sz="2400" b="1" cap="small" dirty="0" smtClean="0">
                <a:effectLst>
                  <a:outerShdw blurRad="38100" dist="38100" dir="2700000" algn="tl">
                    <a:srgbClr val="000000">
                      <a:alpha val="43137"/>
                    </a:srgbClr>
                  </a:outerShdw>
                </a:effectLst>
                <a:latin typeface="Cambria" pitchFamily="18" charset="0"/>
              </a:rPr>
              <a:t>this lesson . . . </a:t>
            </a:r>
          </a:p>
          <a:p>
            <a:pPr marL="1554480" indent="-1554480">
              <a:spcAft>
                <a:spcPts val="600"/>
              </a:spcAft>
            </a:pPr>
            <a:r>
              <a:rPr lang="en-US" sz="2400" b="1" dirty="0" smtClean="0">
                <a:latin typeface="Cambria" pitchFamily="18" charset="0"/>
              </a:rPr>
              <a:t>Chapter 9:  New Sanctuary and New Sacrifice Better than the Old (</a:t>
            </a:r>
            <a:r>
              <a:rPr lang="en-US" sz="2400" b="1" dirty="0" smtClean="0">
                <a:effectLst>
                  <a:outerShdw blurRad="38100" dist="38100" dir="2700000" algn="tl">
                    <a:srgbClr val="000000">
                      <a:alpha val="43137"/>
                    </a:srgbClr>
                  </a:outerShdw>
                </a:effectLst>
                <a:latin typeface="Cambria" pitchFamily="18" charset="0"/>
              </a:rPr>
              <a:t>9:1-28</a:t>
            </a:r>
            <a:r>
              <a:rPr lang="en-US" sz="2400" b="1" dirty="0" smtClean="0">
                <a:latin typeface="Cambria" pitchFamily="18"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up)">
                                      <p:cBhvr>
                                        <p:cTn id="7" dur="500"/>
                                        <p:tgtEl>
                                          <p:spTgt spid="5">
                                            <p:txEl>
                                              <p:pRg st="1" end="1"/>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wipe(up)">
                                      <p:cBhvr>
                                        <p:cTn id="11" dur="500"/>
                                        <p:tgtEl>
                                          <p:spTgt spid="5">
                                            <p:txEl>
                                              <p:pRg st="2" end="2"/>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wipe(up)">
                                      <p:cBhvr>
                                        <p:cTn id="15" dur="500"/>
                                        <p:tgtEl>
                                          <p:spTgt spid="5">
                                            <p:txEl>
                                              <p:pRg st="3" end="3"/>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ipe(up)">
                                      <p:cBhvr>
                                        <p:cTn id="19" dur="500"/>
                                        <p:tgtEl>
                                          <p:spTgt spid="5">
                                            <p:txEl>
                                              <p:pRg st="4" end="4"/>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wipe(up)">
                                      <p:cBhvr>
                                        <p:cTn id="23" dur="500"/>
                                        <p:tgtEl>
                                          <p:spTgt spid="5">
                                            <p:txEl>
                                              <p:pRg st="5" end="5"/>
                                            </p:txEl>
                                          </p:spTgt>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wipe(up)">
                                      <p:cBhvr>
                                        <p:cTn id="27" dur="500"/>
                                        <p:tgtEl>
                                          <p:spTgt spid="5">
                                            <p:txEl>
                                              <p:pRg st="6" end="6"/>
                                            </p:txEl>
                                          </p:spTgt>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Effect transition="in" filter="wipe(up)">
                                      <p:cBhvr>
                                        <p:cTn id="31" dur="500"/>
                                        <p:tgtEl>
                                          <p:spTgt spid="5">
                                            <p:txEl>
                                              <p:pRg st="7" end="7"/>
                                            </p:txEl>
                                          </p:spTgt>
                                        </p:tgtEl>
                                      </p:cBhvr>
                                    </p:animEffect>
                                  </p:childTnLst>
                                </p:cTn>
                              </p:par>
                            </p:childTnLst>
                          </p:cTn>
                        </p:par>
                        <p:par>
                          <p:cTn id="32" fill="hold">
                            <p:stCondLst>
                              <p:cond delay="3500"/>
                            </p:stCondLst>
                            <p:childTnLst>
                              <p:par>
                                <p:cTn id="33" presetID="22" presetClass="entr" presetSubtype="8" fill="hold" nodeType="afterEffect">
                                  <p:stCondLst>
                                    <p:cond delay="1000"/>
                                  </p:stCondLst>
                                  <p:childTnLst>
                                    <p:set>
                                      <p:cBhvr>
                                        <p:cTn id="34" dur="1" fill="hold">
                                          <p:stCondLst>
                                            <p:cond delay="0"/>
                                          </p:stCondLst>
                                        </p:cTn>
                                        <p:tgtEl>
                                          <p:spTgt spid="5">
                                            <p:txEl>
                                              <p:pRg st="9" end="9"/>
                                            </p:txEl>
                                          </p:spTgt>
                                        </p:tgtEl>
                                        <p:attrNameLst>
                                          <p:attrName>style.visibility</p:attrName>
                                        </p:attrNameLst>
                                      </p:cBhvr>
                                      <p:to>
                                        <p:strVal val="visible"/>
                                      </p:to>
                                    </p:set>
                                    <p:animEffect transition="in" filter="wipe(left)">
                                      <p:cBhvr>
                                        <p:cTn id="35" dur="500"/>
                                        <p:tgtEl>
                                          <p:spTgt spid="5">
                                            <p:txEl>
                                              <p:pRg st="9" end="9"/>
                                            </p:txEl>
                                          </p:spTgt>
                                        </p:tgtEl>
                                      </p:cBhvr>
                                    </p:animEffect>
                                  </p:childTnLst>
                                </p:cTn>
                              </p:par>
                            </p:childTnLst>
                          </p:cTn>
                        </p:par>
                        <p:par>
                          <p:cTn id="36" fill="hold">
                            <p:stCondLst>
                              <p:cond delay="5000"/>
                            </p:stCondLst>
                            <p:childTnLst>
                              <p:par>
                                <p:cTn id="37" presetID="22" presetClass="entr" presetSubtype="8" fill="hold" nodeType="afterEffect">
                                  <p:stCondLst>
                                    <p:cond delay="1000"/>
                                  </p:stCondLst>
                                  <p:childTnLst>
                                    <p:set>
                                      <p:cBhvr>
                                        <p:cTn id="38" dur="1" fill="hold">
                                          <p:stCondLst>
                                            <p:cond delay="0"/>
                                          </p:stCondLst>
                                        </p:cTn>
                                        <p:tgtEl>
                                          <p:spTgt spid="5">
                                            <p:txEl>
                                              <p:pRg st="10" end="10"/>
                                            </p:txEl>
                                          </p:spTgt>
                                        </p:tgtEl>
                                        <p:attrNameLst>
                                          <p:attrName>style.visibility</p:attrName>
                                        </p:attrNameLst>
                                      </p:cBhvr>
                                      <p:to>
                                        <p:strVal val="visible"/>
                                      </p:to>
                                    </p:set>
                                    <p:animEffect transition="in" filter="wipe(left)">
                                      <p:cBhvr>
                                        <p:cTn id="39"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9</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371600"/>
            <a:ext cx="8458200" cy="3939540"/>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Here,  Paul clearly establishes the overarching theme of the rest of the chapter – Christ is the </a:t>
            </a:r>
            <a:r>
              <a:rPr lang="en-US" sz="2600" b="1" u="sng" dirty="0" smtClean="0">
                <a:effectLst>
                  <a:outerShdw blurRad="38100" dist="38100" dir="2700000" algn="tl">
                    <a:srgbClr val="000000">
                      <a:alpha val="43137"/>
                    </a:srgbClr>
                  </a:outerShdw>
                </a:effectLst>
                <a:latin typeface="Cambria" pitchFamily="18" charset="0"/>
              </a:rPr>
              <a:t>Mediator</a:t>
            </a:r>
            <a:r>
              <a:rPr lang="en-US" sz="2600" b="1" dirty="0" smtClean="0">
                <a:latin typeface="Cambria" pitchFamily="18" charset="0"/>
              </a:rPr>
              <a:t> of a new covenant.  </a:t>
            </a:r>
          </a:p>
          <a:p>
            <a:pPr marL="274320" indent="-274320">
              <a:spcAft>
                <a:spcPts val="2400"/>
              </a:spcAft>
              <a:buFont typeface="Arial" pitchFamily="34" charset="0"/>
              <a:buChar char="•"/>
            </a:pPr>
            <a:r>
              <a:rPr lang="en-US" sz="2600" b="1" dirty="0" smtClean="0">
                <a:latin typeface="Cambria" pitchFamily="18" charset="0"/>
              </a:rPr>
              <a:t>His death served to pay for the sins that could not be paid by the old covenant arrangement, thus enabling those who partake of the </a:t>
            </a:r>
            <a:r>
              <a:rPr lang="en-US" sz="2600" b="1" i="1" dirty="0" smtClean="0">
                <a:effectLst>
                  <a:outerShdw blurRad="38100" dist="38100" dir="2700000" algn="tl">
                    <a:srgbClr val="000000">
                      <a:alpha val="43137"/>
                    </a:srgbClr>
                  </a:outerShdw>
                </a:effectLst>
                <a:latin typeface="Cambria" pitchFamily="18" charset="0"/>
              </a:rPr>
              <a:t>new covenant</a:t>
            </a:r>
            <a:r>
              <a:rPr lang="en-US" sz="2600" b="1" dirty="0" smtClean="0">
                <a:latin typeface="Cambria" pitchFamily="18" charset="0"/>
              </a:rPr>
              <a:t> to inherit eternal life (</a:t>
            </a:r>
            <a:r>
              <a:rPr lang="en-US" sz="2600" b="1" dirty="0" smtClean="0">
                <a:effectLst>
                  <a:outerShdw blurRad="38100" dist="38100" dir="2700000" algn="tl">
                    <a:srgbClr val="000000">
                      <a:alpha val="43137"/>
                    </a:srgbClr>
                  </a:outerShdw>
                </a:effectLst>
                <a:latin typeface="Cambria" pitchFamily="18" charset="0"/>
              </a:rPr>
              <a:t>9:15</a:t>
            </a:r>
            <a:r>
              <a:rPr lang="en-US" sz="2600" b="1" dirty="0" smtClean="0">
                <a:latin typeface="Cambria" pitchFamily="18"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9</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371600"/>
            <a:ext cx="8458200" cy="4739759"/>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With this illustration,  Paul demonstrates the legal appropriateness that Christ should </a:t>
            </a:r>
            <a:r>
              <a:rPr lang="en-US" sz="2600" b="1" i="1" dirty="0" smtClean="0">
                <a:effectLst>
                  <a:outerShdw blurRad="38100" dist="38100" dir="2700000" algn="tl">
                    <a:srgbClr val="000000">
                      <a:alpha val="43137"/>
                    </a:srgbClr>
                  </a:outerShdw>
                </a:effectLst>
                <a:latin typeface="Cambria" pitchFamily="18" charset="0"/>
              </a:rPr>
              <a:t>die</a:t>
            </a:r>
            <a:r>
              <a:rPr lang="en-US" sz="2600" b="1" dirty="0" smtClean="0">
                <a:latin typeface="Cambria" pitchFamily="18" charset="0"/>
              </a:rPr>
              <a:t> in order to inaugurate the </a:t>
            </a:r>
            <a:r>
              <a:rPr lang="en-US" sz="2600" b="1" i="1" dirty="0" smtClean="0">
                <a:effectLst>
                  <a:outerShdw blurRad="38100" dist="38100" dir="2700000" algn="tl">
                    <a:srgbClr val="000000">
                      <a:alpha val="43137"/>
                    </a:srgbClr>
                  </a:outerShdw>
                </a:effectLst>
                <a:latin typeface="Cambria" pitchFamily="18" charset="0"/>
              </a:rPr>
              <a:t>new covenant</a:t>
            </a:r>
            <a:r>
              <a:rPr lang="en-US" sz="2600" b="1" dirty="0" smtClean="0">
                <a:latin typeface="Cambria" pitchFamily="18" charset="0"/>
              </a:rPr>
              <a:t> and grant the inheritance of </a:t>
            </a:r>
            <a:r>
              <a:rPr lang="en-US" sz="2600" b="1" i="1" dirty="0" smtClean="0">
                <a:effectLst>
                  <a:outerShdw blurRad="38100" dist="38100" dir="2700000" algn="tl">
                    <a:srgbClr val="000000">
                      <a:alpha val="43137"/>
                    </a:srgbClr>
                  </a:outerShdw>
                </a:effectLst>
                <a:latin typeface="Cambria" pitchFamily="18" charset="0"/>
              </a:rPr>
              <a:t>eternal life</a:t>
            </a:r>
            <a:r>
              <a:rPr lang="en-US" sz="2600" b="1" dirty="0" smtClean="0">
                <a:latin typeface="Cambria" pitchFamily="18" charset="0"/>
              </a:rPr>
              <a:t> to God’s people (</a:t>
            </a:r>
            <a:r>
              <a:rPr lang="en-US" sz="2600" b="1" dirty="0" smtClean="0">
                <a:effectLst>
                  <a:outerShdw blurRad="38100" dist="38100" dir="2700000" algn="tl">
                    <a:srgbClr val="000000">
                      <a:alpha val="43137"/>
                    </a:srgbClr>
                  </a:outerShdw>
                </a:effectLst>
                <a:latin typeface="Cambria" pitchFamily="18" charset="0"/>
              </a:rPr>
              <a:t>9:16-17</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The word “covenant” also means </a:t>
            </a:r>
            <a:r>
              <a:rPr lang="en-US" sz="2600" b="1" i="1" dirty="0" smtClean="0">
                <a:effectLst>
                  <a:outerShdw blurRad="38100" dist="38100" dir="2700000" algn="tl">
                    <a:srgbClr val="000000">
                      <a:alpha val="43137"/>
                    </a:srgbClr>
                  </a:outerShdw>
                </a:effectLst>
                <a:latin typeface="Cambria" pitchFamily="18" charset="0"/>
              </a:rPr>
              <a:t>testament</a:t>
            </a:r>
            <a:r>
              <a:rPr lang="en-US" sz="2600" b="1" dirty="0" smtClean="0">
                <a:latin typeface="Cambria" pitchFamily="18" charset="0"/>
              </a:rPr>
              <a:t> – as in, </a:t>
            </a:r>
            <a:r>
              <a:rPr lang="en-US" sz="2600" b="1" i="1" dirty="0" smtClean="0">
                <a:effectLst>
                  <a:outerShdw blurRad="38100" dist="38100" dir="2700000" algn="tl">
                    <a:srgbClr val="000000">
                      <a:alpha val="43137"/>
                    </a:srgbClr>
                  </a:outerShdw>
                </a:effectLst>
                <a:latin typeface="Cambria" pitchFamily="18" charset="0"/>
              </a:rPr>
              <a:t>“last will and testament.”</a:t>
            </a:r>
            <a:r>
              <a:rPr lang="en-US" sz="2600" b="1" dirty="0" smtClean="0">
                <a:latin typeface="Cambria" pitchFamily="18" charset="0"/>
              </a:rPr>
              <a:t>  As long as the person who had executed the </a:t>
            </a:r>
            <a:r>
              <a:rPr lang="en-US" sz="2600" b="1" u="sng" dirty="0" smtClean="0">
                <a:effectLst>
                  <a:outerShdw blurRad="38100" dist="38100" dir="2700000" algn="tl">
                    <a:srgbClr val="000000">
                      <a:alpha val="43137"/>
                    </a:srgbClr>
                  </a:outerShdw>
                </a:effectLst>
                <a:latin typeface="Cambria" pitchFamily="18" charset="0"/>
              </a:rPr>
              <a:t>will</a:t>
            </a:r>
            <a:r>
              <a:rPr lang="en-US" sz="2600" b="1" dirty="0" smtClean="0">
                <a:latin typeface="Cambria" pitchFamily="18" charset="0"/>
              </a:rPr>
              <a:t> was still alive, the stipulations of the </a:t>
            </a:r>
            <a:r>
              <a:rPr lang="en-US" sz="2600" b="1" u="sng" dirty="0" smtClean="0">
                <a:effectLst>
                  <a:outerShdw blurRad="38100" dist="38100" dir="2700000" algn="tl">
                    <a:srgbClr val="000000">
                      <a:alpha val="43137"/>
                    </a:srgbClr>
                  </a:outerShdw>
                </a:effectLst>
                <a:latin typeface="Cambria" pitchFamily="18" charset="0"/>
              </a:rPr>
              <a:t>will</a:t>
            </a:r>
            <a:r>
              <a:rPr lang="en-US" sz="2600" b="1" dirty="0" smtClean="0">
                <a:latin typeface="Cambria" pitchFamily="18" charset="0"/>
              </a:rPr>
              <a:t> would not be in effect, and the heirs would not receive their inheritance (</a:t>
            </a:r>
            <a:r>
              <a:rPr lang="en-US" sz="2600" b="1" dirty="0" smtClean="0">
                <a:effectLst>
                  <a:outerShdw blurRad="38100" dist="38100" dir="2700000" algn="tl">
                    <a:srgbClr val="000000">
                      <a:alpha val="43137"/>
                    </a:srgbClr>
                  </a:outerShdw>
                </a:effectLst>
                <a:latin typeface="Cambria" pitchFamily="18" charset="0"/>
              </a:rPr>
              <a:t>9:17</a:t>
            </a:r>
            <a:r>
              <a:rPr lang="en-US" sz="2600" b="1" dirty="0" smtClean="0">
                <a:latin typeface="Cambria" pitchFamily="18"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642626"/>
        </a:solidFill>
        <a:effectLst/>
      </p:bgPr>
    </p:bg>
    <p:spTree>
      <p:nvGrpSpPr>
        <p:cNvPr id="1" name=""/>
        <p:cNvGrpSpPr/>
        <p:nvPr/>
      </p:nvGrpSpPr>
      <p:grpSpPr>
        <a:xfrm>
          <a:off x="0" y="0"/>
          <a:ext cx="0" cy="0"/>
          <a:chOff x="0" y="0"/>
          <a:chExt cx="0" cy="0"/>
        </a:xfrm>
      </p:grpSpPr>
      <p:pic>
        <p:nvPicPr>
          <p:cNvPr id="4" name="Picture 3" descr="9-18 text.jpg"/>
          <p:cNvPicPr>
            <a:picLocks noChangeAspect="1"/>
          </p:cNvPicPr>
          <p:nvPr/>
        </p:nvPicPr>
        <p:blipFill>
          <a:blip r:embed="rId2" cstate="print"/>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cxnSp>
        <p:nvCxnSpPr>
          <p:cNvPr id="5" name="Straight Connector 4"/>
          <p:cNvCxnSpPr/>
          <p:nvPr/>
        </p:nvCxnSpPr>
        <p:spPr>
          <a:xfrm>
            <a:off x="6553200" y="4267200"/>
            <a:ext cx="1005840" cy="0"/>
          </a:xfrm>
          <a:prstGeom prst="line">
            <a:avLst/>
          </a:prstGeom>
          <a:ln w="63500">
            <a:solidFill>
              <a:schemeClr val="bg1"/>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pic>
        <p:nvPicPr>
          <p:cNvPr id="6" name="Picture 5" descr="9-17-18 text.jpg"/>
          <p:cNvPicPr>
            <a:picLocks noChangeAspect="1"/>
          </p:cNvPicPr>
          <p:nvPr/>
        </p:nvPicPr>
        <p:blipFill>
          <a:blip r:embed="rId2" cstate="print"/>
          <a:stretch>
            <a:fillRect/>
          </a:stretch>
        </p:blipFill>
        <p:spPr>
          <a:xfrm>
            <a:off x="0" y="0"/>
            <a:ext cx="9144000" cy="686516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ou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9</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371600"/>
            <a:ext cx="8458200" cy="4339650"/>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The same illustration applies to the first covenant.  Paul notes that even the first arrangement </a:t>
            </a:r>
            <a:r>
              <a:rPr lang="en-US" sz="2600" b="1" i="1" dirty="0" smtClean="0">
                <a:effectLst>
                  <a:outerShdw blurRad="38100" dist="38100" dir="2700000" algn="tl">
                    <a:srgbClr val="000000">
                      <a:alpha val="43137"/>
                    </a:srgbClr>
                  </a:outerShdw>
                </a:effectLst>
                <a:latin typeface="Cambria" pitchFamily="18" charset="0"/>
              </a:rPr>
              <a:t>“was not inaugurated without blood”</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9:18</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The old covenant was instituted by the death of calves and goats.  Their blood was then sprinkled on the physical </a:t>
            </a:r>
            <a:r>
              <a:rPr lang="en-US" sz="2600" b="1" i="1" dirty="0" smtClean="0">
                <a:effectLst>
                  <a:outerShdw blurRad="38100" dist="38100" dir="2700000" algn="tl">
                    <a:srgbClr val="000000">
                      <a:alpha val="43137"/>
                    </a:srgbClr>
                  </a:outerShdw>
                </a:effectLst>
                <a:latin typeface="Cambria" pitchFamily="18" charset="0"/>
              </a:rPr>
              <a:t>copy</a:t>
            </a:r>
            <a:r>
              <a:rPr lang="en-US" sz="2600" b="1" dirty="0" smtClean="0">
                <a:latin typeface="Cambria" pitchFamily="18" charset="0"/>
              </a:rPr>
              <a:t> of the covenant and on the people as a </a:t>
            </a:r>
            <a:r>
              <a:rPr lang="en-US" sz="2600" b="1" i="1" dirty="0" smtClean="0">
                <a:effectLst>
                  <a:outerShdw blurRad="38100" dist="38100" dir="2700000" algn="tl">
                    <a:srgbClr val="000000">
                      <a:alpha val="43137"/>
                    </a:srgbClr>
                  </a:outerShdw>
                </a:effectLst>
                <a:latin typeface="Cambria" pitchFamily="18" charset="0"/>
              </a:rPr>
              <a:t>sign</a:t>
            </a:r>
            <a:r>
              <a:rPr lang="en-US" sz="2600" b="1" dirty="0" smtClean="0">
                <a:latin typeface="Cambria" pitchFamily="18" charset="0"/>
              </a:rPr>
              <a:t> of their obligation to keep the law, under penalty of death (</a:t>
            </a:r>
            <a:r>
              <a:rPr lang="en-US" sz="2600" b="1" dirty="0" smtClean="0">
                <a:effectLst>
                  <a:outerShdw blurRad="38100" dist="38100" dir="2700000" algn="tl">
                    <a:srgbClr val="000000">
                      <a:alpha val="43137"/>
                    </a:srgbClr>
                  </a:outerShdw>
                </a:effectLst>
                <a:latin typeface="Cambria" pitchFamily="18" charset="0"/>
              </a:rPr>
              <a:t>9:19-20; see Exod. 24</a:t>
            </a:r>
            <a:r>
              <a:rPr lang="en-US" sz="2600" b="1" dirty="0" smtClean="0">
                <a:latin typeface="Cambria" pitchFamily="18"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3" name="Picture 2" descr="9-19-21 text.jpg"/>
          <p:cNvPicPr>
            <a:picLocks noChangeAspect="1"/>
          </p:cNvPicPr>
          <p:nvPr/>
        </p:nvPicPr>
        <p:blipFill>
          <a:blip r:embed="rId2" cstate="print"/>
          <a:stretch>
            <a:fillRect/>
          </a:stretch>
        </p:blipFill>
        <p:spPr>
          <a:xfrm>
            <a:off x="0" y="0"/>
            <a:ext cx="9144000" cy="6858000"/>
          </a:xfrm>
          <a:prstGeom prst="rect">
            <a:avLst/>
          </a:prstGeom>
          <a:ln>
            <a:solidFill>
              <a:srgbClr val="FF0000"/>
            </a:solidFill>
          </a:ln>
          <a:effectLst>
            <a:outerShdw blurRad="190500" algn="tl" rotWithShape="0">
              <a:srgbClr val="000000">
                <a:alpha val="70000"/>
              </a:srgbClr>
            </a:outerShdw>
          </a:effectLst>
        </p:spPr>
      </p:pic>
      <p:cxnSp>
        <p:nvCxnSpPr>
          <p:cNvPr id="5" name="Straight Connector 4"/>
          <p:cNvCxnSpPr/>
          <p:nvPr/>
        </p:nvCxnSpPr>
        <p:spPr>
          <a:xfrm>
            <a:off x="4648200" y="2057400"/>
            <a:ext cx="1188720" cy="0"/>
          </a:xfrm>
          <a:prstGeom prst="line">
            <a:avLst/>
          </a:prstGeom>
          <a:ln w="50800">
            <a:solidFill>
              <a:srgbClr val="7030A0"/>
            </a:solidFill>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6172200" y="3733800"/>
            <a:ext cx="1188720" cy="0"/>
          </a:xfrm>
          <a:prstGeom prst="line">
            <a:avLst/>
          </a:prstGeom>
          <a:ln w="50800">
            <a:solidFill>
              <a:srgbClr val="7030A0"/>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685800" y="4953000"/>
            <a:ext cx="1188720" cy="0"/>
          </a:xfrm>
          <a:prstGeom prst="line">
            <a:avLst/>
          </a:prstGeom>
          <a:ln w="50800">
            <a:solidFill>
              <a:srgbClr val="7030A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000"/>
                            </p:stCondLst>
                            <p:childTnLst>
                              <p:par>
                                <p:cTn id="17" presetID="15"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3" fill="hold">
                            <p:stCondLst>
                              <p:cond delay="2000"/>
                            </p:stCondLst>
                            <p:childTnLst>
                              <p:par>
                                <p:cTn id="24" presetID="15"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fltVal val="0"/>
                                          </p:val>
                                        </p:tav>
                                        <p:tav tm="100000">
                                          <p:val>
                                            <p:strVal val="#ppt_w"/>
                                          </p:val>
                                        </p:tav>
                                      </p:tavLst>
                                    </p:anim>
                                    <p:anim calcmode="lin" valueType="num">
                                      <p:cBhvr>
                                        <p:cTn id="27" dur="1000" fill="hold"/>
                                        <p:tgtEl>
                                          <p:spTgt spid="8"/>
                                        </p:tgtEl>
                                        <p:attrNameLst>
                                          <p:attrName>ppt_h</p:attrName>
                                        </p:attrNameLst>
                                      </p:cBhvr>
                                      <p:tavLst>
                                        <p:tav tm="0">
                                          <p:val>
                                            <p:fltVal val="0"/>
                                          </p:val>
                                        </p:tav>
                                        <p:tav tm="100000">
                                          <p:val>
                                            <p:strVal val="#ppt_h"/>
                                          </p:val>
                                        </p:tav>
                                      </p:tavLst>
                                    </p:anim>
                                    <p:anim calcmode="lin" valueType="num">
                                      <p:cBhvr>
                                        <p:cTn id="28"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pic>
        <p:nvPicPr>
          <p:cNvPr id="3" name="Picture 2" descr="9-22 Blood-4.jpg"/>
          <p:cNvPicPr>
            <a:picLocks noChangeAspect="1"/>
          </p:cNvPicPr>
          <p:nvPr/>
        </p:nvPicPr>
        <p:blipFill>
          <a:blip r:embed="rId2" cstate="print"/>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cxnSp>
        <p:nvCxnSpPr>
          <p:cNvPr id="4" name="Straight Connector 3"/>
          <p:cNvCxnSpPr/>
          <p:nvPr/>
        </p:nvCxnSpPr>
        <p:spPr>
          <a:xfrm>
            <a:off x="3733800" y="1905000"/>
            <a:ext cx="128016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5" name="Straight Connector 4"/>
          <p:cNvCxnSpPr/>
          <p:nvPr/>
        </p:nvCxnSpPr>
        <p:spPr>
          <a:xfrm>
            <a:off x="6781800" y="3733800"/>
            <a:ext cx="91440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6248400" y="2438400"/>
            <a:ext cx="91440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1295400" y="5105400"/>
            <a:ext cx="91440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par>
                          <p:cTn id="13" fill="hold">
                            <p:stCondLst>
                              <p:cond delay="1000"/>
                            </p:stCondLst>
                            <p:childTnLst>
                              <p:par>
                                <p:cTn id="14" presetID="15"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 calcmode="lin" valueType="num">
                                      <p:cBhvr>
                                        <p:cTn id="1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20" fill="hold">
                            <p:stCondLst>
                              <p:cond delay="2000"/>
                            </p:stCondLst>
                            <p:childTnLst>
                              <p:par>
                                <p:cTn id="21" presetID="15"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27" fill="hold">
                            <p:stCondLst>
                              <p:cond delay="3000"/>
                            </p:stCondLst>
                            <p:childTnLst>
                              <p:par>
                                <p:cTn id="28" presetID="15" presetClass="entr" presetSubtype="0"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fltVal val="0"/>
                                          </p:val>
                                        </p:tav>
                                        <p:tav tm="100000">
                                          <p:val>
                                            <p:strVal val="#ppt_w"/>
                                          </p:val>
                                        </p:tav>
                                      </p:tavLst>
                                    </p:anim>
                                    <p:anim calcmode="lin" valueType="num">
                                      <p:cBhvr>
                                        <p:cTn id="31" dur="1000" fill="hold"/>
                                        <p:tgtEl>
                                          <p:spTgt spid="7"/>
                                        </p:tgtEl>
                                        <p:attrNameLst>
                                          <p:attrName>ppt_h</p:attrName>
                                        </p:attrNameLst>
                                      </p:cBhvr>
                                      <p:tavLst>
                                        <p:tav tm="0">
                                          <p:val>
                                            <p:fltVal val="0"/>
                                          </p:val>
                                        </p:tav>
                                        <p:tav tm="100000">
                                          <p:val>
                                            <p:strVal val="#ppt_h"/>
                                          </p:val>
                                        </p:tav>
                                      </p:tavLst>
                                    </p:anim>
                                    <p:anim calcmode="lin" valueType="num">
                                      <p:cBhvr>
                                        <p:cTn id="32"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9</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371600"/>
            <a:ext cx="8458200" cy="4739759"/>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Paul states that not only were the people </a:t>
            </a:r>
            <a:r>
              <a:rPr lang="en-US" sz="2600" b="1" i="1" dirty="0" smtClean="0">
                <a:effectLst>
                  <a:outerShdw blurRad="38100" dist="38100" dir="2700000" algn="tl">
                    <a:srgbClr val="000000">
                      <a:alpha val="43137"/>
                    </a:srgbClr>
                  </a:outerShdw>
                </a:effectLst>
                <a:latin typeface="Cambria" pitchFamily="18" charset="0"/>
              </a:rPr>
              <a:t>sprinkled</a:t>
            </a:r>
            <a:r>
              <a:rPr lang="en-US" sz="2600" b="1" dirty="0" smtClean="0">
                <a:latin typeface="Cambria" pitchFamily="18" charset="0"/>
              </a:rPr>
              <a:t> with the </a:t>
            </a:r>
            <a:r>
              <a:rPr lang="en-US" sz="2600" b="1" i="1" dirty="0" smtClean="0">
                <a:effectLst>
                  <a:outerShdw blurRad="38100" dist="38100" dir="2700000" algn="tl">
                    <a:srgbClr val="000000">
                      <a:alpha val="43137"/>
                    </a:srgbClr>
                  </a:outerShdw>
                </a:effectLst>
                <a:latin typeface="Cambria" pitchFamily="18" charset="0"/>
              </a:rPr>
              <a:t>blood</a:t>
            </a:r>
            <a:r>
              <a:rPr lang="en-US" sz="2600" b="1" dirty="0" smtClean="0">
                <a:latin typeface="Cambria" pitchFamily="18" charset="0"/>
              </a:rPr>
              <a:t> of the old covenant,  so were the tabernacle and implements of worship (</a:t>
            </a:r>
            <a:r>
              <a:rPr lang="en-US" sz="2600" b="1" dirty="0" smtClean="0">
                <a:effectLst>
                  <a:outerShdw blurRad="38100" dist="38100" dir="2700000" algn="tl">
                    <a:srgbClr val="000000">
                      <a:alpha val="43137"/>
                    </a:srgbClr>
                  </a:outerShdw>
                </a:effectLst>
                <a:latin typeface="Cambria" pitchFamily="18" charset="0"/>
              </a:rPr>
              <a:t>9:21</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Note the idea of </a:t>
            </a:r>
            <a:r>
              <a:rPr lang="en-US" sz="2600" b="1" i="1" dirty="0" smtClean="0">
                <a:effectLst>
                  <a:outerShdw blurRad="38100" dist="38100" dir="2700000" algn="tl">
                    <a:srgbClr val="000000">
                      <a:alpha val="43137"/>
                    </a:srgbClr>
                  </a:outerShdw>
                </a:effectLst>
                <a:latin typeface="Cambria" pitchFamily="18" charset="0"/>
              </a:rPr>
              <a:t>“sprinkling”</a:t>
            </a:r>
            <a:r>
              <a:rPr lang="en-US" sz="2600" b="1" dirty="0" smtClean="0">
                <a:latin typeface="Cambria" pitchFamily="18" charset="0"/>
              </a:rPr>
              <a:t>  that the inauguration of the covenant was at once a glorious but </a:t>
            </a:r>
            <a:r>
              <a:rPr lang="en-US" sz="2600" b="1" i="1" dirty="0" smtClean="0">
                <a:effectLst>
                  <a:outerShdw blurRad="38100" dist="38100" dir="2700000" algn="tl">
                    <a:srgbClr val="000000">
                      <a:alpha val="43137"/>
                    </a:srgbClr>
                  </a:outerShdw>
                </a:effectLst>
                <a:latin typeface="Cambria" pitchFamily="18" charset="0"/>
              </a:rPr>
              <a:t>bloody affair</a:t>
            </a:r>
            <a:r>
              <a:rPr lang="en-US" sz="2600" b="1" dirty="0" smtClean="0">
                <a:latin typeface="Cambria" pitchFamily="18" charset="0"/>
              </a:rPr>
              <a:t>. On its inauguration day of worship, the gorgeous tabernacle as well as its tapestries, golden appointments, and priestly vestments were all soon dripping with </a:t>
            </a:r>
            <a:r>
              <a:rPr lang="en-US" sz="2600" b="1" i="1" dirty="0" smtClean="0">
                <a:effectLst>
                  <a:outerShdw blurRad="38100" dist="38100" dir="2700000" algn="tl">
                    <a:srgbClr val="000000">
                      <a:alpha val="43137"/>
                    </a:srgbClr>
                  </a:outerShdw>
                </a:effectLst>
                <a:latin typeface="Cambria" pitchFamily="18" charset="0"/>
              </a:rPr>
              <a:t>blood</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9:21</a:t>
            </a:r>
            <a:r>
              <a:rPr lang="en-US" sz="2600" b="1" dirty="0" smtClean="0">
                <a:latin typeface="Cambria" pitchFamily="18"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rgbClr val="C00000"/>
        </a:solidFill>
        <a:effectLst/>
      </p:bgPr>
    </p:bg>
    <p:spTree>
      <p:nvGrpSpPr>
        <p:cNvPr id="1" name=""/>
        <p:cNvGrpSpPr/>
        <p:nvPr/>
      </p:nvGrpSpPr>
      <p:grpSpPr>
        <a:xfrm>
          <a:off x="0" y="0"/>
          <a:ext cx="0" cy="0"/>
          <a:chOff x="0" y="0"/>
          <a:chExt cx="0" cy="0"/>
        </a:xfrm>
      </p:grpSpPr>
      <p:pic>
        <p:nvPicPr>
          <p:cNvPr id="2" name="Picture 1" descr="9-22 blood.jpg"/>
          <p:cNvPicPr>
            <a:picLocks noChangeAspect="1"/>
          </p:cNvPicPr>
          <p:nvPr/>
        </p:nvPicPr>
        <p:blipFill>
          <a:blip r:embed="rId2" cstate="print"/>
          <a:stretch>
            <a:fillRect/>
          </a:stretch>
        </p:blipFill>
        <p:spPr>
          <a:xfrm>
            <a:off x="0" y="0"/>
            <a:ext cx="9144000" cy="6885214"/>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8</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371600"/>
            <a:ext cx="8458200" cy="5447645"/>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According to the law of Moses, nearly everything was purified (purged) with </a:t>
            </a:r>
            <a:r>
              <a:rPr lang="en-US" sz="2600" b="1" i="1" dirty="0" smtClean="0">
                <a:effectLst>
                  <a:outerShdw blurRad="38100" dist="38100" dir="2700000" algn="tl">
                    <a:srgbClr val="000000">
                      <a:alpha val="43137"/>
                    </a:srgbClr>
                  </a:outerShdw>
                </a:effectLst>
                <a:latin typeface="Cambria" pitchFamily="18" charset="0"/>
              </a:rPr>
              <a:t>blood</a:t>
            </a:r>
            <a:r>
              <a:rPr lang="en-US" sz="2600" b="1" dirty="0" smtClean="0">
                <a:latin typeface="Cambria" pitchFamily="18" charset="0"/>
              </a:rPr>
              <a:t>.  Blood was essential for ritual cleansing and for setting something apart for worship.  </a:t>
            </a:r>
          </a:p>
          <a:p>
            <a:pPr marL="274320" indent="-274320">
              <a:spcAft>
                <a:spcPts val="2400"/>
              </a:spcAft>
              <a:buFont typeface="Arial" pitchFamily="34" charset="0"/>
              <a:buChar char="•"/>
            </a:pPr>
            <a:r>
              <a:rPr lang="en-US" sz="2600" b="1" i="1" dirty="0" smtClean="0">
                <a:latin typeface="Cambria" pitchFamily="18" charset="0"/>
              </a:rPr>
              <a:t>“… For without the shedding of blood, there is no forgiveness”</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9:22</a:t>
            </a:r>
            <a:r>
              <a:rPr lang="en-US" sz="2600" b="1" dirty="0" smtClean="0">
                <a:latin typeface="Cambria" pitchFamily="18" charset="0"/>
              </a:rPr>
              <a:t>).  </a:t>
            </a:r>
          </a:p>
          <a:p>
            <a:pPr marL="274320" indent="-274320">
              <a:spcAft>
                <a:spcPts val="2400"/>
              </a:spcAft>
              <a:buFont typeface="Arial" pitchFamily="34" charset="0"/>
              <a:buChar char="•"/>
            </a:pPr>
            <a:r>
              <a:rPr lang="en-US" sz="2600" b="1" i="1" dirty="0" smtClean="0">
                <a:latin typeface="Cambria" pitchFamily="18" charset="0"/>
              </a:rPr>
              <a:t>“For the life of the flesh is in the blood, and I have given it to you upon the altar to make atonement for your souls; for it is the blood that makes atonement for the soul”</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Lev. 17:11</a:t>
            </a:r>
            <a:r>
              <a:rPr lang="en-US" sz="2600" b="1" dirty="0" smtClean="0">
                <a:latin typeface="Cambria" pitchFamily="18"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9</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371600"/>
            <a:ext cx="8458200" cy="4339650"/>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Overview of Chapter 9:</a:t>
            </a:r>
          </a:p>
          <a:p>
            <a:pPr marL="274320" indent="-274320">
              <a:spcAft>
                <a:spcPts val="2400"/>
              </a:spcAft>
              <a:buFont typeface="Arial" pitchFamily="34" charset="0"/>
              <a:buChar char="•"/>
            </a:pPr>
            <a:r>
              <a:rPr lang="en-US" sz="2600" b="1" dirty="0" smtClean="0">
                <a:latin typeface="Cambria" pitchFamily="18" charset="0"/>
              </a:rPr>
              <a:t>To appreciate the difference between the two covenants, their respective sanctuaries and divine services are compared.  First, the earthly sanctuary and the limitations of its divine services are reviewed (</a:t>
            </a:r>
            <a:r>
              <a:rPr lang="en-US" sz="2600" b="1" dirty="0" smtClean="0">
                <a:effectLst>
                  <a:outerShdw blurRad="38100" dist="38100" dir="2700000" algn="tl">
                    <a:srgbClr val="000000">
                      <a:alpha val="43137"/>
                    </a:srgbClr>
                  </a:outerShdw>
                </a:effectLst>
                <a:latin typeface="Cambria" pitchFamily="18" charset="0"/>
              </a:rPr>
              <a:t>1-10</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Then, the greater and more perfect heavenly sanctuary with emphasis on its better sacrifice, the blood of Christ Himself (</a:t>
            </a:r>
            <a:r>
              <a:rPr lang="en-US" sz="2600" b="1" dirty="0" smtClean="0">
                <a:effectLst>
                  <a:outerShdw blurRad="38100" dist="38100" dir="2700000" algn="tl">
                    <a:srgbClr val="000000">
                      <a:alpha val="43137"/>
                    </a:srgbClr>
                  </a:outerShdw>
                </a:effectLst>
                <a:latin typeface="Cambria" pitchFamily="18" charset="0"/>
              </a:rPr>
              <a:t>11-28</a:t>
            </a:r>
            <a:r>
              <a:rPr lang="en-US" sz="2600" b="1" dirty="0" smtClean="0">
                <a:latin typeface="Cambria" pitchFamily="18"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rgbClr val="C00000"/>
        </a:solidFill>
        <a:effectLst/>
      </p:bgPr>
    </p:bg>
    <p:spTree>
      <p:nvGrpSpPr>
        <p:cNvPr id="1" name=""/>
        <p:cNvGrpSpPr/>
        <p:nvPr/>
      </p:nvGrpSpPr>
      <p:grpSpPr>
        <a:xfrm>
          <a:off x="0" y="0"/>
          <a:ext cx="0" cy="0"/>
          <a:chOff x="0" y="0"/>
          <a:chExt cx="0" cy="0"/>
        </a:xfrm>
      </p:grpSpPr>
      <p:pic>
        <p:nvPicPr>
          <p:cNvPr id="2" name="Picture 1" descr="9-22 Blood-3.jpg"/>
          <p:cNvPicPr>
            <a:picLocks noChangeAspect="1"/>
          </p:cNvPicPr>
          <p:nvPr/>
        </p:nvPicPr>
        <p:blipFill>
          <a:blip r:embed="rId2" cstate="print"/>
          <a:stretch>
            <a:fillRect/>
          </a:stretch>
        </p:blipFill>
        <p:spPr>
          <a:xfrm>
            <a:off x="2743200" y="304800"/>
            <a:ext cx="3733800" cy="5442341"/>
          </a:xfrm>
          <a:prstGeom prst="rect">
            <a:avLst/>
          </a:prstGeom>
          <a:ln>
            <a:noFill/>
          </a:ln>
          <a:effectLst>
            <a:outerShdw blurRad="190500" algn="tl" rotWithShape="0">
              <a:srgbClr val="000000">
                <a:alpha val="70000"/>
              </a:srgbClr>
            </a:outerShdw>
          </a:effectLst>
        </p:spPr>
      </p:pic>
      <p:sp>
        <p:nvSpPr>
          <p:cNvPr id="3" name="TextBox 2"/>
          <p:cNvSpPr txBox="1"/>
          <p:nvPr/>
        </p:nvSpPr>
        <p:spPr>
          <a:xfrm>
            <a:off x="2743200" y="6019800"/>
            <a:ext cx="3733800" cy="461665"/>
          </a:xfrm>
          <a:prstGeom prst="rect">
            <a:avLst/>
          </a:prstGeom>
          <a:ln/>
        </p:spPr>
        <p:style>
          <a:lnRef idx="0">
            <a:schemeClr val="accent2"/>
          </a:lnRef>
          <a:fillRef idx="3">
            <a:schemeClr val="accent2"/>
          </a:fillRef>
          <a:effectRef idx="3">
            <a:schemeClr val="accent2"/>
          </a:effectRef>
          <a:fontRef idx="minor">
            <a:schemeClr val="lt1"/>
          </a:fontRef>
        </p:style>
        <p:txBody>
          <a:bodyPr wrap="square" tIns="91440" bIns="91440" rtlCol="0">
            <a:spAutoFit/>
          </a:bodyPr>
          <a:lstStyle/>
          <a:p>
            <a:pPr algn="ctr"/>
            <a:r>
              <a:rPr lang="en-US" dirty="0" smtClean="0">
                <a:effectLst>
                  <a:outerShdw blurRad="38100" dist="38100" dir="2700000" algn="tl">
                    <a:srgbClr val="000000">
                      <a:alpha val="43137"/>
                    </a:srgbClr>
                  </a:outerShdw>
                </a:effectLst>
                <a:latin typeface="Bookman Old Style" pitchFamily="18" charset="0"/>
              </a:rPr>
              <a:t>The first Passover in Egypt</a:t>
            </a:r>
            <a:endParaRPr lang="en-US" dirty="0">
              <a:effectLst>
                <a:outerShdw blurRad="38100" dist="38100" dir="2700000" algn="tl">
                  <a:srgbClr val="000000">
                    <a:alpha val="43137"/>
                  </a:srgbClr>
                </a:outerShdw>
              </a:effectLst>
              <a:latin typeface="Bookman Old Style"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out)">
                                      <p:cBhvr>
                                        <p:cTn id="7" dur="2000"/>
                                        <p:tgtEl>
                                          <p:spTgt spid="2"/>
                                        </p:tgtEl>
                                      </p:cBhvr>
                                    </p:animEffect>
                                  </p:childTnLst>
                                </p:cTn>
                              </p:par>
                              <p:par>
                                <p:cTn id="8" presetID="13" presetClass="entr" presetSubtype="32"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plus(out)">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9</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371600"/>
            <a:ext cx="8458200" cy="5447645"/>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Two critical </a:t>
            </a:r>
            <a:r>
              <a:rPr lang="en-US" sz="2600" b="1" i="1" u="sng" dirty="0" smtClean="0">
                <a:latin typeface="Cambria" pitchFamily="18" charset="0"/>
              </a:rPr>
              <a:t>points</a:t>
            </a:r>
            <a:r>
              <a:rPr lang="en-US" sz="2600" b="1" i="1" dirty="0" smtClean="0">
                <a:latin typeface="Cambria" pitchFamily="18" charset="0"/>
              </a:rPr>
              <a:t> </a:t>
            </a:r>
            <a:r>
              <a:rPr lang="en-US" sz="2600" b="1" i="1" u="sng" dirty="0" smtClean="0">
                <a:latin typeface="Cambria" pitchFamily="18" charset="0"/>
              </a:rPr>
              <a:t>of</a:t>
            </a:r>
            <a:r>
              <a:rPr lang="en-US" sz="2600" b="1" i="1" dirty="0" smtClean="0">
                <a:latin typeface="Cambria" pitchFamily="18" charset="0"/>
              </a:rPr>
              <a:t> </a:t>
            </a:r>
            <a:r>
              <a:rPr lang="en-US" sz="2600" b="1" i="1" u="sng" dirty="0" smtClean="0">
                <a:latin typeface="Cambria" pitchFamily="18" charset="0"/>
              </a:rPr>
              <a:t>theology</a:t>
            </a:r>
            <a:r>
              <a:rPr lang="en-US" sz="2600" b="1" dirty="0" smtClean="0">
                <a:latin typeface="Cambria" pitchFamily="18" charset="0"/>
              </a:rPr>
              <a:t> rest on </a:t>
            </a:r>
            <a:r>
              <a:rPr lang="en-US" sz="2600" b="1" dirty="0" smtClean="0">
                <a:effectLst>
                  <a:outerShdw blurRad="38100" dist="38100" dir="2700000" algn="tl">
                    <a:srgbClr val="000000">
                      <a:alpha val="43137"/>
                    </a:srgbClr>
                  </a:outerShdw>
                </a:effectLst>
                <a:latin typeface="Cambria" pitchFamily="18" charset="0"/>
              </a:rPr>
              <a:t>9:22</a:t>
            </a:r>
            <a:r>
              <a:rPr lang="en-US" sz="2600" b="1" dirty="0" smtClean="0">
                <a:latin typeface="Cambria" pitchFamily="18" charset="0"/>
              </a:rPr>
              <a:t> . . . </a:t>
            </a:r>
          </a:p>
          <a:p>
            <a:pPr marL="274320" indent="-274320">
              <a:spcAft>
                <a:spcPts val="2400"/>
              </a:spcAft>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FIRST</a:t>
            </a:r>
            <a:r>
              <a:rPr lang="en-US" sz="2600" b="1" dirty="0" smtClean="0">
                <a:latin typeface="Cambria" pitchFamily="18" charset="0"/>
              </a:rPr>
              <a:t> – </a:t>
            </a:r>
            <a:r>
              <a:rPr lang="en-US" sz="2600" b="1" i="1" dirty="0" smtClean="0">
                <a:effectLst>
                  <a:outerShdw blurRad="38100" dist="38100" dir="2700000" algn="tl">
                    <a:srgbClr val="000000">
                      <a:alpha val="43137"/>
                    </a:srgbClr>
                  </a:outerShdw>
                </a:effectLst>
                <a:latin typeface="Cambria" pitchFamily="18" charset="0"/>
              </a:rPr>
              <a:t>sin is shown to be a terrible offense.</a:t>
            </a:r>
            <a:r>
              <a:rPr lang="en-US" sz="2600" b="1" dirty="0" smtClean="0">
                <a:latin typeface="Cambria" pitchFamily="18" charset="0"/>
              </a:rPr>
              <a:t>  Sin is a heinous transgression against a holy God who deserves our absolute obedience.</a:t>
            </a:r>
          </a:p>
          <a:p>
            <a:pPr marL="274320" indent="-274320">
              <a:spcAft>
                <a:spcPts val="2400"/>
              </a:spcAft>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SECOND</a:t>
            </a:r>
            <a:r>
              <a:rPr lang="en-US" sz="2600" b="1" dirty="0" smtClean="0">
                <a:latin typeface="Cambria" pitchFamily="18" charset="0"/>
              </a:rPr>
              <a:t> – </a:t>
            </a:r>
            <a:r>
              <a:rPr lang="en-US" sz="2600" b="1" i="1" dirty="0" smtClean="0">
                <a:effectLst>
                  <a:outerShdw blurRad="38100" dist="38100" dir="2700000" algn="tl">
                    <a:srgbClr val="000000">
                      <a:alpha val="43137"/>
                    </a:srgbClr>
                  </a:outerShdw>
                </a:effectLst>
                <a:latin typeface="Cambria" pitchFamily="18" charset="0"/>
              </a:rPr>
              <a:t>atonement for sin is costly</a:t>
            </a:r>
            <a:r>
              <a:rPr lang="en-US" sz="2600" b="1" dirty="0" smtClean="0">
                <a:latin typeface="Cambria" pitchFamily="18" charset="0"/>
              </a:rPr>
              <a:t>.  God doesn’t wink at sin.  To do so would be to compromise His perfect, holy character.  The costliest thing in God’s creation is life.  And an animal’s life is in the blood.  Therefore, without shedding blood, there is no forgiveness (</a:t>
            </a:r>
            <a:r>
              <a:rPr lang="en-US" sz="2600" b="1" dirty="0" smtClean="0">
                <a:effectLst>
                  <a:outerShdw blurRad="38100" dist="38100" dir="2700000" algn="tl">
                    <a:srgbClr val="000000">
                      <a:alpha val="43137"/>
                    </a:srgbClr>
                  </a:outerShdw>
                </a:effectLst>
                <a:latin typeface="Cambria" pitchFamily="18" charset="0"/>
              </a:rPr>
              <a:t>9:22</a:t>
            </a:r>
            <a:r>
              <a:rPr lang="en-US" sz="2600" b="1" dirty="0" smtClean="0">
                <a:latin typeface="Cambria" pitchFamily="18"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left)">
                                      <p:cBhvr>
                                        <p:cTn id="1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60000"/>
            <a:lumOff val="40000"/>
          </a:schemeClr>
        </a:solidFill>
        <a:effectLst/>
      </p:bgPr>
    </p:bg>
    <p:spTree>
      <p:nvGrpSpPr>
        <p:cNvPr id="1" name=""/>
        <p:cNvGrpSpPr/>
        <p:nvPr/>
      </p:nvGrpSpPr>
      <p:grpSpPr>
        <a:xfrm>
          <a:off x="0" y="0"/>
          <a:ext cx="0" cy="0"/>
          <a:chOff x="0" y="0"/>
          <a:chExt cx="0" cy="0"/>
        </a:xfrm>
      </p:grpSpPr>
      <p:pic>
        <p:nvPicPr>
          <p:cNvPr id="3" name="Picture 2" descr="9-23-25 text.jpg"/>
          <p:cNvPicPr>
            <a:picLocks noChangeAspect="1"/>
          </p:cNvPicPr>
          <p:nvPr/>
        </p:nvPicPr>
        <p:blipFill>
          <a:blip r:embed="rId2" cstate="print"/>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sp>
        <p:nvSpPr>
          <p:cNvPr id="5" name="TextBox 4"/>
          <p:cNvSpPr txBox="1"/>
          <p:nvPr/>
        </p:nvSpPr>
        <p:spPr>
          <a:xfrm>
            <a:off x="2895600" y="228600"/>
            <a:ext cx="3352800" cy="584775"/>
          </a:xfrm>
          <a:prstGeom prst="rect">
            <a:avLst/>
          </a:prstGeom>
          <a:solidFill>
            <a:srgbClr val="FFF3E5"/>
          </a:solidFill>
        </p:spPr>
        <p:txBody>
          <a:bodyPr wrap="square" lIns="91440" bIns="45720" rtlCol="0">
            <a:spAutoFit/>
          </a:bodyPr>
          <a:lstStyle/>
          <a:p>
            <a:pPr algn="ctr"/>
            <a:r>
              <a:rPr lang="en-US" sz="3200" b="1" u="sng" dirty="0" smtClean="0">
                <a:effectLst>
                  <a:outerShdw blurRad="38100" dist="38100" dir="2700000" algn="tl">
                    <a:srgbClr val="000000">
                      <a:alpha val="43137"/>
                    </a:srgbClr>
                  </a:outerShdw>
                </a:effectLst>
                <a:latin typeface="Calibri" pitchFamily="34" charset="0"/>
                <a:cs typeface="Arial" pitchFamily="34" charset="0"/>
              </a:rPr>
              <a:t>Hebrews 9:23-25</a:t>
            </a:r>
            <a:endParaRPr lang="en-US" sz="3200" b="1" u="sng" dirty="0">
              <a:effectLst>
                <a:outerShdw blurRad="38100" dist="38100" dir="2700000" algn="tl">
                  <a:srgbClr val="000000">
                    <a:alpha val="43137"/>
                  </a:srgbClr>
                </a:outerShdw>
              </a:effectLst>
              <a:latin typeface="Calibri" pitchFamily="34" charset="0"/>
              <a:cs typeface="Arial" pitchFamily="34" charset="0"/>
            </a:endParaRPr>
          </a:p>
        </p:txBody>
      </p:sp>
      <p:cxnSp>
        <p:nvCxnSpPr>
          <p:cNvPr id="6" name="Straight Connector 5"/>
          <p:cNvCxnSpPr/>
          <p:nvPr/>
        </p:nvCxnSpPr>
        <p:spPr>
          <a:xfrm>
            <a:off x="2667000" y="3962400"/>
            <a:ext cx="82296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6400800" y="2286000"/>
            <a:ext cx="265176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5105400" y="5181600"/>
            <a:ext cx="210312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par>
                                <p:cTn id="8" presetID="8"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out)">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9</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371600"/>
            <a:ext cx="8458200" cy="3847207"/>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Paul presents </a:t>
            </a:r>
            <a:r>
              <a:rPr lang="en-US" sz="2600" b="1" i="1" u="sng" dirty="0" smtClean="0">
                <a:latin typeface="Cambria" pitchFamily="18" charset="0"/>
              </a:rPr>
              <a:t>three</a:t>
            </a:r>
            <a:r>
              <a:rPr lang="en-US" sz="2600" b="1" dirty="0" smtClean="0">
                <a:latin typeface="Cambria" pitchFamily="18" charset="0"/>
              </a:rPr>
              <a:t> </a:t>
            </a:r>
            <a:r>
              <a:rPr lang="en-US" sz="2600" b="1" i="1" u="sng" dirty="0" smtClean="0">
                <a:latin typeface="Cambria" pitchFamily="18" charset="0"/>
              </a:rPr>
              <a:t>strong</a:t>
            </a:r>
            <a:r>
              <a:rPr lang="en-US" sz="2600" b="1" dirty="0" smtClean="0">
                <a:latin typeface="Cambria" pitchFamily="18" charset="0"/>
              </a:rPr>
              <a:t> </a:t>
            </a:r>
            <a:r>
              <a:rPr lang="en-US" sz="2600" b="1" i="1" u="sng" dirty="0" smtClean="0">
                <a:latin typeface="Cambria" pitchFamily="18" charset="0"/>
              </a:rPr>
              <a:t>contrasts</a:t>
            </a:r>
            <a:r>
              <a:rPr lang="en-US" sz="2600" b="1" dirty="0" smtClean="0">
                <a:latin typeface="Cambria" pitchFamily="18" charset="0"/>
              </a:rPr>
              <a:t>:   </a:t>
            </a:r>
          </a:p>
          <a:p>
            <a:pPr marL="274320" indent="-274320">
              <a:spcAft>
                <a:spcPts val="2400"/>
              </a:spcAft>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FIRST</a:t>
            </a:r>
            <a:r>
              <a:rPr lang="en-US" sz="2600" b="1" dirty="0" smtClean="0">
                <a:latin typeface="Cambria" pitchFamily="18" charset="0"/>
              </a:rPr>
              <a:t> – </a:t>
            </a:r>
            <a:r>
              <a:rPr lang="en-US" sz="2600" b="1" i="1" dirty="0" smtClean="0">
                <a:effectLst>
                  <a:outerShdw blurRad="38100" dist="38100" dir="2700000" algn="tl">
                    <a:srgbClr val="000000">
                      <a:alpha val="43137"/>
                    </a:srgbClr>
                  </a:outerShdw>
                </a:effectLst>
                <a:latin typeface="Cambria" pitchFamily="18" charset="0"/>
              </a:rPr>
              <a:t>Christ didn’t enter a holy place made with hands but rather heaven itself</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9:24</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This underscores the fact that the earthly tabernacle was an old covenant </a:t>
            </a:r>
            <a:r>
              <a:rPr lang="en-US" sz="2600" b="1" u="sng" dirty="0" smtClean="0">
                <a:effectLst>
                  <a:outerShdw blurRad="38100" dist="38100" dir="2700000" algn="tl">
                    <a:srgbClr val="000000">
                      <a:alpha val="43137"/>
                    </a:srgbClr>
                  </a:outerShdw>
                </a:effectLst>
                <a:latin typeface="Cambria" pitchFamily="18" charset="0"/>
              </a:rPr>
              <a:t>copy</a:t>
            </a:r>
            <a:r>
              <a:rPr lang="en-US" sz="2600" b="1" dirty="0" smtClean="0">
                <a:latin typeface="Cambria" pitchFamily="18" charset="0"/>
              </a:rPr>
              <a:t> and an anticipation of the new covenant reality and fulfillment.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wipe(left)">
                                      <p:cBhvr>
                                        <p:cTn id="11" dur="500"/>
                                        <p:tgtEl>
                                          <p:spTgt spid="5">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left)">
                                      <p:cBhvr>
                                        <p:cTn id="1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9</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371600"/>
            <a:ext cx="8458200" cy="4247317"/>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Paul presents </a:t>
            </a:r>
            <a:r>
              <a:rPr lang="en-US" sz="2600" b="1" i="1" u="sng" dirty="0" smtClean="0">
                <a:latin typeface="Cambria" pitchFamily="18" charset="0"/>
              </a:rPr>
              <a:t>three</a:t>
            </a:r>
            <a:r>
              <a:rPr lang="en-US" sz="2600" b="1" dirty="0" smtClean="0">
                <a:latin typeface="Cambria" pitchFamily="18" charset="0"/>
              </a:rPr>
              <a:t> </a:t>
            </a:r>
            <a:r>
              <a:rPr lang="en-US" sz="2600" b="1" i="1" u="sng" dirty="0" smtClean="0">
                <a:latin typeface="Cambria" pitchFamily="18" charset="0"/>
              </a:rPr>
              <a:t>strong</a:t>
            </a:r>
            <a:r>
              <a:rPr lang="en-US" sz="2600" b="1" dirty="0" smtClean="0">
                <a:latin typeface="Cambria" pitchFamily="18" charset="0"/>
              </a:rPr>
              <a:t> </a:t>
            </a:r>
            <a:r>
              <a:rPr lang="en-US" sz="2600" b="1" i="1" u="sng" dirty="0" smtClean="0">
                <a:latin typeface="Cambria" pitchFamily="18" charset="0"/>
              </a:rPr>
              <a:t>contrasts</a:t>
            </a:r>
            <a:r>
              <a:rPr lang="en-US" sz="2600" b="1" dirty="0" smtClean="0">
                <a:latin typeface="Cambria" pitchFamily="18" charset="0"/>
              </a:rPr>
              <a:t>:   </a:t>
            </a:r>
          </a:p>
          <a:p>
            <a:pPr marL="274320" indent="-274320">
              <a:spcAft>
                <a:spcPts val="2400"/>
              </a:spcAft>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SECOND</a:t>
            </a:r>
            <a:r>
              <a:rPr lang="en-US" sz="2600" b="1" dirty="0" smtClean="0">
                <a:latin typeface="Cambria" pitchFamily="18" charset="0"/>
              </a:rPr>
              <a:t> – </a:t>
            </a:r>
            <a:r>
              <a:rPr lang="en-US" sz="2600" b="1" i="1" dirty="0" smtClean="0">
                <a:effectLst>
                  <a:outerShdw blurRad="38100" dist="38100" dir="2700000" algn="tl">
                    <a:srgbClr val="000000">
                      <a:alpha val="43137"/>
                    </a:srgbClr>
                  </a:outerShdw>
                </a:effectLst>
                <a:latin typeface="Cambria" pitchFamily="18" charset="0"/>
              </a:rPr>
              <a:t>Christ didn’t offer up sacrifices repeatedly, as did the high priests</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9:25</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Christ sacrificed himself </a:t>
            </a:r>
            <a:r>
              <a:rPr lang="en-US" sz="2600" b="1" i="1" dirty="0" smtClean="0">
                <a:effectLst>
                  <a:outerShdw blurRad="38100" dist="38100" dir="2700000" algn="tl">
                    <a:srgbClr val="000000">
                      <a:alpha val="43137"/>
                    </a:srgbClr>
                  </a:outerShdw>
                </a:effectLst>
                <a:latin typeface="Cambria" pitchFamily="18" charset="0"/>
              </a:rPr>
              <a:t>“once for all.”</a:t>
            </a:r>
            <a:r>
              <a:rPr lang="en-US" sz="2600" b="1" dirty="0" smtClean="0">
                <a:latin typeface="Cambria" pitchFamily="18" charset="0"/>
              </a:rPr>
              <a:t>  In fact, so profoundly powerful was this atoning sacrifice of God’s Son that it effectively paid for all sin – past, present, and future.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wipe(left)">
                                      <p:cBhvr>
                                        <p:cTn id="11" dur="500"/>
                                        <p:tgtEl>
                                          <p:spTgt spid="5">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left)">
                                      <p:cBhvr>
                                        <p:cTn id="1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8" name="Picture 7" descr="9-28 once for all.jpg"/>
          <p:cNvPicPr>
            <a:picLocks noChangeAspect="1"/>
          </p:cNvPicPr>
          <p:nvPr/>
        </p:nvPicPr>
        <p:blipFill>
          <a:blip r:embed="rId2" cstate="print"/>
          <a:srcRect l="1887" t="2516" r="1887" b="8176"/>
          <a:stretch>
            <a:fillRect/>
          </a:stretch>
        </p:blipFill>
        <p:spPr>
          <a:xfrm>
            <a:off x="152400" y="152400"/>
            <a:ext cx="8757634" cy="65532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pic>
        <p:nvPicPr>
          <p:cNvPr id="6" name="Picture 5" descr="9-26 text.jpg"/>
          <p:cNvPicPr>
            <a:picLocks noChangeAspect="1"/>
          </p:cNvPicPr>
          <p:nvPr/>
        </p:nvPicPr>
        <p:blipFill>
          <a:blip r:embed="rId2" cstate="print"/>
          <a:srcRect b="6438"/>
          <a:stretch>
            <a:fillRect/>
          </a:stretch>
        </p:blipFill>
        <p:spPr>
          <a:xfrm>
            <a:off x="762000" y="152400"/>
            <a:ext cx="7467600" cy="6439803"/>
          </a:xfrm>
          <a:prstGeom prst="rect">
            <a:avLst/>
          </a:prstGeom>
          <a:ln>
            <a:noFill/>
          </a:ln>
          <a:effectLst>
            <a:softEdge rad="112500"/>
          </a:effectLst>
        </p:spPr>
      </p:pic>
      <p:cxnSp>
        <p:nvCxnSpPr>
          <p:cNvPr id="3" name="Straight Connector 2"/>
          <p:cNvCxnSpPr/>
          <p:nvPr/>
        </p:nvCxnSpPr>
        <p:spPr>
          <a:xfrm>
            <a:off x="1676400" y="4267200"/>
            <a:ext cx="2560320" cy="0"/>
          </a:xfrm>
          <a:prstGeom prst="line">
            <a:avLst/>
          </a:prstGeom>
          <a:ln w="63500">
            <a:solidFill>
              <a:srgbClr val="FFFF00"/>
            </a:solidFill>
          </a:ln>
        </p:spPr>
        <p:style>
          <a:lnRef idx="3">
            <a:schemeClr val="dk1"/>
          </a:lnRef>
          <a:fillRef idx="0">
            <a:schemeClr val="dk1"/>
          </a:fillRef>
          <a:effectRef idx="2">
            <a:schemeClr val="dk1"/>
          </a:effectRef>
          <a:fontRef idx="minor">
            <a:schemeClr val="tx1"/>
          </a:fontRef>
        </p:style>
      </p:cxnSp>
      <p:cxnSp>
        <p:nvCxnSpPr>
          <p:cNvPr id="4" name="Straight Connector 3"/>
          <p:cNvCxnSpPr/>
          <p:nvPr/>
        </p:nvCxnSpPr>
        <p:spPr>
          <a:xfrm>
            <a:off x="3657600" y="5867400"/>
            <a:ext cx="4023360" cy="0"/>
          </a:xfrm>
          <a:prstGeom prst="line">
            <a:avLst/>
          </a:prstGeom>
          <a:ln w="635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out)">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9</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371600"/>
            <a:ext cx="8458200" cy="5047536"/>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Paul presents </a:t>
            </a:r>
            <a:r>
              <a:rPr lang="en-US" sz="2600" b="1" i="1" u="sng" dirty="0" smtClean="0">
                <a:latin typeface="Cambria" pitchFamily="18" charset="0"/>
              </a:rPr>
              <a:t>three</a:t>
            </a:r>
            <a:r>
              <a:rPr lang="en-US" sz="2600" b="1" dirty="0" smtClean="0">
                <a:latin typeface="Cambria" pitchFamily="18" charset="0"/>
              </a:rPr>
              <a:t> </a:t>
            </a:r>
            <a:r>
              <a:rPr lang="en-US" sz="2600" b="1" i="1" u="sng" dirty="0" smtClean="0">
                <a:latin typeface="Cambria" pitchFamily="18" charset="0"/>
              </a:rPr>
              <a:t>strong</a:t>
            </a:r>
            <a:r>
              <a:rPr lang="en-US" sz="2600" b="1" dirty="0" smtClean="0">
                <a:latin typeface="Cambria" pitchFamily="18" charset="0"/>
              </a:rPr>
              <a:t> </a:t>
            </a:r>
            <a:r>
              <a:rPr lang="en-US" sz="2600" b="1" i="1" u="sng" dirty="0" smtClean="0">
                <a:latin typeface="Cambria" pitchFamily="18" charset="0"/>
              </a:rPr>
              <a:t>contrasts</a:t>
            </a:r>
            <a:r>
              <a:rPr lang="en-US" sz="2600" b="1" dirty="0" smtClean="0">
                <a:latin typeface="Cambria" pitchFamily="18" charset="0"/>
              </a:rPr>
              <a:t>:   </a:t>
            </a:r>
          </a:p>
          <a:p>
            <a:pPr marL="274320" indent="-274320">
              <a:spcAft>
                <a:spcPts val="2400"/>
              </a:spcAft>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THIRD</a:t>
            </a:r>
            <a:r>
              <a:rPr lang="en-US" sz="2600" b="1" dirty="0" smtClean="0">
                <a:latin typeface="Cambria" pitchFamily="18" charset="0"/>
              </a:rPr>
              <a:t> – </a:t>
            </a:r>
            <a:r>
              <a:rPr lang="en-US" sz="2600" b="1" i="1" dirty="0" smtClean="0">
                <a:effectLst>
                  <a:outerShdw blurRad="38100" dist="38100" dir="2700000" algn="tl">
                    <a:srgbClr val="000000">
                      <a:alpha val="43137"/>
                    </a:srgbClr>
                  </a:outerShdw>
                </a:effectLst>
                <a:latin typeface="Cambria" pitchFamily="18" charset="0"/>
              </a:rPr>
              <a:t>Christ death was qualitatively different from the sacrifices of the old covenant, which had to be repeated</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9:26</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Paul states that if Christ’s single death had not been sufficient, He would have had to die </a:t>
            </a:r>
            <a:r>
              <a:rPr lang="en-US" sz="2600" b="1" i="1" dirty="0" smtClean="0">
                <a:effectLst>
                  <a:outerShdw blurRad="38100" dist="38100" dir="2700000" algn="tl">
                    <a:srgbClr val="000000">
                      <a:alpha val="43137"/>
                    </a:srgbClr>
                  </a:outerShdw>
                </a:effectLst>
                <a:latin typeface="Cambria" pitchFamily="18" charset="0"/>
              </a:rPr>
              <a:t>“often since the foundation of the world.”</a:t>
            </a:r>
            <a:r>
              <a:rPr lang="en-US" sz="2600" b="1" dirty="0" smtClean="0">
                <a:latin typeface="Cambria" pitchFamily="18" charset="0"/>
              </a:rPr>
              <a:t>  While the old system might be said to have covered over sin, Christ’s blood </a:t>
            </a:r>
            <a:r>
              <a:rPr lang="en-US" sz="2600" b="1" i="1" dirty="0" smtClean="0">
                <a:effectLst>
                  <a:outerShdw blurRad="38100" dist="38100" dir="2700000" algn="tl">
                    <a:srgbClr val="000000">
                      <a:alpha val="43137"/>
                    </a:srgbClr>
                  </a:outerShdw>
                </a:effectLst>
                <a:latin typeface="Cambria" pitchFamily="18" charset="0"/>
              </a:rPr>
              <a:t>“put away sin.”</a:t>
            </a:r>
            <a:r>
              <a:rPr lang="en-US" sz="2600" b="1" dirty="0" smtClean="0">
                <a:latin typeface="Cambria" pitchFamily="18"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wipe(left)">
                                      <p:cBhvr>
                                        <p:cTn id="11" dur="500"/>
                                        <p:tgtEl>
                                          <p:spTgt spid="5">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left)">
                                      <p:cBhvr>
                                        <p:cTn id="1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75000"/>
          </a:schemeClr>
        </a:solidFill>
        <a:effectLst/>
      </p:bgPr>
    </p:bg>
    <p:spTree>
      <p:nvGrpSpPr>
        <p:cNvPr id="1" name=""/>
        <p:cNvGrpSpPr/>
        <p:nvPr/>
      </p:nvGrpSpPr>
      <p:grpSpPr>
        <a:xfrm>
          <a:off x="0" y="0"/>
          <a:ext cx="0" cy="0"/>
          <a:chOff x="0" y="0"/>
          <a:chExt cx="0" cy="0"/>
        </a:xfrm>
      </p:grpSpPr>
      <p:pic>
        <p:nvPicPr>
          <p:cNvPr id="5" name="Picture 4" descr="9-26 Put Away Sin.jpg"/>
          <p:cNvPicPr>
            <a:picLocks noChangeAspect="1"/>
          </p:cNvPicPr>
          <p:nvPr/>
        </p:nvPicPr>
        <p:blipFill>
          <a:blip r:embed="rId2" cstate="print"/>
          <a:srcRect b="6579"/>
          <a:stretch>
            <a:fillRect/>
          </a:stretch>
        </p:blipFill>
        <p:spPr>
          <a:xfrm>
            <a:off x="0" y="0"/>
            <a:ext cx="9135414" cy="6858000"/>
          </a:xfrm>
          <a:prstGeom prst="rect">
            <a:avLst/>
          </a:prstGeom>
          <a:ln>
            <a:noFill/>
          </a:ln>
          <a:effectLst>
            <a:outerShdw blurRad="190500" algn="tl" rotWithShape="0">
              <a:srgbClr val="000000">
                <a:alpha val="70000"/>
              </a:srgbClr>
            </a:outerShdw>
          </a:effectLst>
        </p:spPr>
      </p:pic>
      <p:cxnSp>
        <p:nvCxnSpPr>
          <p:cNvPr id="3" name="Straight Connector 2"/>
          <p:cNvCxnSpPr/>
          <p:nvPr/>
        </p:nvCxnSpPr>
        <p:spPr>
          <a:xfrm>
            <a:off x="2057400" y="4267200"/>
            <a:ext cx="2468880" cy="0"/>
          </a:xfrm>
          <a:prstGeom prst="line">
            <a:avLst/>
          </a:prstGeom>
          <a:ln w="63500">
            <a:solidFill>
              <a:srgbClr val="C000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2000"/>
                                        <p:tgtEl>
                                          <p:spTgt spid="5"/>
                                        </p:tgtEl>
                                      </p:cBhvr>
                                    </p:animEffect>
                                  </p:childTnLst>
                                </p:cTn>
                              </p:par>
                            </p:childTnLst>
                          </p:cTn>
                        </p:par>
                        <p:par>
                          <p:cTn id="8" fill="hold">
                            <p:stCondLst>
                              <p:cond delay="2000"/>
                            </p:stCondLst>
                            <p:childTnLst>
                              <p:par>
                                <p:cTn id="9" presetID="22" presetClass="entr" presetSubtype="8" fill="hold" nodeType="afterEffect">
                                  <p:stCondLst>
                                    <p:cond delay="150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Picture-Hebrews-9-27.jpg"/>
          <p:cNvPicPr>
            <a:picLocks noChangeAspect="1"/>
          </p:cNvPicPr>
          <p:nvPr/>
        </p:nvPicPr>
        <p:blipFill>
          <a:blip r:embed="rId2" cstate="print"/>
          <a:srcRect l="3333" t="5491" r="3334" b="5285"/>
          <a:stretch>
            <a:fillRect/>
          </a:stretch>
        </p:blipFill>
        <p:spPr>
          <a:xfrm>
            <a:off x="457200" y="457200"/>
            <a:ext cx="8429767" cy="5791200"/>
          </a:xfrm>
          <a:prstGeom prst="rect">
            <a:avLst/>
          </a:prstGeom>
          <a:ln>
            <a:noFill/>
          </a:ln>
          <a:effectLst>
            <a:outerShdw blurRad="190500" algn="tl" rotWithShape="0">
              <a:srgbClr val="000000">
                <a:alpha val="70000"/>
              </a:srgbClr>
            </a:outerShdw>
          </a:effectLst>
        </p:spPr>
      </p:pic>
      <p:sp useBgFill="1">
        <p:nvSpPr>
          <p:cNvPr id="3" name="Rectangle 2"/>
          <p:cNvSpPr/>
          <p:nvPr/>
        </p:nvSpPr>
        <p:spPr>
          <a:xfrm>
            <a:off x="1524000" y="5562600"/>
            <a:ext cx="54102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9</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371600"/>
            <a:ext cx="8382000" cy="2739211"/>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Points to Ponder:</a:t>
            </a:r>
          </a:p>
          <a:p>
            <a:pPr marL="274320" indent="-274320">
              <a:spcAft>
                <a:spcPts val="2400"/>
              </a:spcAft>
              <a:buFont typeface="Arial" pitchFamily="34" charset="0"/>
              <a:buChar char="•"/>
            </a:pPr>
            <a:r>
              <a:rPr lang="en-US" sz="2600" b="1" dirty="0" smtClean="0">
                <a:latin typeface="Cambria" pitchFamily="18" charset="0"/>
              </a:rPr>
              <a:t>The symbolism of the </a:t>
            </a:r>
            <a:r>
              <a:rPr lang="en-US" sz="2600" b="1" u="sng" dirty="0" smtClean="0">
                <a:latin typeface="Cambria" pitchFamily="18" charset="0"/>
              </a:rPr>
              <a:t>earthly</a:t>
            </a:r>
            <a:r>
              <a:rPr lang="en-US" sz="2600" b="1" dirty="0" smtClean="0">
                <a:latin typeface="Cambria" pitchFamily="18" charset="0"/>
              </a:rPr>
              <a:t> </a:t>
            </a:r>
            <a:r>
              <a:rPr lang="en-US" sz="2600" b="1" u="sng" dirty="0" smtClean="0">
                <a:latin typeface="Cambria" pitchFamily="18" charset="0"/>
              </a:rPr>
              <a:t>tabernacle</a:t>
            </a:r>
            <a:r>
              <a:rPr lang="en-US" sz="2600" b="1" dirty="0" smtClean="0">
                <a:latin typeface="Cambria" pitchFamily="18" charset="0"/>
              </a:rPr>
              <a:t> and its divine service (</a:t>
            </a:r>
            <a:r>
              <a:rPr lang="en-US" sz="2600" b="1" dirty="0" smtClean="0">
                <a:effectLst>
                  <a:outerShdw blurRad="38100" dist="38100" dir="2700000" algn="tl">
                    <a:srgbClr val="000000">
                      <a:alpha val="43137"/>
                    </a:srgbClr>
                  </a:outerShdw>
                </a:effectLst>
                <a:latin typeface="Cambria" pitchFamily="18" charset="0"/>
              </a:rPr>
              <a:t>1-10</a:t>
            </a:r>
            <a:r>
              <a:rPr lang="en-US" sz="2600" b="1" dirty="0" smtClean="0">
                <a:latin typeface="Cambria" pitchFamily="18" charset="0"/>
              </a:rPr>
              <a:t>). </a:t>
            </a:r>
            <a:endParaRPr lang="en-US" sz="2600" b="1" i="1" dirty="0" smtClean="0">
              <a:effectLst>
                <a:outerShdw blurRad="38100" dist="38100" dir="2700000" algn="tl">
                  <a:srgbClr val="000000">
                    <a:alpha val="43137"/>
                  </a:srgbClr>
                </a:outerShdw>
              </a:effectLst>
              <a:latin typeface="Cambria" pitchFamily="18" charset="0"/>
            </a:endParaRPr>
          </a:p>
          <a:p>
            <a:pPr marL="274320" indent="-274320">
              <a:spcAft>
                <a:spcPts val="2400"/>
              </a:spcAft>
              <a:buFont typeface="Arial" pitchFamily="34" charset="0"/>
              <a:buChar char="•"/>
            </a:pPr>
            <a:r>
              <a:rPr lang="en-US" sz="2600" b="1" dirty="0" smtClean="0">
                <a:latin typeface="Cambria" pitchFamily="18" charset="0"/>
              </a:rPr>
              <a:t>The superiority of the </a:t>
            </a:r>
            <a:r>
              <a:rPr lang="en-US" sz="2600" b="1" u="sng" dirty="0" smtClean="0">
                <a:latin typeface="Cambria" pitchFamily="18" charset="0"/>
              </a:rPr>
              <a:t>heavenly</a:t>
            </a:r>
            <a:r>
              <a:rPr lang="en-US" sz="2600" b="1" dirty="0" smtClean="0">
                <a:latin typeface="Cambria" pitchFamily="18" charset="0"/>
              </a:rPr>
              <a:t> </a:t>
            </a:r>
            <a:r>
              <a:rPr lang="en-US" sz="2600" b="1" u="sng" dirty="0" smtClean="0">
                <a:latin typeface="Cambria" pitchFamily="18" charset="0"/>
              </a:rPr>
              <a:t>High</a:t>
            </a:r>
            <a:r>
              <a:rPr lang="en-US" sz="2600" b="1" dirty="0" smtClean="0">
                <a:latin typeface="Cambria" pitchFamily="18" charset="0"/>
              </a:rPr>
              <a:t> </a:t>
            </a:r>
            <a:r>
              <a:rPr lang="en-US" sz="2600" b="1" u="sng" dirty="0" smtClean="0">
                <a:latin typeface="Cambria" pitchFamily="18" charset="0"/>
              </a:rPr>
              <a:t>Priest</a:t>
            </a:r>
            <a:r>
              <a:rPr lang="en-US" sz="2600" b="1" dirty="0" smtClean="0">
                <a:latin typeface="Cambria" pitchFamily="18" charset="0"/>
              </a:rPr>
              <a:t> and His sacrifice (</a:t>
            </a:r>
            <a:r>
              <a:rPr lang="en-US" sz="2600" b="1" dirty="0" smtClean="0">
                <a:effectLst>
                  <a:outerShdw blurRad="38100" dist="38100" dir="2700000" algn="tl">
                    <a:srgbClr val="000000">
                      <a:alpha val="43137"/>
                    </a:srgbClr>
                  </a:outerShdw>
                </a:effectLst>
                <a:latin typeface="Cambria" pitchFamily="18" charset="0"/>
              </a:rPr>
              <a:t>11-28</a:t>
            </a:r>
            <a:r>
              <a:rPr lang="en-US" sz="2600" b="1" dirty="0" smtClean="0">
                <a:latin typeface="Cambria" pitchFamily="18"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useBgFill="1">
        <p:nvSpPr>
          <p:cNvPr id="3" name="Rectangle 2"/>
          <p:cNvSpPr/>
          <p:nvPr/>
        </p:nvSpPr>
        <p:spPr>
          <a:xfrm>
            <a:off x="1524000" y="5562600"/>
            <a:ext cx="54102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9-27 appointment.jpg"/>
          <p:cNvPicPr>
            <a:picLocks noChangeAspect="1"/>
          </p:cNvPicPr>
          <p:nvPr/>
        </p:nvPicPr>
        <p:blipFill>
          <a:blip r:embed="rId2" cstate="print"/>
          <a:stretch>
            <a:fillRect/>
          </a:stretch>
        </p:blipFill>
        <p:spPr>
          <a:xfrm>
            <a:off x="685800" y="838200"/>
            <a:ext cx="7963958" cy="3581400"/>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9</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371600"/>
            <a:ext cx="8458200" cy="5539978"/>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Paul concludes with a </a:t>
            </a:r>
            <a:r>
              <a:rPr lang="en-US" sz="2600" b="1" i="1" dirty="0" smtClean="0">
                <a:effectLst>
                  <a:outerShdw blurRad="38100" dist="38100" dir="2700000" algn="tl">
                    <a:srgbClr val="000000">
                      <a:alpha val="43137"/>
                    </a:srgbClr>
                  </a:outerShdw>
                </a:effectLst>
                <a:latin typeface="Cambria" pitchFamily="18" charset="0"/>
              </a:rPr>
              <a:t>word of warning</a:t>
            </a:r>
            <a:r>
              <a:rPr lang="en-US" sz="2600" b="1" dirty="0" smtClean="0">
                <a:latin typeface="Cambria" pitchFamily="18" charset="0"/>
              </a:rPr>
              <a:t> to those who shrug at the superiority of Christ’s person and work to implement the </a:t>
            </a:r>
            <a:r>
              <a:rPr lang="en-US" sz="2600" b="1" i="1" dirty="0" smtClean="0">
                <a:effectLst>
                  <a:outerShdw blurRad="38100" dist="38100" dir="2700000" algn="tl">
                    <a:srgbClr val="000000">
                      <a:alpha val="43137"/>
                    </a:srgbClr>
                  </a:outerShdw>
                </a:effectLst>
                <a:latin typeface="Cambria" pitchFamily="18" charset="0"/>
              </a:rPr>
              <a:t>new covenant</a:t>
            </a:r>
            <a:r>
              <a:rPr lang="en-US" sz="2600" b="1" dirty="0" smtClean="0">
                <a:latin typeface="Cambria" pitchFamily="18" charset="0"/>
              </a:rPr>
              <a:t>.  It is appointed for people to </a:t>
            </a:r>
            <a:r>
              <a:rPr lang="en-US" sz="2600" b="1" u="sng" dirty="0" smtClean="0">
                <a:effectLst>
                  <a:outerShdw blurRad="38100" dist="38100" dir="2700000" algn="tl">
                    <a:srgbClr val="000000">
                      <a:alpha val="43137"/>
                    </a:srgbClr>
                  </a:outerShdw>
                </a:effectLst>
                <a:latin typeface="Cambria" pitchFamily="18" charset="0"/>
              </a:rPr>
              <a:t>die</a:t>
            </a:r>
            <a:r>
              <a:rPr lang="en-US" sz="2600" b="1" dirty="0" smtClean="0">
                <a:latin typeface="Cambria" pitchFamily="18" charset="0"/>
              </a:rPr>
              <a:t> once (</a:t>
            </a:r>
            <a:r>
              <a:rPr lang="en-US" sz="2600" b="1" dirty="0" smtClean="0">
                <a:effectLst>
                  <a:outerShdw blurRad="38100" dist="38100" dir="2700000" algn="tl">
                    <a:srgbClr val="000000">
                      <a:alpha val="43137"/>
                    </a:srgbClr>
                  </a:outerShdw>
                </a:effectLst>
                <a:latin typeface="Cambria" pitchFamily="18" charset="0"/>
              </a:rPr>
              <a:t>9:27</a:t>
            </a:r>
            <a:r>
              <a:rPr lang="en-US" sz="2600" b="1" dirty="0" smtClean="0">
                <a:latin typeface="Cambria" pitchFamily="18" charset="0"/>
              </a:rPr>
              <a:t>).  After this, there is </a:t>
            </a:r>
            <a:r>
              <a:rPr lang="en-US" sz="2600" b="1" u="sng" dirty="0" smtClean="0">
                <a:effectLst>
                  <a:outerShdw blurRad="38100" dist="38100" dir="2700000" algn="tl">
                    <a:srgbClr val="000000">
                      <a:alpha val="43137"/>
                    </a:srgbClr>
                  </a:outerShdw>
                </a:effectLst>
                <a:latin typeface="Cambria" pitchFamily="18" charset="0"/>
              </a:rPr>
              <a:t>no</a:t>
            </a:r>
            <a:r>
              <a:rPr lang="en-US" sz="2600" b="1" dirty="0" smtClean="0">
                <a:latin typeface="Cambria" pitchFamily="18" charset="0"/>
              </a:rPr>
              <a:t> second chance.  </a:t>
            </a:r>
          </a:p>
          <a:p>
            <a:pPr marL="274320" indent="-274320">
              <a:spcAft>
                <a:spcPts val="2400"/>
              </a:spcAft>
              <a:buFont typeface="Arial" pitchFamily="34" charset="0"/>
              <a:buChar char="•"/>
            </a:pPr>
            <a:r>
              <a:rPr lang="en-US" sz="2600" b="1" dirty="0" smtClean="0">
                <a:latin typeface="Cambria" pitchFamily="18" charset="0"/>
              </a:rPr>
              <a:t>After this, </a:t>
            </a:r>
            <a:r>
              <a:rPr lang="en-US" sz="2600" b="1" i="1" dirty="0" smtClean="0">
                <a:effectLst>
                  <a:outerShdw blurRad="38100" dist="38100" dir="2700000" algn="tl">
                    <a:srgbClr val="000000">
                      <a:alpha val="43137"/>
                    </a:srgbClr>
                  </a:outerShdw>
                </a:effectLst>
                <a:latin typeface="Cambria" pitchFamily="18" charset="0"/>
              </a:rPr>
              <a:t>there is judgment</a:t>
            </a:r>
            <a:r>
              <a:rPr lang="en-US" sz="2600" b="1" dirty="0" smtClean="0">
                <a:latin typeface="Cambria" pitchFamily="18" charset="0"/>
              </a:rPr>
              <a:t>.  This warning is leveled at those who might foolishly put off a decision to trust Christ as Savior.  Paul ends with a word of hope and encouragement for those who are believers in Christ that </a:t>
            </a:r>
            <a:r>
              <a:rPr lang="en-US" sz="2600" b="1" i="1" dirty="0" smtClean="0">
                <a:effectLst>
                  <a:outerShdw blurRad="38100" dist="38100" dir="2700000" algn="tl">
                    <a:srgbClr val="000000">
                      <a:alpha val="43137"/>
                    </a:srgbClr>
                  </a:outerShdw>
                </a:effectLst>
                <a:latin typeface="Cambria" pitchFamily="18" charset="0"/>
              </a:rPr>
              <a:t>“He will appear a second time for salvation” </a:t>
            </a:r>
            <a:r>
              <a:rPr lang="en-US" sz="2600" b="1" dirty="0" smtClean="0">
                <a:latin typeface="Cambria" pitchFamily="18" charset="0"/>
              </a:rPr>
              <a:t>(</a:t>
            </a:r>
            <a:r>
              <a:rPr lang="en-US" sz="2600" b="1" dirty="0" smtClean="0">
                <a:effectLst>
                  <a:outerShdw blurRad="38100" dist="38100" dir="2700000" algn="tl">
                    <a:srgbClr val="000000">
                      <a:alpha val="43137"/>
                    </a:srgbClr>
                  </a:outerShdw>
                </a:effectLst>
                <a:latin typeface="Cambria" pitchFamily="18" charset="0"/>
              </a:rPr>
              <a:t>9:28</a:t>
            </a:r>
            <a:r>
              <a:rPr lang="en-US" sz="2600" b="1" dirty="0" smtClean="0">
                <a:latin typeface="Cambria" pitchFamily="18"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60000"/>
            <a:lumOff val="40000"/>
          </a:schemeClr>
        </a:solidFill>
        <a:effectLst/>
      </p:bgPr>
    </p:bg>
    <p:spTree>
      <p:nvGrpSpPr>
        <p:cNvPr id="1" name=""/>
        <p:cNvGrpSpPr/>
        <p:nvPr/>
      </p:nvGrpSpPr>
      <p:grpSpPr>
        <a:xfrm>
          <a:off x="0" y="0"/>
          <a:ext cx="0" cy="0"/>
          <a:chOff x="0" y="0"/>
          <a:chExt cx="0" cy="0"/>
        </a:xfrm>
      </p:grpSpPr>
      <p:pic>
        <p:nvPicPr>
          <p:cNvPr id="2" name="Picture 1" descr="9-28 text.jpg"/>
          <p:cNvPicPr>
            <a:picLocks noChangeAspect="1"/>
          </p:cNvPicPr>
          <p:nvPr/>
        </p:nvPicPr>
        <p:blipFill>
          <a:blip r:embed="rId2" cstate="print"/>
          <a:srcRect t="14706" b="17647"/>
          <a:stretch>
            <a:fillRect/>
          </a:stretch>
        </p:blipFill>
        <p:spPr>
          <a:xfrm>
            <a:off x="381000" y="457200"/>
            <a:ext cx="8448261" cy="5715000"/>
          </a:xfrm>
          <a:prstGeom prst="rect">
            <a:avLst/>
          </a:prstGeom>
          <a:ln>
            <a:noFill/>
          </a:ln>
          <a:effectLst>
            <a:outerShdw blurRad="190500" algn="tl" rotWithShape="0">
              <a:srgbClr val="000000">
                <a:alpha val="70000"/>
              </a:srgbClr>
            </a:outerShdw>
          </a:effectLst>
        </p:spPr>
      </p:pic>
      <p:cxnSp>
        <p:nvCxnSpPr>
          <p:cNvPr id="3" name="Straight Connector 2"/>
          <p:cNvCxnSpPr/>
          <p:nvPr/>
        </p:nvCxnSpPr>
        <p:spPr>
          <a:xfrm>
            <a:off x="5562600" y="2971800"/>
            <a:ext cx="2651760" cy="0"/>
          </a:xfrm>
          <a:prstGeom prst="line">
            <a:avLst/>
          </a:prstGeom>
          <a:ln w="63500">
            <a:solidFill>
              <a:srgbClr val="C000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pic>
        <p:nvPicPr>
          <p:cNvPr id="4" name="Picture 3" descr="9-28 coming again.jpg"/>
          <p:cNvPicPr>
            <a:picLocks noChangeAspect="1"/>
          </p:cNvPicPr>
          <p:nvPr/>
        </p:nvPicPr>
        <p:blipFill>
          <a:blip r:embed="rId2" cstate="print"/>
          <a:stretch>
            <a:fillRect/>
          </a:stretch>
        </p:blipFill>
        <p:spPr>
          <a:xfrm>
            <a:off x="609600" y="457200"/>
            <a:ext cx="7924800" cy="5943600"/>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9</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371600"/>
            <a:ext cx="8458200" cy="4016484"/>
          </a:xfrm>
          <a:prstGeom prst="rect">
            <a:avLst/>
          </a:prstGeom>
          <a:noFill/>
        </p:spPr>
        <p:txBody>
          <a:bodyPr wrap="square" rtlCol="0">
            <a:spAutoFit/>
          </a:bodyPr>
          <a:lstStyle/>
          <a:p>
            <a:pPr marL="274320" indent="-274320" algn="ctr">
              <a:spcAft>
                <a:spcPts val="1800"/>
              </a:spcAft>
            </a:pPr>
            <a:r>
              <a:rPr lang="en-US" sz="2800" b="1" dirty="0" smtClean="0">
                <a:effectLst>
                  <a:outerShdw blurRad="38100" dist="38100" dir="2700000" algn="tl">
                    <a:srgbClr val="000000">
                      <a:alpha val="43137"/>
                    </a:srgbClr>
                  </a:outerShdw>
                </a:effectLst>
                <a:latin typeface="Cambria" pitchFamily="18" charset="0"/>
              </a:rPr>
              <a:t>Application of Chapter 9</a:t>
            </a:r>
            <a:endParaRPr lang="en-US" sz="2400" b="1" dirty="0" smtClean="0">
              <a:effectLst>
                <a:outerShdw blurRad="38100" dist="38100" dir="2700000" algn="tl">
                  <a:srgbClr val="000000">
                    <a:alpha val="43137"/>
                  </a:srgbClr>
                </a:outerShdw>
              </a:effectLst>
              <a:latin typeface="Cambria" pitchFamily="18" charset="0"/>
            </a:endParaRPr>
          </a:p>
          <a:p>
            <a:pPr marL="274320" indent="-274320">
              <a:spcAft>
                <a:spcPts val="1800"/>
              </a:spcAft>
            </a:pPr>
            <a:r>
              <a:rPr lang="de-DE" sz="2600" b="1" dirty="0" smtClean="0">
                <a:effectLst>
                  <a:outerShdw blurRad="38100" dist="38100" dir="2700000" algn="tl">
                    <a:srgbClr val="000000">
                      <a:alpha val="43137"/>
                    </a:srgbClr>
                  </a:outerShdw>
                </a:effectLst>
                <a:latin typeface="Cambria" pitchFamily="18" charset="0"/>
              </a:rPr>
              <a:t>[1]</a:t>
            </a:r>
            <a:r>
              <a:rPr lang="de-DE" sz="2600" b="1" dirty="0" smtClean="0">
                <a:latin typeface="Cambria" pitchFamily="18" charset="0"/>
              </a:rPr>
              <a:t> – </a:t>
            </a:r>
            <a:r>
              <a:rPr lang="de-DE" sz="2600" b="1" i="1" dirty="0" smtClean="0">
                <a:effectLst>
                  <a:outerShdw blurRad="38100" dist="38100" dir="2700000" algn="tl">
                    <a:srgbClr val="000000">
                      <a:alpha val="43137"/>
                    </a:srgbClr>
                  </a:outerShdw>
                </a:effectLst>
                <a:latin typeface="Cambria" pitchFamily="18" charset="0"/>
              </a:rPr>
              <a:t>We need to stop overemphasizing the externals. </a:t>
            </a:r>
            <a:r>
              <a:rPr lang="de-DE" sz="2600" b="1" dirty="0" smtClean="0">
                <a:latin typeface="Cambria" pitchFamily="18" charset="0"/>
              </a:rPr>
              <a:t> </a:t>
            </a:r>
          </a:p>
          <a:p>
            <a:pPr marL="274320" lvl="1" indent="-274320">
              <a:spcAft>
                <a:spcPts val="1800"/>
              </a:spcAft>
              <a:buFont typeface="Arial" pitchFamily="34" charset="0"/>
              <a:buChar char="•"/>
            </a:pPr>
            <a:r>
              <a:rPr lang="en-US" sz="2600" b="1" dirty="0" smtClean="0">
                <a:latin typeface="Cambria" pitchFamily="18" charset="0"/>
              </a:rPr>
              <a:t>We need to </a:t>
            </a:r>
            <a:r>
              <a:rPr lang="en-US" sz="2600" b="1" i="1" dirty="0" smtClean="0">
                <a:effectLst>
                  <a:outerShdw blurRad="38100" dist="38100" dir="2700000" algn="tl">
                    <a:srgbClr val="000000">
                      <a:alpha val="43137"/>
                    </a:srgbClr>
                  </a:outerShdw>
                </a:effectLst>
                <a:latin typeface="Cambria" pitchFamily="18" charset="0"/>
              </a:rPr>
              <a:t>de-emphasize</a:t>
            </a:r>
            <a:r>
              <a:rPr lang="en-US" sz="2600" b="1" dirty="0" smtClean="0">
                <a:latin typeface="Cambria" pitchFamily="18" charset="0"/>
              </a:rPr>
              <a:t> ritualistic religion, stop simply going through the motions, and avoid over-cluttering our lives with more and more superficial religious stuff.</a:t>
            </a:r>
          </a:p>
          <a:p>
            <a:pPr marL="274320" lvl="1" indent="-274320">
              <a:spcAft>
                <a:spcPts val="1800"/>
              </a:spcAft>
              <a:buFont typeface="Arial" pitchFamily="34" charset="0"/>
              <a:buChar char="•"/>
            </a:pPr>
            <a:r>
              <a:rPr lang="en-US" sz="2600" b="1" dirty="0" smtClean="0">
                <a:latin typeface="Cambria" pitchFamily="18" charset="0"/>
              </a:rPr>
              <a:t>Simply clearing the clutter of Christian crutches will allow us to move on to the essential second step.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left)">
                                      <p:cBhvr>
                                        <p:cTn id="1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9</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371600"/>
            <a:ext cx="8458200" cy="5216813"/>
          </a:xfrm>
          <a:prstGeom prst="rect">
            <a:avLst/>
          </a:prstGeom>
          <a:noFill/>
        </p:spPr>
        <p:txBody>
          <a:bodyPr wrap="square" rtlCol="0">
            <a:spAutoFit/>
          </a:bodyPr>
          <a:lstStyle/>
          <a:p>
            <a:pPr marL="274320" indent="-274320" algn="ctr">
              <a:spcAft>
                <a:spcPts val="1800"/>
              </a:spcAft>
            </a:pPr>
            <a:r>
              <a:rPr lang="en-US" sz="2800" b="1" dirty="0" smtClean="0">
                <a:effectLst>
                  <a:outerShdw blurRad="38100" dist="38100" dir="2700000" algn="tl">
                    <a:srgbClr val="000000">
                      <a:alpha val="43137"/>
                    </a:srgbClr>
                  </a:outerShdw>
                </a:effectLst>
                <a:latin typeface="Cambria" pitchFamily="18" charset="0"/>
              </a:rPr>
              <a:t>Application of Chapter 9</a:t>
            </a:r>
            <a:endParaRPr lang="en-US" sz="2400" b="1" dirty="0" smtClean="0">
              <a:effectLst>
                <a:outerShdw blurRad="38100" dist="38100" dir="2700000" algn="tl">
                  <a:srgbClr val="000000">
                    <a:alpha val="43137"/>
                  </a:srgbClr>
                </a:outerShdw>
              </a:effectLst>
              <a:latin typeface="Cambria" pitchFamily="18" charset="0"/>
            </a:endParaRPr>
          </a:p>
          <a:p>
            <a:pPr marL="274320" indent="-274320">
              <a:spcAft>
                <a:spcPts val="1800"/>
              </a:spcAft>
            </a:pPr>
            <a:r>
              <a:rPr lang="de-DE" sz="2600" b="1" dirty="0" smtClean="0">
                <a:effectLst>
                  <a:outerShdw blurRad="38100" dist="38100" dir="2700000" algn="tl">
                    <a:srgbClr val="000000">
                      <a:alpha val="43137"/>
                    </a:srgbClr>
                  </a:outerShdw>
                </a:effectLst>
                <a:latin typeface="Cambria" pitchFamily="18" charset="0"/>
              </a:rPr>
              <a:t>[2]</a:t>
            </a:r>
            <a:r>
              <a:rPr lang="de-DE" sz="2600" b="1" dirty="0" smtClean="0">
                <a:latin typeface="Cambria" pitchFamily="18" charset="0"/>
              </a:rPr>
              <a:t> – </a:t>
            </a:r>
            <a:r>
              <a:rPr lang="de-DE" sz="2600" b="1" i="1" dirty="0" smtClean="0">
                <a:effectLst>
                  <a:outerShdw blurRad="38100" dist="38100" dir="2700000" algn="tl">
                    <a:srgbClr val="000000">
                      <a:alpha val="43137"/>
                    </a:srgbClr>
                  </a:outerShdw>
                </a:effectLst>
                <a:latin typeface="Cambria" pitchFamily="18" charset="0"/>
              </a:rPr>
              <a:t>We need to refocus on the internals.</a:t>
            </a:r>
            <a:r>
              <a:rPr lang="de-DE" sz="2600" b="1" dirty="0" smtClean="0">
                <a:latin typeface="Cambria" pitchFamily="18" charset="0"/>
              </a:rPr>
              <a:t> </a:t>
            </a:r>
          </a:p>
          <a:p>
            <a:pPr marL="274320" lvl="1" indent="-274320">
              <a:spcAft>
                <a:spcPts val="1800"/>
              </a:spcAft>
              <a:buFont typeface="Arial" pitchFamily="34" charset="0"/>
              <a:buChar char="•"/>
            </a:pPr>
            <a:r>
              <a:rPr lang="en-US" sz="2600" b="1" dirty="0" smtClean="0">
                <a:latin typeface="Cambria" pitchFamily="18" charset="0"/>
              </a:rPr>
              <a:t>Look beyond the shadow of the symbols to the substance to which they point.  Whether it’s hymns and choruses, daily devotions, or weekly sermons – any one of these means a </a:t>
            </a:r>
            <a:r>
              <a:rPr lang="en-US" sz="2600" b="1" i="1" dirty="0" smtClean="0">
                <a:effectLst>
                  <a:outerShdw blurRad="38100" dist="38100" dir="2700000" algn="tl">
                    <a:srgbClr val="000000">
                      <a:alpha val="43137"/>
                    </a:srgbClr>
                  </a:outerShdw>
                </a:effectLst>
                <a:latin typeface="Cambria" pitchFamily="18" charset="0"/>
              </a:rPr>
              <a:t>spiritual discipline</a:t>
            </a:r>
            <a:r>
              <a:rPr lang="en-US" sz="2600" b="1" dirty="0" smtClean="0">
                <a:latin typeface="Cambria" pitchFamily="18" charset="0"/>
              </a:rPr>
              <a:t> can become an end in itself.</a:t>
            </a:r>
          </a:p>
          <a:p>
            <a:pPr marL="274320" lvl="1" indent="-274320">
              <a:spcAft>
                <a:spcPts val="1800"/>
              </a:spcAft>
              <a:buFont typeface="Arial" pitchFamily="34" charset="0"/>
              <a:buChar char="•"/>
            </a:pPr>
            <a:r>
              <a:rPr lang="en-US" sz="2600" b="1" dirty="0" smtClean="0">
                <a:latin typeface="Cambria" pitchFamily="18" charset="0"/>
              </a:rPr>
              <a:t>Let these things move you to the reality.  Focus on what God focuses on – the inside.  Look to Christ; fix your eyes on Him.  When we do, we will experience a </a:t>
            </a:r>
            <a:r>
              <a:rPr lang="en-US" sz="2600" b="1" i="1" dirty="0" smtClean="0">
                <a:effectLst>
                  <a:outerShdw blurRad="38100" dist="38100" dir="2700000" algn="tl">
                    <a:srgbClr val="000000">
                      <a:alpha val="43137"/>
                    </a:srgbClr>
                  </a:outerShdw>
                </a:effectLst>
                <a:latin typeface="Cambria" pitchFamily="18" charset="0"/>
              </a:rPr>
              <a:t>reformation of conscience</a:t>
            </a:r>
            <a:r>
              <a:rPr lang="en-US" sz="2600" b="1" dirty="0" smtClean="0">
                <a:latin typeface="Cambria" pitchFamily="18"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left)">
                                      <p:cBhvr>
                                        <p:cTn id="1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9</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371600"/>
            <a:ext cx="8458200" cy="5047536"/>
          </a:xfrm>
          <a:prstGeom prst="rect">
            <a:avLst/>
          </a:prstGeom>
          <a:noFill/>
        </p:spPr>
        <p:txBody>
          <a:bodyPr wrap="square" rtlCol="0">
            <a:spAutoFit/>
          </a:bodyPr>
          <a:lstStyle/>
          <a:p>
            <a:pPr marL="274320" indent="-274320" algn="ctr">
              <a:spcAft>
                <a:spcPts val="1800"/>
              </a:spcAft>
            </a:pPr>
            <a:r>
              <a:rPr lang="en-US" sz="2800" b="1" dirty="0" smtClean="0">
                <a:effectLst>
                  <a:outerShdw blurRad="38100" dist="38100" dir="2700000" algn="tl">
                    <a:srgbClr val="000000">
                      <a:alpha val="43137"/>
                    </a:srgbClr>
                  </a:outerShdw>
                </a:effectLst>
                <a:latin typeface="Cambria" pitchFamily="18" charset="0"/>
              </a:rPr>
              <a:t>Application of Chapter 9</a:t>
            </a:r>
            <a:endParaRPr lang="en-US" sz="2400" b="1" dirty="0" smtClean="0">
              <a:effectLst>
                <a:outerShdw blurRad="38100" dist="38100" dir="2700000" algn="tl">
                  <a:srgbClr val="000000">
                    <a:alpha val="43137"/>
                  </a:srgbClr>
                </a:outerShdw>
              </a:effectLst>
              <a:latin typeface="Cambria" pitchFamily="18" charset="0"/>
            </a:endParaRPr>
          </a:p>
          <a:p>
            <a:pPr marL="731520" indent="-1463040">
              <a:spcAft>
                <a:spcPts val="1800"/>
              </a:spcAft>
            </a:pPr>
            <a:r>
              <a:rPr lang="de-DE" sz="2600" b="1" dirty="0" smtClean="0">
                <a:effectLst>
                  <a:outerShdw blurRad="38100" dist="38100" dir="2700000" algn="tl">
                    <a:srgbClr val="000000">
                      <a:alpha val="43137"/>
                    </a:srgbClr>
                  </a:outerShdw>
                </a:effectLst>
                <a:latin typeface="Cambria" pitchFamily="18" charset="0"/>
              </a:rPr>
              <a:t>[3]</a:t>
            </a:r>
            <a:r>
              <a:rPr lang="de-DE" sz="2600" b="1" dirty="0" smtClean="0">
                <a:latin typeface="Cambria" pitchFamily="18" charset="0"/>
              </a:rPr>
              <a:t> – </a:t>
            </a:r>
            <a:r>
              <a:rPr lang="de-DE" sz="2600" b="1" i="1" dirty="0" smtClean="0">
                <a:effectLst>
                  <a:outerShdw blurRad="38100" dist="38100" dir="2700000" algn="tl">
                    <a:srgbClr val="000000">
                      <a:alpha val="43137"/>
                    </a:srgbClr>
                  </a:outerShdw>
                </a:effectLst>
                <a:latin typeface="Cambria" pitchFamily="18" charset="0"/>
              </a:rPr>
              <a:t>The bible looks at life and the afterlife differently.  </a:t>
            </a:r>
          </a:p>
          <a:p>
            <a:pPr marL="274320" lvl="1" indent="-274320">
              <a:spcAft>
                <a:spcPts val="1800"/>
              </a:spcAft>
              <a:buFont typeface="Arial" pitchFamily="34" charset="0"/>
              <a:buChar char="•"/>
            </a:pPr>
            <a:r>
              <a:rPr lang="en-US" sz="2600" b="1" dirty="0" smtClean="0">
                <a:latin typeface="Cambria" pitchFamily="18" charset="0"/>
              </a:rPr>
              <a:t>There’s more than </a:t>
            </a:r>
            <a:r>
              <a:rPr lang="en-US" sz="2600" b="1" u="sng" dirty="0" smtClean="0">
                <a:effectLst>
                  <a:outerShdw blurRad="38100" dist="38100" dir="2700000" algn="tl">
                    <a:srgbClr val="000000">
                      <a:alpha val="43137"/>
                    </a:srgbClr>
                  </a:outerShdw>
                </a:effectLst>
                <a:latin typeface="Cambria" pitchFamily="18" charset="0"/>
              </a:rPr>
              <a:t>life</a:t>
            </a:r>
            <a:r>
              <a:rPr lang="en-US" sz="2600" b="1" dirty="0" smtClean="0">
                <a:latin typeface="Cambria" pitchFamily="18" charset="0"/>
              </a:rPr>
              <a:t> than food and drink.  There’s more to </a:t>
            </a:r>
            <a:r>
              <a:rPr lang="en-US" sz="2600" b="1" u="sng" dirty="0" smtClean="0">
                <a:effectLst>
                  <a:outerShdw blurRad="38100" dist="38100" dir="2700000" algn="tl">
                    <a:srgbClr val="000000">
                      <a:alpha val="43137"/>
                    </a:srgbClr>
                  </a:outerShdw>
                </a:effectLst>
                <a:latin typeface="Cambria" pitchFamily="18" charset="0"/>
              </a:rPr>
              <a:t>death</a:t>
            </a:r>
            <a:r>
              <a:rPr lang="en-US" sz="2600" b="1" dirty="0" smtClean="0">
                <a:latin typeface="Cambria" pitchFamily="18" charset="0"/>
              </a:rPr>
              <a:t> than the grave.  Beyond the grave there is God – our Creator and Judge. </a:t>
            </a:r>
          </a:p>
          <a:p>
            <a:pPr marL="274320" lvl="1" indent="-274320">
              <a:spcAft>
                <a:spcPts val="1800"/>
              </a:spcAft>
              <a:buFont typeface="Arial" pitchFamily="34" charset="0"/>
              <a:buChar char="•"/>
            </a:pPr>
            <a:r>
              <a:rPr lang="en-US" sz="2600" b="1" dirty="0" smtClean="0">
                <a:latin typeface="Cambria" pitchFamily="18" charset="0"/>
              </a:rPr>
              <a:t>The real root of our human problems is not physical or psychological, but spiritual.  The problem is </a:t>
            </a:r>
            <a:r>
              <a:rPr lang="en-US" sz="2600" b="1" i="1" dirty="0" smtClean="0">
                <a:effectLst>
                  <a:outerShdw blurRad="38100" dist="38100" dir="2700000" algn="tl">
                    <a:srgbClr val="000000">
                      <a:alpha val="43137"/>
                    </a:srgbClr>
                  </a:outerShdw>
                </a:effectLst>
                <a:latin typeface="Cambria" pitchFamily="18" charset="0"/>
              </a:rPr>
              <a:t>sin</a:t>
            </a:r>
            <a:r>
              <a:rPr lang="en-US" sz="2600" b="1" dirty="0" smtClean="0">
                <a:latin typeface="Cambria" pitchFamily="18" charset="0"/>
              </a:rPr>
              <a:t>, with its prospect of </a:t>
            </a:r>
            <a:r>
              <a:rPr lang="en-US" sz="2600" b="1" i="1" dirty="0" smtClean="0">
                <a:effectLst>
                  <a:outerShdw blurRad="38100" dist="38100" dir="2700000" algn="tl">
                    <a:srgbClr val="000000">
                      <a:alpha val="43137"/>
                    </a:srgbClr>
                  </a:outerShdw>
                </a:effectLst>
                <a:latin typeface="Cambria" pitchFamily="18" charset="0"/>
              </a:rPr>
              <a:t>judgment</a:t>
            </a:r>
            <a:r>
              <a:rPr lang="en-US" sz="2600" b="1" dirty="0" smtClean="0">
                <a:latin typeface="Cambria" pitchFamily="18" charset="0"/>
              </a:rPr>
              <a:t>.  </a:t>
            </a:r>
          </a:p>
          <a:p>
            <a:pPr marL="274320" lvl="1" indent="-274320">
              <a:spcAft>
                <a:spcPts val="1800"/>
              </a:spcAft>
              <a:buFont typeface="Arial" pitchFamily="34" charset="0"/>
              <a:buChar char="•"/>
            </a:pPr>
            <a:r>
              <a:rPr lang="en-US" sz="2600" b="1" dirty="0" smtClean="0">
                <a:latin typeface="Cambria" pitchFamily="18" charset="0"/>
              </a:rPr>
              <a:t>Hebrews teaches us that our problem of sin can only be solved by </a:t>
            </a:r>
            <a:r>
              <a:rPr lang="en-US" sz="2600" b="1" i="1" dirty="0" smtClean="0">
                <a:effectLst>
                  <a:outerShdw blurRad="38100" dist="38100" dir="2700000" algn="tl">
                    <a:srgbClr val="000000">
                      <a:alpha val="43137"/>
                    </a:srgbClr>
                  </a:outerShdw>
                </a:effectLst>
                <a:latin typeface="Cambria" pitchFamily="18" charset="0"/>
              </a:rPr>
              <a:t>forgiveness</a:t>
            </a:r>
            <a:r>
              <a:rPr lang="en-US" sz="2600" b="1" dirty="0" smtClean="0">
                <a:latin typeface="Cambria" pitchFamily="18"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left)">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9</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371600"/>
            <a:ext cx="8458200" cy="5216813"/>
          </a:xfrm>
          <a:prstGeom prst="rect">
            <a:avLst/>
          </a:prstGeom>
          <a:noFill/>
        </p:spPr>
        <p:txBody>
          <a:bodyPr wrap="square" rtlCol="0">
            <a:spAutoFit/>
          </a:bodyPr>
          <a:lstStyle/>
          <a:p>
            <a:pPr marL="274320" indent="-274320" algn="ctr">
              <a:spcAft>
                <a:spcPts val="1800"/>
              </a:spcAft>
            </a:pPr>
            <a:r>
              <a:rPr lang="en-US" sz="2800" b="1" dirty="0" smtClean="0">
                <a:effectLst>
                  <a:outerShdw blurRad="38100" dist="38100" dir="2700000" algn="tl">
                    <a:srgbClr val="000000">
                      <a:alpha val="43137"/>
                    </a:srgbClr>
                  </a:outerShdw>
                </a:effectLst>
                <a:latin typeface="Cambria" pitchFamily="18" charset="0"/>
              </a:rPr>
              <a:t>Application of Chapter 9</a:t>
            </a:r>
            <a:endParaRPr lang="en-US" sz="2400" b="1" dirty="0" smtClean="0">
              <a:effectLst>
                <a:outerShdw blurRad="38100" dist="38100" dir="2700000" algn="tl">
                  <a:srgbClr val="000000">
                    <a:alpha val="43137"/>
                  </a:srgbClr>
                </a:outerShdw>
              </a:effectLst>
              <a:latin typeface="Cambria" pitchFamily="18" charset="0"/>
            </a:endParaRPr>
          </a:p>
          <a:p>
            <a:pPr marL="731520" indent="-1463040">
              <a:spcAft>
                <a:spcPts val="1800"/>
              </a:spcAft>
            </a:pPr>
            <a:r>
              <a:rPr lang="de-DE" sz="2600" b="1" dirty="0" smtClean="0">
                <a:effectLst>
                  <a:outerShdw blurRad="38100" dist="38100" dir="2700000" algn="tl">
                    <a:srgbClr val="000000">
                      <a:alpha val="43137"/>
                    </a:srgbClr>
                  </a:outerShdw>
                </a:effectLst>
                <a:latin typeface="Cambria" pitchFamily="18" charset="0"/>
              </a:rPr>
              <a:t>[4]</a:t>
            </a:r>
            <a:r>
              <a:rPr lang="de-DE" sz="2600" b="1" dirty="0" smtClean="0">
                <a:latin typeface="Cambria" pitchFamily="18" charset="0"/>
              </a:rPr>
              <a:t> – </a:t>
            </a:r>
            <a:r>
              <a:rPr lang="de-DE" sz="2600" b="1" i="1" dirty="0" smtClean="0">
                <a:effectLst>
                  <a:outerShdw blurRad="38100" dist="38100" dir="2700000" algn="tl">
                    <a:srgbClr val="000000">
                      <a:alpha val="43137"/>
                    </a:srgbClr>
                  </a:outerShdw>
                </a:effectLst>
                <a:latin typeface="Cambria" pitchFamily="18" charset="0"/>
              </a:rPr>
              <a:t>Tomorrow‘s judgment is escapable because today‘s sin is forgivable.  </a:t>
            </a:r>
          </a:p>
          <a:p>
            <a:pPr marL="274320" lvl="1" indent="-274320">
              <a:spcAft>
                <a:spcPts val="1800"/>
              </a:spcAft>
              <a:buFont typeface="Arial" pitchFamily="34" charset="0"/>
              <a:buChar char="•"/>
            </a:pPr>
            <a:r>
              <a:rPr lang="en-US" sz="2600" b="1" dirty="0" smtClean="0">
                <a:latin typeface="Cambria" pitchFamily="18" charset="0"/>
              </a:rPr>
              <a:t>Just as nobody can escape the </a:t>
            </a:r>
            <a:r>
              <a:rPr lang="en-US" sz="2600" b="1" i="1" dirty="0" smtClean="0">
                <a:effectLst>
                  <a:outerShdw blurRad="38100" dist="38100" dir="2700000" algn="tl">
                    <a:srgbClr val="000000">
                      <a:alpha val="43137"/>
                    </a:srgbClr>
                  </a:outerShdw>
                </a:effectLst>
                <a:latin typeface="Cambria" pitchFamily="18" charset="0"/>
              </a:rPr>
              <a:t>reality of death</a:t>
            </a:r>
            <a:r>
              <a:rPr lang="en-US" sz="2600" b="1" dirty="0" smtClean="0">
                <a:latin typeface="Cambria" pitchFamily="18" charset="0"/>
              </a:rPr>
              <a:t>, nobody can escape that day when we must face our God.  However, we can escape the eternal judgment that comes as a just </a:t>
            </a:r>
            <a:r>
              <a:rPr lang="en-US" sz="2600" b="1" u="sng" dirty="0" smtClean="0">
                <a:effectLst>
                  <a:outerShdw blurRad="38100" dist="38100" dir="2700000" algn="tl">
                    <a:srgbClr val="000000">
                      <a:alpha val="43137"/>
                    </a:srgbClr>
                  </a:outerShdw>
                </a:effectLst>
                <a:latin typeface="Cambria" pitchFamily="18" charset="0"/>
              </a:rPr>
              <a:t>penalty</a:t>
            </a:r>
            <a:r>
              <a:rPr lang="en-US" sz="2600" b="1" dirty="0" smtClean="0">
                <a:latin typeface="Cambria" pitchFamily="18" charset="0"/>
              </a:rPr>
              <a:t> for our sin against a holy God.  </a:t>
            </a:r>
          </a:p>
          <a:p>
            <a:pPr marL="274320" lvl="1" indent="-274320">
              <a:spcAft>
                <a:spcPts val="1800"/>
              </a:spcAft>
              <a:buFont typeface="Arial" pitchFamily="34" charset="0"/>
              <a:buChar char="•"/>
            </a:pPr>
            <a:r>
              <a:rPr lang="en-US" sz="2600" b="1" dirty="0" smtClean="0">
                <a:latin typeface="Cambria" pitchFamily="18" charset="0"/>
              </a:rPr>
              <a:t>The weight of our sin, which causes us to fall farther and farther from our heavenly Father, can be completely removed by the </a:t>
            </a:r>
            <a:r>
              <a:rPr lang="en-US" sz="2600" b="1" i="1" dirty="0" smtClean="0">
                <a:effectLst>
                  <a:outerShdw blurRad="38100" dist="38100" dir="2700000" algn="tl">
                    <a:srgbClr val="000000">
                      <a:alpha val="43137"/>
                    </a:srgbClr>
                  </a:outerShdw>
                </a:effectLst>
                <a:latin typeface="Cambria" pitchFamily="18" charset="0"/>
              </a:rPr>
              <a:t>blood of Christ</a:t>
            </a:r>
            <a:r>
              <a:rPr lang="en-US" sz="2600" b="1" dirty="0" smtClean="0">
                <a:latin typeface="Cambria" pitchFamily="18"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left)">
                                      <p:cBhvr>
                                        <p:cTn id="1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9</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371600"/>
            <a:ext cx="8458200" cy="4816703"/>
          </a:xfrm>
          <a:prstGeom prst="rect">
            <a:avLst/>
          </a:prstGeom>
          <a:noFill/>
        </p:spPr>
        <p:txBody>
          <a:bodyPr wrap="square" rtlCol="0">
            <a:spAutoFit/>
          </a:bodyPr>
          <a:lstStyle/>
          <a:p>
            <a:pPr marL="274320" indent="-274320" algn="ctr">
              <a:spcAft>
                <a:spcPts val="1800"/>
              </a:spcAft>
            </a:pPr>
            <a:r>
              <a:rPr lang="en-US" sz="2800" b="1" dirty="0" smtClean="0">
                <a:effectLst>
                  <a:outerShdw blurRad="38100" dist="38100" dir="2700000" algn="tl">
                    <a:srgbClr val="000000">
                      <a:alpha val="43137"/>
                    </a:srgbClr>
                  </a:outerShdw>
                </a:effectLst>
                <a:latin typeface="Cambria" pitchFamily="18" charset="0"/>
              </a:rPr>
              <a:t>Application of Chapter 9</a:t>
            </a:r>
            <a:endParaRPr lang="en-US" sz="2400" b="1" dirty="0" smtClean="0">
              <a:effectLst>
                <a:outerShdw blurRad="38100" dist="38100" dir="2700000" algn="tl">
                  <a:srgbClr val="000000">
                    <a:alpha val="43137"/>
                  </a:srgbClr>
                </a:outerShdw>
              </a:effectLst>
              <a:latin typeface="Cambria" pitchFamily="18" charset="0"/>
            </a:endParaRPr>
          </a:p>
          <a:p>
            <a:pPr marL="731520" indent="-1463040">
              <a:spcAft>
                <a:spcPts val="1800"/>
              </a:spcAft>
            </a:pPr>
            <a:r>
              <a:rPr lang="de-DE" sz="2600" b="1" dirty="0" smtClean="0">
                <a:effectLst>
                  <a:outerShdw blurRad="38100" dist="38100" dir="2700000" algn="tl">
                    <a:srgbClr val="000000">
                      <a:alpha val="43137"/>
                    </a:srgbClr>
                  </a:outerShdw>
                </a:effectLst>
                <a:latin typeface="Cambria" pitchFamily="18" charset="0"/>
              </a:rPr>
              <a:t>[5]</a:t>
            </a:r>
            <a:r>
              <a:rPr lang="de-DE" sz="2600" b="1" dirty="0" smtClean="0">
                <a:latin typeface="Cambria" pitchFamily="18" charset="0"/>
              </a:rPr>
              <a:t> – </a:t>
            </a:r>
            <a:r>
              <a:rPr lang="de-DE" sz="2600" b="1" i="1" dirty="0" smtClean="0">
                <a:effectLst>
                  <a:outerShdw blurRad="38100" dist="38100" dir="2700000" algn="tl">
                    <a:srgbClr val="000000">
                      <a:alpha val="43137"/>
                    </a:srgbClr>
                  </a:outerShdw>
                </a:effectLst>
                <a:latin typeface="Cambria" pitchFamily="18" charset="0"/>
              </a:rPr>
              <a:t>The blood still works.  </a:t>
            </a:r>
          </a:p>
          <a:p>
            <a:pPr marL="274320" lvl="1" indent="-274320">
              <a:spcAft>
                <a:spcPts val="1800"/>
              </a:spcAft>
              <a:buFont typeface="Arial" pitchFamily="34" charset="0"/>
              <a:buChar char="•"/>
            </a:pPr>
            <a:r>
              <a:rPr lang="en-US" sz="2600" b="1" dirty="0" smtClean="0">
                <a:latin typeface="Cambria" pitchFamily="18" charset="0"/>
              </a:rPr>
              <a:t>Those who have been </a:t>
            </a:r>
            <a:r>
              <a:rPr lang="en-US" sz="2600" b="1" u="sng" dirty="0" smtClean="0">
                <a:effectLst>
                  <a:outerShdw blurRad="38100" dist="38100" dir="2700000" algn="tl">
                    <a:srgbClr val="000000">
                      <a:alpha val="43137"/>
                    </a:srgbClr>
                  </a:outerShdw>
                </a:effectLst>
                <a:latin typeface="Cambria" pitchFamily="18" charset="0"/>
              </a:rPr>
              <a:t>freed</a:t>
            </a:r>
            <a:r>
              <a:rPr lang="en-US" sz="2600" b="1" dirty="0" smtClean="0">
                <a:latin typeface="Cambria" pitchFamily="18" charset="0"/>
              </a:rPr>
              <a:t> from sin and guilt have reason to rejoice.  We have been washed by the </a:t>
            </a:r>
            <a:r>
              <a:rPr lang="en-US" sz="2600" b="1" u="sng" dirty="0" smtClean="0">
                <a:effectLst>
                  <a:outerShdw blurRad="38100" dist="38100" dir="2700000" algn="tl">
                    <a:srgbClr val="000000">
                      <a:alpha val="43137"/>
                    </a:srgbClr>
                  </a:outerShdw>
                </a:effectLst>
                <a:latin typeface="Cambria" pitchFamily="18" charset="0"/>
              </a:rPr>
              <a:t>blood</a:t>
            </a:r>
            <a:r>
              <a:rPr lang="en-US" sz="2600" b="1" dirty="0" smtClean="0">
                <a:latin typeface="Cambria" pitchFamily="18" charset="0"/>
              </a:rPr>
              <a:t> of the Lamb; </a:t>
            </a:r>
            <a:r>
              <a:rPr lang="en-US" sz="2600" b="1" i="1" dirty="0" smtClean="0">
                <a:effectLst>
                  <a:outerShdw blurRad="38100" dist="38100" dir="2700000" algn="tl">
                    <a:srgbClr val="000000">
                      <a:alpha val="43137"/>
                    </a:srgbClr>
                  </a:outerShdw>
                </a:effectLst>
                <a:latin typeface="Cambria" pitchFamily="18" charset="0"/>
              </a:rPr>
              <a:t>the blood still works. </a:t>
            </a:r>
            <a:r>
              <a:rPr lang="en-US" sz="2600" b="1" dirty="0" smtClean="0">
                <a:latin typeface="Cambria" pitchFamily="18" charset="0"/>
              </a:rPr>
              <a:t> </a:t>
            </a:r>
          </a:p>
          <a:p>
            <a:pPr marL="274320" lvl="1" indent="-274320">
              <a:spcAft>
                <a:spcPts val="1800"/>
              </a:spcAft>
              <a:buFont typeface="Arial" pitchFamily="34" charset="0"/>
              <a:buChar char="•"/>
            </a:pPr>
            <a:r>
              <a:rPr lang="en-US" sz="2600" b="1" dirty="0" smtClean="0">
                <a:latin typeface="Cambria" pitchFamily="18" charset="0"/>
              </a:rPr>
              <a:t>We can look forward with eagerness to that great homecoming, when Christ Himself will come to bring salvation – </a:t>
            </a:r>
            <a:r>
              <a:rPr lang="en-US" sz="2600" b="1" i="1" dirty="0" smtClean="0">
                <a:latin typeface="Cambria" pitchFamily="18" charset="0"/>
              </a:rPr>
              <a:t>not judgment</a:t>
            </a:r>
            <a:r>
              <a:rPr lang="en-US" sz="2600" b="1" dirty="0" smtClean="0">
                <a:latin typeface="Cambria" pitchFamily="18" charset="0"/>
              </a:rPr>
              <a:t> – to those who have accepted Him as Savior and received forgiveness of sin.  For all of them, </a:t>
            </a:r>
            <a:r>
              <a:rPr lang="en-US" sz="2600" b="1" i="1" dirty="0" smtClean="0">
                <a:effectLst>
                  <a:outerShdw blurRad="38100" dist="38100" dir="2700000" algn="tl">
                    <a:srgbClr val="000000">
                      <a:alpha val="43137"/>
                    </a:srgbClr>
                  </a:outerShdw>
                </a:effectLst>
                <a:latin typeface="Cambria" pitchFamily="18" charset="0"/>
              </a:rPr>
              <a:t>the blood still worked.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left)">
                                      <p:cBhvr>
                                        <p:cTn id="1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53440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11 November 2020</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6106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noProof="0" dirty="0" smtClean="0">
                <a:ln>
                  <a:prstDash val="solid"/>
                </a:ln>
                <a:solidFill>
                  <a:schemeClr val="tx1"/>
                </a:solidFill>
                <a:effectLst>
                  <a:outerShdw blurRad="88000" dist="50800" dir="5040000" algn="tl">
                    <a:schemeClr val="accent4">
                      <a:tint val="80000"/>
                      <a:satMod val="250000"/>
                      <a:alpha val="45000"/>
                    </a:schemeClr>
                  </a:outerShdw>
                </a:effectLst>
                <a:latin typeface="Britannic Bold" pitchFamily="34" charset="0"/>
                <a:ea typeface="+mj-ea"/>
                <a:cs typeface="Arial" pitchFamily="34" charset="0"/>
              </a:rPr>
              <a:t>Letter to the Hebrews</a:t>
            </a:r>
            <a:endParaRPr kumimoji="0" lang="en-US" sz="3000" b="1" i="0" u="none" strike="noStrike" kern="1200" normalizeH="0" baseline="0" noProof="0" dirty="0" smtClean="0">
              <a:ln>
                <a:prstDash val="solid"/>
              </a:ln>
              <a:solidFill>
                <a:schemeClr val="tx1"/>
              </a:solidFill>
              <a:effectLst>
                <a:outerShdw blurRad="88000" dist="50800" dir="5040000" algn="tl">
                  <a:schemeClr val="accent4">
                    <a:tint val="80000"/>
                    <a:satMod val="250000"/>
                    <a:alpha val="45000"/>
                  </a:schemeClr>
                </a:outerShdw>
              </a:effectLst>
              <a:uLnTx/>
              <a:uFillTx/>
              <a:latin typeface="Britannic Bold" pitchFamily="34" charset="0"/>
              <a:ea typeface="+mj-ea"/>
              <a:cs typeface="Arial" pitchFamily="34" charset="0"/>
            </a:endParaRPr>
          </a:p>
        </p:txBody>
      </p:sp>
      <p:sp>
        <p:nvSpPr>
          <p:cNvPr id="4" name="TextBox 3"/>
          <p:cNvSpPr txBox="1"/>
          <p:nvPr/>
        </p:nvSpPr>
        <p:spPr>
          <a:xfrm>
            <a:off x="457200" y="2210574"/>
            <a:ext cx="8001000" cy="3293209"/>
          </a:xfrm>
          <a:prstGeom prst="rect">
            <a:avLst/>
          </a:prstGeom>
          <a:noFill/>
        </p:spPr>
        <p:txBody>
          <a:bodyPr wrap="square" rtlCol="0">
            <a:spAutoFit/>
          </a:bodyPr>
          <a:lstStyle/>
          <a:p>
            <a:pPr marL="274320" indent="-274320">
              <a:spcAft>
                <a:spcPts val="2400"/>
              </a:spcAft>
            </a:pPr>
            <a:r>
              <a:rPr lang="en-US" sz="3200" b="1" dirty="0" smtClean="0">
                <a:solidFill>
                  <a:srgbClr val="C00000"/>
                </a:solidFill>
                <a:latin typeface="Britannic Bold" pitchFamily="34" charset="0"/>
              </a:rPr>
              <a:t>	Read before the next class in the KJV and in two other versions of the Bible, i.e., NKJV, NRSV, NIV, CEV, etc … </a:t>
            </a:r>
          </a:p>
          <a:p>
            <a:pPr marL="731520" indent="-274320">
              <a:spcAft>
                <a:spcPts val="2400"/>
              </a:spcAft>
              <a:buFont typeface="Arial" pitchFamily="34" charset="0"/>
              <a:buChar char="•"/>
            </a:pPr>
            <a:r>
              <a:rPr lang="en-US" sz="3600" b="1" dirty="0" smtClean="0">
                <a:effectLst>
                  <a:outerShdw blurRad="38100" dist="38100" dir="2700000" algn="tl">
                    <a:srgbClr val="000000">
                      <a:alpha val="43137"/>
                    </a:srgbClr>
                  </a:outerShdw>
                </a:effectLst>
                <a:latin typeface="Cambria" pitchFamily="18" charset="0"/>
              </a:rPr>
              <a:t>Chapter 10:1 – 39</a:t>
            </a:r>
          </a:p>
          <a:p>
            <a:pPr marL="731520" indent="-274320">
              <a:spcAft>
                <a:spcPts val="2400"/>
              </a:spcAft>
              <a:buFont typeface="Arial" pitchFamily="34" charset="0"/>
              <a:buChar char="•"/>
            </a:pPr>
            <a:r>
              <a:rPr lang="en-US" sz="3600" b="1" dirty="0" smtClean="0">
                <a:effectLst>
                  <a:outerShdw blurRad="38100" dist="38100" dir="2700000" algn="tl">
                    <a:srgbClr val="000000">
                      <a:alpha val="43137"/>
                    </a:srgbClr>
                  </a:outerShdw>
                </a:effectLst>
                <a:latin typeface="Cambria" pitchFamily="18" charset="0"/>
              </a:rPr>
              <a:t>Chapter 11:1 – 40   </a:t>
            </a:r>
            <a:endParaRPr lang="en-US" sz="2800" b="1" dirty="0" smtClean="0">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7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37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left)">
                                      <p:cBhvr>
                                        <p:cTn id="2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9</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371600"/>
            <a:ext cx="8458200" cy="4339650"/>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Throughout the book of Hebrews, Paul has been declaring a biblical argument for the </a:t>
            </a:r>
            <a:r>
              <a:rPr lang="en-US" sz="2600" b="1" i="1" dirty="0" smtClean="0">
                <a:effectLst>
                  <a:outerShdw blurRad="38100" dist="38100" dir="2700000" algn="tl">
                    <a:srgbClr val="000000">
                      <a:alpha val="43137"/>
                    </a:srgbClr>
                  </a:outerShdw>
                </a:effectLst>
                <a:latin typeface="Cambria" pitchFamily="18" charset="0"/>
              </a:rPr>
              <a:t>superiority</a:t>
            </a:r>
            <a:r>
              <a:rPr lang="en-US" sz="2600" b="1" dirty="0" smtClean="0">
                <a:latin typeface="Cambria" pitchFamily="18" charset="0"/>
              </a:rPr>
              <a:t> of Christ’s </a:t>
            </a:r>
            <a:r>
              <a:rPr lang="en-US" sz="2600" b="1" u="sng" dirty="0" smtClean="0">
                <a:effectLst>
                  <a:outerShdw blurRad="38100" dist="38100" dir="2700000" algn="tl">
                    <a:srgbClr val="000000">
                      <a:alpha val="43137"/>
                    </a:srgbClr>
                  </a:outerShdw>
                </a:effectLst>
                <a:latin typeface="Cambria" pitchFamily="18" charset="0"/>
              </a:rPr>
              <a:t>person</a:t>
            </a:r>
            <a:r>
              <a:rPr lang="en-US" sz="2600" b="1" dirty="0" smtClean="0">
                <a:latin typeface="Cambria" pitchFamily="18" charset="0"/>
              </a:rPr>
              <a:t> </a:t>
            </a:r>
            <a:r>
              <a:rPr lang="en-US" sz="2600" b="1" i="1" dirty="0" smtClean="0">
                <a:effectLst>
                  <a:outerShdw blurRad="38100" dist="38100" dir="2700000" algn="tl">
                    <a:srgbClr val="000000">
                      <a:alpha val="43137"/>
                    </a:srgbClr>
                  </a:outerShdw>
                </a:effectLst>
                <a:latin typeface="Cambria" pitchFamily="18" charset="0"/>
              </a:rPr>
              <a:t>and</a:t>
            </a:r>
            <a:r>
              <a:rPr lang="en-US" sz="2600" b="1" dirty="0" smtClean="0">
                <a:latin typeface="Cambria" pitchFamily="18" charset="0"/>
              </a:rPr>
              <a:t> </a:t>
            </a:r>
            <a:r>
              <a:rPr lang="en-US" sz="2600" b="1" u="sng" dirty="0" smtClean="0">
                <a:effectLst>
                  <a:outerShdw blurRad="38100" dist="38100" dir="2700000" algn="tl">
                    <a:srgbClr val="000000">
                      <a:alpha val="43137"/>
                    </a:srgbClr>
                  </a:outerShdw>
                </a:effectLst>
                <a:latin typeface="Cambria" pitchFamily="18" charset="0"/>
              </a:rPr>
              <a:t>work</a:t>
            </a:r>
            <a:r>
              <a:rPr lang="en-US" sz="2600" b="1" dirty="0" smtClean="0">
                <a:latin typeface="Cambria" pitchFamily="18" charset="0"/>
              </a:rPr>
              <a:t> over the Old Testament priests and their ministry.</a:t>
            </a:r>
          </a:p>
          <a:p>
            <a:pPr marL="274320" indent="-274320">
              <a:spcAft>
                <a:spcPts val="2400"/>
              </a:spcAft>
              <a:buFont typeface="Arial" pitchFamily="34" charset="0"/>
              <a:buChar char="•"/>
            </a:pPr>
            <a:r>
              <a:rPr lang="en-US" sz="2600" b="1" dirty="0" smtClean="0">
                <a:latin typeface="Cambria" pitchFamily="18" charset="0"/>
              </a:rPr>
              <a:t>Back in </a:t>
            </a:r>
            <a:r>
              <a:rPr lang="en-US" sz="2600" b="1" dirty="0" smtClean="0">
                <a:effectLst>
                  <a:outerShdw blurRad="38100" dist="38100" dir="2700000" algn="tl">
                    <a:srgbClr val="000000">
                      <a:alpha val="43137"/>
                    </a:srgbClr>
                  </a:outerShdw>
                </a:effectLst>
                <a:latin typeface="Cambria" pitchFamily="18" charset="0"/>
              </a:rPr>
              <a:t>Hebrew 8</a:t>
            </a:r>
            <a:r>
              <a:rPr lang="en-US" sz="2600" b="1" dirty="0" smtClean="0">
                <a:latin typeface="Cambria" pitchFamily="18" charset="0"/>
              </a:rPr>
              <a:t>, Paul briefly mentioned the </a:t>
            </a:r>
            <a:r>
              <a:rPr lang="en-US" sz="2600" b="1" i="1" dirty="0" smtClean="0">
                <a:effectLst>
                  <a:outerShdw blurRad="38100" dist="38100" dir="2700000" algn="tl">
                    <a:srgbClr val="000000">
                      <a:alpha val="43137"/>
                    </a:srgbClr>
                  </a:outerShdw>
                </a:effectLst>
                <a:latin typeface="Cambria" pitchFamily="18" charset="0"/>
              </a:rPr>
              <a:t>earthly tabernacle</a:t>
            </a:r>
            <a:r>
              <a:rPr lang="en-US" sz="2600" b="1" dirty="0" smtClean="0">
                <a:latin typeface="Cambria" pitchFamily="18" charset="0"/>
              </a:rPr>
              <a:t> and its temporary ministry (</a:t>
            </a:r>
            <a:r>
              <a:rPr lang="en-US" sz="2600" b="1" dirty="0" smtClean="0">
                <a:effectLst>
                  <a:outerShdw blurRad="38100" dist="38100" dir="2700000" algn="tl">
                    <a:srgbClr val="000000">
                      <a:alpha val="43137"/>
                    </a:srgbClr>
                  </a:outerShdw>
                </a:effectLst>
                <a:latin typeface="Cambria" pitchFamily="18" charset="0"/>
              </a:rPr>
              <a:t>8:4-5</a:t>
            </a:r>
            <a:r>
              <a:rPr lang="en-US" sz="2600" b="1" dirty="0" smtClean="0">
                <a:latin typeface="Cambria" pitchFamily="18" charset="0"/>
              </a:rPr>
              <a:t>), asserting that Jesus’ high priestly ministry in the true, </a:t>
            </a:r>
            <a:r>
              <a:rPr lang="en-US" sz="2600" b="1" i="1" dirty="0" smtClean="0">
                <a:effectLst>
                  <a:outerShdw blurRad="38100" dist="38100" dir="2700000" algn="tl">
                    <a:srgbClr val="000000">
                      <a:alpha val="43137"/>
                    </a:srgbClr>
                  </a:outerShdw>
                </a:effectLst>
                <a:latin typeface="Cambria" pitchFamily="18" charset="0"/>
              </a:rPr>
              <a:t>heavenly tabernacle</a:t>
            </a:r>
            <a:r>
              <a:rPr lang="en-US" sz="2600" b="1" dirty="0" smtClean="0">
                <a:latin typeface="Cambria" pitchFamily="18" charset="0"/>
              </a:rPr>
              <a:t> is </a:t>
            </a:r>
            <a:r>
              <a:rPr lang="en-US" sz="2600" b="1" u="sng" dirty="0" smtClean="0">
                <a:effectLst>
                  <a:outerShdw blurRad="38100" dist="38100" dir="2700000" algn="tl">
                    <a:srgbClr val="000000">
                      <a:alpha val="43137"/>
                    </a:srgbClr>
                  </a:outerShdw>
                </a:effectLst>
                <a:latin typeface="Cambria" pitchFamily="18" charset="0"/>
              </a:rPr>
              <a:t>superior</a:t>
            </a:r>
            <a:r>
              <a:rPr lang="en-US" sz="2600" b="1" dirty="0" smtClean="0">
                <a:latin typeface="Cambria" pitchFamily="18"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296400" cy="701040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smtClean="0">
                <a:ln w="15875" cap="rnd">
                  <a:solidFill>
                    <a:srgbClr val="002060"/>
                  </a:solidFill>
                </a:ln>
                <a:solidFill>
                  <a:prstClr val="white"/>
                </a:solidFill>
                <a:effectLst>
                  <a:outerShdw blurRad="127000" dist="127000" dir="2700000" algn="tl">
                    <a:srgbClr val="92D050">
                      <a:alpha val="66000"/>
                    </a:srgbClr>
                  </a:outerShdw>
                </a:effectLst>
                <a:uLnTx/>
                <a:uFillTx/>
                <a:latin typeface="Cooper Black" pitchFamily="18" charset="0"/>
                <a:ea typeface="+mn-ea"/>
                <a:cs typeface="+mn-cs"/>
              </a:rPr>
              <a:t/>
            </a:r>
            <a:br>
              <a:rPr kumimoji="0" lang="en-US" sz="6000" b="1" i="0" u="none" strike="noStrike" kern="1200" cap="none" spc="0" normalizeH="0" baseline="0" noProof="0" dirty="0" smtClean="0">
                <a:ln w="15875" cap="rnd">
                  <a:solidFill>
                    <a:srgbClr val="002060"/>
                  </a:solidFill>
                </a:ln>
                <a:solidFill>
                  <a:prstClr val="white"/>
                </a:solidFill>
                <a:effectLst>
                  <a:outerShdw blurRad="127000" dist="127000" dir="2700000" algn="tl">
                    <a:srgbClr val="92D050">
                      <a:alpha val="66000"/>
                    </a:srgbClr>
                  </a:outerShdw>
                </a:effectLst>
                <a:uLnTx/>
                <a:uFillTx/>
                <a:latin typeface="Cooper Black" pitchFamily="18" charset="0"/>
                <a:ea typeface="+mn-ea"/>
                <a:cs typeface="+mn-cs"/>
              </a:rPr>
            </a:br>
            <a:endParaRPr kumimoji="0" lang="en-US" sz="6600" b="0" i="0" u="none" strike="noStrike" kern="1200" cap="none" spc="0" normalizeH="0" baseline="0" noProof="0" dirty="0">
              <a:ln>
                <a:solidFill>
                  <a:srgbClr val="002060">
                    <a:alpha val="90000"/>
                  </a:srgbClr>
                </a:solidFill>
              </a:ln>
              <a:solidFill>
                <a:srgbClr val="FFFF00"/>
              </a:solidFill>
              <a:effectLst>
                <a:outerShdw blurRad="127000" dist="127000" dir="2700000" algn="tl">
                  <a:schemeClr val="bg1">
                    <a:alpha val="50000"/>
                  </a:schemeClr>
                </a:outerShdw>
              </a:effectLst>
              <a:uLnTx/>
              <a:uFillTx/>
              <a:latin typeface="Britannic Bold" pitchFamily="34" charset="0"/>
              <a:ea typeface="+mn-ea"/>
              <a:cs typeface="+mn-cs"/>
            </a:endParaRPr>
          </a:p>
        </p:txBody>
      </p:sp>
      <p:sp>
        <p:nvSpPr>
          <p:cNvPr id="2" name="Title 1"/>
          <p:cNvSpPr>
            <a:spLocks noGrp="1"/>
          </p:cNvSpPr>
          <p:nvPr>
            <p:ph type="title"/>
          </p:nvPr>
        </p:nvSpPr>
        <p:spPr>
          <a:xfrm>
            <a:off x="0" y="0"/>
            <a:ext cx="9296400" cy="7010400"/>
          </a:xfrm>
        </p:spPr>
        <p:style>
          <a:lnRef idx="0">
            <a:schemeClr val="accent2"/>
          </a:lnRef>
          <a:fillRef idx="3">
            <a:schemeClr val="accent2"/>
          </a:fillRef>
          <a:effectRef idx="3">
            <a:schemeClr val="accent2"/>
          </a:effectRef>
          <a:fontRef idx="minor">
            <a:schemeClr val="lt1"/>
          </a:fontRef>
        </p:style>
        <p:txBody>
          <a:bodyPr>
            <a:normAutofit/>
          </a:bodyPr>
          <a:lstStyle/>
          <a:p>
            <a:pPr lvl="0">
              <a:defRPr/>
            </a:pPr>
            <a:r>
              <a:rPr lang="en-US" sz="6000" b="1" dirty="0" smtClean="0">
                <a:ln w="15875" cap="rnd">
                  <a:solidFill>
                    <a:srgbClr val="002060"/>
                  </a:solidFill>
                </a:ln>
                <a:solidFill>
                  <a:prstClr val="white"/>
                </a:solidFill>
                <a:effectLst>
                  <a:outerShdw blurRad="127000" dist="127000" dir="2700000" algn="tl">
                    <a:srgbClr val="92D050">
                      <a:alpha val="66000"/>
                    </a:srgbClr>
                  </a:outerShdw>
                </a:effectLst>
                <a:latin typeface="Cooper Black" pitchFamily="18" charset="0"/>
              </a:rPr>
              <a:t/>
            </a:r>
            <a:br>
              <a:rPr lang="en-US" sz="6000" b="1" dirty="0" smtClean="0">
                <a:ln w="15875" cap="rnd">
                  <a:solidFill>
                    <a:srgbClr val="002060"/>
                  </a:solidFill>
                </a:ln>
                <a:solidFill>
                  <a:prstClr val="white"/>
                </a:solidFill>
                <a:effectLst>
                  <a:outerShdw blurRad="127000" dist="127000" dir="2700000" algn="tl">
                    <a:srgbClr val="92D050">
                      <a:alpha val="66000"/>
                    </a:srgbClr>
                  </a:outerShdw>
                </a:effectLst>
                <a:latin typeface="Cooper Black" pitchFamily="18" charset="0"/>
              </a:rPr>
            </a:br>
            <a:r>
              <a:rPr lang="en-US" sz="6600" dirty="0" smtClean="0">
                <a:ln>
                  <a:solidFill>
                    <a:srgbClr val="002060">
                      <a:alpha val="90000"/>
                    </a:srgbClr>
                  </a:solidFill>
                </a:ln>
                <a:solidFill>
                  <a:srgbClr val="FFFF00"/>
                </a:solidFill>
                <a:effectLst>
                  <a:outerShdw blurRad="127000" dist="127000" dir="2700000" algn="tl">
                    <a:schemeClr val="bg1">
                      <a:alpha val="50000"/>
                    </a:schemeClr>
                  </a:outerShdw>
                </a:effectLst>
                <a:latin typeface="Britannic Bold" pitchFamily="34" charset="0"/>
              </a:rPr>
              <a:t>the end</a:t>
            </a:r>
            <a:endParaRPr lang="en-US" sz="6600" dirty="0">
              <a:ln>
                <a:solidFill>
                  <a:srgbClr val="002060">
                    <a:alpha val="90000"/>
                  </a:srgbClr>
                </a:solidFill>
              </a:ln>
              <a:solidFill>
                <a:srgbClr val="FFFF00"/>
              </a:solidFill>
              <a:effectLst>
                <a:outerShdw blurRad="127000" dist="127000" dir="2700000" algn="tl">
                  <a:schemeClr val="bg1">
                    <a:alpha val="50000"/>
                  </a:schemeClr>
                </a:outerShdw>
              </a:effectLst>
              <a:latin typeface="Britannic Bold" pitchFamily="34" charset="0"/>
            </a:endParaRPr>
          </a:p>
        </p:txBody>
      </p:sp>
      <p:sp>
        <p:nvSpPr>
          <p:cNvPr id="4" name="Title 1"/>
          <p:cNvSpPr txBox="1">
            <a:spLocks/>
          </p:cNvSpPr>
          <p:nvPr/>
        </p:nvSpPr>
        <p:spPr>
          <a:xfrm>
            <a:off x="0" y="0"/>
            <a:ext cx="9296400" cy="7010400"/>
          </a:xfrm>
          <a:prstGeom prst="rect">
            <a:avLst/>
          </a:prstGeom>
          <a:ln>
            <a:noFill/>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scene3d>
              <a:camera prst="orthographicFront"/>
              <a:lightRig rig="threePt" dir="t">
                <a:rot lat="0" lon="0" rev="1200000"/>
              </a:lightRig>
            </a:scene3d>
            <a:sp3d extrusionH="57150" contourW="12700">
              <a:bevelT/>
              <a:extrusionClr>
                <a:srgbClr val="FFC000"/>
              </a:extrusionClr>
              <a:contourClr>
                <a:srgbClr val="0070C0"/>
              </a:contourClr>
            </a:sp3d>
          </a:bodyPr>
          <a:lstStyle/>
          <a:p>
            <a:pPr lvl="0" algn="ctr">
              <a:spcBef>
                <a:spcPct val="0"/>
              </a:spcBef>
              <a:defRPr/>
            </a:pPr>
            <a:r>
              <a:rPr lang="en-US" sz="6000" b="1" dirty="0" smtClean="0">
                <a:ln w="15875" cap="rnd">
                  <a:solidFill>
                    <a:srgbClr val="002060"/>
                  </a:solidFill>
                </a:ln>
                <a:solidFill>
                  <a:srgbClr val="00B0F0"/>
                </a:solidFill>
                <a:effectLst>
                  <a:outerShdw blurRad="127000" dist="127000" dir="2700000" algn="tl">
                    <a:srgbClr val="92D050">
                      <a:alpha val="66000"/>
                    </a:srgbClr>
                  </a:outerShdw>
                </a:effectLst>
                <a:latin typeface="Cooper Black" pitchFamily="18" charset="0"/>
              </a:rPr>
              <a:t>Questions</a:t>
            </a:r>
            <a:endParaRPr lang="en-US" sz="6000" b="1" dirty="0">
              <a:ln w="15875" cap="rnd">
                <a:solidFill>
                  <a:srgbClr val="002060"/>
                </a:solidFill>
              </a:ln>
              <a:solidFill>
                <a:srgbClr val="00B0F0"/>
              </a:solidFill>
              <a:effectLst>
                <a:outerShdw blurRad="127000" dist="127000" dir="2700000" algn="tl">
                  <a:srgbClr val="92D050">
                    <a:alpha val="66000"/>
                  </a:srgbClr>
                </a:outerShdw>
              </a:effectLst>
              <a:latin typeface="Cooper Black" pitchFamily="18" charset="0"/>
            </a:endParaRPr>
          </a:p>
        </p:txBody>
      </p:sp>
      <p:sp>
        <p:nvSpPr>
          <p:cNvPr id="7" name="Title 1"/>
          <p:cNvSpPr txBox="1">
            <a:spLocks/>
          </p:cNvSpPr>
          <p:nvPr/>
        </p:nvSpPr>
        <p:spPr>
          <a:xfrm>
            <a:off x="0" y="0"/>
            <a:ext cx="9296400" cy="7010400"/>
          </a:xfrm>
          <a:prstGeom prst="rect">
            <a:avLst/>
          </a:prstGeom>
          <a:gradFill>
            <a:gsLst>
              <a:gs pos="0">
                <a:srgbClr val="FFFF00">
                  <a:alpha val="87000"/>
                </a:srgbClr>
              </a:gs>
              <a:gs pos="80000">
                <a:schemeClr val="accent2">
                  <a:shade val="93000"/>
                  <a:satMod val="130000"/>
                </a:schemeClr>
              </a:gs>
              <a:gs pos="100000">
                <a:schemeClr val="accent2">
                  <a:shade val="94000"/>
                  <a:satMod val="135000"/>
                </a:schemeClr>
              </a:gs>
            </a:gsLst>
            <a:lin ang="10800000" scaled="0"/>
          </a:gradFill>
          <a:ln>
            <a:solidFill>
              <a:schemeClr val="tx1">
                <a:alpha val="90000"/>
              </a:schemeClr>
            </a:solidFill>
          </a:ln>
          <a:effectLst>
            <a:outerShdw blurRad="381000" dist="381000" dir="10800000" sx="50000" sy="50000" rotWithShape="0">
              <a:schemeClr val="tx1">
                <a:alpha val="60000"/>
              </a:schemeClr>
            </a:outerShdw>
          </a:effectLst>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scene3d>
              <a:camera prst="orthographicFront"/>
              <a:lightRig rig="threePt" dir="t">
                <a:rot lat="0" lon="0" rev="1200000"/>
              </a:lightRig>
            </a:scene3d>
            <a:sp3d extrusionH="57150" contourW="12700">
              <a:bevelT/>
              <a:extrusionClr>
                <a:srgbClr val="FFC000"/>
              </a:extrusionClr>
              <a:contourClr>
                <a:srgbClr val="0070C0"/>
              </a:contourClr>
            </a:sp3d>
          </a:bodyPr>
          <a:lstStyle/>
          <a:p>
            <a:pPr lvl="0" algn="ctr">
              <a:spcBef>
                <a:spcPct val="0"/>
              </a:spcBef>
              <a:defRPr/>
            </a:pPr>
            <a:r>
              <a:rPr lang="en-US" sz="8000" b="1" dirty="0" smtClean="0">
                <a:ln w="15875" cap="rnd">
                  <a:solidFill>
                    <a:srgbClr val="002060"/>
                  </a:solidFill>
                </a:ln>
                <a:solidFill>
                  <a:srgbClr val="FFFF00"/>
                </a:solidFill>
                <a:effectLst>
                  <a:outerShdw blurRad="127000" dist="127000" dir="2700000" algn="tl">
                    <a:srgbClr val="92D050">
                      <a:alpha val="66000"/>
                    </a:srgbClr>
                  </a:outerShdw>
                </a:effectLst>
                <a:latin typeface="Britannic Bold" pitchFamily="34" charset="0"/>
              </a:rPr>
              <a:t>Questions</a:t>
            </a:r>
            <a:endParaRPr lang="en-US" sz="8000" b="1" dirty="0">
              <a:ln w="15875" cap="rnd">
                <a:solidFill>
                  <a:srgbClr val="002060"/>
                </a:solidFill>
              </a:ln>
              <a:solidFill>
                <a:srgbClr val="FFFF00"/>
              </a:solidFill>
              <a:effectLst>
                <a:outerShdw blurRad="127000" dist="127000" dir="2700000" algn="tl">
                  <a:srgbClr val="92D050">
                    <a:alpha val="66000"/>
                  </a:srgbClr>
                </a:outerShdw>
              </a:effectLst>
              <a:latin typeface="Britannic Bold" pitchFamily="34" charset="0"/>
            </a:endParaRPr>
          </a:p>
        </p:txBody>
      </p:sp>
      <p:pic>
        <p:nvPicPr>
          <p:cNvPr id="10" name="Picture 9"/>
          <p:cNvPicPr>
            <a:picLocks noChangeAspect="1"/>
          </p:cNvPicPr>
          <p:nvPr/>
        </p:nvPicPr>
        <p:blipFill>
          <a:blip r:embed="rId2" cstate="print">
            <a:extLst>
              <a:ext uri="{28A0092B-C50C-407E-A947-70E740481C1C}">
                <a14:useLocalDpi xmlns="" xmlns:a14="http://schemas.microsoft.com/office/drawing/2010/main" xmlns:lc="http://schemas.openxmlformats.org/drawingml/2006/lockedCanvas" val="0"/>
              </a:ext>
            </a:extLst>
          </a:blip>
          <a:stretch>
            <a:fillRect/>
          </a:stretch>
        </p:blipFill>
        <p:spPr>
          <a:xfrm>
            <a:off x="0" y="0"/>
            <a:ext cx="9296400" cy="7010398"/>
          </a:xfrm>
          <a:prstGeom prst="rect">
            <a:avLst/>
          </a:prstGeom>
        </p:spPr>
      </p:pic>
      <p:pic>
        <p:nvPicPr>
          <p:cNvPr id="53250" name="Picture 2" descr="question"/>
          <p:cNvPicPr>
            <a:picLocks noChangeAspect="1" noChangeArrowheads="1"/>
          </p:cNvPicPr>
          <p:nvPr/>
        </p:nvPicPr>
        <p:blipFill>
          <a:blip r:embed="rId3" cstate="print"/>
          <a:srcRect/>
          <a:stretch>
            <a:fillRect/>
          </a:stretch>
        </p:blipFill>
        <p:spPr bwMode="auto">
          <a:xfrm>
            <a:off x="0" y="0"/>
            <a:ext cx="9296400" cy="7010400"/>
          </a:xfrm>
          <a:prstGeom prst="rect">
            <a:avLst/>
          </a:prstGeom>
          <a:noFill/>
        </p:spPr>
      </p:pic>
      <p:pic>
        <p:nvPicPr>
          <p:cNvPr id="53252" name="Picture 4" descr="question"/>
          <p:cNvPicPr>
            <a:picLocks noChangeAspect="1" noChangeArrowheads="1"/>
          </p:cNvPicPr>
          <p:nvPr/>
        </p:nvPicPr>
        <p:blipFill>
          <a:blip r:embed="rId4" cstate="print"/>
          <a:srcRect/>
          <a:stretch>
            <a:fillRect/>
          </a:stretch>
        </p:blipFill>
        <p:spPr bwMode="auto">
          <a:xfrm>
            <a:off x="-1" y="0"/>
            <a:ext cx="9296403" cy="7010400"/>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iterate type="lt">
                                    <p:tmPct val="2500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290">
                                          <p:stCondLst>
                                            <p:cond delay="0"/>
                                          </p:stCondLst>
                                        </p:cTn>
                                        <p:tgtEl>
                                          <p:spTgt spid="7">
                                            <p:txEl>
                                              <p:pRg st="0" end="0"/>
                                            </p:txEl>
                                          </p:spTgt>
                                        </p:tgtEl>
                                      </p:cBhvr>
                                    </p:animEffect>
                                    <p:anim calcmode="lin" valueType="num">
                                      <p:cBhvr>
                                        <p:cTn id="8" dur="911"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7">
                                            <p:txEl>
                                              <p:pRg st="0" end="0"/>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7">
                                            <p:txEl>
                                              <p:pRg st="0" end="0"/>
                                            </p:txEl>
                                          </p:spTgt>
                                        </p:tgtEl>
                                      </p:cBhvr>
                                      <p:to x="100000" y="60000"/>
                                    </p:animScale>
                                    <p:animScale>
                                      <p:cBhvr>
                                        <p:cTn id="14" dur="83" decel="50000">
                                          <p:stCondLst>
                                            <p:cond delay="338"/>
                                          </p:stCondLst>
                                        </p:cTn>
                                        <p:tgtEl>
                                          <p:spTgt spid="7">
                                            <p:txEl>
                                              <p:pRg st="0" end="0"/>
                                            </p:txEl>
                                          </p:spTgt>
                                        </p:tgtEl>
                                      </p:cBhvr>
                                      <p:to x="100000" y="100000"/>
                                    </p:animScale>
                                    <p:animScale>
                                      <p:cBhvr>
                                        <p:cTn id="15" dur="13">
                                          <p:stCondLst>
                                            <p:cond delay="656"/>
                                          </p:stCondLst>
                                        </p:cTn>
                                        <p:tgtEl>
                                          <p:spTgt spid="7">
                                            <p:txEl>
                                              <p:pRg st="0" end="0"/>
                                            </p:txEl>
                                          </p:spTgt>
                                        </p:tgtEl>
                                      </p:cBhvr>
                                      <p:to x="100000" y="80000"/>
                                    </p:animScale>
                                    <p:animScale>
                                      <p:cBhvr>
                                        <p:cTn id="16" dur="83" decel="50000">
                                          <p:stCondLst>
                                            <p:cond delay="669"/>
                                          </p:stCondLst>
                                        </p:cTn>
                                        <p:tgtEl>
                                          <p:spTgt spid="7">
                                            <p:txEl>
                                              <p:pRg st="0" end="0"/>
                                            </p:txEl>
                                          </p:spTgt>
                                        </p:tgtEl>
                                      </p:cBhvr>
                                      <p:to x="100000" y="100000"/>
                                    </p:animScale>
                                    <p:animScale>
                                      <p:cBhvr>
                                        <p:cTn id="17" dur="13">
                                          <p:stCondLst>
                                            <p:cond delay="821"/>
                                          </p:stCondLst>
                                        </p:cTn>
                                        <p:tgtEl>
                                          <p:spTgt spid="7">
                                            <p:txEl>
                                              <p:pRg st="0" end="0"/>
                                            </p:txEl>
                                          </p:spTgt>
                                        </p:tgtEl>
                                      </p:cBhvr>
                                      <p:to x="100000" y="90000"/>
                                    </p:animScale>
                                    <p:animScale>
                                      <p:cBhvr>
                                        <p:cTn id="18" dur="83" decel="50000">
                                          <p:stCondLst>
                                            <p:cond delay="834"/>
                                          </p:stCondLst>
                                        </p:cTn>
                                        <p:tgtEl>
                                          <p:spTgt spid="7">
                                            <p:txEl>
                                              <p:pRg st="0" end="0"/>
                                            </p:txEl>
                                          </p:spTgt>
                                        </p:tgtEl>
                                      </p:cBhvr>
                                      <p:to x="100000" y="100000"/>
                                    </p:animScale>
                                    <p:animScale>
                                      <p:cBhvr>
                                        <p:cTn id="19" dur="13">
                                          <p:stCondLst>
                                            <p:cond delay="904"/>
                                          </p:stCondLst>
                                        </p:cTn>
                                        <p:tgtEl>
                                          <p:spTgt spid="7">
                                            <p:txEl>
                                              <p:pRg st="0" end="0"/>
                                            </p:txEl>
                                          </p:spTgt>
                                        </p:tgtEl>
                                      </p:cBhvr>
                                      <p:to x="100000" y="95000"/>
                                    </p:animScale>
                                    <p:animScale>
                                      <p:cBhvr>
                                        <p:cTn id="20" dur="83" decel="50000">
                                          <p:stCondLst>
                                            <p:cond delay="917"/>
                                          </p:stCondLst>
                                        </p:cTn>
                                        <p:tgtEl>
                                          <p:spTgt spid="7">
                                            <p:txEl>
                                              <p:pRg st="0" end="0"/>
                                            </p:txEl>
                                          </p:spTgt>
                                        </p:tgtEl>
                                      </p:cBhvr>
                                      <p:to x="100000" y="100000"/>
                                    </p:animScale>
                                  </p:childTnLst>
                                  <p:subTnLst>
                                    <p:animClr>
                                      <p:cBhvr override="childStyle">
                                        <p:cTn dur="1" fill="hold" display="0" masterRel="nextClick" afterEffect="1"/>
                                        <p:tgtEl>
                                          <p:spTgt spid="7">
                                            <p:txEl>
                                              <p:pRg st="0" end="0"/>
                                            </p:txEl>
                                          </p:spTgt>
                                        </p:tgtEl>
                                        <p:attrNameLst>
                                          <p:attrName>ppt_c</p:attrName>
                                        </p:attrNameLst>
                                      </p:cBhvr>
                                      <p:to>
                                        <a:schemeClr val="tx1"/>
                                      </p:to>
                                    </p:animClr>
                                  </p:subTnLst>
                                </p:cTn>
                              </p:par>
                            </p:childTnLst>
                          </p:cTn>
                        </p:par>
                        <p:par>
                          <p:cTn id="21" fill="hold">
                            <p:stCondLst>
                              <p:cond delay="3000"/>
                            </p:stCondLst>
                            <p:childTnLst>
                              <p:par>
                                <p:cTn id="22" presetID="22" presetClass="entr" presetSubtype="8" fill="hold" grpId="1" nodeType="afterEffect">
                                  <p:stCondLst>
                                    <p:cond delay="0"/>
                                  </p:stCondLst>
                                  <p:childTnLst>
                                    <p:set>
                                      <p:cBhvr>
                                        <p:cTn id="23" dur="1" fill="hold">
                                          <p:stCondLst>
                                            <p:cond delay="0"/>
                                          </p:stCondLst>
                                        </p:cTn>
                                        <p:tgtEl>
                                          <p:spTgt spid="7">
                                            <p:bg/>
                                          </p:spTgt>
                                        </p:tgtEl>
                                        <p:attrNameLst>
                                          <p:attrName>style.visibility</p:attrName>
                                        </p:attrNameLst>
                                      </p:cBhvr>
                                      <p:to>
                                        <p:strVal val="visible"/>
                                      </p:to>
                                    </p:set>
                                    <p:animEffect transition="in" filter="wipe(left)">
                                      <p:cBhvr>
                                        <p:cTn id="24" dur="500"/>
                                        <p:tgtEl>
                                          <p:spTgt spid="7">
                                            <p:bg/>
                                          </p:spTgt>
                                        </p:tgtEl>
                                      </p:cBhvr>
                                    </p:animEffect>
                                  </p:childTnLst>
                                </p:cTn>
                              </p:par>
                            </p:childTnLst>
                          </p:cTn>
                        </p:par>
                        <p:par>
                          <p:cTn id="25" fill="hold">
                            <p:stCondLst>
                              <p:cond delay="3500"/>
                            </p:stCondLst>
                            <p:childTnLst>
                              <p:par>
                                <p:cTn id="26" presetID="26" presetClass="entr" presetSubtype="0" fill="hold" grpId="0" nodeType="afterEffect">
                                  <p:stCondLst>
                                    <p:cond delay="0"/>
                                  </p:stCondLst>
                                  <p:iterate type="lt">
                                    <p:tmPct val="25000"/>
                                  </p:iterate>
                                  <p:childTnLst>
                                    <p:set>
                                      <p:cBhvr>
                                        <p:cTn id="27" dur="1" fill="hold">
                                          <p:stCondLst>
                                            <p:cond delay="0"/>
                                          </p:stCondLst>
                                        </p:cTn>
                                        <p:tgtEl>
                                          <p:spTgt spid="2"/>
                                        </p:tgtEl>
                                        <p:attrNameLst>
                                          <p:attrName>style.visibility</p:attrName>
                                        </p:attrNameLst>
                                      </p:cBhvr>
                                      <p:to>
                                        <p:strVal val="visible"/>
                                      </p:to>
                                    </p:set>
                                    <p:animEffect transition="in" filter="wipe(down)">
                                      <p:cBhvr>
                                        <p:cTn id="28" dur="145">
                                          <p:stCondLst>
                                            <p:cond delay="0"/>
                                          </p:stCondLst>
                                        </p:cTn>
                                        <p:tgtEl>
                                          <p:spTgt spid="2"/>
                                        </p:tgtEl>
                                      </p:cBhvr>
                                    </p:animEffect>
                                    <p:anim calcmode="lin" valueType="num">
                                      <p:cBhvr>
                                        <p:cTn id="29" dur="456"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0" dur="166"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1" dur="166" tmFilter="0, 0; 0.125,0.2665; 0.25,0.4; 0.375,0.465; 0.5,0.5;  0.625,0.535; 0.75,0.6; 0.875,0.7335; 1,1">
                                          <p:stCondLst>
                                            <p:cond delay="166"/>
                                          </p:stCondLst>
                                        </p:cTn>
                                        <p:tgtEl>
                                          <p:spTgt spid="2"/>
                                        </p:tgtEl>
                                        <p:attrNameLst>
                                          <p:attrName>ppt_y</p:attrName>
                                        </p:attrNameLst>
                                      </p:cBhvr>
                                      <p:tavLst>
                                        <p:tav tm="0" fmla="#ppt_y-sin(pi*$)/9">
                                          <p:val>
                                            <p:fltVal val="0"/>
                                          </p:val>
                                        </p:tav>
                                        <p:tav tm="100000">
                                          <p:val>
                                            <p:fltVal val="1"/>
                                          </p:val>
                                        </p:tav>
                                      </p:tavLst>
                                    </p:anim>
                                    <p:anim calcmode="lin" valueType="num">
                                      <p:cBhvr>
                                        <p:cTn id="32" dur="83" tmFilter="0, 0; 0.125,0.2665; 0.25,0.4; 0.375,0.465; 0.5,0.5;  0.625,0.535; 0.75,0.6; 0.875,0.7335; 1,1">
                                          <p:stCondLst>
                                            <p:cond delay="331"/>
                                          </p:stCondLst>
                                        </p:cTn>
                                        <p:tgtEl>
                                          <p:spTgt spid="2"/>
                                        </p:tgtEl>
                                        <p:attrNameLst>
                                          <p:attrName>ppt_y</p:attrName>
                                        </p:attrNameLst>
                                      </p:cBhvr>
                                      <p:tavLst>
                                        <p:tav tm="0" fmla="#ppt_y-sin(pi*$)/27">
                                          <p:val>
                                            <p:fltVal val="0"/>
                                          </p:val>
                                        </p:tav>
                                        <p:tav tm="100000">
                                          <p:val>
                                            <p:fltVal val="1"/>
                                          </p:val>
                                        </p:tav>
                                      </p:tavLst>
                                    </p:anim>
                                    <p:anim calcmode="lin" valueType="num">
                                      <p:cBhvr>
                                        <p:cTn id="33" dur="41" tmFilter="0, 0; 0.125,0.2665; 0.25,0.4; 0.375,0.465; 0.5,0.5;  0.625,0.535; 0.75,0.6; 0.875,0.7335; 1,1">
                                          <p:stCondLst>
                                            <p:cond delay="414"/>
                                          </p:stCondLst>
                                        </p:cTn>
                                        <p:tgtEl>
                                          <p:spTgt spid="2"/>
                                        </p:tgtEl>
                                        <p:attrNameLst>
                                          <p:attrName>ppt_y</p:attrName>
                                        </p:attrNameLst>
                                      </p:cBhvr>
                                      <p:tavLst>
                                        <p:tav tm="0" fmla="#ppt_y-sin(pi*$)/81">
                                          <p:val>
                                            <p:fltVal val="0"/>
                                          </p:val>
                                        </p:tav>
                                        <p:tav tm="100000">
                                          <p:val>
                                            <p:fltVal val="1"/>
                                          </p:val>
                                        </p:tav>
                                      </p:tavLst>
                                    </p:anim>
                                    <p:animScale>
                                      <p:cBhvr>
                                        <p:cTn id="34" dur="7">
                                          <p:stCondLst>
                                            <p:cond delay="163"/>
                                          </p:stCondLst>
                                        </p:cTn>
                                        <p:tgtEl>
                                          <p:spTgt spid="2"/>
                                        </p:tgtEl>
                                      </p:cBhvr>
                                      <p:to x="100000" y="60000"/>
                                    </p:animScale>
                                    <p:animScale>
                                      <p:cBhvr>
                                        <p:cTn id="35" dur="42" decel="50000">
                                          <p:stCondLst>
                                            <p:cond delay="169"/>
                                          </p:stCondLst>
                                        </p:cTn>
                                        <p:tgtEl>
                                          <p:spTgt spid="2"/>
                                        </p:tgtEl>
                                      </p:cBhvr>
                                      <p:to x="100000" y="100000"/>
                                    </p:animScale>
                                    <p:animScale>
                                      <p:cBhvr>
                                        <p:cTn id="36" dur="7">
                                          <p:stCondLst>
                                            <p:cond delay="328"/>
                                          </p:stCondLst>
                                        </p:cTn>
                                        <p:tgtEl>
                                          <p:spTgt spid="2"/>
                                        </p:tgtEl>
                                      </p:cBhvr>
                                      <p:to x="100000" y="80000"/>
                                    </p:animScale>
                                    <p:animScale>
                                      <p:cBhvr>
                                        <p:cTn id="37" dur="42" decel="50000">
                                          <p:stCondLst>
                                            <p:cond delay="335"/>
                                          </p:stCondLst>
                                        </p:cTn>
                                        <p:tgtEl>
                                          <p:spTgt spid="2"/>
                                        </p:tgtEl>
                                      </p:cBhvr>
                                      <p:to x="100000" y="100000"/>
                                    </p:animScale>
                                    <p:animScale>
                                      <p:cBhvr>
                                        <p:cTn id="38" dur="7">
                                          <p:stCondLst>
                                            <p:cond delay="411"/>
                                          </p:stCondLst>
                                        </p:cTn>
                                        <p:tgtEl>
                                          <p:spTgt spid="2"/>
                                        </p:tgtEl>
                                      </p:cBhvr>
                                      <p:to x="100000" y="90000"/>
                                    </p:animScale>
                                    <p:animScale>
                                      <p:cBhvr>
                                        <p:cTn id="39" dur="42" decel="50000">
                                          <p:stCondLst>
                                            <p:cond delay="417"/>
                                          </p:stCondLst>
                                        </p:cTn>
                                        <p:tgtEl>
                                          <p:spTgt spid="2"/>
                                        </p:tgtEl>
                                      </p:cBhvr>
                                      <p:to x="100000" y="100000"/>
                                    </p:animScale>
                                    <p:animScale>
                                      <p:cBhvr>
                                        <p:cTn id="40" dur="7">
                                          <p:stCondLst>
                                            <p:cond delay="452"/>
                                          </p:stCondLst>
                                        </p:cTn>
                                        <p:tgtEl>
                                          <p:spTgt spid="2"/>
                                        </p:tgtEl>
                                      </p:cBhvr>
                                      <p:to x="100000" y="95000"/>
                                    </p:animScale>
                                    <p:animScale>
                                      <p:cBhvr>
                                        <p:cTn id="41" dur="42" decel="50000">
                                          <p:stCondLst>
                                            <p:cond delay="459"/>
                                          </p:stCondLst>
                                        </p:cTn>
                                        <p:tgtEl>
                                          <p:spTgt spid="2"/>
                                        </p:tgtEl>
                                      </p:cBhvr>
                                      <p:to x="100000" y="100000"/>
                                    </p:animScale>
                                  </p:childTnLst>
                                </p:cTn>
                              </p:par>
                            </p:childTnLst>
                          </p:cTn>
                        </p:par>
                        <p:par>
                          <p:cTn id="42" fill="hold">
                            <p:stCondLst>
                              <p:cond delay="4625"/>
                            </p:stCondLst>
                            <p:childTnLst>
                              <p:par>
                                <p:cTn id="43" presetID="26" presetClass="entr" presetSubtype="0" repeatCount="2000" fill="hold" grpId="0" nodeType="afterEffect">
                                  <p:stCondLst>
                                    <p:cond delay="0"/>
                                  </p:stCondLst>
                                  <p:iterate type="lt">
                                    <p:tmPct val="25000"/>
                                  </p:iterate>
                                  <p:childTnLst>
                                    <p:set>
                                      <p:cBhvr>
                                        <p:cTn id="44" dur="1" fill="hold">
                                          <p:stCondLst>
                                            <p:cond delay="0"/>
                                          </p:stCondLst>
                                        </p:cTn>
                                        <p:tgtEl>
                                          <p:spTgt spid="4"/>
                                        </p:tgtEl>
                                        <p:attrNameLst>
                                          <p:attrName>style.visibility</p:attrName>
                                        </p:attrNameLst>
                                      </p:cBhvr>
                                      <p:to>
                                        <p:strVal val="visible"/>
                                      </p:to>
                                    </p:set>
                                    <p:animEffect transition="in" filter="wipe(down)">
                                      <p:cBhvr>
                                        <p:cTn id="45" dur="145">
                                          <p:stCondLst>
                                            <p:cond delay="0"/>
                                          </p:stCondLst>
                                        </p:cTn>
                                        <p:tgtEl>
                                          <p:spTgt spid="4"/>
                                        </p:tgtEl>
                                      </p:cBhvr>
                                    </p:animEffect>
                                    <p:anim calcmode="lin" valueType="num">
                                      <p:cBhvr>
                                        <p:cTn id="46"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7"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8"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49"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50"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51" dur="7">
                                          <p:stCondLst>
                                            <p:cond delay="163"/>
                                          </p:stCondLst>
                                        </p:cTn>
                                        <p:tgtEl>
                                          <p:spTgt spid="4"/>
                                        </p:tgtEl>
                                      </p:cBhvr>
                                      <p:to x="100000" y="60000"/>
                                    </p:animScale>
                                    <p:animScale>
                                      <p:cBhvr>
                                        <p:cTn id="52" dur="42" decel="50000">
                                          <p:stCondLst>
                                            <p:cond delay="169"/>
                                          </p:stCondLst>
                                        </p:cTn>
                                        <p:tgtEl>
                                          <p:spTgt spid="4"/>
                                        </p:tgtEl>
                                      </p:cBhvr>
                                      <p:to x="100000" y="100000"/>
                                    </p:animScale>
                                    <p:animScale>
                                      <p:cBhvr>
                                        <p:cTn id="53" dur="7">
                                          <p:stCondLst>
                                            <p:cond delay="328"/>
                                          </p:stCondLst>
                                        </p:cTn>
                                        <p:tgtEl>
                                          <p:spTgt spid="4"/>
                                        </p:tgtEl>
                                      </p:cBhvr>
                                      <p:to x="100000" y="80000"/>
                                    </p:animScale>
                                    <p:animScale>
                                      <p:cBhvr>
                                        <p:cTn id="54" dur="42" decel="50000">
                                          <p:stCondLst>
                                            <p:cond delay="335"/>
                                          </p:stCondLst>
                                        </p:cTn>
                                        <p:tgtEl>
                                          <p:spTgt spid="4"/>
                                        </p:tgtEl>
                                      </p:cBhvr>
                                      <p:to x="100000" y="100000"/>
                                    </p:animScale>
                                    <p:animScale>
                                      <p:cBhvr>
                                        <p:cTn id="55" dur="7">
                                          <p:stCondLst>
                                            <p:cond delay="411"/>
                                          </p:stCondLst>
                                        </p:cTn>
                                        <p:tgtEl>
                                          <p:spTgt spid="4"/>
                                        </p:tgtEl>
                                      </p:cBhvr>
                                      <p:to x="100000" y="90000"/>
                                    </p:animScale>
                                    <p:animScale>
                                      <p:cBhvr>
                                        <p:cTn id="56" dur="42" decel="50000">
                                          <p:stCondLst>
                                            <p:cond delay="417"/>
                                          </p:stCondLst>
                                        </p:cTn>
                                        <p:tgtEl>
                                          <p:spTgt spid="4"/>
                                        </p:tgtEl>
                                      </p:cBhvr>
                                      <p:to x="100000" y="100000"/>
                                    </p:animScale>
                                    <p:animScale>
                                      <p:cBhvr>
                                        <p:cTn id="57" dur="7">
                                          <p:stCondLst>
                                            <p:cond delay="452"/>
                                          </p:stCondLst>
                                        </p:cTn>
                                        <p:tgtEl>
                                          <p:spTgt spid="4"/>
                                        </p:tgtEl>
                                      </p:cBhvr>
                                      <p:to x="100000" y="95000"/>
                                    </p:animScale>
                                    <p:animScale>
                                      <p:cBhvr>
                                        <p:cTn id="58" dur="42" decel="50000">
                                          <p:stCondLst>
                                            <p:cond delay="459"/>
                                          </p:stCondLst>
                                        </p:cTn>
                                        <p:tgtEl>
                                          <p:spTgt spid="4"/>
                                        </p:tgtEl>
                                      </p:cBhvr>
                                      <p:to x="100000" y="100000"/>
                                    </p:animScale>
                                  </p:childTnLst>
                                </p:cTn>
                              </p:par>
                            </p:childTnLst>
                          </p:cTn>
                        </p:par>
                        <p:par>
                          <p:cTn id="59" fill="hold">
                            <p:stCondLst>
                              <p:cond delay="7625"/>
                            </p:stCondLst>
                            <p:childTnLst>
                              <p:par>
                                <p:cTn id="60" presetID="22" presetClass="entr" presetSubtype="8" repeatCount="2000" fill="hold" grpId="1" nodeType="afterEffect">
                                  <p:stCondLst>
                                    <p:cond delay="0"/>
                                  </p:stCondLst>
                                  <p:iterate type="lt">
                                    <p:tmPct val="0"/>
                                  </p:iterate>
                                  <p:childTnLst>
                                    <p:set>
                                      <p:cBhvr>
                                        <p:cTn id="61" dur="1" fill="hold">
                                          <p:stCondLst>
                                            <p:cond delay="0"/>
                                          </p:stCondLst>
                                        </p:cTn>
                                        <p:tgtEl>
                                          <p:spTgt spid="7">
                                            <p:txEl>
                                              <p:pRg st="0" end="0"/>
                                            </p:txEl>
                                          </p:spTgt>
                                        </p:tgtEl>
                                        <p:attrNameLst>
                                          <p:attrName>style.visibility</p:attrName>
                                        </p:attrNameLst>
                                      </p:cBhvr>
                                      <p:to>
                                        <p:strVal val="visible"/>
                                      </p:to>
                                    </p:set>
                                    <p:animEffect transition="in" filter="wipe(left)">
                                      <p:cBhvr>
                                        <p:cTn id="62" dur="500"/>
                                        <p:tgtEl>
                                          <p:spTgt spid="7">
                                            <p:txEl>
                                              <p:pRg st="0" end="0"/>
                                            </p:txEl>
                                          </p:spTgt>
                                        </p:tgtEl>
                                      </p:cBhvr>
                                    </p:animEffect>
                                  </p:childTnLst>
                                </p:cTn>
                              </p:par>
                            </p:childTnLst>
                          </p:cTn>
                        </p:par>
                        <p:par>
                          <p:cTn id="63" fill="hold">
                            <p:stCondLst>
                              <p:cond delay="8625"/>
                            </p:stCondLst>
                            <p:childTnLst>
                              <p:par>
                                <p:cTn id="64" presetID="8" presetClass="entr" presetSubtype="32" fill="hold" nodeType="after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diamond(out)">
                                      <p:cBhvr>
                                        <p:cTn id="66" dur="1000"/>
                                        <p:tgtEl>
                                          <p:spTgt spid="10"/>
                                        </p:tgtEl>
                                      </p:cBhvr>
                                    </p:animEffect>
                                  </p:childTnLst>
                                </p:cTn>
                              </p:par>
                            </p:childTnLst>
                          </p:cTn>
                        </p:par>
                        <p:par>
                          <p:cTn id="67" fill="hold">
                            <p:stCondLst>
                              <p:cond delay="9625"/>
                            </p:stCondLst>
                            <p:childTnLst>
                              <p:par>
                                <p:cTn id="68" presetID="29" presetClass="entr" presetSubtype="0" fill="hold" nodeType="afterEffect">
                                  <p:stCondLst>
                                    <p:cond delay="0"/>
                                  </p:stCondLst>
                                  <p:childTnLst>
                                    <p:set>
                                      <p:cBhvr>
                                        <p:cTn id="69" dur="1" fill="hold">
                                          <p:stCondLst>
                                            <p:cond delay="0"/>
                                          </p:stCondLst>
                                        </p:cTn>
                                        <p:tgtEl>
                                          <p:spTgt spid="53250"/>
                                        </p:tgtEl>
                                        <p:attrNameLst>
                                          <p:attrName>style.visibility</p:attrName>
                                        </p:attrNameLst>
                                      </p:cBhvr>
                                      <p:to>
                                        <p:strVal val="visible"/>
                                      </p:to>
                                    </p:set>
                                    <p:anim calcmode="lin" valueType="num">
                                      <p:cBhvr>
                                        <p:cTn id="70" dur="1000" fill="hold"/>
                                        <p:tgtEl>
                                          <p:spTgt spid="53250"/>
                                        </p:tgtEl>
                                        <p:attrNameLst>
                                          <p:attrName>ppt_x</p:attrName>
                                        </p:attrNameLst>
                                      </p:cBhvr>
                                      <p:tavLst>
                                        <p:tav tm="0">
                                          <p:val>
                                            <p:strVal val="#ppt_x-.2"/>
                                          </p:val>
                                        </p:tav>
                                        <p:tav tm="100000">
                                          <p:val>
                                            <p:strVal val="#ppt_x"/>
                                          </p:val>
                                        </p:tav>
                                      </p:tavLst>
                                    </p:anim>
                                    <p:anim calcmode="lin" valueType="num">
                                      <p:cBhvr>
                                        <p:cTn id="71" dur="1000" fill="hold"/>
                                        <p:tgtEl>
                                          <p:spTgt spid="53250"/>
                                        </p:tgtEl>
                                        <p:attrNameLst>
                                          <p:attrName>ppt_y</p:attrName>
                                        </p:attrNameLst>
                                      </p:cBhvr>
                                      <p:tavLst>
                                        <p:tav tm="0">
                                          <p:val>
                                            <p:strVal val="#ppt_y"/>
                                          </p:val>
                                        </p:tav>
                                        <p:tav tm="100000">
                                          <p:val>
                                            <p:strVal val="#ppt_y"/>
                                          </p:val>
                                        </p:tav>
                                      </p:tavLst>
                                    </p:anim>
                                    <p:animEffect transition="in" filter="wipe(right)" prLst="gradientSize: 0.1">
                                      <p:cBhvr>
                                        <p:cTn id="72" dur="1000"/>
                                        <p:tgtEl>
                                          <p:spTgt spid="53250"/>
                                        </p:tgtEl>
                                      </p:cBhvr>
                                    </p:animEffect>
                                  </p:childTnLst>
                                </p:cTn>
                              </p:par>
                            </p:childTnLst>
                          </p:cTn>
                        </p:par>
                        <p:par>
                          <p:cTn id="73" fill="hold">
                            <p:stCondLst>
                              <p:cond delay="10625"/>
                            </p:stCondLst>
                            <p:childTnLst>
                              <p:par>
                                <p:cTn id="74" presetID="8" presetClass="entr" presetSubtype="32" fill="hold" nodeType="afterEffect">
                                  <p:stCondLst>
                                    <p:cond delay="1000"/>
                                  </p:stCondLst>
                                  <p:childTnLst>
                                    <p:set>
                                      <p:cBhvr>
                                        <p:cTn id="75" dur="1" fill="hold">
                                          <p:stCondLst>
                                            <p:cond delay="0"/>
                                          </p:stCondLst>
                                        </p:cTn>
                                        <p:tgtEl>
                                          <p:spTgt spid="53252"/>
                                        </p:tgtEl>
                                        <p:attrNameLst>
                                          <p:attrName>style.visibility</p:attrName>
                                        </p:attrNameLst>
                                      </p:cBhvr>
                                      <p:to>
                                        <p:strVal val="visible"/>
                                      </p:to>
                                    </p:set>
                                    <p:animEffect transition="in" filter="diamond(out)">
                                      <p:cBhvr>
                                        <p:cTn id="76" dur="10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build="p"/>
      <p:bldP spid="7" grpId="1" build="allAtOnce"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Cover page Hebrews - 4.jpg"/>
          <p:cNvPicPr>
            <a:picLocks noChangeAspect="1"/>
          </p:cNvPicPr>
          <p:nvPr/>
        </p:nvPicPr>
        <p:blipFill>
          <a:blip r:embed="rId3" cstate="print"/>
          <a:stretch>
            <a:fillRect/>
          </a:stretch>
        </p:blipFill>
        <p:spPr>
          <a:xfrm>
            <a:off x="-1" y="0"/>
            <a:ext cx="9144001" cy="6858000"/>
          </a:xfrm>
          <a:prstGeom prst="rect">
            <a:avLst/>
          </a:prstGeom>
        </p:spPr>
      </p:pic>
    </p:spTree>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solidFill>
          <a:srgbClr val="0070C0">
            <a:alpha val="85000"/>
          </a:srgbClr>
        </a:solid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a:t>
            </a:r>
            <a:r>
              <a:rPr kumimoji="0" lang="en-US" sz="3600" b="0" i="0" u="none" strike="noStrike" kern="1200" cap="all" spc="0" normalizeH="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10" name="TextBox 9"/>
          <p:cNvSpPr txBox="1"/>
          <p:nvPr/>
        </p:nvSpPr>
        <p:spPr>
          <a:xfrm>
            <a:off x="381000" y="1371600"/>
            <a:ext cx="8382000" cy="4493538"/>
          </a:xfrm>
          <a:prstGeom prst="rect">
            <a:avLst/>
          </a:prstGeom>
          <a:noFill/>
        </p:spPr>
        <p:txBody>
          <a:bodyPr wrap="square" rtlCol="0">
            <a:spAutoFit/>
          </a:bodyPr>
          <a:lstStyle/>
          <a:p>
            <a:pPr marL="274320" indent="-274320">
              <a:spcAft>
                <a:spcPts val="1800"/>
              </a:spcAft>
            </a:pPr>
            <a:r>
              <a:rPr lang="en-US" sz="2800" b="1" dirty="0" smtClean="0">
                <a:effectLst>
                  <a:outerShdw blurRad="38100" dist="38100" dir="2700000" algn="tl">
                    <a:srgbClr val="000000">
                      <a:alpha val="43137"/>
                    </a:srgbClr>
                  </a:outerShdw>
                </a:effectLst>
                <a:latin typeface="Cambria" pitchFamily="18" charset="0"/>
              </a:rPr>
              <a:t>OUTLINE:  </a:t>
            </a:r>
          </a:p>
          <a:p>
            <a:pPr marL="274320" indent="-274320" algn="ctr">
              <a:spcAft>
                <a:spcPts val="1800"/>
              </a:spcAft>
            </a:pPr>
            <a:r>
              <a:rPr lang="en-US" sz="2800" b="1" dirty="0" smtClean="0">
                <a:effectLst>
                  <a:outerShdw blurRad="38100" dist="38100" dir="2700000" algn="tl">
                    <a:srgbClr val="000000">
                      <a:alpha val="43137"/>
                    </a:srgbClr>
                  </a:outerShdw>
                </a:effectLst>
                <a:latin typeface="Cambria" pitchFamily="18" charset="0"/>
              </a:rPr>
              <a:t>The Superiority of the Person of Christ</a:t>
            </a:r>
          </a:p>
          <a:p>
            <a:pPr marL="274320" indent="-274320">
              <a:spcAft>
                <a:spcPts val="2400"/>
              </a:spcAft>
              <a:buFont typeface="Arial" pitchFamily="34" charset="0"/>
              <a:buChar char="•"/>
            </a:pPr>
            <a:r>
              <a:rPr lang="en-US" sz="2400" b="1" dirty="0" smtClean="0">
                <a:latin typeface="Cambria" pitchFamily="18" charset="0"/>
              </a:rPr>
              <a:t>Jesus, Better than the Prophets (</a:t>
            </a:r>
            <a:r>
              <a:rPr lang="en-US" sz="2400" b="1" dirty="0" smtClean="0">
                <a:effectLst>
                  <a:outerShdw blurRad="38100" dist="38100" dir="2700000" algn="tl">
                    <a:srgbClr val="000000">
                      <a:alpha val="43137"/>
                    </a:srgbClr>
                  </a:outerShdw>
                </a:effectLst>
                <a:latin typeface="Cambria" pitchFamily="18" charset="0"/>
              </a:rPr>
              <a:t>1:1-3</a:t>
            </a:r>
            <a:r>
              <a:rPr lang="en-US" sz="2400" b="1" dirty="0" smtClean="0">
                <a:latin typeface="Cambria" pitchFamily="18" charset="0"/>
              </a:rPr>
              <a:t>).</a:t>
            </a:r>
          </a:p>
          <a:p>
            <a:pPr marL="274320" indent="-274320">
              <a:spcAft>
                <a:spcPts val="2400"/>
              </a:spcAft>
              <a:buFont typeface="Arial" pitchFamily="34" charset="0"/>
              <a:buChar char="•"/>
            </a:pPr>
            <a:r>
              <a:rPr lang="en-US" sz="2400" b="1" dirty="0" smtClean="0">
                <a:latin typeface="Cambria" pitchFamily="18" charset="0"/>
              </a:rPr>
              <a:t>Jesus, Better than the Angels (</a:t>
            </a:r>
            <a:r>
              <a:rPr lang="en-US" sz="2400" b="1" dirty="0" smtClean="0">
                <a:effectLst>
                  <a:outerShdw blurRad="38100" dist="38100" dir="2700000" algn="tl">
                    <a:srgbClr val="000000">
                      <a:alpha val="43137"/>
                    </a:srgbClr>
                  </a:outerShdw>
                </a:effectLst>
                <a:latin typeface="Cambria" pitchFamily="18" charset="0"/>
              </a:rPr>
              <a:t>1:4 – 2:18</a:t>
            </a:r>
            <a:r>
              <a:rPr lang="en-US" sz="2400" b="1" dirty="0" smtClean="0">
                <a:latin typeface="Cambria" pitchFamily="18" charset="0"/>
              </a:rPr>
              <a:t>).</a:t>
            </a:r>
          </a:p>
          <a:p>
            <a:pPr marL="274320" indent="-274320">
              <a:spcAft>
                <a:spcPts val="2400"/>
              </a:spcAft>
              <a:buFont typeface="Arial" pitchFamily="34" charset="0"/>
              <a:buChar char="•"/>
            </a:pPr>
            <a:r>
              <a:rPr lang="en-US" sz="2400" b="1" dirty="0" smtClean="0">
                <a:latin typeface="Cambria" pitchFamily="18" charset="0"/>
              </a:rPr>
              <a:t>Jesus, Better than Moses (</a:t>
            </a:r>
            <a:r>
              <a:rPr lang="en-US" sz="2400" b="1" dirty="0" smtClean="0">
                <a:effectLst>
                  <a:outerShdw blurRad="38100" dist="38100" dir="2700000" algn="tl">
                    <a:srgbClr val="000000">
                      <a:alpha val="43137"/>
                    </a:srgbClr>
                  </a:outerShdw>
                </a:effectLst>
                <a:latin typeface="Cambria" pitchFamily="18" charset="0"/>
              </a:rPr>
              <a:t>3:1-19</a:t>
            </a:r>
            <a:r>
              <a:rPr lang="en-US" sz="2400" b="1" dirty="0" smtClean="0">
                <a:latin typeface="Cambria" pitchFamily="18" charset="0"/>
              </a:rPr>
              <a:t>).</a:t>
            </a:r>
          </a:p>
          <a:p>
            <a:pPr marL="274320" indent="-274320">
              <a:spcAft>
                <a:spcPts val="2400"/>
              </a:spcAft>
              <a:buFont typeface="Arial" pitchFamily="34" charset="0"/>
              <a:buChar char="•"/>
            </a:pPr>
            <a:r>
              <a:rPr lang="en-US" sz="2400" b="1" dirty="0" smtClean="0">
                <a:latin typeface="Cambria" pitchFamily="18" charset="0"/>
              </a:rPr>
              <a:t>Jesus, Better than Joshua (</a:t>
            </a:r>
            <a:r>
              <a:rPr lang="en-US" sz="2400" b="1" dirty="0" smtClean="0">
                <a:effectLst>
                  <a:outerShdw blurRad="38100" dist="38100" dir="2700000" algn="tl">
                    <a:srgbClr val="000000">
                      <a:alpha val="43137"/>
                    </a:srgbClr>
                  </a:outerShdw>
                </a:effectLst>
                <a:latin typeface="Cambria" pitchFamily="18" charset="0"/>
              </a:rPr>
              <a:t>4:1-16</a:t>
            </a:r>
            <a:r>
              <a:rPr lang="en-US" sz="2400" b="1" dirty="0" smtClean="0">
                <a:latin typeface="Cambria" pitchFamily="18" charset="0"/>
              </a:rPr>
              <a:t>). </a:t>
            </a:r>
          </a:p>
          <a:p>
            <a:pPr marL="274320" indent="-274320">
              <a:spcAft>
                <a:spcPts val="2400"/>
              </a:spcAft>
              <a:buFont typeface="Arial" pitchFamily="34" charset="0"/>
              <a:buChar char="•"/>
            </a:pPr>
            <a:r>
              <a:rPr lang="en-US" sz="2400" b="1" dirty="0" smtClean="0">
                <a:latin typeface="Cambria" pitchFamily="18" charset="0"/>
              </a:rPr>
              <a:t>Jesus, Better than Aaron as Priest (</a:t>
            </a:r>
            <a:r>
              <a:rPr lang="en-US" sz="2400" b="1" dirty="0" smtClean="0">
                <a:effectLst>
                  <a:outerShdw blurRad="38100" dist="38100" dir="2700000" algn="tl">
                    <a:srgbClr val="000000">
                      <a:alpha val="43137"/>
                    </a:srgbClr>
                  </a:outerShdw>
                </a:effectLst>
                <a:latin typeface="Cambria" pitchFamily="18" charset="0"/>
              </a:rPr>
              <a:t>5:1 – 8:5</a:t>
            </a:r>
            <a:r>
              <a:rPr lang="en-US" sz="2400" b="1" dirty="0" smtClean="0">
                <a:latin typeface="Cambria" pitchFamily="18"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wipe(left)">
                                      <p:cBhvr>
                                        <p:cTn id="7" dur="500"/>
                                        <p:tgtEl>
                                          <p:spTgt spid="10">
                                            <p:txEl>
                                              <p:pRg st="2" end="2"/>
                                            </p:txEl>
                                          </p:spTgt>
                                        </p:tgtEl>
                                      </p:cBhvr>
                                    </p:animEffect>
                                  </p:childTnLst>
                                </p:cTn>
                              </p:par>
                            </p:childTnLst>
                          </p:cTn>
                        </p:par>
                        <p:par>
                          <p:cTn id="8" fill="hold">
                            <p:stCondLst>
                              <p:cond delay="500"/>
                            </p:stCondLst>
                            <p:childTnLst>
                              <p:par>
                                <p:cTn id="9" presetID="22" presetClass="entr" presetSubtype="8" fill="hold" nodeType="afterEffect">
                                  <p:stCondLst>
                                    <p:cond delay="1000"/>
                                  </p:stCondLst>
                                  <p:childTnLst>
                                    <p:set>
                                      <p:cBhvr>
                                        <p:cTn id="10" dur="1" fill="hold">
                                          <p:stCondLst>
                                            <p:cond delay="0"/>
                                          </p:stCondLst>
                                        </p:cTn>
                                        <p:tgtEl>
                                          <p:spTgt spid="10">
                                            <p:txEl>
                                              <p:pRg st="3" end="3"/>
                                            </p:txEl>
                                          </p:spTgt>
                                        </p:tgtEl>
                                        <p:attrNameLst>
                                          <p:attrName>style.visibility</p:attrName>
                                        </p:attrNameLst>
                                      </p:cBhvr>
                                      <p:to>
                                        <p:strVal val="visible"/>
                                      </p:to>
                                    </p:set>
                                    <p:animEffect transition="in" filter="wipe(left)">
                                      <p:cBhvr>
                                        <p:cTn id="11" dur="500"/>
                                        <p:tgtEl>
                                          <p:spTgt spid="10">
                                            <p:txEl>
                                              <p:pRg st="3" end="3"/>
                                            </p:txEl>
                                          </p:spTgt>
                                        </p:tgtEl>
                                      </p:cBhvr>
                                    </p:animEffect>
                                  </p:childTnLst>
                                </p:cTn>
                              </p:par>
                            </p:childTnLst>
                          </p:cTn>
                        </p:par>
                        <p:par>
                          <p:cTn id="12" fill="hold">
                            <p:stCondLst>
                              <p:cond delay="2000"/>
                            </p:stCondLst>
                            <p:childTnLst>
                              <p:par>
                                <p:cTn id="13" presetID="22" presetClass="entr" presetSubtype="8" fill="hold" nodeType="afterEffect">
                                  <p:stCondLst>
                                    <p:cond delay="1000"/>
                                  </p:stCondLst>
                                  <p:childTnLst>
                                    <p:set>
                                      <p:cBhvr>
                                        <p:cTn id="14" dur="1" fill="hold">
                                          <p:stCondLst>
                                            <p:cond delay="0"/>
                                          </p:stCondLst>
                                        </p:cTn>
                                        <p:tgtEl>
                                          <p:spTgt spid="10">
                                            <p:txEl>
                                              <p:pRg st="4" end="4"/>
                                            </p:txEl>
                                          </p:spTgt>
                                        </p:tgtEl>
                                        <p:attrNameLst>
                                          <p:attrName>style.visibility</p:attrName>
                                        </p:attrNameLst>
                                      </p:cBhvr>
                                      <p:to>
                                        <p:strVal val="visible"/>
                                      </p:to>
                                    </p:set>
                                    <p:animEffect transition="in" filter="wipe(left)">
                                      <p:cBhvr>
                                        <p:cTn id="15" dur="500"/>
                                        <p:tgtEl>
                                          <p:spTgt spid="10">
                                            <p:txEl>
                                              <p:pRg st="4" end="4"/>
                                            </p:txEl>
                                          </p:spTgt>
                                        </p:tgtEl>
                                      </p:cBhvr>
                                    </p:animEffect>
                                  </p:childTnLst>
                                </p:cTn>
                              </p:par>
                            </p:childTnLst>
                          </p:cTn>
                        </p:par>
                        <p:par>
                          <p:cTn id="16" fill="hold">
                            <p:stCondLst>
                              <p:cond delay="3500"/>
                            </p:stCondLst>
                            <p:childTnLst>
                              <p:par>
                                <p:cTn id="17" presetID="22" presetClass="entr" presetSubtype="8" fill="hold" nodeType="afterEffect">
                                  <p:stCondLst>
                                    <p:cond delay="1000"/>
                                  </p:stCondLst>
                                  <p:childTnLst>
                                    <p:set>
                                      <p:cBhvr>
                                        <p:cTn id="18" dur="1" fill="hold">
                                          <p:stCondLst>
                                            <p:cond delay="0"/>
                                          </p:stCondLst>
                                        </p:cTn>
                                        <p:tgtEl>
                                          <p:spTgt spid="10">
                                            <p:txEl>
                                              <p:pRg st="5" end="5"/>
                                            </p:txEl>
                                          </p:spTgt>
                                        </p:tgtEl>
                                        <p:attrNameLst>
                                          <p:attrName>style.visibility</p:attrName>
                                        </p:attrNameLst>
                                      </p:cBhvr>
                                      <p:to>
                                        <p:strVal val="visible"/>
                                      </p:to>
                                    </p:set>
                                    <p:animEffect transition="in" filter="wipe(left)">
                                      <p:cBhvr>
                                        <p:cTn id="19" dur="500"/>
                                        <p:tgtEl>
                                          <p:spTgt spid="10">
                                            <p:txEl>
                                              <p:pRg st="5" end="5"/>
                                            </p:txEl>
                                          </p:spTgt>
                                        </p:tgtEl>
                                      </p:cBhvr>
                                    </p:animEffect>
                                  </p:childTnLst>
                                </p:cTn>
                              </p:par>
                            </p:childTnLst>
                          </p:cTn>
                        </p:par>
                        <p:par>
                          <p:cTn id="20" fill="hold">
                            <p:stCondLst>
                              <p:cond delay="5000"/>
                            </p:stCondLst>
                            <p:childTnLst>
                              <p:par>
                                <p:cTn id="21" presetID="22" presetClass="entr" presetSubtype="8" fill="hold" nodeType="afterEffect">
                                  <p:stCondLst>
                                    <p:cond delay="1000"/>
                                  </p:stCondLst>
                                  <p:childTnLst>
                                    <p:set>
                                      <p:cBhvr>
                                        <p:cTn id="22" dur="1" fill="hold">
                                          <p:stCondLst>
                                            <p:cond delay="0"/>
                                          </p:stCondLst>
                                        </p:cTn>
                                        <p:tgtEl>
                                          <p:spTgt spid="10">
                                            <p:txEl>
                                              <p:pRg st="6" end="6"/>
                                            </p:txEl>
                                          </p:spTgt>
                                        </p:tgtEl>
                                        <p:attrNameLst>
                                          <p:attrName>style.visibility</p:attrName>
                                        </p:attrNameLst>
                                      </p:cBhvr>
                                      <p:to>
                                        <p:strVal val="visible"/>
                                      </p:to>
                                    </p:set>
                                    <p:animEffect transition="in" filter="wipe(left)">
                                      <p:cBhvr>
                                        <p:cTn id="23"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a:t>
            </a:r>
            <a:r>
              <a:rPr kumimoji="0" lang="en-US" sz="3600" b="0" i="0" u="none" strike="noStrike" kern="1200" cap="all" spc="0" normalizeH="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10" name="TextBox 9"/>
          <p:cNvSpPr txBox="1"/>
          <p:nvPr/>
        </p:nvSpPr>
        <p:spPr>
          <a:xfrm>
            <a:off x="381000" y="1371600"/>
            <a:ext cx="8382000" cy="3816429"/>
          </a:xfrm>
          <a:prstGeom prst="rect">
            <a:avLst/>
          </a:prstGeom>
          <a:noFill/>
        </p:spPr>
        <p:txBody>
          <a:bodyPr wrap="square" rtlCol="0">
            <a:spAutoFit/>
          </a:bodyPr>
          <a:lstStyle/>
          <a:p>
            <a:pPr marL="274320" indent="-274320">
              <a:spcAft>
                <a:spcPts val="1800"/>
              </a:spcAft>
            </a:pPr>
            <a:r>
              <a:rPr lang="en-US" sz="2800" b="1" dirty="0" smtClean="0">
                <a:effectLst>
                  <a:outerShdw blurRad="38100" dist="38100" dir="2700000" algn="tl">
                    <a:srgbClr val="000000">
                      <a:alpha val="43137"/>
                    </a:srgbClr>
                  </a:outerShdw>
                </a:effectLst>
                <a:latin typeface="Cambria" pitchFamily="18" charset="0"/>
              </a:rPr>
              <a:t>OUTLINE:  </a:t>
            </a:r>
          </a:p>
          <a:p>
            <a:pPr marL="274320" indent="-274320" algn="ctr">
              <a:spcAft>
                <a:spcPts val="1800"/>
              </a:spcAft>
            </a:pPr>
            <a:r>
              <a:rPr lang="en-US" sz="2800" b="1" dirty="0" smtClean="0">
                <a:effectLst>
                  <a:outerShdw blurRad="38100" dist="38100" dir="2700000" algn="tl">
                    <a:srgbClr val="000000">
                      <a:alpha val="43137"/>
                    </a:srgbClr>
                  </a:outerShdw>
                </a:effectLst>
                <a:latin typeface="Cambria" pitchFamily="18" charset="0"/>
              </a:rPr>
              <a:t>The Superiority of the New and Better Covenant</a:t>
            </a:r>
          </a:p>
          <a:p>
            <a:pPr marL="274320" indent="-274320">
              <a:spcAft>
                <a:spcPts val="2400"/>
              </a:spcAft>
              <a:buFont typeface="Arial" pitchFamily="34" charset="0"/>
              <a:buChar char="•"/>
            </a:pPr>
            <a:r>
              <a:rPr lang="en-US" sz="2400" b="1" dirty="0" smtClean="0">
                <a:latin typeface="Cambria" pitchFamily="18" charset="0"/>
              </a:rPr>
              <a:t>New Covenant Better than the Old (</a:t>
            </a:r>
            <a:r>
              <a:rPr lang="en-US" sz="2400" b="1" dirty="0" smtClean="0">
                <a:effectLst>
                  <a:outerShdw blurRad="38100" dist="38100" dir="2700000" algn="tl">
                    <a:srgbClr val="000000">
                      <a:alpha val="43137"/>
                    </a:srgbClr>
                  </a:outerShdw>
                </a:effectLst>
                <a:latin typeface="Cambria" pitchFamily="18" charset="0"/>
              </a:rPr>
              <a:t>8:6-13</a:t>
            </a:r>
            <a:r>
              <a:rPr lang="en-US" sz="2400" b="1" dirty="0" smtClean="0">
                <a:latin typeface="Cambria" pitchFamily="18" charset="0"/>
              </a:rPr>
              <a:t>).</a:t>
            </a:r>
          </a:p>
          <a:p>
            <a:pPr marL="274320" indent="-274320">
              <a:spcAft>
                <a:spcPts val="2400"/>
              </a:spcAft>
              <a:buFont typeface="Arial" pitchFamily="34" charset="0"/>
              <a:buChar char="•"/>
            </a:pPr>
            <a:r>
              <a:rPr lang="en-US" sz="2400" b="1" dirty="0" smtClean="0">
                <a:latin typeface="Cambria" pitchFamily="18" charset="0"/>
              </a:rPr>
              <a:t>New Covenant Opens a Better Tabernacle (</a:t>
            </a:r>
            <a:r>
              <a:rPr lang="en-US" sz="2400" b="1" dirty="0" smtClean="0">
                <a:effectLst>
                  <a:outerShdw blurRad="38100" dist="38100" dir="2700000" algn="tl">
                    <a:srgbClr val="000000">
                      <a:alpha val="43137"/>
                    </a:srgbClr>
                  </a:outerShdw>
                </a:effectLst>
                <a:latin typeface="Cambria" pitchFamily="18" charset="0"/>
              </a:rPr>
              <a:t>9:1-15</a:t>
            </a:r>
            <a:r>
              <a:rPr lang="en-US" sz="2400" b="1" dirty="0" smtClean="0">
                <a:latin typeface="Cambria" pitchFamily="18" charset="0"/>
              </a:rPr>
              <a:t>).</a:t>
            </a:r>
          </a:p>
          <a:p>
            <a:pPr marL="274320" indent="-274320">
              <a:spcAft>
                <a:spcPts val="2400"/>
              </a:spcAft>
              <a:buFont typeface="Arial" pitchFamily="34" charset="0"/>
              <a:buChar char="•"/>
            </a:pPr>
            <a:r>
              <a:rPr lang="en-US" sz="2400" b="1" dirty="0" smtClean="0">
                <a:latin typeface="Cambria" pitchFamily="18" charset="0"/>
              </a:rPr>
              <a:t>New Covenant  is Sealed by a Better Sacrifice (</a:t>
            </a:r>
            <a:r>
              <a:rPr lang="en-US" sz="2400" b="1" dirty="0" smtClean="0">
                <a:effectLst>
                  <a:outerShdw blurRad="38100" dist="38100" dir="2700000" algn="tl">
                    <a:srgbClr val="000000">
                      <a:alpha val="43137"/>
                    </a:srgbClr>
                  </a:outerShdw>
                </a:effectLst>
                <a:latin typeface="Cambria" pitchFamily="18" charset="0"/>
              </a:rPr>
              <a:t>9:16-28</a:t>
            </a:r>
            <a:r>
              <a:rPr lang="en-US" sz="2400" b="1" dirty="0" smtClean="0">
                <a:latin typeface="Cambria" pitchFamily="18" charset="0"/>
              </a:rPr>
              <a:t>).</a:t>
            </a:r>
          </a:p>
          <a:p>
            <a:pPr marL="274320" indent="-274320">
              <a:spcAft>
                <a:spcPts val="2400"/>
              </a:spcAft>
              <a:buFont typeface="Arial" pitchFamily="34" charset="0"/>
              <a:buChar char="•"/>
            </a:pPr>
            <a:r>
              <a:rPr lang="en-US" sz="2400" b="1" dirty="0" smtClean="0">
                <a:latin typeface="Cambria" pitchFamily="18" charset="0"/>
              </a:rPr>
              <a:t>New Covenant  Settles Forever Our Salvation (</a:t>
            </a:r>
            <a:r>
              <a:rPr lang="en-US" sz="2400" b="1" dirty="0" smtClean="0">
                <a:effectLst>
                  <a:outerShdw blurRad="38100" dist="38100" dir="2700000" algn="tl">
                    <a:srgbClr val="000000">
                      <a:alpha val="43137"/>
                    </a:srgbClr>
                  </a:outerShdw>
                </a:effectLst>
                <a:latin typeface="Cambria" pitchFamily="18" charset="0"/>
              </a:rPr>
              <a:t>10:1-18</a:t>
            </a:r>
            <a:r>
              <a:rPr lang="en-US" sz="2400" b="1" dirty="0" smtClean="0">
                <a:latin typeface="Cambria" pitchFamily="18"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wipe(left)">
                                      <p:cBhvr>
                                        <p:cTn id="7" dur="500"/>
                                        <p:tgtEl>
                                          <p:spTgt spid="10">
                                            <p:txEl>
                                              <p:pRg st="2" end="2"/>
                                            </p:txEl>
                                          </p:spTgt>
                                        </p:tgtEl>
                                      </p:cBhvr>
                                    </p:animEffect>
                                  </p:childTnLst>
                                </p:cTn>
                              </p:par>
                            </p:childTnLst>
                          </p:cTn>
                        </p:par>
                        <p:par>
                          <p:cTn id="8" fill="hold">
                            <p:stCondLst>
                              <p:cond delay="500"/>
                            </p:stCondLst>
                            <p:childTnLst>
                              <p:par>
                                <p:cTn id="9" presetID="22" presetClass="entr" presetSubtype="8" fill="hold" nodeType="afterEffect">
                                  <p:stCondLst>
                                    <p:cond delay="1000"/>
                                  </p:stCondLst>
                                  <p:childTnLst>
                                    <p:set>
                                      <p:cBhvr>
                                        <p:cTn id="10" dur="1" fill="hold">
                                          <p:stCondLst>
                                            <p:cond delay="0"/>
                                          </p:stCondLst>
                                        </p:cTn>
                                        <p:tgtEl>
                                          <p:spTgt spid="10">
                                            <p:txEl>
                                              <p:pRg st="3" end="3"/>
                                            </p:txEl>
                                          </p:spTgt>
                                        </p:tgtEl>
                                        <p:attrNameLst>
                                          <p:attrName>style.visibility</p:attrName>
                                        </p:attrNameLst>
                                      </p:cBhvr>
                                      <p:to>
                                        <p:strVal val="visible"/>
                                      </p:to>
                                    </p:set>
                                    <p:animEffect transition="in" filter="wipe(left)">
                                      <p:cBhvr>
                                        <p:cTn id="11" dur="500"/>
                                        <p:tgtEl>
                                          <p:spTgt spid="10">
                                            <p:txEl>
                                              <p:pRg st="3" end="3"/>
                                            </p:txEl>
                                          </p:spTgt>
                                        </p:tgtEl>
                                      </p:cBhvr>
                                    </p:animEffect>
                                  </p:childTnLst>
                                </p:cTn>
                              </p:par>
                            </p:childTnLst>
                          </p:cTn>
                        </p:par>
                        <p:par>
                          <p:cTn id="12" fill="hold">
                            <p:stCondLst>
                              <p:cond delay="2000"/>
                            </p:stCondLst>
                            <p:childTnLst>
                              <p:par>
                                <p:cTn id="13" presetID="22" presetClass="entr" presetSubtype="8" fill="hold" nodeType="afterEffect">
                                  <p:stCondLst>
                                    <p:cond delay="1000"/>
                                  </p:stCondLst>
                                  <p:childTnLst>
                                    <p:set>
                                      <p:cBhvr>
                                        <p:cTn id="14" dur="1" fill="hold">
                                          <p:stCondLst>
                                            <p:cond delay="0"/>
                                          </p:stCondLst>
                                        </p:cTn>
                                        <p:tgtEl>
                                          <p:spTgt spid="10">
                                            <p:txEl>
                                              <p:pRg st="4" end="4"/>
                                            </p:txEl>
                                          </p:spTgt>
                                        </p:tgtEl>
                                        <p:attrNameLst>
                                          <p:attrName>style.visibility</p:attrName>
                                        </p:attrNameLst>
                                      </p:cBhvr>
                                      <p:to>
                                        <p:strVal val="visible"/>
                                      </p:to>
                                    </p:set>
                                    <p:animEffect transition="in" filter="wipe(left)">
                                      <p:cBhvr>
                                        <p:cTn id="15" dur="500"/>
                                        <p:tgtEl>
                                          <p:spTgt spid="10">
                                            <p:txEl>
                                              <p:pRg st="4" end="4"/>
                                            </p:txEl>
                                          </p:spTgt>
                                        </p:tgtEl>
                                      </p:cBhvr>
                                    </p:animEffect>
                                  </p:childTnLst>
                                </p:cTn>
                              </p:par>
                            </p:childTnLst>
                          </p:cTn>
                        </p:par>
                        <p:par>
                          <p:cTn id="16" fill="hold">
                            <p:stCondLst>
                              <p:cond delay="3500"/>
                            </p:stCondLst>
                            <p:childTnLst>
                              <p:par>
                                <p:cTn id="17" presetID="22" presetClass="entr" presetSubtype="8" fill="hold" nodeType="afterEffect">
                                  <p:stCondLst>
                                    <p:cond delay="1000"/>
                                  </p:stCondLst>
                                  <p:childTnLst>
                                    <p:set>
                                      <p:cBhvr>
                                        <p:cTn id="18" dur="1" fill="hold">
                                          <p:stCondLst>
                                            <p:cond delay="0"/>
                                          </p:stCondLst>
                                        </p:cTn>
                                        <p:tgtEl>
                                          <p:spTgt spid="10">
                                            <p:txEl>
                                              <p:pRg st="5" end="5"/>
                                            </p:txEl>
                                          </p:spTgt>
                                        </p:tgtEl>
                                        <p:attrNameLst>
                                          <p:attrName>style.visibility</p:attrName>
                                        </p:attrNameLst>
                                      </p:cBhvr>
                                      <p:to>
                                        <p:strVal val="visible"/>
                                      </p:to>
                                    </p:set>
                                    <p:animEffect transition="in" filter="wipe(left)">
                                      <p:cBhvr>
                                        <p:cTn id="19"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a:t>
            </a:r>
            <a:r>
              <a:rPr kumimoji="0" lang="en-US" sz="3600" b="0" i="0" u="none" strike="noStrike" kern="1200" cap="all" spc="0" normalizeH="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10" name="TextBox 9"/>
          <p:cNvSpPr txBox="1"/>
          <p:nvPr/>
        </p:nvSpPr>
        <p:spPr>
          <a:xfrm>
            <a:off x="381000" y="1371600"/>
            <a:ext cx="8382000" cy="4185761"/>
          </a:xfrm>
          <a:prstGeom prst="rect">
            <a:avLst/>
          </a:prstGeom>
          <a:noFill/>
        </p:spPr>
        <p:txBody>
          <a:bodyPr wrap="square" rtlCol="0">
            <a:spAutoFit/>
          </a:bodyPr>
          <a:lstStyle/>
          <a:p>
            <a:pPr marL="274320" indent="-274320">
              <a:spcAft>
                <a:spcPts val="1800"/>
              </a:spcAft>
            </a:pPr>
            <a:r>
              <a:rPr lang="en-US" sz="2800" b="1" dirty="0" smtClean="0">
                <a:effectLst>
                  <a:outerShdw blurRad="38100" dist="38100" dir="2700000" algn="tl">
                    <a:srgbClr val="000000">
                      <a:alpha val="43137"/>
                    </a:srgbClr>
                  </a:outerShdw>
                </a:effectLst>
                <a:latin typeface="Cambria" pitchFamily="18" charset="0"/>
              </a:rPr>
              <a:t>OUTLINE:  </a:t>
            </a:r>
          </a:p>
          <a:p>
            <a:pPr marL="274320" indent="-274320" algn="ctr">
              <a:spcAft>
                <a:spcPts val="1800"/>
              </a:spcAft>
            </a:pPr>
            <a:r>
              <a:rPr lang="en-US" sz="2800" b="1" dirty="0" smtClean="0">
                <a:effectLst>
                  <a:outerShdw blurRad="38100" dist="38100" dir="2700000" algn="tl">
                    <a:srgbClr val="000000">
                      <a:alpha val="43137"/>
                    </a:srgbClr>
                  </a:outerShdw>
                </a:effectLst>
                <a:latin typeface="Cambria" pitchFamily="18" charset="0"/>
              </a:rPr>
              <a:t>The Superiority of the Life in Christ</a:t>
            </a:r>
          </a:p>
          <a:p>
            <a:pPr marL="274320" indent="-274320">
              <a:spcAft>
                <a:spcPts val="2400"/>
              </a:spcAft>
              <a:buFont typeface="Arial" pitchFamily="34" charset="0"/>
              <a:buChar char="•"/>
            </a:pPr>
            <a:r>
              <a:rPr lang="en-US" sz="2400" b="1" dirty="0" smtClean="0">
                <a:latin typeface="Cambria" pitchFamily="18" charset="0"/>
              </a:rPr>
              <a:t>It Gives Assurance of Faith (</a:t>
            </a:r>
            <a:r>
              <a:rPr lang="en-US" sz="2400" b="1" dirty="0" smtClean="0">
                <a:effectLst>
                  <a:outerShdw blurRad="38100" dist="38100" dir="2700000" algn="tl">
                    <a:srgbClr val="000000">
                      <a:alpha val="43137"/>
                    </a:srgbClr>
                  </a:outerShdw>
                </a:effectLst>
                <a:latin typeface="Cambria" pitchFamily="18" charset="0"/>
              </a:rPr>
              <a:t>10:19-39</a:t>
            </a:r>
            <a:r>
              <a:rPr lang="en-US" sz="2400" b="1" dirty="0" smtClean="0">
                <a:latin typeface="Cambria" pitchFamily="18" charset="0"/>
              </a:rPr>
              <a:t>).</a:t>
            </a:r>
          </a:p>
          <a:p>
            <a:pPr marL="274320" indent="-274320">
              <a:spcAft>
                <a:spcPts val="2400"/>
              </a:spcAft>
              <a:buFont typeface="Arial" pitchFamily="34" charset="0"/>
              <a:buChar char="•"/>
            </a:pPr>
            <a:r>
              <a:rPr lang="en-US" sz="2400" b="1" dirty="0" smtClean="0">
                <a:latin typeface="Cambria" pitchFamily="18" charset="0"/>
              </a:rPr>
              <a:t>It Gives Us a Working Faith (</a:t>
            </a:r>
            <a:r>
              <a:rPr lang="en-US" sz="2400" b="1" dirty="0" smtClean="0">
                <a:effectLst>
                  <a:outerShdw blurRad="38100" dist="38100" dir="2700000" algn="tl">
                    <a:srgbClr val="000000">
                      <a:alpha val="43137"/>
                    </a:srgbClr>
                  </a:outerShdw>
                </a:effectLst>
                <a:latin typeface="Cambria" pitchFamily="18" charset="0"/>
              </a:rPr>
              <a:t>11:1-40</a:t>
            </a:r>
            <a:r>
              <a:rPr lang="en-US" sz="2400" b="1" dirty="0" smtClean="0">
                <a:latin typeface="Cambria" pitchFamily="18" charset="0"/>
              </a:rPr>
              <a:t>).</a:t>
            </a:r>
          </a:p>
          <a:p>
            <a:pPr marL="274320" indent="-274320">
              <a:spcAft>
                <a:spcPts val="2400"/>
              </a:spcAft>
              <a:buFont typeface="Arial" pitchFamily="34" charset="0"/>
              <a:buChar char="•"/>
            </a:pPr>
            <a:r>
              <a:rPr lang="en-US" sz="2400" b="1" dirty="0" smtClean="0">
                <a:latin typeface="Cambria" pitchFamily="18" charset="0"/>
              </a:rPr>
              <a:t>It Gives us Patience and Direction  (</a:t>
            </a:r>
            <a:r>
              <a:rPr lang="en-US" sz="2400" b="1" dirty="0" smtClean="0">
                <a:effectLst>
                  <a:outerShdw blurRad="38100" dist="38100" dir="2700000" algn="tl">
                    <a:srgbClr val="000000">
                      <a:alpha val="43137"/>
                    </a:srgbClr>
                  </a:outerShdw>
                </a:effectLst>
                <a:latin typeface="Cambria" pitchFamily="18" charset="0"/>
              </a:rPr>
              <a:t>12:1-13</a:t>
            </a:r>
            <a:r>
              <a:rPr lang="en-US" sz="2400" b="1" dirty="0" smtClean="0">
                <a:latin typeface="Cambria" pitchFamily="18" charset="0"/>
              </a:rPr>
              <a:t>).</a:t>
            </a:r>
          </a:p>
          <a:p>
            <a:pPr marL="274320" indent="-274320">
              <a:spcAft>
                <a:spcPts val="2400"/>
              </a:spcAft>
              <a:buFont typeface="Arial" pitchFamily="34" charset="0"/>
              <a:buChar char="•"/>
            </a:pPr>
            <a:r>
              <a:rPr lang="en-US" sz="2400" b="1" dirty="0" smtClean="0">
                <a:latin typeface="Cambria" pitchFamily="18" charset="0"/>
              </a:rPr>
              <a:t>It Gives Us Instruction in Our Walk and Worship             (</a:t>
            </a:r>
            <a:r>
              <a:rPr lang="en-US" sz="2400" b="1" dirty="0" smtClean="0">
                <a:effectLst>
                  <a:outerShdw blurRad="38100" dist="38100" dir="2700000" algn="tl">
                    <a:srgbClr val="000000">
                      <a:alpha val="43137"/>
                    </a:srgbClr>
                  </a:outerShdw>
                </a:effectLst>
                <a:latin typeface="Cambria" pitchFamily="18" charset="0"/>
              </a:rPr>
              <a:t>12:14 – 13:25</a:t>
            </a:r>
            <a:r>
              <a:rPr lang="en-US" sz="2400" b="1" dirty="0" smtClean="0">
                <a:latin typeface="Cambria" pitchFamily="18"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wipe(left)">
                                      <p:cBhvr>
                                        <p:cTn id="7" dur="500"/>
                                        <p:tgtEl>
                                          <p:spTgt spid="10">
                                            <p:txEl>
                                              <p:pRg st="2" end="2"/>
                                            </p:txEl>
                                          </p:spTgt>
                                        </p:tgtEl>
                                      </p:cBhvr>
                                    </p:animEffect>
                                  </p:childTnLst>
                                </p:cTn>
                              </p:par>
                            </p:childTnLst>
                          </p:cTn>
                        </p:par>
                        <p:par>
                          <p:cTn id="8" fill="hold">
                            <p:stCondLst>
                              <p:cond delay="500"/>
                            </p:stCondLst>
                            <p:childTnLst>
                              <p:par>
                                <p:cTn id="9" presetID="22" presetClass="entr" presetSubtype="8" fill="hold" nodeType="afterEffect">
                                  <p:stCondLst>
                                    <p:cond delay="1000"/>
                                  </p:stCondLst>
                                  <p:childTnLst>
                                    <p:set>
                                      <p:cBhvr>
                                        <p:cTn id="10" dur="1" fill="hold">
                                          <p:stCondLst>
                                            <p:cond delay="0"/>
                                          </p:stCondLst>
                                        </p:cTn>
                                        <p:tgtEl>
                                          <p:spTgt spid="10">
                                            <p:txEl>
                                              <p:pRg st="3" end="3"/>
                                            </p:txEl>
                                          </p:spTgt>
                                        </p:tgtEl>
                                        <p:attrNameLst>
                                          <p:attrName>style.visibility</p:attrName>
                                        </p:attrNameLst>
                                      </p:cBhvr>
                                      <p:to>
                                        <p:strVal val="visible"/>
                                      </p:to>
                                    </p:set>
                                    <p:animEffect transition="in" filter="wipe(left)">
                                      <p:cBhvr>
                                        <p:cTn id="11" dur="500"/>
                                        <p:tgtEl>
                                          <p:spTgt spid="10">
                                            <p:txEl>
                                              <p:pRg st="3" end="3"/>
                                            </p:txEl>
                                          </p:spTgt>
                                        </p:tgtEl>
                                      </p:cBhvr>
                                    </p:animEffect>
                                  </p:childTnLst>
                                </p:cTn>
                              </p:par>
                            </p:childTnLst>
                          </p:cTn>
                        </p:par>
                        <p:par>
                          <p:cTn id="12" fill="hold">
                            <p:stCondLst>
                              <p:cond delay="2000"/>
                            </p:stCondLst>
                            <p:childTnLst>
                              <p:par>
                                <p:cTn id="13" presetID="22" presetClass="entr" presetSubtype="8" fill="hold" nodeType="afterEffect">
                                  <p:stCondLst>
                                    <p:cond delay="1000"/>
                                  </p:stCondLst>
                                  <p:childTnLst>
                                    <p:set>
                                      <p:cBhvr>
                                        <p:cTn id="14" dur="1" fill="hold">
                                          <p:stCondLst>
                                            <p:cond delay="0"/>
                                          </p:stCondLst>
                                        </p:cTn>
                                        <p:tgtEl>
                                          <p:spTgt spid="10">
                                            <p:txEl>
                                              <p:pRg st="4" end="4"/>
                                            </p:txEl>
                                          </p:spTgt>
                                        </p:tgtEl>
                                        <p:attrNameLst>
                                          <p:attrName>style.visibility</p:attrName>
                                        </p:attrNameLst>
                                      </p:cBhvr>
                                      <p:to>
                                        <p:strVal val="visible"/>
                                      </p:to>
                                    </p:set>
                                    <p:animEffect transition="in" filter="wipe(left)">
                                      <p:cBhvr>
                                        <p:cTn id="15" dur="500"/>
                                        <p:tgtEl>
                                          <p:spTgt spid="10">
                                            <p:txEl>
                                              <p:pRg st="4" end="4"/>
                                            </p:txEl>
                                          </p:spTgt>
                                        </p:tgtEl>
                                      </p:cBhvr>
                                    </p:animEffect>
                                  </p:childTnLst>
                                </p:cTn>
                              </p:par>
                            </p:childTnLst>
                          </p:cTn>
                        </p:par>
                        <p:par>
                          <p:cTn id="16" fill="hold">
                            <p:stCondLst>
                              <p:cond delay="3500"/>
                            </p:stCondLst>
                            <p:childTnLst>
                              <p:par>
                                <p:cTn id="17" presetID="22" presetClass="entr" presetSubtype="8" fill="hold" nodeType="afterEffect">
                                  <p:stCondLst>
                                    <p:cond delay="1000"/>
                                  </p:stCondLst>
                                  <p:childTnLst>
                                    <p:set>
                                      <p:cBhvr>
                                        <p:cTn id="18" dur="1" fill="hold">
                                          <p:stCondLst>
                                            <p:cond delay="0"/>
                                          </p:stCondLst>
                                        </p:cTn>
                                        <p:tgtEl>
                                          <p:spTgt spid="10">
                                            <p:txEl>
                                              <p:pRg st="5" end="5"/>
                                            </p:txEl>
                                          </p:spTgt>
                                        </p:tgtEl>
                                        <p:attrNameLst>
                                          <p:attrName>style.visibility</p:attrName>
                                        </p:attrNameLst>
                                      </p:cBhvr>
                                      <p:to>
                                        <p:strVal val="visible"/>
                                      </p:to>
                                    </p:set>
                                    <p:animEffect transition="in" filter="wipe(left)">
                                      <p:cBhvr>
                                        <p:cTn id="19"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4</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371600"/>
            <a:ext cx="6019800" cy="3570208"/>
          </a:xfrm>
          <a:prstGeom prst="rect">
            <a:avLst/>
          </a:prstGeom>
          <a:noFill/>
        </p:spPr>
        <p:txBody>
          <a:bodyPr wrap="square" rtlCol="0">
            <a:spAutoFit/>
          </a:bodyPr>
          <a:lstStyle/>
          <a:p>
            <a:pPr marL="274320" indent="-274320">
              <a:spcAft>
                <a:spcPts val="1800"/>
              </a:spcAft>
            </a:pPr>
            <a:r>
              <a:rPr lang="en-US" sz="2800" b="1" dirty="0" smtClean="0">
                <a:effectLst>
                  <a:outerShdw blurRad="38100" dist="38100" dir="2700000" algn="tl">
                    <a:srgbClr val="000000">
                      <a:alpha val="43137"/>
                    </a:srgbClr>
                  </a:outerShdw>
                </a:effectLst>
                <a:latin typeface="Cambria" pitchFamily="18" charset="0"/>
              </a:rPr>
              <a:t>POINTS TO REMEMBER IN CH 4:</a:t>
            </a:r>
          </a:p>
          <a:p>
            <a:pPr marL="274320" indent="-274320">
              <a:spcAft>
                <a:spcPts val="1800"/>
              </a:spcAft>
              <a:buFont typeface="Arial" pitchFamily="34" charset="0"/>
              <a:buChar char="•"/>
            </a:pPr>
            <a:r>
              <a:rPr lang="en-US" sz="2800" b="1" dirty="0" smtClean="0">
                <a:latin typeface="Cambria" pitchFamily="18" charset="0"/>
              </a:rPr>
              <a:t>How Jesus compares to </a:t>
            </a:r>
            <a:r>
              <a:rPr lang="en-US" sz="2800" b="1" dirty="0" smtClean="0">
                <a:effectLst>
                  <a:outerShdw blurRad="38100" dist="38100" dir="2700000" algn="tl">
                    <a:srgbClr val="000000">
                      <a:alpha val="43137"/>
                    </a:srgbClr>
                  </a:outerShdw>
                </a:effectLst>
                <a:latin typeface="Cambria" pitchFamily="18" charset="0"/>
              </a:rPr>
              <a:t>Joshua</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1-6</a:t>
            </a:r>
            <a:r>
              <a:rPr lang="en-US" sz="2800" b="1" dirty="0" smtClean="0">
                <a:latin typeface="Cambria" pitchFamily="18" charset="0"/>
              </a:rPr>
              <a:t>).  </a:t>
            </a:r>
          </a:p>
          <a:p>
            <a:pPr marL="274320" indent="-274320">
              <a:spcAft>
                <a:spcPts val="1800"/>
              </a:spcAft>
              <a:buFont typeface="Arial" pitchFamily="34" charset="0"/>
              <a:buChar char="•"/>
            </a:pPr>
            <a:r>
              <a:rPr lang="en-US" sz="2800" b="1" dirty="0" smtClean="0">
                <a:latin typeface="Cambria" pitchFamily="18" charset="0"/>
              </a:rPr>
              <a:t>The very real danger of an evil and </a:t>
            </a:r>
            <a:r>
              <a:rPr lang="en-US" sz="2800" b="1" dirty="0" smtClean="0">
                <a:effectLst>
                  <a:outerShdw blurRad="38100" dist="38100" dir="2700000" algn="tl">
                    <a:srgbClr val="000000">
                      <a:alpha val="43137"/>
                    </a:srgbClr>
                  </a:outerShdw>
                </a:effectLst>
                <a:latin typeface="Cambria" pitchFamily="18" charset="0"/>
              </a:rPr>
              <a:t>harden</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heart</a:t>
            </a:r>
            <a:r>
              <a:rPr lang="en-US" sz="2800" b="1" dirty="0" smtClean="0">
                <a:latin typeface="Cambria" pitchFamily="18" charset="0"/>
              </a:rPr>
              <a:t> that leads to an unbelief in the living God           (</a:t>
            </a:r>
            <a:r>
              <a:rPr lang="en-US" sz="2800" b="1" dirty="0" smtClean="0">
                <a:effectLst>
                  <a:outerShdw blurRad="38100" dist="38100" dir="2700000" algn="tl">
                    <a:srgbClr val="000000">
                      <a:alpha val="43137"/>
                    </a:srgbClr>
                  </a:outerShdw>
                </a:effectLst>
                <a:latin typeface="Cambria" pitchFamily="18" charset="0"/>
              </a:rPr>
              <a:t>7-19</a:t>
            </a:r>
            <a:r>
              <a:rPr lang="en-US" sz="2800" b="1" dirty="0" smtClean="0">
                <a:latin typeface="Cambria" pitchFamily="18" charset="0"/>
              </a:rPr>
              <a:t>).    </a:t>
            </a:r>
          </a:p>
        </p:txBody>
      </p:sp>
      <p:grpSp>
        <p:nvGrpSpPr>
          <p:cNvPr id="11" name="Group 10"/>
          <p:cNvGrpSpPr/>
          <p:nvPr/>
        </p:nvGrpSpPr>
        <p:grpSpPr>
          <a:xfrm>
            <a:off x="6629400" y="1371601"/>
            <a:ext cx="2184944" cy="4419600"/>
            <a:chOff x="6356407" y="1371600"/>
            <a:chExt cx="2457937" cy="4717445"/>
          </a:xfrm>
        </p:grpSpPr>
        <p:sp>
          <p:nvSpPr>
            <p:cNvPr id="9" name="TextBox 8"/>
            <p:cNvSpPr txBox="1">
              <a:spLocks noChangeArrowheads="1"/>
            </p:cNvSpPr>
            <p:nvPr/>
          </p:nvSpPr>
          <p:spPr bwMode="auto">
            <a:xfrm>
              <a:off x="6400800" y="5715000"/>
              <a:ext cx="2413544" cy="374045"/>
            </a:xfrm>
            <a:prstGeom prst="rect">
              <a:avLst/>
            </a:prstGeom>
            <a:noFill/>
            <a:ln w="9525">
              <a:noFill/>
              <a:miter lim="800000"/>
              <a:headEnd/>
              <a:tailEnd/>
            </a:ln>
          </p:spPr>
          <p:txBody>
            <a:bodyPr wrap="square">
              <a:spAutoFit/>
            </a:bodyPr>
            <a:lstStyle/>
            <a:p>
              <a:pPr algn="ctr" eaLnBrk="0" hangingPunct="0"/>
              <a:r>
                <a:rPr lang="en-US" sz="2000" b="1" dirty="0" smtClean="0">
                  <a:effectLst>
                    <a:outerShdw blurRad="38100" dist="38100" dir="2700000" algn="tl">
                      <a:srgbClr val="000000">
                        <a:alpha val="43137"/>
                      </a:srgbClr>
                    </a:outerShdw>
                  </a:effectLst>
                  <a:latin typeface="+mj-lt"/>
                  <a:cs typeface="Arial" pitchFamily="34" charset="0"/>
                </a:rPr>
                <a:t>Apostle Paul</a:t>
              </a:r>
              <a:endParaRPr lang="en-US" sz="2000" b="1" dirty="0">
                <a:effectLst>
                  <a:outerShdw blurRad="38100" dist="38100" dir="2700000" algn="tl">
                    <a:srgbClr val="000000">
                      <a:alpha val="43137"/>
                    </a:srgbClr>
                  </a:outerShdw>
                </a:effectLst>
                <a:latin typeface="+mj-lt"/>
                <a:cs typeface="Arial" pitchFamily="34" charset="0"/>
              </a:endParaRPr>
            </a:p>
          </p:txBody>
        </p:sp>
        <p:pic>
          <p:nvPicPr>
            <p:cNvPr id="10" name="Picture 9" descr="Picture-Paul-6.jpg"/>
            <p:cNvPicPr>
              <a:picLocks noChangeAspect="1"/>
            </p:cNvPicPr>
            <p:nvPr/>
          </p:nvPicPr>
          <p:blipFill>
            <a:blip r:embed="rId3" cstate="print"/>
            <a:stretch>
              <a:fillRect/>
            </a:stretch>
          </p:blipFill>
          <p:spPr>
            <a:xfrm>
              <a:off x="6356407" y="1371600"/>
              <a:ext cx="2454883" cy="4098105"/>
            </a:xfrm>
            <a:prstGeom prst="rect">
              <a:avLst/>
            </a:prstGeom>
            <a:ln>
              <a:noFill/>
            </a:ln>
            <a:effectLst>
              <a:outerShdw blurRad="190500" algn="tl" rotWithShape="0">
                <a:srgbClr val="000000">
                  <a:alpha val="70000"/>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22" presetClass="entr" presetSubtype="8" fill="hold" nodeType="afterEffect">
                                  <p:stCondLst>
                                    <p:cond delay="100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wipe(left)">
                                      <p:cBhvr>
                                        <p:cTn id="13" dur="500"/>
                                        <p:tgtEl>
                                          <p:spTgt spid="5">
                                            <p:txEl>
                                              <p:pRg st="1" end="1"/>
                                            </p:txEl>
                                          </p:spTgt>
                                        </p:tgtEl>
                                      </p:cBhvr>
                                    </p:animEffect>
                                  </p:childTnLst>
                                </p:cTn>
                              </p:par>
                            </p:childTnLst>
                          </p:cTn>
                        </p:par>
                        <p:par>
                          <p:cTn id="14" fill="hold">
                            <p:stCondLst>
                              <p:cond delay="2500"/>
                            </p:stCondLst>
                            <p:childTnLst>
                              <p:par>
                                <p:cTn id="15" presetID="22" presetClass="entr" presetSubtype="8" fill="hold" nodeType="afterEffect">
                                  <p:stCondLst>
                                    <p:cond delay="200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bg>
      <p:bgPr>
        <a:solidFill>
          <a:srgbClr val="FFC000">
            <a:alpha val="70000"/>
          </a:srgbClr>
        </a:solidFill>
        <a:effectLst/>
      </p:bgPr>
    </p:bg>
    <p:spTree>
      <p:nvGrpSpPr>
        <p:cNvPr id="1" name=""/>
        <p:cNvGrpSpPr/>
        <p:nvPr/>
      </p:nvGrpSpPr>
      <p:grpSpPr>
        <a:xfrm>
          <a:off x="0" y="0"/>
          <a:ext cx="0" cy="0"/>
          <a:chOff x="0" y="0"/>
          <a:chExt cx="0" cy="0"/>
        </a:xfrm>
      </p:grpSpPr>
      <p:sp>
        <p:nvSpPr>
          <p:cNvPr id="2" name="TextBox 1"/>
          <p:cNvSpPr txBox="1"/>
          <p:nvPr/>
        </p:nvSpPr>
        <p:spPr>
          <a:xfrm>
            <a:off x="990600" y="1698620"/>
            <a:ext cx="7162800" cy="341632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nchor="ctr" anchorCtr="0">
            <a:spAutoFit/>
          </a:bodyPr>
          <a:lstStyle/>
          <a:p>
            <a:pPr algn="ctr"/>
            <a:r>
              <a:rPr lang="en-US" sz="7200" dirty="0" smtClean="0">
                <a:solidFill>
                  <a:srgbClr val="C00000"/>
                </a:solidFill>
                <a:effectLst>
                  <a:outerShdw blurRad="38100" dist="38100" dir="2700000" algn="tl">
                    <a:srgbClr val="000000">
                      <a:alpha val="43137"/>
                    </a:srgbClr>
                  </a:outerShdw>
                </a:effectLst>
                <a:latin typeface="Britannic Bold" pitchFamily="34" charset="0"/>
              </a:rPr>
              <a:t>Recap </a:t>
            </a:r>
          </a:p>
          <a:p>
            <a:pPr algn="ctr"/>
            <a:r>
              <a:rPr lang="en-US" sz="7200" dirty="0" smtClean="0">
                <a:solidFill>
                  <a:srgbClr val="C00000"/>
                </a:solidFill>
                <a:effectLst>
                  <a:outerShdw blurRad="38100" dist="38100" dir="2700000" algn="tl">
                    <a:srgbClr val="000000">
                      <a:alpha val="43137"/>
                    </a:srgbClr>
                  </a:outerShdw>
                </a:effectLst>
                <a:latin typeface="Britannic Bold" pitchFamily="34" charset="0"/>
              </a:rPr>
              <a:t>of the  </a:t>
            </a:r>
          </a:p>
          <a:p>
            <a:pPr algn="ctr"/>
            <a:r>
              <a:rPr lang="en-US" sz="7200" dirty="0" smtClean="0">
                <a:solidFill>
                  <a:srgbClr val="C00000"/>
                </a:solidFill>
                <a:effectLst>
                  <a:outerShdw blurRad="38100" dist="38100" dir="2700000" algn="tl">
                    <a:srgbClr val="000000">
                      <a:alpha val="43137"/>
                    </a:srgbClr>
                  </a:outerShdw>
                </a:effectLst>
                <a:latin typeface="Britannic Bold" pitchFamily="34" charset="0"/>
              </a:rPr>
              <a:t>Warnings</a:t>
            </a:r>
            <a:endParaRPr lang="en-US" sz="7200" dirty="0">
              <a:solidFill>
                <a:srgbClr val="C00000"/>
              </a:solidFill>
              <a:effectLst>
                <a:outerShdw blurRad="38100" dist="38100" dir="2700000" algn="tl">
                  <a:srgbClr val="000000">
                    <a:alpha val="43137"/>
                  </a:srgbClr>
                </a:outerShdw>
              </a:effectLst>
              <a:latin typeface="Britannic Bold"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a:t>
            </a:r>
            <a:r>
              <a:rPr kumimoji="0" lang="en-US" sz="3600" b="0" i="0" u="none" strike="noStrike" kern="1200" cap="all" spc="0" normalizeH="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10" name="TextBox 9"/>
          <p:cNvSpPr txBox="1"/>
          <p:nvPr/>
        </p:nvSpPr>
        <p:spPr>
          <a:xfrm>
            <a:off x="381000" y="1371600"/>
            <a:ext cx="8458200" cy="4201150"/>
          </a:xfrm>
          <a:prstGeom prst="rect">
            <a:avLst/>
          </a:prstGeom>
          <a:noFill/>
        </p:spPr>
        <p:txBody>
          <a:bodyPr wrap="square" rtlCol="0">
            <a:spAutoFit/>
          </a:bodyPr>
          <a:lstStyle/>
          <a:p>
            <a:pPr marL="274320" indent="-274320">
              <a:spcAft>
                <a:spcPts val="1800"/>
              </a:spcAft>
            </a:pPr>
            <a:r>
              <a:rPr lang="en-US" sz="2800" b="1" dirty="0" smtClean="0">
                <a:effectLst>
                  <a:outerShdw blurRad="38100" dist="38100" dir="2700000" algn="tl">
                    <a:srgbClr val="000000">
                      <a:alpha val="43137"/>
                    </a:srgbClr>
                  </a:outerShdw>
                </a:effectLst>
                <a:latin typeface="Cambria" pitchFamily="18" charset="0"/>
              </a:rPr>
              <a:t>WARNINGS:  </a:t>
            </a:r>
          </a:p>
          <a:p>
            <a:pPr marL="274320" indent="-274320">
              <a:spcAft>
                <a:spcPts val="2400"/>
              </a:spcAft>
              <a:buFont typeface="Arial" pitchFamily="34" charset="0"/>
              <a:buChar char="•"/>
            </a:pPr>
            <a:r>
              <a:rPr lang="en-US" sz="2400" b="1" dirty="0" smtClean="0">
                <a:latin typeface="Cambria" pitchFamily="18" charset="0"/>
              </a:rPr>
              <a:t>Pay Attention lest you Drift Away (</a:t>
            </a:r>
            <a:r>
              <a:rPr lang="en-US" sz="2400" b="1" dirty="0" smtClean="0">
                <a:effectLst>
                  <a:outerShdw blurRad="38100" dist="38100" dir="2700000" algn="tl">
                    <a:srgbClr val="000000">
                      <a:alpha val="43137"/>
                    </a:srgbClr>
                  </a:outerShdw>
                </a:effectLst>
                <a:latin typeface="Cambria" pitchFamily="18" charset="0"/>
              </a:rPr>
              <a:t>2:1-4</a:t>
            </a:r>
            <a:r>
              <a:rPr lang="en-US" sz="2400" b="1" dirty="0" smtClean="0">
                <a:latin typeface="Cambria" pitchFamily="18" charset="0"/>
              </a:rPr>
              <a:t>)</a:t>
            </a:r>
          </a:p>
          <a:p>
            <a:pPr marL="274320" indent="-274320">
              <a:spcAft>
                <a:spcPts val="2400"/>
              </a:spcAft>
              <a:buFont typeface="Arial" pitchFamily="34" charset="0"/>
              <a:buChar char="•"/>
            </a:pPr>
            <a:r>
              <a:rPr lang="en-US" sz="2400" b="1" dirty="0" smtClean="0">
                <a:latin typeface="Cambria" pitchFamily="18" charset="0"/>
              </a:rPr>
              <a:t>Beware of a Harden Heart  (</a:t>
            </a:r>
            <a:r>
              <a:rPr lang="en-US" sz="2400" b="1" dirty="0" smtClean="0">
                <a:effectLst>
                  <a:outerShdw blurRad="38100" dist="38100" dir="2700000" algn="tl">
                    <a:srgbClr val="000000">
                      <a:alpha val="43137"/>
                    </a:srgbClr>
                  </a:outerShdw>
                </a:effectLst>
                <a:latin typeface="Cambria" pitchFamily="18" charset="0"/>
              </a:rPr>
              <a:t>3:7 – 4:13</a:t>
            </a:r>
            <a:r>
              <a:rPr lang="en-US" sz="2400" b="1" dirty="0" smtClean="0">
                <a:latin typeface="Cambria" pitchFamily="18" charset="0"/>
              </a:rPr>
              <a:t>)</a:t>
            </a:r>
          </a:p>
          <a:p>
            <a:pPr marL="274320" indent="-274320">
              <a:spcAft>
                <a:spcPts val="2400"/>
              </a:spcAft>
              <a:buFont typeface="Arial" pitchFamily="34" charset="0"/>
              <a:buChar char="•"/>
            </a:pPr>
            <a:r>
              <a:rPr lang="en-US" sz="2400" b="1" dirty="0" smtClean="0">
                <a:latin typeface="Cambria" pitchFamily="18" charset="0"/>
              </a:rPr>
              <a:t>Don’t allow Dullness of Heart to Hinder Spiritual Growth (</a:t>
            </a:r>
            <a:r>
              <a:rPr lang="en-US" sz="2400" b="1" dirty="0" smtClean="0">
                <a:effectLst>
                  <a:outerShdw blurRad="38100" dist="38100" dir="2700000" algn="tl">
                    <a:srgbClr val="000000">
                      <a:alpha val="43137"/>
                    </a:srgbClr>
                  </a:outerShdw>
                </a:effectLst>
                <a:latin typeface="Cambria" pitchFamily="18" charset="0"/>
              </a:rPr>
              <a:t>5:11-6:20</a:t>
            </a:r>
            <a:r>
              <a:rPr lang="en-US" sz="2400" b="1" dirty="0" smtClean="0">
                <a:latin typeface="Cambria" pitchFamily="18" charset="0"/>
              </a:rPr>
              <a:t>). </a:t>
            </a:r>
          </a:p>
          <a:p>
            <a:pPr marL="274320" indent="-274320">
              <a:spcAft>
                <a:spcPts val="2400"/>
              </a:spcAft>
              <a:buFont typeface="Arial" pitchFamily="34" charset="0"/>
              <a:buChar char="•"/>
            </a:pPr>
            <a:r>
              <a:rPr lang="en-US" sz="2400" b="1" dirty="0" smtClean="0">
                <a:latin typeface="Cambria" pitchFamily="18" charset="0"/>
              </a:rPr>
              <a:t>Stand Firm in the Faith or Be Judged by God (</a:t>
            </a:r>
            <a:r>
              <a:rPr lang="en-US" sz="2400" b="1" dirty="0" smtClean="0">
                <a:effectLst>
                  <a:outerShdw blurRad="38100" dist="38100" dir="2700000" algn="tl">
                    <a:srgbClr val="000000">
                      <a:alpha val="43137"/>
                    </a:srgbClr>
                  </a:outerShdw>
                </a:effectLst>
                <a:latin typeface="Cambria" pitchFamily="18" charset="0"/>
              </a:rPr>
              <a:t>10:19-39</a:t>
            </a:r>
            <a:r>
              <a:rPr lang="en-US" sz="2400" b="1" dirty="0" smtClean="0">
                <a:latin typeface="Cambria" pitchFamily="18" charset="0"/>
              </a:rPr>
              <a:t>) </a:t>
            </a:r>
          </a:p>
          <a:p>
            <a:pPr marL="274320" indent="-274320">
              <a:spcAft>
                <a:spcPts val="2400"/>
              </a:spcAft>
              <a:buFont typeface="Arial" pitchFamily="34" charset="0"/>
              <a:buChar char="•"/>
            </a:pPr>
            <a:r>
              <a:rPr lang="en-US" sz="2400" b="1" dirty="0" smtClean="0">
                <a:latin typeface="Cambria" pitchFamily="18" charset="0"/>
              </a:rPr>
              <a:t>Don’t Turn Away from Christ (</a:t>
            </a:r>
            <a:r>
              <a:rPr lang="en-US" sz="2400" b="1" dirty="0" smtClean="0">
                <a:effectLst>
                  <a:outerShdw blurRad="38100" dist="38100" dir="2700000" algn="tl">
                    <a:srgbClr val="000000">
                      <a:alpha val="43137"/>
                    </a:srgbClr>
                  </a:outerShdw>
                </a:effectLst>
                <a:latin typeface="Cambria" pitchFamily="18" charset="0"/>
              </a:rPr>
              <a:t>12:25-29</a:t>
            </a:r>
            <a:r>
              <a:rPr lang="en-US" sz="2400" b="1" dirty="0" smtClean="0">
                <a:latin typeface="Cambria" pitchFamily="18"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wipe(left)">
                                      <p:cBhvr>
                                        <p:cTn id="7" dur="500"/>
                                        <p:tgtEl>
                                          <p:spTgt spid="10">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1000"/>
                                  </p:stCondLst>
                                  <p:childTnLst>
                                    <p:set>
                                      <p:cBhvr>
                                        <p:cTn id="10" dur="1" fill="hold">
                                          <p:stCondLst>
                                            <p:cond delay="0"/>
                                          </p:stCondLst>
                                        </p:cTn>
                                        <p:tgtEl>
                                          <p:spTgt spid="10">
                                            <p:txEl>
                                              <p:pRg st="2" end="2"/>
                                            </p:txEl>
                                          </p:spTgt>
                                        </p:tgtEl>
                                        <p:attrNameLst>
                                          <p:attrName>style.visibility</p:attrName>
                                        </p:attrNameLst>
                                      </p:cBhvr>
                                      <p:to>
                                        <p:strVal val="visible"/>
                                      </p:to>
                                    </p:set>
                                    <p:animEffect transition="in" filter="wipe(left)">
                                      <p:cBhvr>
                                        <p:cTn id="11" dur="500"/>
                                        <p:tgtEl>
                                          <p:spTgt spid="10">
                                            <p:txEl>
                                              <p:pRg st="2" end="2"/>
                                            </p:txEl>
                                          </p:spTgt>
                                        </p:tgtEl>
                                      </p:cBhvr>
                                    </p:animEffect>
                                  </p:childTnLst>
                                </p:cTn>
                              </p:par>
                            </p:childTnLst>
                          </p:cTn>
                        </p:par>
                        <p:par>
                          <p:cTn id="12" fill="hold">
                            <p:stCondLst>
                              <p:cond delay="2000"/>
                            </p:stCondLst>
                            <p:childTnLst>
                              <p:par>
                                <p:cTn id="13" presetID="22" presetClass="entr" presetSubtype="8" fill="hold" nodeType="afterEffect">
                                  <p:stCondLst>
                                    <p:cond delay="100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wipe(left)">
                                      <p:cBhvr>
                                        <p:cTn id="15" dur="500"/>
                                        <p:tgtEl>
                                          <p:spTgt spid="10">
                                            <p:txEl>
                                              <p:pRg st="3" end="3"/>
                                            </p:txEl>
                                          </p:spTgt>
                                        </p:tgtEl>
                                      </p:cBhvr>
                                    </p:animEffect>
                                  </p:childTnLst>
                                </p:cTn>
                              </p:par>
                            </p:childTnLst>
                          </p:cTn>
                        </p:par>
                        <p:par>
                          <p:cTn id="16" fill="hold">
                            <p:stCondLst>
                              <p:cond delay="3500"/>
                            </p:stCondLst>
                            <p:childTnLst>
                              <p:par>
                                <p:cTn id="17" presetID="22" presetClass="entr" presetSubtype="8" fill="hold" nodeType="afterEffect">
                                  <p:stCondLst>
                                    <p:cond delay="100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wipe(left)">
                                      <p:cBhvr>
                                        <p:cTn id="19" dur="500"/>
                                        <p:tgtEl>
                                          <p:spTgt spid="10">
                                            <p:txEl>
                                              <p:pRg st="4" end="4"/>
                                            </p:txEl>
                                          </p:spTgt>
                                        </p:tgtEl>
                                      </p:cBhvr>
                                    </p:animEffect>
                                  </p:childTnLst>
                                </p:cTn>
                              </p:par>
                            </p:childTnLst>
                          </p:cTn>
                        </p:par>
                        <p:par>
                          <p:cTn id="20" fill="hold">
                            <p:stCondLst>
                              <p:cond delay="5000"/>
                            </p:stCondLst>
                            <p:childTnLst>
                              <p:par>
                                <p:cTn id="21" presetID="22" presetClass="entr" presetSubtype="8" fill="hold" nodeType="afterEffect">
                                  <p:stCondLst>
                                    <p:cond delay="1000"/>
                                  </p:stCondLst>
                                  <p:childTnLst>
                                    <p:set>
                                      <p:cBhvr>
                                        <p:cTn id="22" dur="1" fill="hold">
                                          <p:stCondLst>
                                            <p:cond delay="0"/>
                                          </p:stCondLst>
                                        </p:cTn>
                                        <p:tgtEl>
                                          <p:spTgt spid="10">
                                            <p:txEl>
                                              <p:pRg st="5" end="5"/>
                                            </p:txEl>
                                          </p:spTgt>
                                        </p:tgtEl>
                                        <p:attrNameLst>
                                          <p:attrName>style.visibility</p:attrName>
                                        </p:attrNameLst>
                                      </p:cBhvr>
                                      <p:to>
                                        <p:strVal val="visible"/>
                                      </p:to>
                                    </p:set>
                                    <p:animEffect transition="in" filter="wipe(left)">
                                      <p:cBhvr>
                                        <p:cTn id="23"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9</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371600"/>
            <a:ext cx="8458200" cy="5139869"/>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Though Paul mentions details of the furnishings of the physical tabernacle and the ministry of the priests, his primary purpose is </a:t>
            </a:r>
            <a:r>
              <a:rPr lang="en-US" sz="2600" b="1" i="1" dirty="0" smtClean="0">
                <a:effectLst>
                  <a:outerShdw blurRad="38100" dist="38100" dir="2700000" algn="tl">
                    <a:srgbClr val="000000">
                      <a:alpha val="43137"/>
                    </a:srgbClr>
                  </a:outerShdw>
                </a:effectLst>
                <a:latin typeface="Cambria" pitchFamily="18" charset="0"/>
              </a:rPr>
              <a:t>spiritual</a:t>
            </a:r>
            <a:r>
              <a:rPr lang="en-US" sz="2600" b="1" dirty="0" smtClean="0">
                <a:latin typeface="Cambria" pitchFamily="18" charset="0"/>
              </a:rPr>
              <a:t>, drawing attention from external, tangible thins to internal, </a:t>
            </a:r>
            <a:r>
              <a:rPr lang="en-US" sz="2600" b="1" i="1" dirty="0" smtClean="0">
                <a:effectLst>
                  <a:outerShdw blurRad="38100" dist="38100" dir="2700000" algn="tl">
                    <a:srgbClr val="000000">
                      <a:alpha val="43137"/>
                    </a:srgbClr>
                  </a:outerShdw>
                </a:effectLst>
                <a:latin typeface="Cambria" pitchFamily="18" charset="0"/>
              </a:rPr>
              <a:t>spiritual matters</a:t>
            </a:r>
            <a:r>
              <a:rPr lang="en-US" sz="2600" b="1" dirty="0" smtClean="0">
                <a:latin typeface="Cambria" pitchFamily="18" charset="0"/>
              </a:rPr>
              <a:t> of the heart. </a:t>
            </a:r>
          </a:p>
          <a:p>
            <a:pPr marL="274320" indent="-274320">
              <a:spcAft>
                <a:spcPts val="2400"/>
              </a:spcAft>
              <a:buFont typeface="Arial" pitchFamily="34" charset="0"/>
              <a:buChar char="•"/>
            </a:pPr>
            <a:r>
              <a:rPr lang="en-US" sz="2600" b="1" dirty="0" smtClean="0">
                <a:latin typeface="Cambria" pitchFamily="18" charset="0"/>
              </a:rPr>
              <a:t>But how easy it is to get wrapped up in the external – those things we can see and touch with our bodies and the inner voice of our </a:t>
            </a:r>
            <a:r>
              <a:rPr lang="en-US" sz="2600" b="1" i="1" dirty="0" smtClean="0">
                <a:effectLst>
                  <a:outerShdw blurRad="38100" dist="38100" dir="2700000" algn="tl">
                    <a:srgbClr val="000000">
                      <a:alpha val="43137"/>
                    </a:srgbClr>
                  </a:outerShdw>
                </a:effectLst>
                <a:latin typeface="Cambria" pitchFamily="18" charset="0"/>
              </a:rPr>
              <a:t>conscience</a:t>
            </a:r>
            <a:r>
              <a:rPr lang="en-US" sz="2600" b="1" dirty="0" smtClean="0">
                <a:latin typeface="Cambria" pitchFamily="18" charset="0"/>
              </a:rPr>
              <a:t>.  The </a:t>
            </a:r>
            <a:r>
              <a:rPr lang="en-US" sz="2600" b="1" i="1" dirty="0" smtClean="0">
                <a:effectLst>
                  <a:outerShdw blurRad="38100" dist="38100" dir="2700000" algn="tl">
                    <a:srgbClr val="000000">
                      <a:alpha val="43137"/>
                    </a:srgbClr>
                  </a:outerShdw>
                </a:effectLst>
                <a:latin typeface="Cambria" pitchFamily="18" charset="0"/>
              </a:rPr>
              <a:t>conscience</a:t>
            </a:r>
            <a:r>
              <a:rPr lang="en-US" sz="2600" b="1" dirty="0" smtClean="0">
                <a:latin typeface="Cambria" pitchFamily="18" charset="0"/>
              </a:rPr>
              <a:t> isn’t a fail-safe.  It can be damaged making us feel </a:t>
            </a:r>
            <a:r>
              <a:rPr lang="en-US" sz="2600" b="1" i="1" u="sng" dirty="0" smtClean="0">
                <a:latin typeface="Cambria" pitchFamily="18" charset="0"/>
              </a:rPr>
              <a:t>good</a:t>
            </a:r>
            <a:r>
              <a:rPr lang="en-US" sz="2600" b="1" dirty="0" smtClean="0">
                <a:latin typeface="Cambria" pitchFamily="18" charset="0"/>
              </a:rPr>
              <a:t> about our wickedness or </a:t>
            </a:r>
            <a:r>
              <a:rPr lang="en-US" sz="2600" b="1" i="1" u="sng" dirty="0" smtClean="0">
                <a:latin typeface="Cambria" pitchFamily="18" charset="0"/>
              </a:rPr>
              <a:t>guilty</a:t>
            </a:r>
            <a:r>
              <a:rPr lang="en-US" sz="2600" b="1" dirty="0" smtClean="0">
                <a:latin typeface="Cambria" pitchFamily="18" charset="0"/>
              </a:rPr>
              <a:t> when innocent.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2</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371600"/>
            <a:ext cx="8610600" cy="1154162"/>
          </a:xfrm>
          <a:prstGeom prst="rect">
            <a:avLst/>
          </a:prstGeom>
          <a:noFill/>
        </p:spPr>
        <p:txBody>
          <a:bodyPr wrap="square" rtlCol="0">
            <a:spAutoFit/>
          </a:bodyPr>
          <a:lstStyle/>
          <a:p>
            <a:pPr marL="274320" indent="-274320">
              <a:spcAft>
                <a:spcPts val="1800"/>
              </a:spcAft>
            </a:pPr>
            <a:r>
              <a:rPr lang="en-US" sz="2800" b="1" dirty="0" smtClean="0">
                <a:effectLst>
                  <a:outerShdw blurRad="38100" dist="38100" dir="2700000" algn="tl">
                    <a:srgbClr val="000000">
                      <a:alpha val="43137"/>
                    </a:srgbClr>
                  </a:outerShdw>
                </a:effectLst>
                <a:latin typeface="Cambria" pitchFamily="18" charset="0"/>
              </a:rPr>
              <a:t>REVIEW OF CH 2:</a:t>
            </a:r>
          </a:p>
          <a:p>
            <a:pPr marL="274320" indent="-274320">
              <a:spcAft>
                <a:spcPts val="1800"/>
              </a:spcAft>
            </a:pPr>
            <a:r>
              <a:rPr lang="en-US" sz="2600" b="1" dirty="0" smtClean="0">
                <a:effectLst>
                  <a:outerShdw blurRad="38100" dist="38100" dir="2700000" algn="tl">
                    <a:srgbClr val="000000">
                      <a:alpha val="43137"/>
                    </a:srgbClr>
                  </a:outerShdw>
                </a:effectLst>
                <a:latin typeface="Cambria" pitchFamily="18" charset="0"/>
              </a:rPr>
              <a:t>WARNING #1:  </a:t>
            </a:r>
            <a:r>
              <a:rPr lang="en-US" sz="2600" b="1" dirty="0" smtClean="0">
                <a:latin typeface="Cambria" pitchFamily="18" charset="0"/>
              </a:rPr>
              <a:t>Pay attention lest you </a:t>
            </a:r>
            <a:r>
              <a:rPr lang="en-US" sz="2600" b="1" i="1" dirty="0" smtClean="0">
                <a:effectLst>
                  <a:outerShdw blurRad="38100" dist="38100" dir="2700000" algn="tl">
                    <a:srgbClr val="000000">
                      <a:alpha val="43137"/>
                    </a:srgbClr>
                  </a:outerShdw>
                </a:effectLst>
                <a:latin typeface="Cambria" pitchFamily="18" charset="0"/>
              </a:rPr>
              <a:t>drift away</a:t>
            </a:r>
            <a:r>
              <a:rPr lang="en-US" sz="2600" b="1" dirty="0" smtClean="0">
                <a:latin typeface="Cambria" pitchFamily="18" charset="0"/>
              </a:rPr>
              <a:t>(</a:t>
            </a:r>
            <a:r>
              <a:rPr lang="en-US" sz="2600" b="1" dirty="0" smtClean="0">
                <a:effectLst>
                  <a:outerShdw blurRad="38100" dist="38100" dir="2700000" algn="tl">
                    <a:srgbClr val="000000">
                      <a:alpha val="43137"/>
                    </a:srgbClr>
                  </a:outerShdw>
                </a:effectLst>
                <a:latin typeface="Cambria" pitchFamily="18" charset="0"/>
              </a:rPr>
              <a:t>2:1-4</a:t>
            </a:r>
            <a:r>
              <a:rPr lang="en-US" sz="2600" b="1" dirty="0" smtClean="0">
                <a:latin typeface="Cambria" pitchFamily="18" charset="0"/>
              </a:rPr>
              <a:t>). </a:t>
            </a:r>
          </a:p>
        </p:txBody>
      </p:sp>
      <p:pic>
        <p:nvPicPr>
          <p:cNvPr id="8" name="Picture 7" descr="2-1 drift.jpg"/>
          <p:cNvPicPr>
            <a:picLocks noChangeAspect="1"/>
          </p:cNvPicPr>
          <p:nvPr/>
        </p:nvPicPr>
        <p:blipFill>
          <a:blip r:embed="rId3" cstate="print"/>
          <a:stretch>
            <a:fillRect/>
          </a:stretch>
        </p:blipFill>
        <p:spPr>
          <a:xfrm>
            <a:off x="609600" y="2819400"/>
            <a:ext cx="8153400" cy="3857625"/>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3</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371600"/>
            <a:ext cx="8382000" cy="4985980"/>
          </a:xfrm>
          <a:prstGeom prst="rect">
            <a:avLst/>
          </a:prstGeom>
          <a:noFill/>
        </p:spPr>
        <p:txBody>
          <a:bodyPr wrap="square" rtlCol="0">
            <a:spAutoFit/>
          </a:bodyPr>
          <a:lstStyle/>
          <a:p>
            <a:pPr marL="274320" indent="-274320">
              <a:spcAft>
                <a:spcPts val="1800"/>
              </a:spcAft>
            </a:pPr>
            <a:r>
              <a:rPr lang="en-US" sz="2800" b="1" dirty="0" smtClean="0">
                <a:effectLst>
                  <a:outerShdw blurRad="38100" dist="38100" dir="2700000" algn="tl">
                    <a:srgbClr val="000000">
                      <a:alpha val="43137"/>
                    </a:srgbClr>
                  </a:outerShdw>
                </a:effectLst>
                <a:latin typeface="Cambria" pitchFamily="18" charset="0"/>
              </a:rPr>
              <a:t>WARNING #2:</a:t>
            </a:r>
          </a:p>
          <a:p>
            <a:pPr marL="274320" indent="-274320">
              <a:spcAft>
                <a:spcPts val="1800"/>
              </a:spcAft>
              <a:buFont typeface="Arial" pitchFamily="34" charset="0"/>
              <a:buChar char="•"/>
            </a:pPr>
            <a:r>
              <a:rPr lang="en-US" sz="2600" b="1" dirty="0" smtClean="0">
                <a:latin typeface="Cambria" pitchFamily="18" charset="0"/>
              </a:rPr>
              <a:t>Beware of a </a:t>
            </a:r>
            <a:r>
              <a:rPr lang="en-US" sz="2600" b="1" u="sng" dirty="0" smtClean="0">
                <a:effectLst>
                  <a:outerShdw blurRad="38100" dist="38100" dir="2700000" algn="tl">
                    <a:srgbClr val="000000">
                      <a:alpha val="43137"/>
                    </a:srgbClr>
                  </a:outerShdw>
                </a:effectLst>
                <a:latin typeface="Cambria" pitchFamily="18" charset="0"/>
              </a:rPr>
              <a:t>hard</a:t>
            </a:r>
            <a:r>
              <a:rPr lang="en-US" sz="2600" b="1" dirty="0" smtClean="0">
                <a:latin typeface="Cambria" pitchFamily="18" charset="0"/>
              </a:rPr>
              <a:t> </a:t>
            </a:r>
            <a:r>
              <a:rPr lang="en-US" sz="2600" b="1" u="sng" dirty="0" smtClean="0">
                <a:effectLst>
                  <a:outerShdw blurRad="38100" dist="38100" dir="2700000" algn="tl">
                    <a:srgbClr val="000000">
                      <a:alpha val="43137"/>
                    </a:srgbClr>
                  </a:outerShdw>
                </a:effectLst>
                <a:latin typeface="Cambria" pitchFamily="18" charset="0"/>
              </a:rPr>
              <a:t>heart</a:t>
            </a:r>
            <a:r>
              <a:rPr lang="en-US" sz="2600" b="1" dirty="0" smtClean="0">
                <a:latin typeface="Cambria" pitchFamily="18" charset="0"/>
              </a:rPr>
              <a:t> of disbelief against God              (</a:t>
            </a:r>
            <a:r>
              <a:rPr lang="en-US" sz="2600" b="1" dirty="0" smtClean="0">
                <a:effectLst>
                  <a:outerShdw blurRad="38100" dist="38100" dir="2700000" algn="tl">
                    <a:srgbClr val="000000">
                      <a:alpha val="43137"/>
                    </a:srgbClr>
                  </a:outerShdw>
                </a:effectLst>
                <a:latin typeface="Cambria" pitchFamily="18" charset="0"/>
              </a:rPr>
              <a:t>7-19</a:t>
            </a:r>
            <a:r>
              <a:rPr lang="en-US" sz="2600" b="1" dirty="0" smtClean="0">
                <a:latin typeface="Cambria" pitchFamily="18" charset="0"/>
              </a:rPr>
              <a:t>). </a:t>
            </a:r>
          </a:p>
          <a:p>
            <a:pPr marL="274320" indent="-274320">
              <a:spcAft>
                <a:spcPts val="1800"/>
              </a:spcAft>
              <a:buFont typeface="Arial" pitchFamily="34" charset="0"/>
              <a:buChar char="•"/>
            </a:pPr>
            <a:r>
              <a:rPr lang="en-US" sz="2600" b="1" dirty="0" smtClean="0">
                <a:latin typeface="Cambria" pitchFamily="18" charset="0"/>
              </a:rPr>
              <a:t>Paul quotes from </a:t>
            </a:r>
            <a:r>
              <a:rPr lang="en-US" sz="2600" b="1" dirty="0" smtClean="0">
                <a:effectLst>
                  <a:outerShdw blurRad="38100" dist="38100" dir="2700000" algn="tl">
                    <a:srgbClr val="000000">
                      <a:alpha val="43137"/>
                    </a:srgbClr>
                  </a:outerShdw>
                </a:effectLst>
                <a:latin typeface="Cambria" pitchFamily="18" charset="0"/>
              </a:rPr>
              <a:t>Psalm 95:8-11</a:t>
            </a:r>
            <a:r>
              <a:rPr lang="en-US" sz="26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&gt;</a:t>
            </a:r>
            <a:r>
              <a:rPr lang="en-US" sz="2600" b="1" dirty="0" smtClean="0">
                <a:latin typeface="Cambria" pitchFamily="18" charset="0"/>
              </a:rPr>
              <a:t> “Harden not your heart, as in the </a:t>
            </a:r>
            <a:r>
              <a:rPr lang="en-US" sz="2600" b="1" i="1" dirty="0" smtClean="0">
                <a:effectLst>
                  <a:outerShdw blurRad="38100" dist="38100" dir="2700000" algn="tl">
                    <a:srgbClr val="000000">
                      <a:alpha val="43137"/>
                    </a:srgbClr>
                  </a:outerShdw>
                </a:effectLst>
                <a:latin typeface="Cambria" pitchFamily="18" charset="0"/>
              </a:rPr>
              <a:t>provocation</a:t>
            </a:r>
            <a:r>
              <a:rPr lang="en-US" sz="2600" b="1" dirty="0" smtClean="0">
                <a:latin typeface="Cambria" pitchFamily="18" charset="0"/>
              </a:rPr>
              <a:t>, and as in the day of </a:t>
            </a:r>
            <a:r>
              <a:rPr lang="en-US" sz="2600" b="1" i="1" dirty="0" smtClean="0">
                <a:effectLst>
                  <a:outerShdw blurRad="38100" dist="38100" dir="2700000" algn="tl">
                    <a:srgbClr val="000000">
                      <a:alpha val="43137"/>
                    </a:srgbClr>
                  </a:outerShdw>
                </a:effectLst>
                <a:latin typeface="Cambria" pitchFamily="18" charset="0"/>
              </a:rPr>
              <a:t>temptation</a:t>
            </a:r>
            <a:r>
              <a:rPr lang="en-US" sz="2600" b="1" dirty="0" smtClean="0">
                <a:latin typeface="Cambria" pitchFamily="18" charset="0"/>
              </a:rPr>
              <a:t> in the wilderness:  </a:t>
            </a:r>
            <a:r>
              <a:rPr lang="en-US" sz="2600" b="1" baseline="30000" dirty="0" smtClean="0">
                <a:effectLst>
                  <a:outerShdw blurRad="38100" dist="38100" dir="2700000" algn="tl">
                    <a:srgbClr val="000000">
                      <a:alpha val="43137"/>
                    </a:srgbClr>
                  </a:outerShdw>
                </a:effectLst>
                <a:latin typeface="Cambria" pitchFamily="18" charset="0"/>
              </a:rPr>
              <a:t>9</a:t>
            </a:r>
            <a:r>
              <a:rPr lang="en-US" sz="2600" b="1" dirty="0" smtClean="0">
                <a:latin typeface="Cambria" pitchFamily="18" charset="0"/>
              </a:rPr>
              <a:t>When your fathers tempted me, proved me, and saw my work.  </a:t>
            </a:r>
            <a:r>
              <a:rPr lang="en-US" sz="2600" b="1" baseline="30000" dirty="0" smtClean="0">
                <a:effectLst>
                  <a:outerShdw blurRad="38100" dist="38100" dir="2700000" algn="tl">
                    <a:srgbClr val="000000">
                      <a:alpha val="43137"/>
                    </a:srgbClr>
                  </a:outerShdw>
                </a:effectLst>
                <a:latin typeface="Cambria" pitchFamily="18" charset="0"/>
              </a:rPr>
              <a:t>10</a:t>
            </a:r>
            <a:r>
              <a:rPr lang="en-US" sz="2600" b="1" dirty="0" smtClean="0">
                <a:latin typeface="Cambria" pitchFamily="18" charset="0"/>
              </a:rPr>
              <a:t>Forty years long was I </a:t>
            </a:r>
            <a:r>
              <a:rPr lang="en-US" sz="2600" b="1" i="1" dirty="0" smtClean="0">
                <a:effectLst>
                  <a:outerShdw blurRad="38100" dist="38100" dir="2700000" algn="tl">
                    <a:srgbClr val="000000">
                      <a:alpha val="43137"/>
                    </a:srgbClr>
                  </a:outerShdw>
                </a:effectLst>
                <a:latin typeface="Cambria" pitchFamily="18" charset="0"/>
              </a:rPr>
              <a:t>grieved</a:t>
            </a:r>
            <a:r>
              <a:rPr lang="en-US" sz="2600" b="1" dirty="0" smtClean="0">
                <a:latin typeface="Cambria" pitchFamily="18" charset="0"/>
              </a:rPr>
              <a:t> with this generation, and said, It is a people that do err in their </a:t>
            </a:r>
            <a:r>
              <a:rPr lang="en-US" sz="2600" b="1" i="1" dirty="0" smtClean="0">
                <a:effectLst>
                  <a:outerShdw blurRad="38100" dist="38100" dir="2700000" algn="tl">
                    <a:srgbClr val="000000">
                      <a:alpha val="43137"/>
                    </a:srgbClr>
                  </a:outerShdw>
                </a:effectLst>
                <a:latin typeface="Cambria" pitchFamily="18" charset="0"/>
              </a:rPr>
              <a:t>heart</a:t>
            </a:r>
            <a:r>
              <a:rPr lang="en-US" sz="2600" b="1" dirty="0" smtClean="0">
                <a:latin typeface="Cambria" pitchFamily="18" charset="0"/>
              </a:rPr>
              <a:t>, and they have not known my ways:  </a:t>
            </a:r>
            <a:r>
              <a:rPr lang="en-US" sz="2600" b="1" baseline="30000" dirty="0" smtClean="0">
                <a:effectLst>
                  <a:outerShdw blurRad="38100" dist="38100" dir="2700000" algn="tl">
                    <a:srgbClr val="000000">
                      <a:alpha val="43137"/>
                    </a:srgbClr>
                  </a:outerShdw>
                </a:effectLst>
                <a:latin typeface="Cambria" pitchFamily="18" charset="0"/>
              </a:rPr>
              <a:t>11</a:t>
            </a:r>
            <a:r>
              <a:rPr lang="en-US" sz="2600" b="1" dirty="0" smtClean="0">
                <a:latin typeface="Cambria" pitchFamily="18" charset="0"/>
              </a:rPr>
              <a:t>Unto whom I swore in my </a:t>
            </a:r>
            <a:r>
              <a:rPr lang="en-US" sz="2600" b="1" i="1" dirty="0" smtClean="0">
                <a:effectLst>
                  <a:outerShdw blurRad="38100" dist="38100" dir="2700000" algn="tl">
                    <a:srgbClr val="000000">
                      <a:alpha val="43137"/>
                    </a:srgbClr>
                  </a:outerShdw>
                </a:effectLst>
                <a:latin typeface="Cambria" pitchFamily="18" charset="0"/>
              </a:rPr>
              <a:t>wrath</a:t>
            </a:r>
            <a:r>
              <a:rPr lang="en-US" sz="2600" b="1" dirty="0" smtClean="0">
                <a:latin typeface="Cambria" pitchFamily="18" charset="0"/>
              </a:rPr>
              <a:t> that they should not enter into my </a:t>
            </a:r>
            <a:r>
              <a:rPr lang="en-US" sz="2600" b="1" i="1" dirty="0" smtClean="0">
                <a:effectLst>
                  <a:outerShdw blurRad="38100" dist="38100" dir="2700000" algn="tl">
                    <a:srgbClr val="000000">
                      <a:alpha val="43137"/>
                    </a:srgbClr>
                  </a:outerShdw>
                </a:effectLst>
                <a:latin typeface="Cambria" pitchFamily="18" charset="0"/>
              </a:rPr>
              <a:t>rest</a:t>
            </a:r>
            <a:r>
              <a:rPr lang="en-US" sz="2600" b="1" dirty="0" smtClean="0">
                <a:latin typeface="Cambria" pitchFamily="18"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wipe(left)">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a:t>
            </a:r>
            <a:r>
              <a:rPr kumimoji="0" lang="en-US" sz="3600" b="0" i="0" u="none" strike="noStrike" kern="1200" cap="all" spc="0" normalizeH="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pic>
        <p:nvPicPr>
          <p:cNvPr id="4" name="Picture 3" descr="Picture-Hebrews-2-3.jpg"/>
          <p:cNvPicPr>
            <a:picLocks noChangeAspect="1"/>
          </p:cNvPicPr>
          <p:nvPr/>
        </p:nvPicPr>
        <p:blipFill>
          <a:blip r:embed="rId3" cstate="print"/>
          <a:srcRect b="6250"/>
          <a:stretch>
            <a:fillRect/>
          </a:stretch>
        </p:blipFill>
        <p:spPr>
          <a:xfrm>
            <a:off x="304800" y="1219200"/>
            <a:ext cx="3473872" cy="2514599"/>
          </a:xfrm>
          <a:prstGeom prst="rect">
            <a:avLst/>
          </a:prstGeom>
          <a:ln>
            <a:noFill/>
          </a:ln>
          <a:effectLst>
            <a:outerShdw blurRad="190500" algn="tl" rotWithShape="0">
              <a:srgbClr val="000000">
                <a:alpha val="70000"/>
              </a:srgbClr>
            </a:outerShdw>
          </a:effectLst>
        </p:spPr>
      </p:pic>
      <p:pic>
        <p:nvPicPr>
          <p:cNvPr id="6" name="Picture 5" descr="Picture-Hebrews-4-9.jpg"/>
          <p:cNvPicPr>
            <a:picLocks noChangeAspect="1"/>
          </p:cNvPicPr>
          <p:nvPr/>
        </p:nvPicPr>
        <p:blipFill>
          <a:blip r:embed="rId4" cstate="print"/>
          <a:srcRect l="1667" t="9544" r="1667"/>
          <a:stretch>
            <a:fillRect/>
          </a:stretch>
        </p:blipFill>
        <p:spPr>
          <a:xfrm>
            <a:off x="3962400" y="1219200"/>
            <a:ext cx="4887379" cy="2514600"/>
          </a:xfrm>
          <a:prstGeom prst="rect">
            <a:avLst/>
          </a:prstGeom>
          <a:ln>
            <a:noFill/>
          </a:ln>
          <a:effectLst>
            <a:outerShdw blurRad="190500" algn="tl" rotWithShape="0">
              <a:srgbClr val="000000">
                <a:alpha val="70000"/>
              </a:srgbClr>
            </a:outerShdw>
          </a:effectLst>
        </p:spPr>
      </p:pic>
      <p:pic>
        <p:nvPicPr>
          <p:cNvPr id="7" name="Picture 6" descr="Picture-Hebrews-9-27.jpg"/>
          <p:cNvPicPr>
            <a:picLocks noChangeAspect="1"/>
          </p:cNvPicPr>
          <p:nvPr/>
        </p:nvPicPr>
        <p:blipFill>
          <a:blip r:embed="rId5" cstate="print"/>
          <a:srcRect l="3333" t="5491" r="3334" b="5285"/>
          <a:stretch>
            <a:fillRect/>
          </a:stretch>
        </p:blipFill>
        <p:spPr>
          <a:xfrm>
            <a:off x="4038600" y="3962400"/>
            <a:ext cx="4419600" cy="2716635"/>
          </a:xfrm>
          <a:prstGeom prst="rect">
            <a:avLst/>
          </a:prstGeom>
          <a:ln>
            <a:noFill/>
          </a:ln>
          <a:effectLst>
            <a:outerShdw blurRad="190500" algn="tl" rotWithShape="0">
              <a:srgbClr val="000000">
                <a:alpha val="70000"/>
              </a:srgbClr>
            </a:outerShdw>
          </a:effectLst>
        </p:spPr>
      </p:pic>
      <p:pic>
        <p:nvPicPr>
          <p:cNvPr id="9" name="Picture 8" descr="Picture-Hebrews-10-14.jpg"/>
          <p:cNvPicPr>
            <a:picLocks noChangeAspect="1"/>
          </p:cNvPicPr>
          <p:nvPr/>
        </p:nvPicPr>
        <p:blipFill>
          <a:blip r:embed="rId6" cstate="print"/>
          <a:srcRect b="15412"/>
          <a:stretch>
            <a:fillRect/>
          </a:stretch>
        </p:blipFill>
        <p:spPr>
          <a:xfrm>
            <a:off x="228600" y="4038600"/>
            <a:ext cx="3603356" cy="22860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p>
        </p:txBody>
      </p:sp>
      <p:pic>
        <p:nvPicPr>
          <p:cNvPr id="8"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pic>
        <p:nvPicPr>
          <p:cNvPr id="4" name="Picture 3" descr="Picture-Hebrews-10-25.jpg"/>
          <p:cNvPicPr>
            <a:picLocks noChangeAspect="1"/>
          </p:cNvPicPr>
          <p:nvPr/>
        </p:nvPicPr>
        <p:blipFill>
          <a:blip r:embed="rId3" cstate="print"/>
          <a:srcRect r="2679" b="4762"/>
          <a:stretch>
            <a:fillRect/>
          </a:stretch>
        </p:blipFill>
        <p:spPr>
          <a:xfrm>
            <a:off x="367029" y="1295400"/>
            <a:ext cx="3897337" cy="2438400"/>
          </a:xfrm>
          <a:prstGeom prst="rect">
            <a:avLst/>
          </a:prstGeom>
          <a:ln>
            <a:noFill/>
          </a:ln>
          <a:effectLst>
            <a:outerShdw blurRad="190500" algn="tl" rotWithShape="0">
              <a:srgbClr val="000000">
                <a:alpha val="70000"/>
              </a:srgbClr>
            </a:outerShdw>
          </a:effectLst>
        </p:spPr>
      </p:pic>
      <p:pic>
        <p:nvPicPr>
          <p:cNvPr id="6" name="Picture 5" descr="Picture-Hebrews-10-26.jpeg"/>
          <p:cNvPicPr>
            <a:picLocks noChangeAspect="1"/>
          </p:cNvPicPr>
          <p:nvPr/>
        </p:nvPicPr>
        <p:blipFill>
          <a:blip r:embed="rId4" cstate="print"/>
          <a:srcRect t="11042" b="9896"/>
          <a:stretch>
            <a:fillRect/>
          </a:stretch>
        </p:blipFill>
        <p:spPr>
          <a:xfrm>
            <a:off x="381000" y="3962400"/>
            <a:ext cx="3810000" cy="1905000"/>
          </a:xfrm>
          <a:prstGeom prst="rect">
            <a:avLst/>
          </a:prstGeom>
          <a:ln>
            <a:noFill/>
          </a:ln>
          <a:effectLst>
            <a:outerShdw blurRad="190500" algn="tl" rotWithShape="0">
              <a:srgbClr val="000000">
                <a:alpha val="70000"/>
              </a:srgbClr>
            </a:outerShdw>
          </a:effectLst>
        </p:spPr>
      </p:pic>
      <p:pic>
        <p:nvPicPr>
          <p:cNvPr id="7" name="Picture 6" descr="Picture-Hebrews-11.jpg"/>
          <p:cNvPicPr>
            <a:picLocks noChangeAspect="1"/>
          </p:cNvPicPr>
          <p:nvPr/>
        </p:nvPicPr>
        <p:blipFill>
          <a:blip r:embed="rId5" cstate="print"/>
          <a:srcRect b="6780"/>
          <a:stretch>
            <a:fillRect/>
          </a:stretch>
        </p:blipFill>
        <p:spPr>
          <a:xfrm>
            <a:off x="4572000" y="1295400"/>
            <a:ext cx="4267201" cy="2438400"/>
          </a:xfrm>
          <a:prstGeom prst="rect">
            <a:avLst/>
          </a:prstGeom>
          <a:ln>
            <a:noFill/>
          </a:ln>
          <a:effectLst>
            <a:outerShdw blurRad="190500" algn="tl" rotWithShape="0">
              <a:srgbClr val="000000">
                <a:alpha val="70000"/>
              </a:srgbClr>
            </a:outerShdw>
          </a:effectLst>
        </p:spPr>
      </p:pic>
      <p:grpSp>
        <p:nvGrpSpPr>
          <p:cNvPr id="9" name="Group 8"/>
          <p:cNvGrpSpPr/>
          <p:nvPr/>
        </p:nvGrpSpPr>
        <p:grpSpPr>
          <a:xfrm>
            <a:off x="4648200" y="3962400"/>
            <a:ext cx="3383795" cy="2743200"/>
            <a:chOff x="4091552" y="1371600"/>
            <a:chExt cx="4778643" cy="3371910"/>
          </a:xfrm>
        </p:grpSpPr>
        <p:sp>
          <p:nvSpPr>
            <p:cNvPr id="10" name="TextBox 9"/>
            <p:cNvSpPr txBox="1">
              <a:spLocks noChangeArrowheads="1"/>
            </p:cNvSpPr>
            <p:nvPr/>
          </p:nvSpPr>
          <p:spPr bwMode="auto">
            <a:xfrm>
              <a:off x="4191000" y="4343400"/>
              <a:ext cx="4648200" cy="400110"/>
            </a:xfrm>
            <a:prstGeom prst="rect">
              <a:avLst/>
            </a:prstGeom>
            <a:noFill/>
            <a:ln w="9525">
              <a:noFill/>
              <a:miter lim="800000"/>
              <a:headEnd/>
              <a:tailEnd/>
            </a:ln>
          </p:spPr>
          <p:txBody>
            <a:bodyPr wrap="square">
              <a:spAutoFit/>
            </a:bodyPr>
            <a:lstStyle/>
            <a:p>
              <a:pPr algn="ctr" eaLnBrk="0" hangingPunct="0"/>
              <a:r>
                <a:rPr lang="en-US" sz="2000" b="1" dirty="0" smtClean="0">
                  <a:effectLst>
                    <a:outerShdw blurRad="38100" dist="38100" dir="2700000" algn="tl">
                      <a:srgbClr val="000000">
                        <a:alpha val="43137"/>
                      </a:srgbClr>
                    </a:outerShdw>
                  </a:effectLst>
                  <a:latin typeface="+mj-lt"/>
                  <a:cs typeface="Arial" pitchFamily="34" charset="0"/>
                </a:rPr>
                <a:t>Paul Defending His Faith</a:t>
              </a:r>
              <a:endParaRPr lang="en-US" sz="2000" b="1" dirty="0">
                <a:effectLst>
                  <a:outerShdw blurRad="38100" dist="38100" dir="2700000" algn="tl">
                    <a:srgbClr val="000000">
                      <a:alpha val="43137"/>
                    </a:srgbClr>
                  </a:outerShdw>
                </a:effectLst>
                <a:latin typeface="+mj-lt"/>
                <a:cs typeface="Arial" pitchFamily="34" charset="0"/>
              </a:endParaRPr>
            </a:p>
          </p:txBody>
        </p:sp>
        <p:pic>
          <p:nvPicPr>
            <p:cNvPr id="11" name="Picture 10" descr="Picture-Paul-1.jpg"/>
            <p:cNvPicPr>
              <a:picLocks noChangeAspect="1"/>
            </p:cNvPicPr>
            <p:nvPr/>
          </p:nvPicPr>
          <p:blipFill>
            <a:blip r:embed="rId6" cstate="print"/>
            <a:stretch>
              <a:fillRect/>
            </a:stretch>
          </p:blipFill>
          <p:spPr>
            <a:xfrm>
              <a:off x="4091552" y="1371600"/>
              <a:ext cx="4778643" cy="2819400"/>
            </a:xfrm>
            <a:prstGeom prst="rect">
              <a:avLst/>
            </a:prstGeom>
            <a:ln>
              <a:noFill/>
            </a:ln>
            <a:effectLst>
              <a:outerShdw blurRad="190500" algn="tl" rotWithShape="0">
                <a:srgbClr val="000000">
                  <a:alpha val="70000"/>
                </a:srgbClr>
              </a:outerShdw>
            </a:effectLst>
          </p:spPr>
        </p:pic>
      </p:grpSp>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p>
        </p:txBody>
      </p:sp>
      <p:pic>
        <p:nvPicPr>
          <p:cNvPr id="8"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pic>
        <p:nvPicPr>
          <p:cNvPr id="4" name="Picture 3" descr="Picture-Hebrews-13-1.jpg"/>
          <p:cNvPicPr>
            <a:picLocks noChangeAspect="1"/>
          </p:cNvPicPr>
          <p:nvPr/>
        </p:nvPicPr>
        <p:blipFill>
          <a:blip r:embed="rId3" cstate="print"/>
          <a:srcRect t="10000" b="7778"/>
          <a:stretch>
            <a:fillRect/>
          </a:stretch>
        </p:blipFill>
        <p:spPr>
          <a:xfrm>
            <a:off x="4057137" y="1295400"/>
            <a:ext cx="4782063" cy="3733800"/>
          </a:xfrm>
          <a:prstGeom prst="rect">
            <a:avLst/>
          </a:prstGeom>
          <a:ln>
            <a:noFill/>
          </a:ln>
          <a:effectLst>
            <a:outerShdw blurRad="190500" algn="tl" rotWithShape="0">
              <a:srgbClr val="000000">
                <a:alpha val="70000"/>
              </a:srgbClr>
            </a:outerShdw>
          </a:effectLst>
        </p:spPr>
      </p:pic>
      <p:pic>
        <p:nvPicPr>
          <p:cNvPr id="6" name="Picture 5" descr="Picture-Hebrews-12-1.jpg"/>
          <p:cNvPicPr>
            <a:picLocks noChangeAspect="1"/>
          </p:cNvPicPr>
          <p:nvPr/>
        </p:nvPicPr>
        <p:blipFill>
          <a:blip r:embed="rId4" cstate="print"/>
          <a:srcRect t="6076" b="7986"/>
          <a:stretch>
            <a:fillRect/>
          </a:stretch>
        </p:blipFill>
        <p:spPr>
          <a:xfrm>
            <a:off x="304800" y="1295400"/>
            <a:ext cx="3556733" cy="38100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Group 8"/>
          <p:cNvGrpSpPr/>
          <p:nvPr/>
        </p:nvGrpSpPr>
        <p:grpSpPr>
          <a:xfrm>
            <a:off x="6248400" y="1295400"/>
            <a:ext cx="2514600" cy="4648200"/>
            <a:chOff x="5715000" y="1295400"/>
            <a:chExt cx="3048000" cy="5124510"/>
          </a:xfrm>
        </p:grpSpPr>
        <p:sp>
          <p:nvSpPr>
            <p:cNvPr id="10" name="TextBox 9"/>
            <p:cNvSpPr txBox="1">
              <a:spLocks noChangeArrowheads="1"/>
            </p:cNvSpPr>
            <p:nvPr/>
          </p:nvSpPr>
          <p:spPr bwMode="auto">
            <a:xfrm>
              <a:off x="5791200" y="6019800"/>
              <a:ext cx="2971800" cy="400110"/>
            </a:xfrm>
            <a:prstGeom prst="rect">
              <a:avLst/>
            </a:prstGeom>
            <a:noFill/>
            <a:ln w="9525">
              <a:noFill/>
              <a:miter lim="800000"/>
              <a:headEnd/>
              <a:tailEnd/>
            </a:ln>
          </p:spPr>
          <p:txBody>
            <a:bodyPr wrap="square">
              <a:spAutoFit/>
            </a:bodyPr>
            <a:lstStyle/>
            <a:p>
              <a:pPr algn="ctr" eaLnBrk="0" hangingPunct="0"/>
              <a:r>
                <a:rPr lang="en-US" sz="2000" b="1" dirty="0" smtClean="0">
                  <a:effectLst>
                    <a:outerShdw blurRad="38100" dist="38100" dir="2700000" algn="tl">
                      <a:srgbClr val="000000">
                        <a:alpha val="43137"/>
                      </a:srgbClr>
                    </a:outerShdw>
                  </a:effectLst>
                  <a:latin typeface="+mj-lt"/>
                  <a:cs typeface="Arial" pitchFamily="34" charset="0"/>
                </a:rPr>
                <a:t>Apostle Paul</a:t>
              </a:r>
              <a:endParaRPr lang="en-US" sz="2000" b="1" dirty="0">
                <a:effectLst>
                  <a:outerShdw blurRad="38100" dist="38100" dir="2700000" algn="tl">
                    <a:srgbClr val="000000">
                      <a:alpha val="43137"/>
                    </a:srgbClr>
                  </a:outerShdw>
                </a:effectLst>
                <a:latin typeface="+mj-lt"/>
                <a:cs typeface="Arial" pitchFamily="34" charset="0"/>
              </a:endParaRPr>
            </a:p>
          </p:txBody>
        </p:sp>
        <p:pic>
          <p:nvPicPr>
            <p:cNvPr id="7" name="Picture 6" descr="Picture-Paul-5.jpg"/>
            <p:cNvPicPr>
              <a:picLocks noChangeAspect="1"/>
            </p:cNvPicPr>
            <p:nvPr/>
          </p:nvPicPr>
          <p:blipFill>
            <a:blip r:embed="rId3" cstate="print"/>
            <a:stretch>
              <a:fillRect/>
            </a:stretch>
          </p:blipFill>
          <p:spPr>
            <a:xfrm>
              <a:off x="5715000" y="1295400"/>
              <a:ext cx="3048000" cy="4572000"/>
            </a:xfrm>
            <a:prstGeom prst="rect">
              <a:avLst/>
            </a:prstGeom>
            <a:ln>
              <a:noFill/>
            </a:ln>
            <a:effectLst>
              <a:outerShdw blurRad="190500" algn="tl" rotWithShape="0">
                <a:srgbClr val="000000">
                  <a:alpha val="70000"/>
                </a:srgbClr>
              </a:outerShdw>
            </a:effectLst>
          </p:spPr>
        </p:pic>
      </p:grpSp>
      <p:sp>
        <p:nvSpPr>
          <p:cNvPr id="11" name="Title 1"/>
          <p:cNvSpPr>
            <a:spLocks noGrp="1"/>
          </p:cNvSpPr>
          <p:nvPr>
            <p:ph type="title"/>
          </p:nvPr>
        </p:nvSpPr>
        <p:spPr>
          <a:xfrm>
            <a:off x="304800" y="152400"/>
            <a:ext cx="8534400" cy="914400"/>
          </a:xfrm>
        </p:spPr>
        <p:style>
          <a:lnRef idx="0">
            <a:schemeClr val="accent6"/>
          </a:lnRef>
          <a:fillRef idx="3">
            <a:schemeClr val="accent6"/>
          </a:fillRef>
          <a:effectRef idx="3">
            <a:schemeClr val="accent6"/>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Philemon </a:t>
            </a:r>
          </a:p>
        </p:txBody>
      </p:sp>
      <p:pic>
        <p:nvPicPr>
          <p:cNvPr id="12" name="Picture 3" descr="Scroll.png"/>
          <p:cNvPicPr>
            <a:picLocks noChangeAspect="1"/>
          </p:cNvPicPr>
          <p:nvPr/>
        </p:nvPicPr>
        <p:blipFill>
          <a:blip r:embed="rId4"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grpSp>
        <p:nvGrpSpPr>
          <p:cNvPr id="8" name="Group 7"/>
          <p:cNvGrpSpPr/>
          <p:nvPr/>
        </p:nvGrpSpPr>
        <p:grpSpPr>
          <a:xfrm>
            <a:off x="3352800" y="1371600"/>
            <a:ext cx="2639090" cy="4648199"/>
            <a:chOff x="6019800" y="1295399"/>
            <a:chExt cx="2867690" cy="4972111"/>
          </a:xfrm>
        </p:grpSpPr>
        <p:sp>
          <p:nvSpPr>
            <p:cNvPr id="13" name="TextBox 12"/>
            <p:cNvSpPr txBox="1">
              <a:spLocks noChangeArrowheads="1"/>
            </p:cNvSpPr>
            <p:nvPr/>
          </p:nvSpPr>
          <p:spPr bwMode="auto">
            <a:xfrm>
              <a:off x="6019800" y="5867400"/>
              <a:ext cx="2819400" cy="400110"/>
            </a:xfrm>
            <a:prstGeom prst="rect">
              <a:avLst/>
            </a:prstGeom>
            <a:noFill/>
            <a:ln w="9525">
              <a:noFill/>
              <a:miter lim="800000"/>
              <a:headEnd/>
              <a:tailEnd/>
            </a:ln>
          </p:spPr>
          <p:txBody>
            <a:bodyPr wrap="square">
              <a:spAutoFit/>
            </a:bodyPr>
            <a:lstStyle/>
            <a:p>
              <a:pPr algn="ctr" eaLnBrk="0" hangingPunct="0"/>
              <a:r>
                <a:rPr lang="en-US" sz="2000" b="1" dirty="0" smtClean="0">
                  <a:effectLst>
                    <a:outerShdw blurRad="38100" dist="38100" dir="2700000" algn="tl">
                      <a:srgbClr val="000000">
                        <a:alpha val="43137"/>
                      </a:srgbClr>
                    </a:outerShdw>
                  </a:effectLst>
                  <a:latin typeface="+mj-lt"/>
                  <a:cs typeface="Arial" pitchFamily="34" charset="0"/>
                </a:rPr>
                <a:t>Apostle Paul</a:t>
              </a:r>
              <a:endParaRPr lang="en-US" sz="2000" b="1" dirty="0">
                <a:effectLst>
                  <a:outerShdw blurRad="38100" dist="38100" dir="2700000" algn="tl">
                    <a:srgbClr val="000000">
                      <a:alpha val="43137"/>
                    </a:srgbClr>
                  </a:outerShdw>
                </a:effectLst>
                <a:latin typeface="+mj-lt"/>
                <a:cs typeface="Arial" pitchFamily="34" charset="0"/>
              </a:endParaRPr>
            </a:p>
          </p:txBody>
        </p:sp>
        <p:pic>
          <p:nvPicPr>
            <p:cNvPr id="14" name="Picture 13" descr="Picture-Paul-6.jpg"/>
            <p:cNvPicPr>
              <a:picLocks noChangeAspect="1"/>
            </p:cNvPicPr>
            <p:nvPr/>
          </p:nvPicPr>
          <p:blipFill>
            <a:blip r:embed="rId5" cstate="print"/>
            <a:stretch>
              <a:fillRect/>
            </a:stretch>
          </p:blipFill>
          <p:spPr>
            <a:xfrm>
              <a:off x="6019800" y="1295399"/>
              <a:ext cx="2867690" cy="4383683"/>
            </a:xfrm>
            <a:prstGeom prst="rect">
              <a:avLst/>
            </a:prstGeom>
            <a:ln>
              <a:noFill/>
            </a:ln>
            <a:effectLst>
              <a:outerShdw blurRad="190500" algn="tl" rotWithShape="0">
                <a:srgbClr val="000000">
                  <a:alpha val="70000"/>
                </a:srgbClr>
              </a:outerShdw>
            </a:effectLst>
          </p:spPr>
        </p:pic>
      </p:grpSp>
      <p:grpSp>
        <p:nvGrpSpPr>
          <p:cNvPr id="15" name="Group 14"/>
          <p:cNvGrpSpPr/>
          <p:nvPr/>
        </p:nvGrpSpPr>
        <p:grpSpPr>
          <a:xfrm>
            <a:off x="228600" y="1219200"/>
            <a:ext cx="2667000" cy="4876800"/>
            <a:chOff x="5181600" y="1295400"/>
            <a:chExt cx="2971800" cy="5276910"/>
          </a:xfrm>
        </p:grpSpPr>
        <p:sp>
          <p:nvSpPr>
            <p:cNvPr id="16" name="TextBox 15"/>
            <p:cNvSpPr txBox="1">
              <a:spLocks noChangeArrowheads="1"/>
            </p:cNvSpPr>
            <p:nvPr/>
          </p:nvSpPr>
          <p:spPr bwMode="auto">
            <a:xfrm>
              <a:off x="5257800" y="6172200"/>
              <a:ext cx="2895600" cy="400110"/>
            </a:xfrm>
            <a:prstGeom prst="rect">
              <a:avLst/>
            </a:prstGeom>
            <a:noFill/>
            <a:ln w="9525">
              <a:noFill/>
              <a:miter lim="800000"/>
              <a:headEnd/>
              <a:tailEnd/>
            </a:ln>
          </p:spPr>
          <p:txBody>
            <a:bodyPr wrap="square">
              <a:spAutoFit/>
            </a:bodyPr>
            <a:lstStyle/>
            <a:p>
              <a:pPr algn="ctr" eaLnBrk="0" hangingPunct="0"/>
              <a:r>
                <a:rPr lang="en-US" sz="2000" b="1" dirty="0" smtClean="0">
                  <a:effectLst>
                    <a:outerShdw blurRad="38100" dist="38100" dir="2700000" algn="tl">
                      <a:srgbClr val="000000">
                        <a:alpha val="43137"/>
                      </a:srgbClr>
                    </a:outerShdw>
                  </a:effectLst>
                  <a:latin typeface="+mj-lt"/>
                  <a:cs typeface="Arial" pitchFamily="34" charset="0"/>
                </a:rPr>
                <a:t>Apostle Paul</a:t>
              </a:r>
              <a:endParaRPr lang="en-US" sz="2000" b="1" dirty="0">
                <a:effectLst>
                  <a:outerShdw blurRad="38100" dist="38100" dir="2700000" algn="tl">
                    <a:srgbClr val="000000">
                      <a:alpha val="43137"/>
                    </a:srgbClr>
                  </a:outerShdw>
                </a:effectLst>
                <a:latin typeface="+mj-lt"/>
                <a:cs typeface="Arial" pitchFamily="34" charset="0"/>
              </a:endParaRPr>
            </a:p>
          </p:txBody>
        </p:sp>
        <p:pic>
          <p:nvPicPr>
            <p:cNvPr id="17" name="Picture 16" descr="Picture-Paul-4.jpg"/>
            <p:cNvPicPr>
              <a:picLocks noChangeAspect="1"/>
            </p:cNvPicPr>
            <p:nvPr/>
          </p:nvPicPr>
          <p:blipFill>
            <a:blip r:embed="rId6" cstate="print"/>
            <a:stretch>
              <a:fillRect/>
            </a:stretch>
          </p:blipFill>
          <p:spPr>
            <a:xfrm>
              <a:off x="5181600" y="1295400"/>
              <a:ext cx="2944653" cy="4793894"/>
            </a:xfrm>
            <a:prstGeom prst="rect">
              <a:avLst/>
            </a:prstGeom>
            <a:ln>
              <a:noFill/>
            </a:ln>
            <a:effectLst>
              <a:outerShdw blurRad="190500" algn="tl" rotWithShape="0">
                <a:srgbClr val="000000">
                  <a:alpha val="70000"/>
                </a:srgbClr>
              </a:outerShdw>
            </a:effectLst>
          </p:spPr>
        </p:pic>
      </p:grpSp>
    </p:spTree>
  </p:cSld>
  <p:clrMapOvr>
    <a:masterClrMapping/>
  </p:clrMapOvr>
  <p:transition>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p:cNvSpPr txBox="1">
            <a:spLocks noChangeArrowheads="1"/>
          </p:cNvSpPr>
          <p:nvPr/>
        </p:nvSpPr>
        <p:spPr bwMode="auto">
          <a:xfrm>
            <a:off x="6248400" y="5562600"/>
            <a:ext cx="2667000" cy="400110"/>
          </a:xfrm>
          <a:prstGeom prst="rect">
            <a:avLst/>
          </a:prstGeom>
          <a:noFill/>
          <a:ln w="9525">
            <a:noFill/>
            <a:miter lim="800000"/>
            <a:headEnd/>
            <a:tailEnd/>
          </a:ln>
        </p:spPr>
        <p:txBody>
          <a:bodyPr wrap="square">
            <a:spAutoFit/>
          </a:bodyPr>
          <a:lstStyle/>
          <a:p>
            <a:pPr algn="ctr" eaLnBrk="0" hangingPunct="0"/>
            <a:r>
              <a:rPr lang="en-US" sz="2000" b="1" dirty="0" smtClean="0">
                <a:effectLst>
                  <a:outerShdw blurRad="38100" dist="38100" dir="2700000" algn="tl">
                    <a:srgbClr val="000000">
                      <a:alpha val="43137"/>
                    </a:srgbClr>
                  </a:outerShdw>
                </a:effectLst>
                <a:latin typeface="+mj-lt"/>
                <a:cs typeface="Arial" pitchFamily="34" charset="0"/>
              </a:rPr>
              <a:t>Apostle Paul</a:t>
            </a:r>
            <a:endParaRPr lang="en-US" sz="2000" b="1" dirty="0">
              <a:effectLst>
                <a:outerShdw blurRad="38100" dist="38100" dir="2700000" algn="tl">
                  <a:srgbClr val="000000">
                    <a:alpha val="43137"/>
                  </a:srgbClr>
                </a:outerShdw>
              </a:effectLst>
              <a:latin typeface="+mj-lt"/>
              <a:cs typeface="Arial" pitchFamily="34" charset="0"/>
            </a:endParaRPr>
          </a:p>
        </p:txBody>
      </p:sp>
      <p:sp>
        <p:nvSpPr>
          <p:cNvPr id="9" name="Title 1"/>
          <p:cNvSpPr>
            <a:spLocks noGrp="1"/>
          </p:cNvSpPr>
          <p:nvPr>
            <p:ph type="title"/>
          </p:nvPr>
        </p:nvSpPr>
        <p:spPr>
          <a:xfrm>
            <a:off x="304800" y="152400"/>
            <a:ext cx="8534400" cy="914400"/>
          </a:xfrm>
        </p:spPr>
        <p:style>
          <a:lnRef idx="1">
            <a:schemeClr val="accent4"/>
          </a:lnRef>
          <a:fillRef idx="2">
            <a:schemeClr val="accent4"/>
          </a:fillRef>
          <a:effectRef idx="1">
            <a:schemeClr val="accent4"/>
          </a:effectRef>
          <a:fontRef idx="minor">
            <a:schemeClr val="dk1"/>
          </a:fontRef>
        </p:style>
        <p:txBody>
          <a:bodyPr/>
          <a:lstStyle/>
          <a:p>
            <a:r>
              <a:rPr lang="en-US" dirty="0" smtClean="0">
                <a:solidFill>
                  <a:srgbClr val="00206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Hebrews</a:t>
            </a:r>
          </a:p>
        </p:txBody>
      </p:sp>
      <p:pic>
        <p:nvPicPr>
          <p:cNvPr id="11" name="Picture 3" descr="Scroll.png"/>
          <p:cNvPicPr>
            <a:picLocks noChangeAspect="1"/>
          </p:cNvPicPr>
          <p:nvPr/>
        </p:nvPicPr>
        <p:blipFill>
          <a:blip r:embed="rId3"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pic>
        <p:nvPicPr>
          <p:cNvPr id="12" name="Picture 11" descr="Picture-Paul-6.jpg"/>
          <p:cNvPicPr>
            <a:picLocks noChangeAspect="1"/>
          </p:cNvPicPr>
          <p:nvPr/>
        </p:nvPicPr>
        <p:blipFill>
          <a:blip r:embed="rId4" cstate="print"/>
          <a:stretch>
            <a:fillRect/>
          </a:stretch>
        </p:blipFill>
        <p:spPr>
          <a:xfrm>
            <a:off x="6195696" y="1295400"/>
            <a:ext cx="2691794" cy="4114800"/>
          </a:xfrm>
          <a:prstGeom prst="rect">
            <a:avLst/>
          </a:prstGeom>
          <a:ln>
            <a:noFill/>
          </a:ln>
          <a:effectLst>
            <a:outerShdw blurRad="190500" algn="tl" rotWithShape="0">
              <a:srgbClr val="000000">
                <a:alpha val="70000"/>
              </a:srgbClr>
            </a:outerShdw>
          </a:effectLst>
        </p:spPr>
      </p:pic>
      <p:sp>
        <p:nvSpPr>
          <p:cNvPr id="13" name="TextBox 12"/>
          <p:cNvSpPr txBox="1"/>
          <p:nvPr/>
        </p:nvSpPr>
        <p:spPr>
          <a:xfrm>
            <a:off x="304800" y="1295400"/>
            <a:ext cx="5791200" cy="4693593"/>
          </a:xfrm>
          <a:prstGeom prst="rect">
            <a:avLst/>
          </a:prstGeom>
          <a:noFill/>
          <a:effectLst/>
        </p:spPr>
        <p:txBody>
          <a:bodyPr wrap="square" rtlCol="0">
            <a:spAutoFit/>
          </a:bodyPr>
          <a:lstStyle/>
          <a:p>
            <a:pPr>
              <a:spcAft>
                <a:spcPts val="1800"/>
              </a:spcAft>
            </a:pPr>
            <a:r>
              <a:rPr lang="en-US" sz="2800" b="1" dirty="0" smtClean="0">
                <a:effectLst>
                  <a:outerShdw blurRad="38100" dist="38100" dir="2700000" algn="tl">
                    <a:srgbClr val="000000">
                      <a:alpha val="43137"/>
                    </a:srgbClr>
                  </a:outerShdw>
                </a:effectLst>
                <a:latin typeface="Cambria" pitchFamily="18" charset="0"/>
              </a:rPr>
              <a:t>Outline (Chapter):  </a:t>
            </a:r>
          </a:p>
          <a:p>
            <a:pPr marL="182880" indent="-182880">
              <a:spcAft>
                <a:spcPts val="1800"/>
              </a:spcAft>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Jesus greater than Angels (1 – 2) </a:t>
            </a:r>
          </a:p>
          <a:p>
            <a:pPr marL="182880" indent="-182880">
              <a:spcAft>
                <a:spcPts val="1800"/>
              </a:spcAft>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Jesus higher than Moses  (3 – 4)</a:t>
            </a:r>
          </a:p>
          <a:p>
            <a:pPr marL="182880" indent="-182880">
              <a:spcAft>
                <a:spcPts val="1800"/>
              </a:spcAft>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Jesus superior to Aaron                  (5 – 10)  </a:t>
            </a:r>
          </a:p>
          <a:p>
            <a:pPr marL="182880" indent="-182880">
              <a:spcAft>
                <a:spcPts val="1800"/>
              </a:spcAft>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Hall of Faith in Christ  (11) </a:t>
            </a:r>
          </a:p>
          <a:p>
            <a:pPr marL="182880" indent="-182880">
              <a:spcAft>
                <a:spcPts val="1800"/>
              </a:spcAft>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Living faithfully for Christ               (12 – 13)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4" descr="Paul_Writing_His_Epistles_Valentin_Boulogne_c1600.jpg"/>
          <p:cNvPicPr>
            <a:picLocks noChangeAspect="1"/>
          </p:cNvPicPr>
          <p:nvPr/>
        </p:nvPicPr>
        <p:blipFill>
          <a:blip r:embed="rId3" cstate="print"/>
          <a:srcRect/>
          <a:stretch>
            <a:fillRect/>
          </a:stretch>
        </p:blipFill>
        <p:spPr bwMode="auto">
          <a:xfrm>
            <a:off x="685800" y="228600"/>
            <a:ext cx="7848600" cy="5878100"/>
          </a:xfrm>
          <a:prstGeom prst="rect">
            <a:avLst/>
          </a:prstGeom>
          <a:ln>
            <a:noFill/>
          </a:ln>
          <a:effectLst>
            <a:outerShdw blurRad="190500" algn="tl" rotWithShape="0">
              <a:srgbClr val="000000">
                <a:alpha val="70000"/>
              </a:srgbClr>
            </a:outerShdw>
          </a:effectLst>
        </p:spPr>
      </p:pic>
      <p:sp>
        <p:nvSpPr>
          <p:cNvPr id="16" name="TextBox 7"/>
          <p:cNvSpPr txBox="1">
            <a:spLocks noChangeArrowheads="1"/>
          </p:cNvSpPr>
          <p:nvPr/>
        </p:nvSpPr>
        <p:spPr bwMode="auto">
          <a:xfrm>
            <a:off x="685800" y="6248400"/>
            <a:ext cx="7848600" cy="400110"/>
          </a:xfrm>
          <a:prstGeom prst="rect">
            <a:avLst/>
          </a:prstGeom>
          <a:noFill/>
          <a:ln w="9525">
            <a:noFill/>
            <a:miter lim="800000"/>
            <a:headEnd/>
            <a:tailEnd/>
          </a:ln>
        </p:spPr>
        <p:txBody>
          <a:bodyPr wrap="square">
            <a:spAutoFit/>
          </a:bodyPr>
          <a:lstStyle/>
          <a:p>
            <a:pPr algn="ctr" eaLnBrk="0" hangingPunct="0"/>
            <a:r>
              <a:rPr lang="en-US" sz="2000" b="1" dirty="0">
                <a:effectLst>
                  <a:outerShdw blurRad="38100" dist="38100" dir="2700000" algn="tl">
                    <a:srgbClr val="000000">
                      <a:alpha val="43137"/>
                    </a:srgbClr>
                  </a:outerShdw>
                </a:effectLst>
                <a:latin typeface="+mj-lt"/>
              </a:rPr>
              <a:t>The </a:t>
            </a:r>
            <a:r>
              <a:rPr lang="en-US" sz="2000" b="1" dirty="0" smtClean="0">
                <a:effectLst>
                  <a:outerShdw blurRad="38100" dist="38100" dir="2700000" algn="tl">
                    <a:srgbClr val="000000">
                      <a:alpha val="43137"/>
                    </a:srgbClr>
                  </a:outerShdw>
                </a:effectLst>
                <a:latin typeface="+mj-lt"/>
              </a:rPr>
              <a:t>Apostle </a:t>
            </a:r>
            <a:r>
              <a:rPr lang="en-US" sz="2000" b="1" dirty="0">
                <a:effectLst>
                  <a:outerShdw blurRad="38100" dist="38100" dir="2700000" algn="tl">
                    <a:srgbClr val="000000">
                      <a:alpha val="43137"/>
                    </a:srgbClr>
                  </a:outerShdw>
                </a:effectLst>
                <a:latin typeface="+mj-lt"/>
              </a:rPr>
              <a:t>Paul </a:t>
            </a:r>
            <a:r>
              <a:rPr lang="en-US" sz="2000" b="1" dirty="0" smtClean="0">
                <a:effectLst>
                  <a:outerShdw blurRad="38100" dist="38100" dir="2700000" algn="tl">
                    <a:srgbClr val="000000">
                      <a:alpha val="43137"/>
                    </a:srgbClr>
                  </a:outerShdw>
                </a:effectLst>
                <a:latin typeface="+mj-lt"/>
              </a:rPr>
              <a:t>at </a:t>
            </a:r>
            <a:r>
              <a:rPr lang="en-US" sz="2000" b="1" dirty="0">
                <a:effectLst>
                  <a:outerShdw blurRad="38100" dist="38100" dir="2700000" algn="tl">
                    <a:srgbClr val="000000">
                      <a:alpha val="43137"/>
                    </a:srgbClr>
                  </a:outerShdw>
                </a:effectLst>
                <a:latin typeface="+mj-lt"/>
              </a:rPr>
              <a:t>his writing desk</a:t>
            </a:r>
          </a:p>
        </p:txBody>
      </p:sp>
    </p:spTree>
  </p:cSld>
  <p:clrMapOvr>
    <a:masterClrMapping/>
  </p:clrMapOvr>
  <p:transition>
    <p:wipe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9</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371600"/>
            <a:ext cx="8458200" cy="3939540"/>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Thank God, Christ is a high priest and offers </a:t>
            </a:r>
            <a:r>
              <a:rPr lang="en-US" sz="2600" b="1" i="1" dirty="0" smtClean="0">
                <a:effectLst>
                  <a:outerShdw blurRad="38100" dist="38100" dir="2700000" algn="tl">
                    <a:srgbClr val="000000">
                      <a:alpha val="43137"/>
                    </a:srgbClr>
                  </a:outerShdw>
                </a:effectLst>
                <a:latin typeface="Cambria" pitchFamily="18" charset="0"/>
              </a:rPr>
              <a:t>“both gifts and sacrifices,”</a:t>
            </a:r>
            <a:r>
              <a:rPr lang="en-US" sz="2600" b="1" dirty="0" smtClean="0">
                <a:latin typeface="Cambria" pitchFamily="18" charset="0"/>
              </a:rPr>
              <a:t> but not in the earthly tabernacle according to the old covenant  Mosaic Law.  </a:t>
            </a:r>
          </a:p>
          <a:p>
            <a:pPr marL="274320" indent="-274320">
              <a:spcAft>
                <a:spcPts val="2400"/>
              </a:spcAft>
              <a:buFont typeface="Arial" pitchFamily="34" charset="0"/>
              <a:buChar char="•"/>
            </a:pPr>
            <a:r>
              <a:rPr lang="en-US" sz="2600" b="1" dirty="0" smtClean="0">
                <a:latin typeface="Cambria" pitchFamily="18" charset="0"/>
              </a:rPr>
              <a:t>Rather, Christ has a </a:t>
            </a:r>
            <a:r>
              <a:rPr lang="en-US" sz="2600" b="1" i="1" dirty="0" smtClean="0">
                <a:effectLst>
                  <a:outerShdw blurRad="38100" dist="38100" dir="2700000" algn="tl">
                    <a:srgbClr val="000000">
                      <a:alpha val="43137"/>
                    </a:srgbClr>
                  </a:outerShdw>
                </a:effectLst>
                <a:latin typeface="Cambria" pitchFamily="18" charset="0"/>
              </a:rPr>
              <a:t>“more excellent ministry”</a:t>
            </a:r>
            <a:r>
              <a:rPr lang="en-US" sz="2600" b="1" dirty="0" smtClean="0">
                <a:latin typeface="Cambria" pitchFamily="18" charset="0"/>
              </a:rPr>
              <a:t> as the eternal High Priest in a heavenly tabernacle.  Logically, then, Christ must be the </a:t>
            </a:r>
            <a:r>
              <a:rPr lang="en-US" sz="2600" b="1" i="1" dirty="0" smtClean="0">
                <a:effectLst>
                  <a:outerShdw blurRad="38100" dist="38100" dir="2700000" algn="tl">
                    <a:srgbClr val="000000">
                      <a:alpha val="43137"/>
                    </a:srgbClr>
                  </a:outerShdw>
                </a:effectLst>
                <a:latin typeface="Cambria" pitchFamily="18" charset="0"/>
              </a:rPr>
              <a:t>“the mediator of a better covenant”</a:t>
            </a:r>
            <a:r>
              <a:rPr lang="en-US" sz="2600" b="1" dirty="0" smtClean="0">
                <a:latin typeface="Cambria" pitchFamily="18" charset="0"/>
              </a:rPr>
              <a:t> based on “better promises” (</a:t>
            </a:r>
            <a:r>
              <a:rPr lang="en-US" sz="2600" b="1" dirty="0" smtClean="0">
                <a:effectLst>
                  <a:outerShdw blurRad="38100" dist="38100" dir="2700000" algn="tl">
                    <a:srgbClr val="000000">
                      <a:alpha val="43137"/>
                    </a:srgbClr>
                  </a:outerShdw>
                </a:effectLst>
                <a:latin typeface="Cambria" pitchFamily="18" charset="0"/>
              </a:rPr>
              <a:t>8:6</a:t>
            </a:r>
            <a:r>
              <a:rPr lang="en-US" sz="2600" b="1" dirty="0" smtClean="0">
                <a:latin typeface="Cambria" pitchFamily="18"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9</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371600"/>
            <a:ext cx="8686800" cy="5139869"/>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The problem with the original, Jewish Christian recipients of this letter was that they were tempted to address the </a:t>
            </a:r>
            <a:r>
              <a:rPr lang="en-US" sz="2600" b="1" u="sng" dirty="0" smtClean="0">
                <a:latin typeface="Cambria" pitchFamily="18" charset="0"/>
              </a:rPr>
              <a:t>interna</a:t>
            </a:r>
            <a:r>
              <a:rPr lang="en-US" sz="2600" b="1" dirty="0" smtClean="0">
                <a:latin typeface="Cambria" pitchFamily="18" charset="0"/>
              </a:rPr>
              <a:t>l, </a:t>
            </a:r>
            <a:r>
              <a:rPr lang="en-US" sz="2600" b="1" u="sng" dirty="0" smtClean="0">
                <a:latin typeface="Cambria" pitchFamily="18" charset="0"/>
              </a:rPr>
              <a:t>spiritual</a:t>
            </a:r>
            <a:r>
              <a:rPr lang="en-US" sz="2600" b="1" dirty="0" smtClean="0">
                <a:latin typeface="Cambria" pitchFamily="18" charset="0"/>
              </a:rPr>
              <a:t> concerns of the </a:t>
            </a:r>
            <a:r>
              <a:rPr lang="en-US" sz="2600" b="1" i="1" dirty="0" smtClean="0">
                <a:effectLst>
                  <a:outerShdw blurRad="38100" dist="38100" dir="2700000" algn="tl">
                    <a:srgbClr val="000000">
                      <a:alpha val="43137"/>
                    </a:srgbClr>
                  </a:outerShdw>
                </a:effectLst>
                <a:latin typeface="Cambria" pitchFamily="18" charset="0"/>
              </a:rPr>
              <a:t>conscience</a:t>
            </a:r>
            <a:r>
              <a:rPr lang="en-US" sz="2600" b="1" dirty="0" smtClean="0">
                <a:latin typeface="Cambria" pitchFamily="18" charset="0"/>
              </a:rPr>
              <a:t> with </a:t>
            </a:r>
            <a:r>
              <a:rPr lang="en-US" sz="2600" b="1" u="sng" dirty="0" smtClean="0">
                <a:latin typeface="Cambria" pitchFamily="18" charset="0"/>
              </a:rPr>
              <a:t>external</a:t>
            </a:r>
            <a:r>
              <a:rPr lang="en-US" sz="2600" b="1" dirty="0" smtClean="0">
                <a:latin typeface="Cambria" pitchFamily="18" charset="0"/>
              </a:rPr>
              <a:t>, </a:t>
            </a:r>
            <a:r>
              <a:rPr lang="en-US" sz="2600" b="1" u="sng" dirty="0" smtClean="0">
                <a:latin typeface="Cambria" pitchFamily="18" charset="0"/>
              </a:rPr>
              <a:t>physical</a:t>
            </a:r>
            <a:r>
              <a:rPr lang="en-US" sz="2600" b="1" dirty="0" smtClean="0">
                <a:latin typeface="Cambria" pitchFamily="18" charset="0"/>
              </a:rPr>
              <a:t> forms of worship that were never intended to cleanse the inner person. </a:t>
            </a:r>
          </a:p>
          <a:p>
            <a:pPr marL="274320" indent="-274320">
              <a:spcAft>
                <a:spcPts val="2400"/>
              </a:spcAft>
              <a:buFont typeface="Arial" pitchFamily="34" charset="0"/>
              <a:buChar char="•"/>
            </a:pPr>
            <a:r>
              <a:rPr lang="en-US" sz="2600" b="1" i="1" dirty="0" smtClean="0">
                <a:effectLst>
                  <a:outerShdw blurRad="38100" dist="38100" dir="2700000" algn="tl">
                    <a:srgbClr val="000000">
                      <a:alpha val="43137"/>
                    </a:srgbClr>
                  </a:outerShdw>
                </a:effectLst>
                <a:latin typeface="Cambria" pitchFamily="18" charset="0"/>
              </a:rPr>
              <a:t>Such efforts were futile</a:t>
            </a:r>
            <a:r>
              <a:rPr lang="en-US" sz="2600" b="1" dirty="0" smtClean="0">
                <a:latin typeface="Cambria" pitchFamily="18" charset="0"/>
              </a:rPr>
              <a:t>.  They belonged to a temporary stage in God’s plan of redemption – an age that pointed to a </a:t>
            </a:r>
            <a:r>
              <a:rPr lang="en-US" sz="2600" b="1" i="1" dirty="0" smtClean="0">
                <a:effectLst>
                  <a:outerShdw blurRad="38100" dist="38100" dir="2700000" algn="tl">
                    <a:srgbClr val="000000">
                      <a:alpha val="43137"/>
                    </a:srgbClr>
                  </a:outerShdw>
                </a:effectLst>
                <a:latin typeface="Cambria" pitchFamily="18" charset="0"/>
              </a:rPr>
              <a:t>future time</a:t>
            </a:r>
            <a:r>
              <a:rPr lang="en-US" sz="2600" b="1" dirty="0" smtClean="0">
                <a:latin typeface="Cambria" pitchFamily="18" charset="0"/>
              </a:rPr>
              <a:t> of reformation that would address not merely the external aspects of a person, but, more importantly, the </a:t>
            </a:r>
            <a:r>
              <a:rPr lang="en-US" sz="2600" b="1" i="1" dirty="0" smtClean="0">
                <a:effectLst>
                  <a:outerShdw blurRad="38100" dist="38100" dir="2700000" algn="tl">
                    <a:srgbClr val="000000">
                      <a:alpha val="43137"/>
                    </a:srgbClr>
                  </a:outerShdw>
                </a:effectLst>
                <a:latin typeface="Cambria" pitchFamily="18" charset="0"/>
              </a:rPr>
              <a:t>internal conscience</a:t>
            </a:r>
            <a:r>
              <a:rPr lang="en-US" sz="2600" b="1" dirty="0" smtClean="0">
                <a:latin typeface="Cambria" pitchFamily="18"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9-1 sacrifices.jpg"/>
          <p:cNvPicPr>
            <a:picLocks noChangeAspect="1"/>
          </p:cNvPicPr>
          <p:nvPr/>
        </p:nvPicPr>
        <p:blipFill>
          <a:blip r:embed="rId2" cstate="print"/>
          <a:stretch>
            <a:fillRect/>
          </a:stretch>
        </p:blipFill>
        <p:spPr>
          <a:xfrm>
            <a:off x="457200" y="381000"/>
            <a:ext cx="8305800" cy="6115050"/>
          </a:xfrm>
          <a:prstGeom prst="rect">
            <a:avLst/>
          </a:prstGeom>
          <a:ln>
            <a:noFill/>
          </a:ln>
          <a:effectLst>
            <a:outerShdw blurRad="190500" algn="tl" rotWithShape="0">
              <a:srgbClr val="000000">
                <a:alpha val="70000"/>
              </a:srgbClr>
            </a:outerShdw>
          </a:effectLst>
        </p:spPr>
      </p:pic>
      <p:sp>
        <p:nvSpPr>
          <p:cNvPr id="12" name="Right Arrow 11"/>
          <p:cNvSpPr/>
          <p:nvPr/>
        </p:nvSpPr>
        <p:spPr>
          <a:xfrm>
            <a:off x="228600" y="2209800"/>
            <a:ext cx="597408" cy="256032"/>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200" dirty="0"/>
          </a:p>
        </p:txBody>
      </p:sp>
      <p:sp>
        <p:nvSpPr>
          <p:cNvPr id="13" name="Right Arrow 12"/>
          <p:cNvSpPr/>
          <p:nvPr/>
        </p:nvSpPr>
        <p:spPr>
          <a:xfrm>
            <a:off x="228600" y="2590800"/>
            <a:ext cx="597408" cy="256032"/>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200" dirty="0"/>
          </a:p>
        </p:txBody>
      </p:sp>
      <p:sp>
        <p:nvSpPr>
          <p:cNvPr id="14" name="Right Arrow 13"/>
          <p:cNvSpPr/>
          <p:nvPr/>
        </p:nvSpPr>
        <p:spPr>
          <a:xfrm>
            <a:off x="228600" y="3352800"/>
            <a:ext cx="597408" cy="256032"/>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200" dirty="0"/>
          </a:p>
        </p:txBody>
      </p:sp>
      <p:sp>
        <p:nvSpPr>
          <p:cNvPr id="15" name="Right Arrow 14"/>
          <p:cNvSpPr/>
          <p:nvPr/>
        </p:nvSpPr>
        <p:spPr>
          <a:xfrm>
            <a:off x="228600" y="4038600"/>
            <a:ext cx="597408" cy="256032"/>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200" dirty="0"/>
          </a:p>
        </p:txBody>
      </p:sp>
      <p:sp>
        <p:nvSpPr>
          <p:cNvPr id="16" name="Right Arrow 15"/>
          <p:cNvSpPr/>
          <p:nvPr/>
        </p:nvSpPr>
        <p:spPr>
          <a:xfrm>
            <a:off x="228600" y="4724400"/>
            <a:ext cx="597408" cy="2560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7" name="Right Arrow 16"/>
          <p:cNvSpPr/>
          <p:nvPr/>
        </p:nvSpPr>
        <p:spPr>
          <a:xfrm>
            <a:off x="228600" y="5486400"/>
            <a:ext cx="597408" cy="256032"/>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2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out)">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1" nodeType="clickEffect">
                                  <p:stCondLst>
                                    <p:cond delay="0"/>
                                  </p:stCondLst>
                                  <p:childTnLst>
                                    <p:animEffect transition="out" filter="dissolv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xit" presetSubtype="0" fill="hold" grpId="1" nodeType="clickEffect">
                                  <p:stCondLst>
                                    <p:cond delay="0"/>
                                  </p:stCondLst>
                                  <p:childTnLst>
                                    <p:animEffect transition="out" filter="dissolve">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xit" presetSubtype="0" fill="hold" grpId="1" nodeType="clickEffect">
                                  <p:stCondLst>
                                    <p:cond delay="0"/>
                                  </p:stCondLst>
                                  <p:childTnLst>
                                    <p:animEffect transition="out" filter="dissolve">
                                      <p:cBhvr>
                                        <p:cTn id="34" dur="500"/>
                                        <p:tgtEl>
                                          <p:spTgt spid="14"/>
                                        </p:tgtEl>
                                      </p:cBhvr>
                                    </p:animEffect>
                                    <p:set>
                                      <p:cBhvr>
                                        <p:cTn id="35" dur="1" fill="hold">
                                          <p:stCondLst>
                                            <p:cond delay="499"/>
                                          </p:stCondLst>
                                        </p:cTn>
                                        <p:tgtEl>
                                          <p:spTgt spid="14"/>
                                        </p:tgtEl>
                                        <p:attrNameLst>
                                          <p:attrName>style.visibility</p:attrName>
                                        </p:attrNameLst>
                                      </p:cBhvr>
                                      <p:to>
                                        <p:strVal val="hidden"/>
                                      </p:to>
                                    </p:se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xit" presetSubtype="0" fill="hold" grpId="1" nodeType="clickEffect">
                                  <p:stCondLst>
                                    <p:cond delay="0"/>
                                  </p:stCondLst>
                                  <p:childTnLst>
                                    <p:animEffect transition="out" filter="dissolve">
                                      <p:cBhvr>
                                        <p:cTn id="43" dur="500"/>
                                        <p:tgtEl>
                                          <p:spTgt spid="15"/>
                                        </p:tgtEl>
                                      </p:cBhvr>
                                    </p:animEffect>
                                    <p:set>
                                      <p:cBhvr>
                                        <p:cTn id="44" dur="1" fill="hold">
                                          <p:stCondLst>
                                            <p:cond delay="499"/>
                                          </p:stCondLst>
                                        </p:cTn>
                                        <p:tgtEl>
                                          <p:spTgt spid="15"/>
                                        </p:tgtEl>
                                        <p:attrNameLst>
                                          <p:attrName>style.visibility</p:attrName>
                                        </p:attrNameLst>
                                      </p:cBhvr>
                                      <p:to>
                                        <p:strVal val="hidden"/>
                                      </p:to>
                                    </p:se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xit" presetSubtype="0" fill="hold" grpId="1" nodeType="clickEffect">
                                  <p:stCondLst>
                                    <p:cond delay="0"/>
                                  </p:stCondLst>
                                  <p:childTnLst>
                                    <p:animEffect transition="out" filter="dissolve">
                                      <p:cBhvr>
                                        <p:cTn id="52" dur="500"/>
                                        <p:tgtEl>
                                          <p:spTgt spid="16"/>
                                        </p:tgtEl>
                                      </p:cBhvr>
                                    </p:animEffect>
                                    <p:set>
                                      <p:cBhvr>
                                        <p:cTn id="53" dur="1" fill="hold">
                                          <p:stCondLst>
                                            <p:cond delay="499"/>
                                          </p:stCondLst>
                                        </p:cTn>
                                        <p:tgtEl>
                                          <p:spTgt spid="16"/>
                                        </p:tgtEl>
                                        <p:attrNameLst>
                                          <p:attrName>style.visibility</p:attrName>
                                        </p:attrNameLst>
                                      </p:cBhvr>
                                      <p:to>
                                        <p:strVal val="hidden"/>
                                      </p:to>
                                    </p:se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left)">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xit" presetSubtype="0" fill="hold" grpId="1" nodeType="clickEffect">
                                  <p:stCondLst>
                                    <p:cond delay="0"/>
                                  </p:stCondLst>
                                  <p:childTnLst>
                                    <p:animEffect transition="out" filter="dissolve">
                                      <p:cBhvr>
                                        <p:cTn id="61" dur="500"/>
                                        <p:tgtEl>
                                          <p:spTgt spid="17"/>
                                        </p:tgtEl>
                                      </p:cBhvr>
                                    </p:animEffect>
                                    <p:set>
                                      <p:cBhvr>
                                        <p:cTn id="6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35244</TotalTime>
  <Words>3351</Words>
  <Application>Microsoft Office PowerPoint</Application>
  <PresentationFormat>On-screen Show (4:3)</PresentationFormat>
  <Paragraphs>238</Paragraphs>
  <Slides>78</Slides>
  <Notes>6</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 the end</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Philemon </vt:lpstr>
      <vt:lpstr>Hebrews</vt:lpstr>
      <vt:lpstr>Slide 77</vt:lpstr>
      <vt:lpstr>Slide 78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6598</cp:revision>
  <dcterms:created xsi:type="dcterms:W3CDTF">2016-10-08T19:35:00Z</dcterms:created>
  <dcterms:modified xsi:type="dcterms:W3CDTF">2020-11-05T01:56:29Z</dcterms:modified>
</cp:coreProperties>
</file>