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42"/>
  </p:notesMasterIdLst>
  <p:sldIdLst>
    <p:sldId id="1659" r:id="rId3"/>
    <p:sldId id="1689" r:id="rId4"/>
    <p:sldId id="1867" r:id="rId5"/>
    <p:sldId id="1823" r:id="rId6"/>
    <p:sldId id="1917" r:id="rId7"/>
    <p:sldId id="1920" r:id="rId8"/>
    <p:sldId id="1791" r:id="rId9"/>
    <p:sldId id="1868" r:id="rId10"/>
    <p:sldId id="1869" r:id="rId11"/>
    <p:sldId id="1870" r:id="rId12"/>
    <p:sldId id="1871" r:id="rId13"/>
    <p:sldId id="1872" r:id="rId14"/>
    <p:sldId id="1873" r:id="rId15"/>
    <p:sldId id="1900" r:id="rId16"/>
    <p:sldId id="1874" r:id="rId17"/>
    <p:sldId id="1902" r:id="rId18"/>
    <p:sldId id="1901" r:id="rId19"/>
    <p:sldId id="1875" r:id="rId20"/>
    <p:sldId id="1919" r:id="rId21"/>
    <p:sldId id="1918" r:id="rId22"/>
    <p:sldId id="1903" r:id="rId23"/>
    <p:sldId id="1905" r:id="rId24"/>
    <p:sldId id="1877" r:id="rId25"/>
    <p:sldId id="1911" r:id="rId26"/>
    <p:sldId id="1906" r:id="rId27"/>
    <p:sldId id="1909" r:id="rId28"/>
    <p:sldId id="1910" r:id="rId29"/>
    <p:sldId id="1899" r:id="rId30"/>
    <p:sldId id="1904" r:id="rId31"/>
    <p:sldId id="1912" r:id="rId32"/>
    <p:sldId id="1913" r:id="rId33"/>
    <p:sldId id="1915" r:id="rId34"/>
    <p:sldId id="1914" r:id="rId35"/>
    <p:sldId id="1888" r:id="rId36"/>
    <p:sldId id="1889" r:id="rId37"/>
    <p:sldId id="1921" r:id="rId38"/>
    <p:sldId id="1922" r:id="rId39"/>
    <p:sldId id="1894" r:id="rId40"/>
    <p:sldId id="1896"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3E5"/>
    <a:srgbClr val="FFEBD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14" autoAdjust="0"/>
    <p:restoredTop sz="86418" autoAdjust="0"/>
  </p:normalViewPr>
  <p:slideViewPr>
    <p:cSldViewPr>
      <p:cViewPr>
        <p:scale>
          <a:sx n="80" d="100"/>
          <a:sy n="80" d="100"/>
        </p:scale>
        <p:origin x="-1827" y="-4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744"/>
    </p:cViewPr>
  </p:sorterViewPr>
  <p:notesViewPr>
    <p:cSldViewPr>
      <p:cViewPr varScale="1">
        <p:scale>
          <a:sx n="83" d="100"/>
          <a:sy n="83" d="100"/>
        </p:scale>
        <p:origin x="-3241"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68478F-85AB-4F2F-9836-360E2A3B8D3A}" type="datetimeFigureOut">
              <a:rPr lang="en-US" smtClean="0"/>
              <a:pPr/>
              <a:t>1/28/2021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9C13DB-1E66-41C6-A5A3-6652159ABCB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pPr/>
              <a:t>7</a:t>
            </a:fld>
            <a:endParaRPr lang="en-US" dirty="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pPr/>
              <a:t>20</a:t>
            </a:fld>
            <a:endParaRPr lang="en-US" dirty="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pPr/>
              <a:t>21</a:t>
            </a:fld>
            <a:endParaRPr lang="en-US" dirty="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38</a:t>
            </a:fld>
            <a:endParaRPr lang="en-US" dirty="0">
              <a:solidFill>
                <a:prstClr val="black"/>
              </a:solidFill>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39</a:t>
            </a:fld>
            <a:endParaRPr lang="en-US" dirty="0">
              <a:solidFill>
                <a:prstClr val="black"/>
              </a:solidFill>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1/28/2021</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1/28/2021</a:t>
            </a:fld>
            <a:endParaRPr lang="en-US" dirty="0">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1/28/2021</a:t>
            </a:fld>
            <a:endParaRPr lang="en-US" dirty="0">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1/28/2021</a:t>
            </a:fld>
            <a:endParaRPr lang="en-US" dirty="0">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1/28/2021</a:t>
            </a:fld>
            <a:endParaRPr lang="en-US" dirty="0">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1/28/2021</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1/28/2021</a:t>
            </a:fld>
            <a:endParaRPr lang="en-US" dirty="0">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1/28/2021</a:t>
            </a:fld>
            <a:endParaRPr lang="en-US" dirty="0">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1/28/2021</a:t>
            </a:fld>
            <a:endParaRPr lang="en-US" dirty="0">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1/28/2021</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1/28/2021</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1/28/2021</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1/28/2021</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1/28/2021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1/28/2021</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1/28/2021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1/28/2021</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1/28/2021</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1/28/2021</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pPr/>
              <a:t>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1/28/2021</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1/28/2021</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title - Romans - 4.jpg"/>
          <p:cNvPicPr>
            <a:picLocks noChangeAspect="1"/>
          </p:cNvPicPr>
          <p:nvPr/>
        </p:nvPicPr>
        <p:blipFill>
          <a:blip r:embed="rId3" cstate="print"/>
          <a:stretch>
            <a:fillRect/>
          </a:stretch>
        </p:blipFill>
        <p:spPr>
          <a:xfrm>
            <a:off x="0" y="0"/>
            <a:ext cx="9144000" cy="6858000"/>
          </a:xfrm>
          <a:prstGeom prst="rect">
            <a:avLst/>
          </a:prstGeom>
        </p:spPr>
      </p:pic>
      <p:sp>
        <p:nvSpPr>
          <p:cNvPr id="11" name="Rectangle 10"/>
          <p:cNvSpPr/>
          <p:nvPr/>
        </p:nvSpPr>
        <p:spPr>
          <a:xfrm>
            <a:off x="0" y="0"/>
            <a:ext cx="9144000" cy="2277547"/>
          </a:xfrm>
          <a:prstGeom prst="rect">
            <a:avLst/>
          </a:prstGeom>
        </p:spPr>
        <p:txBody>
          <a:bodyPr wrap="square">
            <a:spAutoFit/>
          </a:bodyPr>
          <a:lstStyle/>
          <a:p>
            <a:pPr algn="ctr"/>
            <a:r>
              <a:rPr lang="en-US" sz="5400" b="1" dirty="0" smtClean="0">
                <a:ln w="12700">
                  <a:solidFill>
                    <a:srgbClr val="002060"/>
                  </a:solidFill>
                </a:ln>
                <a:solidFill>
                  <a:srgbClr val="C00000"/>
                </a:solidFill>
                <a:effectLst>
                  <a:outerShdw blurRad="63500" dist="63500" dir="2700000" algn="tl">
                    <a:srgbClr val="000000">
                      <a:alpha val="45000"/>
                    </a:srgbClr>
                  </a:outerShdw>
                </a:effectLst>
                <a:latin typeface="Britannic Bold" pitchFamily="34" charset="0"/>
              </a:rPr>
              <a:t> </a:t>
            </a:r>
            <a:r>
              <a:rPr lang="en-US" sz="44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Introduction</a:t>
            </a:r>
          </a:p>
          <a:p>
            <a:pPr algn="ctr"/>
            <a:r>
              <a:rPr lang="en-US" sz="44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and </a:t>
            </a:r>
          </a:p>
          <a:p>
            <a:pPr algn="ctr"/>
            <a:r>
              <a:rPr lang="en-US" sz="44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Overview</a:t>
            </a:r>
          </a:p>
        </p:txBody>
      </p:sp>
      <p:sp>
        <p:nvSpPr>
          <p:cNvPr id="10" name="Rectangle 9"/>
          <p:cNvSpPr/>
          <p:nvPr/>
        </p:nvSpPr>
        <p:spPr>
          <a:xfrm>
            <a:off x="0" y="5105400"/>
            <a:ext cx="9144000" cy="1323439"/>
          </a:xfrm>
          <a:prstGeom prst="rect">
            <a:avLst/>
          </a:prstGeom>
        </p:spPr>
        <p:txBody>
          <a:bodyPr wrap="square">
            <a:spAutoFit/>
          </a:bodyPr>
          <a:lstStyle/>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Week  1  </a:t>
            </a:r>
          </a:p>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13 January 2021</a:t>
            </a:r>
            <a:endParaRPr lang="en-US" sz="4000" b="1" dirty="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up)">
                                      <p:cBhvr>
                                        <p:cTn id="7" dur="500"/>
                                        <p:tgtEl>
                                          <p:spTgt spid="10">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wipe(up)">
                                      <p:cBhvr>
                                        <p:cTn id="10" dur="500"/>
                                        <p:tgtEl>
                                          <p:spTgt spid="10">
                                            <p:txEl>
                                              <p:pRg st="1" end="1"/>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wipe(up)">
                                      <p:cBhvr>
                                        <p:cTn id="13" dur="500"/>
                                        <p:tgtEl>
                                          <p:spTgt spid="11">
                                            <p:txEl>
                                              <p:pRg st="0" end="0"/>
                                            </p:txEl>
                                          </p:spTgt>
                                        </p:tgtEl>
                                      </p:cBhvr>
                                    </p:animEffect>
                                  </p:childTnLst>
                                </p:cTn>
                              </p:par>
                              <p:par>
                                <p:cTn id="14" presetID="22" presetClass="entr" presetSubtype="1" fill="hold" nodeType="with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animEffect transition="in" filter="wipe(up)">
                                      <p:cBhvr>
                                        <p:cTn id="16" dur="500"/>
                                        <p:tgtEl>
                                          <p:spTgt spid="11">
                                            <p:txEl>
                                              <p:pRg st="1" end="1"/>
                                            </p:txEl>
                                          </p:spTgt>
                                        </p:tgtEl>
                                      </p:cBhvr>
                                    </p:animEffect>
                                  </p:childTnLst>
                                </p:cTn>
                              </p:par>
                              <p:par>
                                <p:cTn id="17" presetID="22" presetClass="entr" presetSubtype="1" fill="hold" nodeType="with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Effect transition="in" filter="wipe(up)">
                                      <p:cBhvr>
                                        <p:cTn id="19"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228600" y="1066800"/>
            <a:ext cx="8686800" cy="5693866"/>
          </a:xfrm>
          <a:prstGeom prst="rect">
            <a:avLst/>
          </a:prstGeom>
          <a:noFill/>
          <a:effectLst/>
        </p:spPr>
        <p:txBody>
          <a:bodyPr wrap="square" rtlCol="0">
            <a:spAutoFit/>
          </a:bodyPr>
          <a:lstStyle/>
          <a:p>
            <a:r>
              <a:rPr lang="en-US" sz="2800" b="1" dirty="0" smtClean="0">
                <a:effectLst>
                  <a:outerShdw blurRad="38100" dist="38100" dir="2700000" algn="tl">
                    <a:srgbClr val="000000">
                      <a:alpha val="43137"/>
                    </a:srgbClr>
                  </a:outerShdw>
                </a:effectLst>
                <a:latin typeface="Cambria" pitchFamily="18" charset="0"/>
              </a:rPr>
              <a:t>Overview:   </a:t>
            </a:r>
            <a:endParaRPr lang="en-US" sz="2800" b="1" dirty="0" smtClean="0">
              <a:latin typeface="Cambria" pitchFamily="18" charset="0"/>
            </a:endParaRPr>
          </a:p>
          <a:p>
            <a:r>
              <a:rPr lang="en-US" sz="2400" b="1" dirty="0" smtClean="0">
                <a:latin typeface="Cambria" pitchFamily="18" charset="0"/>
              </a:rPr>
              <a:t>     The Epistle to the Romans was written by Paul from </a:t>
            </a:r>
            <a:r>
              <a:rPr lang="en-US" sz="2400" b="1" dirty="0" smtClean="0">
                <a:effectLst>
                  <a:outerShdw blurRad="38100" dist="38100" dir="2700000" algn="tl">
                    <a:srgbClr val="000000">
                      <a:alpha val="43137"/>
                    </a:srgbClr>
                  </a:outerShdw>
                </a:effectLst>
                <a:latin typeface="Cambria" pitchFamily="18" charset="0"/>
              </a:rPr>
              <a:t>Corinth</a:t>
            </a:r>
            <a:r>
              <a:rPr lang="en-US" sz="2400" b="1" dirty="0" smtClean="0">
                <a:latin typeface="Cambria" pitchFamily="18" charset="0"/>
              </a:rPr>
              <a:t> during his </a:t>
            </a:r>
            <a:r>
              <a:rPr lang="en-US" sz="2400" b="1" i="1" dirty="0" smtClean="0">
                <a:effectLst>
                  <a:outerShdw blurRad="38100" dist="38100" dir="2700000" algn="tl">
                    <a:srgbClr val="000000">
                      <a:alpha val="43137"/>
                    </a:srgbClr>
                  </a:outerShdw>
                </a:effectLst>
                <a:latin typeface="Cambria" pitchFamily="18" charset="0"/>
              </a:rPr>
              <a:t>third missionary journey</a:t>
            </a:r>
            <a:r>
              <a:rPr lang="en-US" sz="2400" b="1" dirty="0" smtClean="0">
                <a:latin typeface="Cambria" pitchFamily="18" charset="0"/>
              </a:rPr>
              <a:t> to that city.  He had long planned to visit the believers in Rome, many of whom he knew (</a:t>
            </a:r>
            <a:r>
              <a:rPr lang="en-US" sz="2400" b="1" dirty="0" smtClean="0">
                <a:effectLst>
                  <a:outerShdw blurRad="38100" dist="38100" dir="2700000" algn="tl">
                    <a:srgbClr val="000000">
                      <a:alpha val="43137"/>
                    </a:srgbClr>
                  </a:outerShdw>
                </a:effectLst>
                <a:latin typeface="Cambria" pitchFamily="18" charset="0"/>
              </a:rPr>
              <a:t>Ch16</a:t>
            </a:r>
            <a:r>
              <a:rPr lang="en-US" sz="2400" b="1" dirty="0" smtClean="0">
                <a:latin typeface="Cambria" pitchFamily="18" charset="0"/>
              </a:rPr>
              <a:t>), and this letter prepared the way.  When Paul wrote it, the Gospel had been preached through the Roman world for about a </a:t>
            </a:r>
            <a:r>
              <a:rPr lang="en-US" sz="2400" b="1" i="1" dirty="0" smtClean="0">
                <a:effectLst>
                  <a:outerShdw blurRad="38100" dist="38100" dir="2700000" algn="tl">
                    <a:srgbClr val="000000">
                      <a:alpha val="43137"/>
                    </a:srgbClr>
                  </a:outerShdw>
                </a:effectLst>
                <a:latin typeface="Cambria" pitchFamily="18" charset="0"/>
              </a:rPr>
              <a:t>quarter of a century</a:t>
            </a:r>
            <a:r>
              <a:rPr lang="en-US" sz="2400" b="1" dirty="0" smtClean="0">
                <a:latin typeface="Cambria" pitchFamily="18" charset="0"/>
              </a:rPr>
              <a:t> and many </a:t>
            </a:r>
            <a:r>
              <a:rPr lang="en-US" sz="2400" b="1" i="1" dirty="0" smtClean="0">
                <a:effectLst>
                  <a:outerShdw blurRad="38100" dist="38100" dir="2700000" algn="tl">
                    <a:srgbClr val="000000">
                      <a:alpha val="43137"/>
                    </a:srgbClr>
                  </a:outerShdw>
                </a:effectLst>
                <a:latin typeface="Cambria" pitchFamily="18" charset="0"/>
              </a:rPr>
              <a:t>groups</a:t>
            </a:r>
            <a:r>
              <a:rPr lang="en-US" sz="2400" b="1" dirty="0" smtClean="0">
                <a:latin typeface="Cambria" pitchFamily="18" charset="0"/>
              </a:rPr>
              <a:t> of Christians had come into existence.   </a:t>
            </a:r>
          </a:p>
          <a:p>
            <a:endParaRPr lang="en-US" sz="2400" b="1" dirty="0" smtClean="0">
              <a:latin typeface="Cambria" pitchFamily="18" charset="0"/>
            </a:endParaRPr>
          </a:p>
          <a:p>
            <a:r>
              <a:rPr lang="en-US" sz="2400" b="1" dirty="0" smtClean="0">
                <a:latin typeface="Cambria" pitchFamily="18" charset="0"/>
              </a:rPr>
              <a:t>     Many </a:t>
            </a:r>
            <a:r>
              <a:rPr lang="en-US" sz="2400" b="1" i="1" dirty="0" smtClean="0">
                <a:effectLst>
                  <a:outerShdw blurRad="38100" dist="38100" dir="2700000" algn="tl">
                    <a:srgbClr val="000000">
                      <a:alpha val="43137"/>
                    </a:srgbClr>
                  </a:outerShdw>
                </a:effectLst>
                <a:latin typeface="Cambria" pitchFamily="18" charset="0"/>
              </a:rPr>
              <a:t>questions</a:t>
            </a:r>
            <a:r>
              <a:rPr lang="en-US" sz="2400" b="1" dirty="0" smtClean="0">
                <a:latin typeface="Cambria" pitchFamily="18" charset="0"/>
              </a:rPr>
              <a:t> had come out of these </a:t>
            </a:r>
            <a:r>
              <a:rPr lang="en-US" sz="2400" b="1" i="1" dirty="0" smtClean="0">
                <a:effectLst>
                  <a:outerShdw blurRad="38100" dist="38100" dir="2700000" algn="tl">
                    <a:srgbClr val="000000">
                      <a:alpha val="43137"/>
                    </a:srgbClr>
                  </a:outerShdw>
                </a:effectLst>
                <a:latin typeface="Cambria" pitchFamily="18" charset="0"/>
              </a:rPr>
              <a:t>groups</a:t>
            </a:r>
            <a:r>
              <a:rPr lang="en-US" sz="2400" b="1" dirty="0" smtClean="0">
                <a:latin typeface="Cambria" pitchFamily="18" charset="0"/>
              </a:rPr>
              <a:t> such as – “God’s grace – the Gospel and the Law – the Abrahamic Covenant” – and many other such questions, Paul had not yet been to </a:t>
            </a:r>
            <a:r>
              <a:rPr lang="en-US" sz="2400" b="1" dirty="0" smtClean="0">
                <a:effectLst>
                  <a:outerShdw blurRad="38100" dist="38100" dir="2700000" algn="tl">
                    <a:srgbClr val="000000">
                      <a:alpha val="43137"/>
                    </a:srgbClr>
                  </a:outerShdw>
                </a:effectLst>
                <a:latin typeface="Cambria" pitchFamily="18" charset="0"/>
              </a:rPr>
              <a:t>Rome</a:t>
            </a:r>
            <a:r>
              <a:rPr lang="en-US" sz="2400" b="1" dirty="0" smtClean="0">
                <a:latin typeface="Cambria" pitchFamily="18" charset="0"/>
              </a:rPr>
              <a:t> when he wrote this Epistle.  Yet, Paul knew many of the believers in Rome and this letter was to prepare the way for his visit. </a:t>
            </a:r>
          </a:p>
        </p:txBody>
      </p:sp>
      <p:sp>
        <p:nvSpPr>
          <p:cNvPr id="9"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a:t>
            </a:r>
          </a:p>
        </p:txBody>
      </p:sp>
      <p:pic>
        <p:nvPicPr>
          <p:cNvPr id="10"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animEffect transition="in" filter="wipe(left)">
                                      <p:cBhvr>
                                        <p:cTn id="9" dur="10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wipe(left)">
                                      <p:cBhvr>
                                        <p:cTn id="1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228600" y="1066800"/>
            <a:ext cx="8610600" cy="5400735"/>
          </a:xfrm>
          <a:prstGeom prst="rect">
            <a:avLst/>
          </a:prstGeom>
          <a:noFill/>
          <a:effectLst/>
        </p:spPr>
        <p:txBody>
          <a:bodyPr wrap="square" rtlCol="0">
            <a:spAutoFit/>
          </a:bodyPr>
          <a:lstStyle/>
          <a:p>
            <a:r>
              <a:rPr lang="en-US" sz="2800" b="1" dirty="0" smtClean="0">
                <a:effectLst>
                  <a:outerShdw blurRad="38100" dist="38100" dir="2700000" algn="tl">
                    <a:srgbClr val="000000">
                      <a:alpha val="43137"/>
                    </a:srgbClr>
                  </a:outerShdw>
                </a:effectLst>
                <a:latin typeface="Cambria" pitchFamily="18" charset="0"/>
              </a:rPr>
              <a:t>Overview:   </a:t>
            </a:r>
            <a:endParaRPr lang="en-US" sz="2800" b="1" dirty="0" smtClean="0">
              <a:latin typeface="Cambria" pitchFamily="18" charset="0"/>
            </a:endParaRPr>
          </a:p>
          <a:p>
            <a:r>
              <a:rPr lang="en-US" sz="2400" b="1" dirty="0" smtClean="0">
                <a:latin typeface="Cambria" pitchFamily="18" charset="0"/>
              </a:rPr>
              <a:t>     Some call Romans a </a:t>
            </a:r>
            <a:r>
              <a:rPr lang="en-US" sz="2400" b="1" dirty="0" smtClean="0">
                <a:effectLst>
                  <a:outerShdw blurRad="38100" dist="38100" dir="2700000" algn="tl">
                    <a:srgbClr val="000000">
                      <a:alpha val="43137"/>
                    </a:srgbClr>
                  </a:outerShdw>
                </a:effectLst>
                <a:latin typeface="Cambria" pitchFamily="18" charset="0"/>
              </a:rPr>
              <a:t>“theology textbook”</a:t>
            </a:r>
            <a:r>
              <a:rPr lang="en-US" sz="2400" b="1" dirty="0" smtClean="0">
                <a:latin typeface="Cambria" pitchFamily="18" charset="0"/>
              </a:rPr>
              <a:t> for its thorough explanation of the Christian life.  Paul gives the grandest presentation of </a:t>
            </a:r>
            <a:r>
              <a:rPr lang="en-US" sz="2400" b="1" u="sng" dirty="0" smtClean="0">
                <a:effectLst>
                  <a:outerShdw blurRad="38100" dist="38100" dir="2700000" algn="tl">
                    <a:srgbClr val="000000">
                      <a:alpha val="43137"/>
                    </a:srgbClr>
                  </a:outerShdw>
                </a:effectLst>
                <a:latin typeface="Cambria" pitchFamily="18" charset="0"/>
              </a:rPr>
              <a:t>Christian</a:t>
            </a:r>
            <a:r>
              <a:rPr lang="en-US" sz="2400" b="1" dirty="0" smtClean="0">
                <a:latin typeface="Cambria" pitchFamily="18" charset="0"/>
              </a:rPr>
              <a:t> </a:t>
            </a:r>
            <a:r>
              <a:rPr lang="en-US" sz="2400" b="1" u="sng" dirty="0" smtClean="0">
                <a:effectLst>
                  <a:outerShdw blurRad="38100" dist="38100" dir="2700000" algn="tl">
                    <a:srgbClr val="000000">
                      <a:alpha val="43137"/>
                    </a:srgbClr>
                  </a:outerShdw>
                </a:effectLst>
                <a:latin typeface="Cambria" pitchFamily="18" charset="0"/>
              </a:rPr>
              <a:t>doctrine</a:t>
            </a:r>
            <a:r>
              <a:rPr lang="en-US" sz="2400" b="1" dirty="0" smtClean="0">
                <a:latin typeface="Cambria" pitchFamily="18" charset="0"/>
              </a:rPr>
              <a:t> found anywhere in Scripture.  Paul begins by describing God’s </a:t>
            </a:r>
            <a:r>
              <a:rPr lang="en-US" sz="2400" b="1" i="1" dirty="0" smtClean="0">
                <a:effectLst>
                  <a:outerShdw blurRad="38100" dist="38100" dir="2700000" algn="tl">
                    <a:srgbClr val="000000">
                      <a:alpha val="43137"/>
                    </a:srgbClr>
                  </a:outerShdw>
                </a:effectLst>
                <a:latin typeface="Cambria" pitchFamily="18" charset="0"/>
              </a:rPr>
              <a:t>righteous anger</a:t>
            </a:r>
            <a:r>
              <a:rPr lang="en-US" sz="2400" b="1" dirty="0" smtClean="0">
                <a:latin typeface="Cambria" pitchFamily="18" charset="0"/>
              </a:rPr>
              <a:t> against human sin (</a:t>
            </a:r>
            <a:r>
              <a:rPr lang="en-US" sz="2400" b="1" dirty="0" smtClean="0">
                <a:effectLst>
                  <a:outerShdw blurRad="38100" dist="38100" dir="2700000" algn="tl">
                    <a:srgbClr val="000000">
                      <a:alpha val="43137"/>
                    </a:srgbClr>
                  </a:outerShdw>
                </a:effectLst>
                <a:latin typeface="Cambria" pitchFamily="18" charset="0"/>
              </a:rPr>
              <a:t>Ch1-2</a:t>
            </a:r>
            <a:r>
              <a:rPr lang="en-US" sz="2400" b="1" dirty="0" smtClean="0">
                <a:latin typeface="Cambria" pitchFamily="18" charset="0"/>
              </a:rPr>
              <a:t>), noting that everyone falls short of God’s standard (</a:t>
            </a:r>
            <a:r>
              <a:rPr lang="en-US" sz="2400" b="1" dirty="0" smtClean="0">
                <a:effectLst>
                  <a:outerShdw blurRad="38100" dist="38100" dir="2700000" algn="tl">
                    <a:srgbClr val="000000">
                      <a:alpha val="43137"/>
                    </a:srgbClr>
                  </a:outerShdw>
                </a:effectLst>
                <a:latin typeface="Cambria" pitchFamily="18" charset="0"/>
              </a:rPr>
              <a:t>3:23</a:t>
            </a:r>
            <a:r>
              <a:rPr lang="en-US" sz="2400" b="1" dirty="0" smtClean="0">
                <a:latin typeface="Cambria" pitchFamily="18" charset="0"/>
              </a:rPr>
              <a:t>).  But God Himself provides the only way to overcome that sin, “the righteousness of God which is by faith of Jesus Christ unto all and upon all them that believe” (</a:t>
            </a:r>
            <a:r>
              <a:rPr lang="en-US" sz="2400" b="1" dirty="0" smtClean="0">
                <a:effectLst>
                  <a:outerShdw blurRad="38100" dist="38100" dir="2700000" algn="tl">
                    <a:srgbClr val="000000">
                      <a:alpha val="43137"/>
                    </a:srgbClr>
                  </a:outerShdw>
                </a:effectLst>
                <a:latin typeface="Cambria" pitchFamily="18" charset="0"/>
              </a:rPr>
              <a:t>3:22</a:t>
            </a:r>
            <a:r>
              <a:rPr lang="en-US" sz="2400" b="1" dirty="0" smtClean="0">
                <a:latin typeface="Cambria" pitchFamily="18" charset="0"/>
              </a:rPr>
              <a:t>).  </a:t>
            </a:r>
          </a:p>
          <a:p>
            <a:endParaRPr lang="en-US" sz="2400" b="1" dirty="0" smtClean="0">
              <a:latin typeface="Cambria" pitchFamily="18" charset="0"/>
            </a:endParaRPr>
          </a:p>
          <a:p>
            <a:r>
              <a:rPr lang="en-US" sz="2400" b="1" dirty="0" smtClean="0">
                <a:latin typeface="Cambria" pitchFamily="18" charset="0"/>
              </a:rPr>
              <a:t>     Being justified (</a:t>
            </a:r>
            <a:r>
              <a:rPr lang="en-US" sz="2400" b="1" i="1" dirty="0" smtClean="0">
                <a:effectLst>
                  <a:outerShdw blurRad="38100" dist="38100" dir="2700000" algn="tl">
                    <a:srgbClr val="000000">
                      <a:alpha val="43137"/>
                    </a:srgbClr>
                  </a:outerShdw>
                </a:effectLst>
                <a:latin typeface="Cambria" pitchFamily="18" charset="0"/>
              </a:rPr>
              <a:t>made right</a:t>
            </a:r>
            <a:r>
              <a:rPr lang="en-US" sz="2400" b="1" dirty="0" smtClean="0">
                <a:latin typeface="Cambria" pitchFamily="18" charset="0"/>
              </a:rPr>
              <a:t>) through faith in Jesus, we can consider ourselves “to be dead indeed unto sin, but alive unto God through Jesus Christ our Lord” (</a:t>
            </a:r>
            <a:r>
              <a:rPr lang="en-US" sz="2400" b="1" dirty="0" smtClean="0">
                <a:effectLst>
                  <a:outerShdw blurRad="38100" dist="38100" dir="2700000" algn="tl">
                    <a:srgbClr val="000000">
                      <a:alpha val="43137"/>
                    </a:srgbClr>
                  </a:outerShdw>
                </a:effectLst>
                <a:latin typeface="Cambria" pitchFamily="18" charset="0"/>
              </a:rPr>
              <a:t>6:11</a:t>
            </a:r>
            <a:r>
              <a:rPr lang="en-US" sz="2400" b="1" dirty="0" smtClean="0">
                <a:latin typeface="Cambria" pitchFamily="18" charset="0"/>
              </a:rPr>
              <a:t>).  </a:t>
            </a:r>
          </a:p>
        </p:txBody>
      </p:sp>
      <p:grpSp>
        <p:nvGrpSpPr>
          <p:cNvPr id="9" name="Group 8"/>
          <p:cNvGrpSpPr/>
          <p:nvPr/>
        </p:nvGrpSpPr>
        <p:grpSpPr>
          <a:xfrm>
            <a:off x="304800" y="152400"/>
            <a:ext cx="8534400" cy="774700"/>
            <a:chOff x="304800" y="152400"/>
            <a:chExt cx="8534400" cy="77470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animEffect transition="in" filter="wipe(left)">
                                      <p:cBhvr>
                                        <p:cTn id="9" dur="10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wipe(left)">
                                      <p:cBhvr>
                                        <p:cTn id="1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816703"/>
          </a:xfrm>
          <a:prstGeom prst="rect">
            <a:avLst/>
          </a:prstGeom>
          <a:noFill/>
          <a:effectLst/>
        </p:spPr>
        <p:txBody>
          <a:bodyPr wrap="square" rtlCol="0">
            <a:spAutoFit/>
          </a:bodyPr>
          <a:lstStyle/>
          <a:p>
            <a:r>
              <a:rPr lang="en-US" sz="2800" b="1" dirty="0" smtClean="0">
                <a:effectLst>
                  <a:outerShdw blurRad="38100" dist="38100" dir="2700000" algn="tl">
                    <a:srgbClr val="000000">
                      <a:alpha val="43137"/>
                    </a:srgbClr>
                  </a:outerShdw>
                </a:effectLst>
                <a:latin typeface="Cambria" pitchFamily="18" charset="0"/>
              </a:rPr>
              <a:t>Overview:   </a:t>
            </a:r>
            <a:endParaRPr lang="en-US" sz="2800" b="1" dirty="0" smtClean="0">
              <a:latin typeface="Cambria" pitchFamily="18" charset="0"/>
            </a:endParaRPr>
          </a:p>
          <a:p>
            <a:r>
              <a:rPr lang="en-US" sz="2400" b="1" dirty="0" smtClean="0">
                <a:latin typeface="Cambria" pitchFamily="18" charset="0"/>
              </a:rPr>
              <a:t>     God’s Spirit will “quicken” (</a:t>
            </a:r>
            <a:r>
              <a:rPr lang="en-US" sz="2400" b="1" i="1" dirty="0" smtClean="0">
                <a:effectLst>
                  <a:outerShdw blurRad="38100" dist="38100" dir="2700000" algn="tl">
                    <a:srgbClr val="000000">
                      <a:alpha val="43137"/>
                    </a:srgbClr>
                  </a:outerShdw>
                </a:effectLst>
                <a:latin typeface="Cambria" pitchFamily="18" charset="0"/>
              </a:rPr>
              <a:t>give life to</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8:11</a:t>
            </a:r>
            <a:r>
              <a:rPr lang="en-US" sz="2400" b="1" dirty="0" smtClean="0">
                <a:latin typeface="Cambria" pitchFamily="18" charset="0"/>
              </a:rPr>
              <a:t>) all who believe in Jesus, allowing us to “present [our] bodies a living sacrifice, holy, acceptable unto God” (</a:t>
            </a:r>
            <a:r>
              <a:rPr lang="en-US" sz="2400" b="1" dirty="0" smtClean="0">
                <a:effectLst>
                  <a:outerShdw blurRad="38100" dist="38100" dir="2700000" algn="tl">
                    <a:srgbClr val="000000">
                      <a:alpha val="43137"/>
                    </a:srgbClr>
                  </a:outerShdw>
                </a:effectLst>
                <a:latin typeface="Cambria" pitchFamily="18" charset="0"/>
              </a:rPr>
              <a:t>12:1</a:t>
            </a:r>
            <a:r>
              <a:rPr lang="en-US" sz="2400" b="1" dirty="0" smtClean="0">
                <a:latin typeface="Cambria" pitchFamily="18" charset="0"/>
              </a:rPr>
              <a:t>).  </a:t>
            </a:r>
          </a:p>
          <a:p>
            <a:endParaRPr lang="en-US" sz="2400" b="1" dirty="0" smtClean="0">
              <a:latin typeface="Cambria" pitchFamily="18" charset="0"/>
            </a:endParaRPr>
          </a:p>
          <a:p>
            <a:r>
              <a:rPr lang="en-US" sz="2400" b="1" dirty="0" smtClean="0">
                <a:latin typeface="Cambria" pitchFamily="18" charset="0"/>
              </a:rPr>
              <a:t>     It is possible, with God’s help, to “be not overcome of evil, but [to] overcome evil with good” (</a:t>
            </a:r>
            <a:r>
              <a:rPr lang="en-US" sz="2400" b="1" dirty="0" smtClean="0">
                <a:effectLst>
                  <a:outerShdw blurRad="38100" dist="38100" dir="2700000" algn="tl">
                    <a:srgbClr val="000000">
                      <a:alpha val="43137"/>
                    </a:srgbClr>
                  </a:outerShdw>
                </a:effectLst>
                <a:latin typeface="Cambria" pitchFamily="18" charset="0"/>
              </a:rPr>
              <a:t>12:21</a:t>
            </a:r>
            <a:r>
              <a:rPr lang="en-US" sz="2400" b="1" dirty="0" smtClean="0">
                <a:latin typeface="Cambria" pitchFamily="18" charset="0"/>
              </a:rPr>
              <a:t>). </a:t>
            </a:r>
          </a:p>
          <a:p>
            <a:endParaRPr lang="en-US" sz="2400" b="1" dirty="0" smtClean="0">
              <a:latin typeface="Cambria" pitchFamily="18" charset="0"/>
            </a:endParaRPr>
          </a:p>
          <a:p>
            <a:pPr>
              <a:spcAft>
                <a:spcPts val="600"/>
              </a:spcAft>
            </a:pPr>
            <a:r>
              <a:rPr lang="en-US" sz="2400" b="1" dirty="0" smtClean="0">
                <a:latin typeface="Cambria" pitchFamily="18" charset="0"/>
              </a:rPr>
              <a:t>     The Book of Romans may be defined as: </a:t>
            </a:r>
          </a:p>
          <a:p>
            <a:pPr lvl="1">
              <a:spcAft>
                <a:spcPts val="600"/>
              </a:spcAft>
              <a:buFont typeface="Arial" pitchFamily="34" charset="0"/>
              <a:buChar char="•"/>
            </a:pPr>
            <a:r>
              <a:rPr lang="en-US" sz="2400" b="1" dirty="0" smtClean="0">
                <a:latin typeface="Cambria" pitchFamily="18" charset="0"/>
              </a:rPr>
              <a:t>  How the Gospel </a:t>
            </a:r>
            <a:r>
              <a:rPr lang="en-US" sz="2400" b="1" u="sng" dirty="0" smtClean="0">
                <a:effectLst>
                  <a:outerShdw blurRad="38100" dist="38100" dir="2700000" algn="tl">
                    <a:srgbClr val="000000">
                      <a:alpha val="43137"/>
                    </a:srgbClr>
                  </a:outerShdw>
                </a:effectLst>
                <a:latin typeface="Cambria" pitchFamily="18" charset="0"/>
              </a:rPr>
              <a:t>Saves</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Ch 1 </a:t>
            </a:r>
            <a:r>
              <a:rPr lang="en-US" sz="2400" b="1" i="1" dirty="0" smtClean="0">
                <a:effectLst>
                  <a:outerShdw blurRad="38100" dist="38100" dir="2700000" algn="tl">
                    <a:srgbClr val="000000">
                      <a:alpha val="43137"/>
                    </a:srgbClr>
                  </a:outerShdw>
                </a:effectLst>
                <a:latin typeface="Cambria" pitchFamily="18" charset="0"/>
              </a:rPr>
              <a:t>thru</a:t>
            </a:r>
            <a:r>
              <a:rPr lang="en-US" sz="2400" b="1" dirty="0" smtClean="0">
                <a:effectLst>
                  <a:outerShdw blurRad="38100" dist="38100" dir="2700000" algn="tl">
                    <a:srgbClr val="000000">
                      <a:alpha val="43137"/>
                    </a:srgbClr>
                  </a:outerShdw>
                </a:effectLst>
                <a:latin typeface="Cambria" pitchFamily="18" charset="0"/>
              </a:rPr>
              <a:t> 8</a:t>
            </a:r>
            <a:r>
              <a:rPr lang="en-US" sz="2400" b="1" dirty="0" smtClean="0">
                <a:latin typeface="Cambria" pitchFamily="18" charset="0"/>
              </a:rPr>
              <a:t>).</a:t>
            </a:r>
          </a:p>
          <a:p>
            <a:pPr lvl="1">
              <a:spcAft>
                <a:spcPts val="600"/>
              </a:spcAft>
              <a:buFont typeface="Arial" pitchFamily="34" charset="0"/>
              <a:buChar char="•"/>
            </a:pPr>
            <a:r>
              <a:rPr lang="en-US" sz="2400" b="1" dirty="0" smtClean="0">
                <a:latin typeface="Cambria" pitchFamily="18" charset="0"/>
              </a:rPr>
              <a:t>  How the Gospel Relates to </a:t>
            </a:r>
            <a:r>
              <a:rPr lang="en-US" sz="2400" b="1" u="sng" dirty="0" smtClean="0">
                <a:effectLst>
                  <a:outerShdw blurRad="38100" dist="38100" dir="2700000" algn="tl">
                    <a:srgbClr val="000000">
                      <a:alpha val="43137"/>
                    </a:srgbClr>
                  </a:outerShdw>
                </a:effectLst>
                <a:latin typeface="Cambria" pitchFamily="18" charset="0"/>
              </a:rPr>
              <a:t>Israel</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Ch 9 </a:t>
            </a:r>
            <a:r>
              <a:rPr lang="en-US" sz="2400" b="1" i="1" dirty="0" smtClean="0">
                <a:effectLst>
                  <a:outerShdw blurRad="38100" dist="38100" dir="2700000" algn="tl">
                    <a:srgbClr val="000000">
                      <a:alpha val="43137"/>
                    </a:srgbClr>
                  </a:outerShdw>
                </a:effectLst>
                <a:latin typeface="Cambria" pitchFamily="18" charset="0"/>
              </a:rPr>
              <a:t>thru</a:t>
            </a:r>
            <a:r>
              <a:rPr lang="en-US" sz="2400" b="1" dirty="0" smtClean="0">
                <a:effectLst>
                  <a:outerShdw blurRad="38100" dist="38100" dir="2700000" algn="tl">
                    <a:srgbClr val="000000">
                      <a:alpha val="43137"/>
                    </a:srgbClr>
                  </a:outerShdw>
                </a:effectLst>
                <a:latin typeface="Cambria" pitchFamily="18" charset="0"/>
              </a:rPr>
              <a:t> 11</a:t>
            </a:r>
            <a:r>
              <a:rPr lang="en-US" sz="2400" b="1" dirty="0" smtClean="0">
                <a:latin typeface="Cambria" pitchFamily="18" charset="0"/>
              </a:rPr>
              <a:t>).</a:t>
            </a:r>
          </a:p>
          <a:p>
            <a:pPr lvl="1">
              <a:spcAft>
                <a:spcPts val="600"/>
              </a:spcAft>
              <a:buFont typeface="Arial" pitchFamily="34" charset="0"/>
              <a:buChar char="•"/>
            </a:pPr>
            <a:r>
              <a:rPr lang="en-US" sz="2400" b="1" dirty="0" smtClean="0">
                <a:latin typeface="Cambria" pitchFamily="18" charset="0"/>
              </a:rPr>
              <a:t>  How the Gospel Affects </a:t>
            </a:r>
            <a:r>
              <a:rPr lang="en-US" sz="2400" b="1" u="sng" dirty="0" smtClean="0">
                <a:effectLst>
                  <a:outerShdw blurRad="38100" dist="38100" dir="2700000" algn="tl">
                    <a:srgbClr val="000000">
                      <a:alpha val="43137"/>
                    </a:srgbClr>
                  </a:outerShdw>
                </a:effectLst>
                <a:latin typeface="Cambria" pitchFamily="18" charset="0"/>
              </a:rPr>
              <a:t>Conduct</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Ch 12 </a:t>
            </a:r>
            <a:r>
              <a:rPr lang="en-US" sz="2400" b="1" i="1" dirty="0" smtClean="0">
                <a:effectLst>
                  <a:outerShdw blurRad="38100" dist="38100" dir="2700000" algn="tl">
                    <a:srgbClr val="000000">
                      <a:alpha val="43137"/>
                    </a:srgbClr>
                  </a:outerShdw>
                </a:effectLst>
                <a:latin typeface="Cambria" pitchFamily="18" charset="0"/>
              </a:rPr>
              <a:t>thru</a:t>
            </a:r>
            <a:r>
              <a:rPr lang="en-US" sz="2400" b="1" dirty="0" smtClean="0">
                <a:effectLst>
                  <a:outerShdw blurRad="38100" dist="38100" dir="2700000" algn="tl">
                    <a:srgbClr val="000000">
                      <a:alpha val="43137"/>
                    </a:srgbClr>
                  </a:outerShdw>
                </a:effectLst>
                <a:latin typeface="Cambria" pitchFamily="18" charset="0"/>
              </a:rPr>
              <a:t> 16</a:t>
            </a:r>
            <a:r>
              <a:rPr lang="en-US" sz="2400" b="1" dirty="0" smtClean="0">
                <a:latin typeface="Cambria" pitchFamily="18" charset="0"/>
              </a:rPr>
              <a:t>).</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animEffect transition="in" filter="wipe(left)">
                                      <p:cBhvr>
                                        <p:cTn id="9" dur="10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wipe(left)">
                                      <p:cBhvr>
                                        <p:cTn id="14" dur="1000"/>
                                        <p:tgtEl>
                                          <p:spTgt spid="3">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wipe(left)">
                                      <p:cBhvr>
                                        <p:cTn id="19" dur="1000"/>
                                        <p:tgtEl>
                                          <p:spTgt spid="3">
                                            <p:txEl>
                                              <p:pRg st="5" end="5"/>
                                            </p:txEl>
                                          </p:spTgt>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wipe(left)">
                                      <p:cBhvr>
                                        <p:cTn id="23" dur="1000"/>
                                        <p:tgtEl>
                                          <p:spTgt spid="3">
                                            <p:txEl>
                                              <p:pRg st="6" end="6"/>
                                            </p:txEl>
                                          </p:spTgt>
                                        </p:tgtEl>
                                      </p:cBhvr>
                                    </p:animEffect>
                                  </p:childTnLst>
                                </p:cTn>
                              </p:par>
                            </p:childTnLst>
                          </p:cTn>
                        </p:par>
                        <p:par>
                          <p:cTn id="24" fill="hold">
                            <p:stCondLst>
                              <p:cond delay="2000"/>
                            </p:stCondLst>
                            <p:childTnLst>
                              <p:par>
                                <p:cTn id="25" presetID="22" presetClass="entr" presetSubtype="8" fill="hold" nodeType="afterEffect">
                                  <p:stCondLst>
                                    <p:cond delay="200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left)">
                                      <p:cBhvr>
                                        <p:cTn id="27" dur="1000"/>
                                        <p:tgtEl>
                                          <p:spTgt spid="3">
                                            <p:txEl>
                                              <p:pRg st="7" end="7"/>
                                            </p:txEl>
                                          </p:spTgt>
                                        </p:tgtEl>
                                      </p:cBhvr>
                                    </p:animEffect>
                                  </p:childTnLst>
                                </p:cTn>
                              </p:par>
                            </p:childTnLst>
                          </p:cTn>
                        </p:par>
                        <p:par>
                          <p:cTn id="28" fill="hold">
                            <p:stCondLst>
                              <p:cond delay="5000"/>
                            </p:stCondLst>
                            <p:childTnLst>
                              <p:par>
                                <p:cTn id="29" presetID="22" presetClass="entr" presetSubtype="8" fill="hold" nodeType="afterEffect">
                                  <p:stCondLst>
                                    <p:cond delay="200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wipe(left)">
                                      <p:cBhvr>
                                        <p:cTn id="31"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955203"/>
          </a:xfrm>
          <a:prstGeom prst="rect">
            <a:avLst/>
          </a:prstGeom>
          <a:noFill/>
          <a:effectLst/>
        </p:spPr>
        <p:txBody>
          <a:bodyPr wrap="square" rtlCol="0">
            <a:spAutoFit/>
          </a:bodyPr>
          <a:lstStyle/>
          <a:p>
            <a:r>
              <a:rPr lang="en-US" sz="2800" b="1" dirty="0" smtClean="0">
                <a:effectLst>
                  <a:outerShdw blurRad="38100" dist="38100" dir="2700000" algn="tl">
                    <a:srgbClr val="000000">
                      <a:alpha val="43137"/>
                    </a:srgbClr>
                  </a:outerShdw>
                </a:effectLst>
                <a:latin typeface="Cambria" pitchFamily="18" charset="0"/>
              </a:rPr>
              <a:t>Overview:   </a:t>
            </a:r>
            <a:endParaRPr lang="en-US" sz="2800" b="1" dirty="0" smtClean="0">
              <a:latin typeface="Cambria" pitchFamily="18" charset="0"/>
            </a:endParaRPr>
          </a:p>
          <a:p>
            <a:r>
              <a:rPr lang="en-US" sz="2400" b="1" dirty="0" smtClean="0">
                <a:latin typeface="Cambria" pitchFamily="18" charset="0"/>
              </a:rPr>
              <a:t>     Romans is one of the </a:t>
            </a:r>
            <a:r>
              <a:rPr lang="en-US" sz="2400" b="1" i="1" dirty="0" smtClean="0">
                <a:effectLst>
                  <a:outerShdw blurRad="38100" dist="38100" dir="2700000" algn="tl">
                    <a:srgbClr val="000000">
                      <a:alpha val="43137"/>
                    </a:srgbClr>
                  </a:outerShdw>
                </a:effectLst>
                <a:latin typeface="Cambria" pitchFamily="18" charset="0"/>
              </a:rPr>
              <a:t>three books</a:t>
            </a:r>
            <a:r>
              <a:rPr lang="en-US" sz="2400" b="1" dirty="0" smtClean="0">
                <a:latin typeface="Cambria" pitchFamily="18" charset="0"/>
              </a:rPr>
              <a:t> written to explain </a:t>
            </a:r>
            <a:r>
              <a:rPr lang="en-US" sz="2400" b="1" dirty="0" smtClean="0">
                <a:effectLst>
                  <a:outerShdw blurRad="38100" dist="38100" dir="2700000" algn="tl">
                    <a:srgbClr val="000000">
                      <a:alpha val="43137"/>
                    </a:srgbClr>
                  </a:outerShdw>
                </a:effectLst>
                <a:latin typeface="Cambria" pitchFamily="18" charset="0"/>
              </a:rPr>
              <a:t>Habakkuk 2:4</a:t>
            </a:r>
            <a:r>
              <a:rPr lang="en-US" sz="2400" b="1" dirty="0" smtClean="0">
                <a:latin typeface="Cambria" pitchFamily="18" charset="0"/>
              </a:rPr>
              <a:t>: “The just shall live by his faith” (</a:t>
            </a:r>
            <a:r>
              <a:rPr lang="en-US" sz="2400" b="1" dirty="0" smtClean="0">
                <a:effectLst>
                  <a:outerShdw blurRad="38100" dist="38100" dir="2700000" algn="tl">
                    <a:srgbClr val="000000">
                      <a:alpha val="43137"/>
                    </a:srgbClr>
                  </a:outerShdw>
                </a:effectLst>
                <a:latin typeface="Cambria" pitchFamily="18" charset="0"/>
              </a:rPr>
              <a:t>Rom. 1:17; Gal. 3:11; Heb. 10:38</a:t>
            </a:r>
            <a:r>
              <a:rPr lang="en-US" sz="2400" b="1" dirty="0" smtClean="0">
                <a:latin typeface="Cambria" pitchFamily="18" charset="0"/>
              </a:rPr>
              <a:t>).  </a:t>
            </a:r>
          </a:p>
          <a:p>
            <a:endParaRPr lang="en-US" sz="2400" b="1" dirty="0" smtClean="0">
              <a:latin typeface="Cambria" pitchFamily="18" charset="0"/>
            </a:endParaRPr>
          </a:p>
          <a:p>
            <a:r>
              <a:rPr lang="en-US" sz="2400" b="1" dirty="0" smtClean="0">
                <a:latin typeface="Cambria" pitchFamily="18" charset="0"/>
              </a:rPr>
              <a:t>     The basic theme is </a:t>
            </a:r>
            <a:r>
              <a:rPr lang="en-US" sz="2400" b="1" i="1" dirty="0" smtClean="0">
                <a:effectLst>
                  <a:outerShdw blurRad="38100" dist="38100" dir="2700000" algn="tl">
                    <a:srgbClr val="000000">
                      <a:alpha val="43137"/>
                    </a:srgbClr>
                  </a:outerShdw>
                </a:effectLst>
                <a:latin typeface="Cambria" pitchFamily="18" charset="0"/>
              </a:rPr>
              <a:t>“the just,”</a:t>
            </a:r>
            <a:r>
              <a:rPr lang="en-US" sz="2400" b="1" dirty="0" smtClean="0">
                <a:latin typeface="Cambria" pitchFamily="18" charset="0"/>
              </a:rPr>
              <a:t> what it means to be justified and to live a righteous life.  </a:t>
            </a:r>
            <a:r>
              <a:rPr lang="en-US" sz="2400" b="1" u="sng" dirty="0" smtClean="0">
                <a:effectLst>
                  <a:outerShdw blurRad="38100" dist="38100" dir="2700000" algn="tl">
                    <a:srgbClr val="000000">
                      <a:alpha val="43137"/>
                    </a:srgbClr>
                  </a:outerShdw>
                </a:effectLst>
                <a:latin typeface="Cambria" pitchFamily="18" charset="0"/>
              </a:rPr>
              <a:t>Righteousness</a:t>
            </a:r>
            <a:r>
              <a:rPr lang="en-US" sz="2400" b="1" dirty="0" smtClean="0">
                <a:latin typeface="Cambria" pitchFamily="18" charset="0"/>
              </a:rPr>
              <a:t> is used in one form or another over forty times.  </a:t>
            </a:r>
          </a:p>
          <a:p>
            <a:endParaRPr lang="en-US" sz="2400" b="1" dirty="0" smtClean="0">
              <a:latin typeface="Cambria" pitchFamily="18" charset="0"/>
            </a:endParaRPr>
          </a:p>
          <a:p>
            <a:r>
              <a:rPr lang="en-US" sz="2400" b="1" dirty="0" smtClean="0">
                <a:latin typeface="Cambria" pitchFamily="18" charset="0"/>
              </a:rPr>
              <a:t>     Romans is a </a:t>
            </a:r>
            <a:r>
              <a:rPr lang="en-US" sz="2400" b="1" i="1" dirty="0" smtClean="0">
                <a:effectLst>
                  <a:outerShdw blurRad="38100" dist="38100" dir="2700000" algn="tl">
                    <a:srgbClr val="000000">
                      <a:alpha val="43137"/>
                    </a:srgbClr>
                  </a:outerShdw>
                </a:effectLst>
                <a:latin typeface="Cambria" pitchFamily="18" charset="0"/>
              </a:rPr>
              <a:t>closely knit argument</a:t>
            </a:r>
            <a:r>
              <a:rPr lang="en-US" sz="2400" b="1" dirty="0" smtClean="0">
                <a:latin typeface="Cambria" pitchFamily="18" charset="0"/>
              </a:rPr>
              <a:t> that defends the righteousness  of God.  You can summarize the argument by noting the verses containing “therefore” (</a:t>
            </a:r>
            <a:r>
              <a:rPr lang="en-US" sz="2400" b="1" dirty="0" smtClean="0">
                <a:effectLst>
                  <a:outerShdw blurRad="38100" dist="38100" dir="2700000" algn="tl">
                    <a:srgbClr val="000000">
                      <a:alpha val="43137"/>
                    </a:srgbClr>
                  </a:outerShdw>
                </a:effectLst>
                <a:latin typeface="Cambria" pitchFamily="18" charset="0"/>
              </a:rPr>
              <a:t>3:20, 28; 5:1; 8:1; 12:1</a:t>
            </a:r>
            <a:r>
              <a:rPr lang="en-US" sz="24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animEffect transition="in" filter="wipe(left)">
                                      <p:cBhvr>
                                        <p:cTn id="9" dur="10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wipe(left)">
                                      <p:cBhvr>
                                        <p:cTn id="14" dur="1000"/>
                                        <p:tgtEl>
                                          <p:spTgt spid="3">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wipe(left)">
                                      <p:cBhvr>
                                        <p:cTn id="19"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031403"/>
          </a:xfrm>
          <a:prstGeom prst="rect">
            <a:avLst/>
          </a:prstGeom>
          <a:noFill/>
          <a:effectLst/>
        </p:spPr>
        <p:txBody>
          <a:bodyPr wrap="square" rtlCol="0">
            <a:spAutoFit/>
          </a:bodyPr>
          <a:lstStyle/>
          <a:p>
            <a:r>
              <a:rPr lang="en-US" sz="2800" b="1" dirty="0" smtClean="0">
                <a:effectLst>
                  <a:outerShdw blurRad="38100" dist="38100" dir="2700000" algn="tl">
                    <a:srgbClr val="000000">
                      <a:alpha val="43137"/>
                    </a:srgbClr>
                  </a:outerShdw>
                </a:effectLst>
                <a:latin typeface="Cambria" pitchFamily="18" charset="0"/>
              </a:rPr>
              <a:t>Overview:   </a:t>
            </a:r>
            <a:endParaRPr lang="en-US" sz="2800" b="1" dirty="0" smtClean="0">
              <a:latin typeface="Cambria" pitchFamily="18" charset="0"/>
            </a:endParaRPr>
          </a:p>
          <a:p>
            <a:r>
              <a:rPr lang="en-US" sz="2400" b="1" dirty="0" smtClean="0">
                <a:latin typeface="Cambria" pitchFamily="18" charset="0"/>
              </a:rPr>
              <a:t>     Unlike Paul’s other letters to churches, </a:t>
            </a:r>
            <a:r>
              <a:rPr lang="en-US" sz="2400" b="1" dirty="0" smtClean="0">
                <a:effectLst>
                  <a:outerShdw blurRad="38100" dist="38100" dir="2700000" algn="tl">
                    <a:srgbClr val="000000">
                      <a:alpha val="43137"/>
                    </a:srgbClr>
                  </a:outerShdw>
                </a:effectLst>
                <a:latin typeface="Cambria" pitchFamily="18" charset="0"/>
              </a:rPr>
              <a:t>Romans</a:t>
            </a:r>
            <a:r>
              <a:rPr lang="en-US" sz="2400" b="1" dirty="0" smtClean="0">
                <a:latin typeface="Cambria" pitchFamily="18" charset="0"/>
              </a:rPr>
              <a:t> was addressed to a congregation he’d never met.  The great missionary was hoping to see the </a:t>
            </a:r>
            <a:r>
              <a:rPr lang="en-US" sz="2400" b="1" i="1" dirty="0" smtClean="0">
                <a:effectLst>
                  <a:outerShdw blurRad="38100" dist="38100" dir="2700000" algn="tl">
                    <a:srgbClr val="000000">
                      <a:alpha val="43137"/>
                    </a:srgbClr>
                  </a:outerShdw>
                </a:effectLst>
                <a:latin typeface="Cambria" pitchFamily="18" charset="0"/>
              </a:rPr>
              <a:t>Roman Christians</a:t>
            </a:r>
            <a:r>
              <a:rPr lang="en-US" sz="2400" b="1" dirty="0" smtClean="0">
                <a:latin typeface="Cambria" pitchFamily="18" charset="0"/>
              </a:rPr>
              <a:t> personally while traveling westward to </a:t>
            </a:r>
            <a:r>
              <a:rPr lang="en-US" sz="2400" b="1" dirty="0" smtClean="0">
                <a:effectLst>
                  <a:outerShdw blurRad="38100" dist="38100" dir="2700000" algn="tl">
                    <a:srgbClr val="000000">
                      <a:alpha val="43137"/>
                    </a:srgbClr>
                  </a:outerShdw>
                </a:effectLst>
                <a:latin typeface="Cambria" pitchFamily="18" charset="0"/>
              </a:rPr>
              <a:t>Spain</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15:23-24</a:t>
            </a:r>
            <a:r>
              <a:rPr lang="en-US" sz="2400" b="1" dirty="0" smtClean="0">
                <a:latin typeface="Cambria" pitchFamily="18" charset="0"/>
              </a:rPr>
              <a:t>).  </a:t>
            </a:r>
          </a:p>
          <a:p>
            <a:endParaRPr lang="en-US" sz="2400" b="1" dirty="0" smtClean="0">
              <a:latin typeface="Cambria" pitchFamily="18" charset="0"/>
            </a:endParaRPr>
          </a:p>
          <a:p>
            <a:r>
              <a:rPr lang="en-US" sz="2400" b="1" dirty="0" smtClean="0">
                <a:latin typeface="Cambria" pitchFamily="18" charset="0"/>
              </a:rPr>
              <a:t>     It’s unclear if Paul ever actually reached </a:t>
            </a:r>
            <a:r>
              <a:rPr lang="en-US" sz="2400" b="1" dirty="0" smtClean="0">
                <a:effectLst>
                  <a:outerShdw blurRad="38100" dist="38100" dir="2700000" algn="tl">
                    <a:srgbClr val="000000">
                      <a:alpha val="43137"/>
                    </a:srgbClr>
                  </a:outerShdw>
                </a:effectLst>
                <a:latin typeface="Cambria" pitchFamily="18" charset="0"/>
              </a:rPr>
              <a:t>Spain</a:t>
            </a:r>
            <a:r>
              <a:rPr lang="en-US" sz="2400" b="1" dirty="0" smtClean="0">
                <a:latin typeface="Cambria" pitchFamily="18" charset="0"/>
              </a:rPr>
              <a:t> or if he was </a:t>
            </a:r>
            <a:r>
              <a:rPr lang="en-US" sz="2400" b="1" i="1" dirty="0" smtClean="0">
                <a:effectLst>
                  <a:outerShdw blurRad="38100" dist="38100" dir="2700000" algn="tl">
                    <a:srgbClr val="000000">
                      <a:alpha val="43137"/>
                    </a:srgbClr>
                  </a:outerShdw>
                </a:effectLst>
                <a:latin typeface="Cambria" pitchFamily="18" charset="0"/>
              </a:rPr>
              <a:t>executed</a:t>
            </a:r>
            <a:r>
              <a:rPr lang="en-US" sz="2400" b="1" dirty="0" smtClean="0">
                <a:latin typeface="Cambria" pitchFamily="18" charset="0"/>
              </a:rPr>
              <a:t> in </a:t>
            </a:r>
            <a:r>
              <a:rPr lang="en-US" sz="2400" b="1" dirty="0" smtClean="0">
                <a:effectLst>
                  <a:outerShdw blurRad="38100" dist="38100" dir="2700000" algn="tl">
                    <a:srgbClr val="000000">
                      <a:alpha val="43137"/>
                    </a:srgbClr>
                  </a:outerShdw>
                </a:effectLst>
                <a:latin typeface="Cambria" pitchFamily="18" charset="0"/>
              </a:rPr>
              <a:t>Rome</a:t>
            </a:r>
            <a:r>
              <a:rPr lang="en-US" sz="2400" b="1" dirty="0" smtClean="0">
                <a:latin typeface="Cambria" pitchFamily="18" charset="0"/>
              </a:rPr>
              <a:t> after the end of the Book of Acts.</a:t>
            </a:r>
          </a:p>
          <a:p>
            <a:endParaRPr lang="en-US" sz="2400" b="1" dirty="0" smtClean="0">
              <a:latin typeface="Cambria" pitchFamily="18" charset="0"/>
            </a:endParaRPr>
          </a:p>
          <a:p>
            <a:r>
              <a:rPr lang="en-US" sz="2400" b="1" dirty="0" smtClean="0">
                <a:latin typeface="Cambria" pitchFamily="18" charset="0"/>
              </a:rPr>
              <a:t>     The Book is applicable in our day because the </a:t>
            </a:r>
            <a:r>
              <a:rPr lang="en-US" sz="2400" b="1" i="1" dirty="0" smtClean="0">
                <a:effectLst>
                  <a:outerShdw blurRad="38100" dist="38100" dir="2700000" algn="tl">
                    <a:srgbClr val="000000">
                      <a:alpha val="43137"/>
                    </a:srgbClr>
                  </a:outerShdw>
                </a:effectLst>
                <a:latin typeface="Cambria" pitchFamily="18" charset="0"/>
              </a:rPr>
              <a:t>human heart</a:t>
            </a:r>
            <a:r>
              <a:rPr lang="en-US" sz="2400" b="1" dirty="0" smtClean="0">
                <a:latin typeface="Cambria" pitchFamily="18" charset="0"/>
              </a:rPr>
              <a:t> has not changed.  This is the Book that shook </a:t>
            </a:r>
            <a:r>
              <a:rPr lang="en-US" sz="2400" b="1" dirty="0" smtClean="0">
                <a:effectLst>
                  <a:outerShdw blurRad="38100" dist="38100" dir="2700000" algn="tl">
                    <a:srgbClr val="000000">
                      <a:alpha val="43137"/>
                    </a:srgbClr>
                  </a:outerShdw>
                </a:effectLst>
                <a:latin typeface="Cambria" pitchFamily="18" charset="0"/>
              </a:rPr>
              <a:t>Martin</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Luther</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1:17</a:t>
            </a:r>
            <a:r>
              <a:rPr lang="en-US" sz="2400" b="1" dirty="0" smtClean="0">
                <a:latin typeface="Cambria" pitchFamily="18" charset="0"/>
              </a:rPr>
              <a:t>) which started the </a:t>
            </a:r>
            <a:r>
              <a:rPr lang="en-US" sz="2400" b="1" dirty="0" smtClean="0">
                <a:effectLst>
                  <a:outerShdw blurRad="38100" dist="38100" dir="2700000" algn="tl">
                    <a:srgbClr val="000000">
                      <a:alpha val="43137"/>
                    </a:srgbClr>
                  </a:outerShdw>
                </a:effectLst>
                <a:latin typeface="Cambria" pitchFamily="18" charset="0"/>
              </a:rPr>
              <a:t>Reformation</a:t>
            </a:r>
            <a:r>
              <a:rPr lang="en-US" sz="2400" b="1" dirty="0" smtClean="0">
                <a:latin typeface="Cambria" pitchFamily="18" charset="0"/>
              </a:rPr>
              <a:t> or </a:t>
            </a:r>
            <a:r>
              <a:rPr lang="en-US" sz="2400" b="1" i="1" u="sng" dirty="0" smtClean="0">
                <a:effectLst>
                  <a:outerShdw blurRad="38100" dist="38100" dir="2700000" algn="tl">
                    <a:srgbClr val="000000">
                      <a:alpha val="43137"/>
                    </a:srgbClr>
                  </a:outerShdw>
                </a:effectLst>
                <a:latin typeface="Cambria" pitchFamily="18" charset="0"/>
              </a:rPr>
              <a:t>Protestant Movement</a:t>
            </a:r>
            <a:r>
              <a:rPr lang="en-US" sz="2400" b="1" dirty="0" smtClean="0">
                <a:latin typeface="Cambria" pitchFamily="18" charset="0"/>
              </a:rPr>
              <a:t> and started the </a:t>
            </a:r>
            <a:r>
              <a:rPr lang="en-US" sz="2400" b="1" dirty="0" smtClean="0">
                <a:effectLst>
                  <a:outerShdw blurRad="38100" dist="38100" dir="2700000" algn="tl">
                    <a:srgbClr val="000000">
                      <a:alpha val="43137"/>
                    </a:srgbClr>
                  </a:outerShdw>
                </a:effectLst>
                <a:latin typeface="Cambria" pitchFamily="18" charset="0"/>
              </a:rPr>
              <a:t>Lutheran</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faith</a:t>
            </a:r>
            <a:r>
              <a:rPr lang="en-US" sz="24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animEffect transition="in" filter="wipe(left)">
                                      <p:cBhvr>
                                        <p:cTn id="9" dur="10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wipe(left)">
                                      <p:cBhvr>
                                        <p:cTn id="14" dur="1000"/>
                                        <p:tgtEl>
                                          <p:spTgt spid="3">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wipe(left)">
                                      <p:cBhvr>
                                        <p:cTn id="19"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610600" cy="5693866"/>
          </a:xfrm>
          <a:prstGeom prst="rect">
            <a:avLst/>
          </a:prstGeom>
          <a:noFill/>
          <a:effectLst/>
        </p:spPr>
        <p:txBody>
          <a:bodyPr wrap="square" rtlCol="0">
            <a:spAutoFit/>
          </a:bodyPr>
          <a:lstStyle/>
          <a:p>
            <a:r>
              <a:rPr lang="en-US" sz="2800" b="1" dirty="0" smtClean="0">
                <a:effectLst>
                  <a:outerShdw blurRad="38100" dist="38100" dir="2700000" algn="tl">
                    <a:srgbClr val="000000">
                      <a:alpha val="43137"/>
                    </a:srgbClr>
                  </a:outerShdw>
                </a:effectLst>
                <a:latin typeface="Cambria" pitchFamily="18" charset="0"/>
              </a:rPr>
              <a:t>Overview:   </a:t>
            </a:r>
            <a:endParaRPr lang="en-US" sz="2800" b="1" dirty="0" smtClean="0">
              <a:latin typeface="Cambria" pitchFamily="18" charset="0"/>
            </a:endParaRPr>
          </a:p>
          <a:p>
            <a:pPr marL="274320" indent="-274320">
              <a:buFont typeface="Arial" pitchFamily="34" charset="0"/>
              <a:buChar char="•"/>
            </a:pPr>
            <a:r>
              <a:rPr lang="en-US" sz="2400" b="1" dirty="0" smtClean="0">
                <a:effectLst>
                  <a:outerShdw blurRad="38100" dist="38100" dir="2700000" algn="tl">
                    <a:srgbClr val="000000">
                      <a:alpha val="43137"/>
                    </a:srgbClr>
                  </a:outerShdw>
                </a:effectLst>
                <a:latin typeface="Cambria" pitchFamily="18" charset="0"/>
              </a:rPr>
              <a:t>Righteousness</a:t>
            </a:r>
            <a:r>
              <a:rPr lang="en-US" sz="2400" b="1" dirty="0" smtClean="0">
                <a:latin typeface="Cambria" pitchFamily="18" charset="0"/>
              </a:rPr>
              <a:t> = the word takes on both an ethnical and judicial flavor.  Righteousness is both an </a:t>
            </a:r>
            <a:r>
              <a:rPr lang="en-US" sz="2400" b="1" u="sng" dirty="0" smtClean="0">
                <a:effectLst>
                  <a:outerShdw blurRad="38100" dist="38100" dir="2700000" algn="tl">
                    <a:srgbClr val="000000">
                      <a:alpha val="43137"/>
                    </a:srgbClr>
                  </a:outerShdw>
                </a:effectLst>
                <a:latin typeface="Cambria" pitchFamily="18" charset="0"/>
              </a:rPr>
              <a:t>attribute</a:t>
            </a:r>
            <a:r>
              <a:rPr lang="en-US" sz="2400" b="1" dirty="0" smtClean="0">
                <a:latin typeface="Cambria" pitchFamily="18" charset="0"/>
              </a:rPr>
              <a:t> of God that He renders to those who have faith in His Son, Jesus, and a </a:t>
            </a:r>
            <a:r>
              <a:rPr lang="en-US" sz="2400" b="1" u="sng" dirty="0" smtClean="0">
                <a:effectLst>
                  <a:outerShdw blurRad="38100" dist="38100" dir="2700000" algn="tl">
                    <a:srgbClr val="000000">
                      <a:alpha val="43137"/>
                    </a:srgbClr>
                  </a:outerShdw>
                </a:effectLst>
                <a:latin typeface="Cambria" pitchFamily="18" charset="0"/>
              </a:rPr>
              <a:t>characteristic</a:t>
            </a:r>
            <a:r>
              <a:rPr lang="en-US" sz="2400" b="1" dirty="0" smtClean="0">
                <a:latin typeface="Cambria" pitchFamily="18" charset="0"/>
              </a:rPr>
              <a:t> of the behavior of those who maintain a right relationship with God.</a:t>
            </a:r>
          </a:p>
          <a:p>
            <a:pPr marL="274320" indent="-274320">
              <a:buFont typeface="Arial" pitchFamily="34" charset="0"/>
              <a:buChar char="•"/>
            </a:pPr>
            <a:endParaRPr lang="en-US" sz="2400" b="1" dirty="0" smtClean="0">
              <a:latin typeface="Cambria" pitchFamily="18" charset="0"/>
            </a:endParaRPr>
          </a:p>
          <a:p>
            <a:pPr marL="274320" indent="-274320">
              <a:buFont typeface="Arial" pitchFamily="34" charset="0"/>
              <a:buChar char="•"/>
            </a:pPr>
            <a:r>
              <a:rPr lang="en-US" sz="2400" b="1" dirty="0" smtClean="0">
                <a:latin typeface="Cambria" pitchFamily="18" charset="0"/>
              </a:rPr>
              <a:t>Moreover, only God can defines what is </a:t>
            </a:r>
            <a:r>
              <a:rPr lang="en-US" sz="2400" b="1" i="1" dirty="0" smtClean="0">
                <a:effectLst>
                  <a:outerShdw blurRad="38100" dist="38100" dir="2700000" algn="tl">
                    <a:srgbClr val="000000">
                      <a:alpha val="43137"/>
                    </a:srgbClr>
                  </a:outerShdw>
                </a:effectLst>
                <a:latin typeface="Cambria" pitchFamily="18" charset="0"/>
              </a:rPr>
              <a:t>right</a:t>
            </a:r>
            <a:r>
              <a:rPr lang="en-US" sz="2400" b="1" dirty="0" smtClean="0">
                <a:latin typeface="Cambria" pitchFamily="18" charset="0"/>
              </a:rPr>
              <a:t> or declare a person righteous.  Christ has shown us the proper path to becoming the righteousness of God.  </a:t>
            </a:r>
          </a:p>
          <a:p>
            <a:pPr marL="274320" indent="-274320">
              <a:buFont typeface="Arial" pitchFamily="34" charset="0"/>
              <a:buChar char="•"/>
            </a:pPr>
            <a:endParaRPr lang="en-US" sz="2400" b="1" dirty="0" smtClean="0">
              <a:latin typeface="Cambria" pitchFamily="18" charset="0"/>
            </a:endParaRPr>
          </a:p>
          <a:p>
            <a:pPr marL="274320" indent="-274320">
              <a:buFont typeface="Arial" pitchFamily="34" charset="0"/>
              <a:buChar char="•"/>
            </a:pPr>
            <a:r>
              <a:rPr lang="en-US" sz="2400" b="1" dirty="0" smtClean="0">
                <a:effectLst>
                  <a:outerShdw blurRad="38100" dist="38100" dir="2700000" algn="tl">
                    <a:srgbClr val="000000">
                      <a:alpha val="43137"/>
                    </a:srgbClr>
                  </a:outerShdw>
                </a:effectLst>
                <a:latin typeface="Cambria" pitchFamily="18" charset="0"/>
              </a:rPr>
              <a:t>Gospel</a:t>
            </a:r>
            <a:r>
              <a:rPr lang="en-US" sz="2400" b="1" dirty="0" smtClean="0">
                <a:latin typeface="Cambria" pitchFamily="18" charset="0"/>
              </a:rPr>
              <a:t> = a favorable report from the battlefield or the proclamation that an heir to the king has been born.  The “good news story” about Christ’s person and work … Jesus’ death and resurrection forgives sin and gives eternal life. </a:t>
            </a:r>
          </a:p>
        </p:txBody>
      </p:sp>
      <p:grpSp>
        <p:nvGrpSpPr>
          <p:cNvPr id="9" name="Group 8"/>
          <p:cNvGrpSpPr/>
          <p:nvPr/>
        </p:nvGrpSpPr>
        <p:grpSpPr>
          <a:xfrm>
            <a:off x="304800" y="152400"/>
            <a:ext cx="8534400" cy="774700"/>
            <a:chOff x="304800" y="152400"/>
            <a:chExt cx="8534400" cy="77470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a:t>
              </a:r>
              <a:r>
                <a:rPr kumimoji="0" lang="en-US" sz="3600" b="0" i="0" u="none" strike="noStrike" kern="1200"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Vocabulary</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animEffect transition="in" filter="wipe(left)">
                                      <p:cBhvr>
                                        <p:cTn id="9" dur="10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wipe(left)">
                                      <p:cBhvr>
                                        <p:cTn id="14" dur="1000"/>
                                        <p:tgtEl>
                                          <p:spTgt spid="3">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wipe(left)">
                                      <p:cBhvr>
                                        <p:cTn id="19"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610600" cy="5324535"/>
          </a:xfrm>
          <a:prstGeom prst="rect">
            <a:avLst/>
          </a:prstGeom>
          <a:noFill/>
          <a:effectLst/>
        </p:spPr>
        <p:txBody>
          <a:bodyPr wrap="square" rtlCol="0">
            <a:spAutoFit/>
          </a:bodyPr>
          <a:lstStyle/>
          <a:p>
            <a:r>
              <a:rPr lang="en-US" sz="2800" b="1" dirty="0" smtClean="0">
                <a:effectLst>
                  <a:outerShdw blurRad="38100" dist="38100" dir="2700000" algn="tl">
                    <a:srgbClr val="000000">
                      <a:alpha val="43137"/>
                    </a:srgbClr>
                  </a:outerShdw>
                </a:effectLst>
                <a:latin typeface="Cambria" pitchFamily="18" charset="0"/>
              </a:rPr>
              <a:t>Overview:   </a:t>
            </a:r>
            <a:endParaRPr lang="en-US" sz="2800" b="1" dirty="0" smtClean="0">
              <a:latin typeface="Cambria" pitchFamily="18" charset="0"/>
            </a:endParaRPr>
          </a:p>
          <a:p>
            <a:pPr marL="274320" indent="-274320">
              <a:buFont typeface="Arial" pitchFamily="34" charset="0"/>
              <a:buChar char="•"/>
            </a:pPr>
            <a:r>
              <a:rPr lang="en-US" sz="2400" b="1" dirty="0" smtClean="0">
                <a:effectLst>
                  <a:outerShdw blurRad="38100" dist="38100" dir="2700000" algn="tl">
                    <a:srgbClr val="000000">
                      <a:alpha val="43137"/>
                    </a:srgbClr>
                  </a:outerShdw>
                </a:effectLst>
                <a:latin typeface="Cambria" pitchFamily="18" charset="0"/>
              </a:rPr>
              <a:t>Justification</a:t>
            </a:r>
            <a:r>
              <a:rPr lang="en-US" sz="2400" b="1" dirty="0" smtClean="0">
                <a:latin typeface="Cambria" pitchFamily="18" charset="0"/>
              </a:rPr>
              <a:t> = God’s gracious act by which He declares the believing sinner righteous in Jesus Christ because of the work of Christ on the cross.  The act of God seeing us just as if we </a:t>
            </a:r>
            <a:r>
              <a:rPr lang="en-US" sz="2400" b="1" i="1" u="sng" dirty="0" smtClean="0">
                <a:effectLst>
                  <a:outerShdw blurRad="38100" dist="38100" dir="2700000" algn="tl">
                    <a:srgbClr val="000000">
                      <a:alpha val="43137"/>
                    </a:srgbClr>
                  </a:outerShdw>
                </a:effectLst>
                <a:latin typeface="Cambria" pitchFamily="18" charset="0"/>
              </a:rPr>
              <a:t>never</a:t>
            </a:r>
            <a:r>
              <a:rPr lang="en-US" sz="2400" b="1" dirty="0" smtClean="0">
                <a:latin typeface="Cambria" pitchFamily="18" charset="0"/>
              </a:rPr>
              <a:t> sinned.  Through Christ, we are justified by our faith in Him.  When you believe, Christ’s righteous-ness is </a:t>
            </a:r>
            <a:r>
              <a:rPr lang="en-US" sz="2400" b="1" i="1" dirty="0" smtClean="0">
                <a:effectLst>
                  <a:outerShdw blurRad="38100" dist="38100" dir="2700000" algn="tl">
                    <a:srgbClr val="000000">
                      <a:alpha val="43137"/>
                    </a:srgbClr>
                  </a:outerShdw>
                </a:effectLst>
                <a:latin typeface="Cambria" pitchFamily="18" charset="0"/>
              </a:rPr>
              <a:t>imputed</a:t>
            </a:r>
            <a:r>
              <a:rPr lang="en-US" sz="2400" b="1" dirty="0" smtClean="0">
                <a:latin typeface="Cambria" pitchFamily="18" charset="0"/>
              </a:rPr>
              <a:t>.  </a:t>
            </a:r>
          </a:p>
          <a:p>
            <a:pPr marL="274320" indent="-274320">
              <a:buFont typeface="Arial" pitchFamily="34" charset="0"/>
              <a:buChar char="•"/>
            </a:pPr>
            <a:endParaRPr lang="en-US" sz="2400" b="1" dirty="0" smtClean="0">
              <a:latin typeface="Cambria" pitchFamily="18" charset="0"/>
            </a:endParaRPr>
          </a:p>
          <a:p>
            <a:pPr marL="274320" indent="-274320">
              <a:buFont typeface="Arial" pitchFamily="34" charset="0"/>
              <a:buChar char="•"/>
            </a:pPr>
            <a:r>
              <a:rPr lang="en-US" sz="2400" b="1" dirty="0" smtClean="0">
                <a:effectLst>
                  <a:outerShdw blurRad="38100" dist="38100" dir="2700000" algn="tl">
                    <a:srgbClr val="000000">
                      <a:alpha val="43137"/>
                    </a:srgbClr>
                  </a:outerShdw>
                </a:effectLst>
                <a:latin typeface="Cambria" pitchFamily="18" charset="0"/>
              </a:rPr>
              <a:t>Imputation</a:t>
            </a:r>
            <a:r>
              <a:rPr lang="en-US" sz="2400" b="1" dirty="0" smtClean="0">
                <a:latin typeface="Cambria" pitchFamily="18" charset="0"/>
              </a:rPr>
              <a:t> = to put to your account.  Christ’s righteous-ness is </a:t>
            </a:r>
            <a:r>
              <a:rPr lang="en-US" sz="2400" b="1" i="1" dirty="0" smtClean="0">
                <a:effectLst>
                  <a:outerShdw blurRad="38100" dist="38100" dir="2700000" algn="tl">
                    <a:srgbClr val="000000">
                      <a:alpha val="43137"/>
                    </a:srgbClr>
                  </a:outerShdw>
                </a:effectLst>
                <a:latin typeface="Cambria" pitchFamily="18" charset="0"/>
              </a:rPr>
              <a:t>imputed</a:t>
            </a:r>
            <a:r>
              <a:rPr lang="en-US" sz="2400" b="1" dirty="0" smtClean="0">
                <a:latin typeface="Cambria" pitchFamily="18" charset="0"/>
              </a:rPr>
              <a:t> to the believer as an act of grace.</a:t>
            </a:r>
          </a:p>
          <a:p>
            <a:pPr marL="274320" indent="-274320">
              <a:buFont typeface="Arial" pitchFamily="34" charset="0"/>
              <a:buChar char="•"/>
            </a:pPr>
            <a:endParaRPr lang="en-US" sz="2400" b="1" dirty="0" smtClean="0">
              <a:latin typeface="Cambria" pitchFamily="18" charset="0"/>
            </a:endParaRPr>
          </a:p>
          <a:p>
            <a:pPr marL="274320" indent="-274320">
              <a:buFont typeface="Arial" pitchFamily="34" charset="0"/>
              <a:buChar char="•"/>
            </a:pPr>
            <a:r>
              <a:rPr lang="en-US" sz="2400" b="1" dirty="0" smtClean="0">
                <a:effectLst>
                  <a:outerShdw blurRad="38100" dist="38100" dir="2700000" algn="tl">
                    <a:srgbClr val="000000">
                      <a:alpha val="43137"/>
                    </a:srgbClr>
                  </a:outerShdw>
                </a:effectLst>
                <a:latin typeface="Cambria" pitchFamily="18" charset="0"/>
              </a:rPr>
              <a:t>Righteousness</a:t>
            </a:r>
            <a:r>
              <a:rPr lang="en-US" sz="2400" b="1" dirty="0" smtClean="0">
                <a:latin typeface="Cambria" pitchFamily="18" charset="0"/>
              </a:rPr>
              <a:t> = only God can defines what is right or declare a person righteous.  Christ has shown us the proper path to become the righteousness of God.</a:t>
            </a:r>
          </a:p>
        </p:txBody>
      </p:sp>
      <p:grpSp>
        <p:nvGrpSpPr>
          <p:cNvPr id="8" name="Group 7"/>
          <p:cNvGrpSpPr/>
          <p:nvPr/>
        </p:nvGrpSpPr>
        <p:grpSpPr>
          <a:xfrm>
            <a:off x="304800" y="152400"/>
            <a:ext cx="8534400" cy="774700"/>
            <a:chOff x="304800" y="152400"/>
            <a:chExt cx="8534400" cy="774700"/>
          </a:xfrm>
        </p:grpSpPr>
        <p:sp>
          <p:nvSpPr>
            <p:cNvPr id="9"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a:t>
              </a:r>
              <a:r>
                <a:rPr kumimoji="0" lang="en-US" sz="3600" b="0" i="0" u="none" strike="noStrike" kern="1200"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Vocabulary</a:t>
              </a:r>
            </a:p>
          </p:txBody>
        </p:sp>
        <p:pic>
          <p:nvPicPr>
            <p:cNvPr id="10"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animEffect transition="in" filter="wipe(left)">
                                      <p:cBhvr>
                                        <p:cTn id="9" dur="10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wipe(left)">
                                      <p:cBhvr>
                                        <p:cTn id="14" dur="1000"/>
                                        <p:tgtEl>
                                          <p:spTgt spid="3">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wipe(left)">
                                      <p:cBhvr>
                                        <p:cTn id="19"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216539"/>
          </a:xfrm>
          <a:prstGeom prst="rect">
            <a:avLst/>
          </a:prstGeom>
          <a:noFill/>
          <a:effectLst/>
        </p:spPr>
        <p:txBody>
          <a:bodyPr wrap="square" rtlCol="0">
            <a:spAutoFit/>
          </a:bodyPr>
          <a:lstStyle/>
          <a:p>
            <a:r>
              <a:rPr lang="en-US" sz="2800" b="1" dirty="0" smtClean="0">
                <a:effectLst>
                  <a:outerShdw blurRad="38100" dist="38100" dir="2700000" algn="tl">
                    <a:srgbClr val="000000">
                      <a:alpha val="43137"/>
                    </a:srgbClr>
                  </a:outerShdw>
                </a:effectLst>
                <a:latin typeface="Cambria" pitchFamily="18" charset="0"/>
              </a:rPr>
              <a:t>Overview:   </a:t>
            </a:r>
            <a:endParaRPr lang="en-US" sz="2800" b="1" dirty="0" smtClean="0">
              <a:latin typeface="Cambria" pitchFamily="18" charset="0"/>
            </a:endParaRPr>
          </a:p>
          <a:p>
            <a:pPr marL="274320" indent="-274320">
              <a:buFont typeface="Arial" pitchFamily="34" charset="0"/>
              <a:buChar char="•"/>
            </a:pPr>
            <a:r>
              <a:rPr lang="en-US" sz="2400" b="1" dirty="0" smtClean="0">
                <a:effectLst>
                  <a:outerShdw blurRad="38100" dist="38100" dir="2700000" algn="tl">
                    <a:srgbClr val="000000">
                      <a:alpha val="43137"/>
                    </a:srgbClr>
                  </a:outerShdw>
                </a:effectLst>
                <a:latin typeface="Cambria" pitchFamily="18" charset="0"/>
              </a:rPr>
              <a:t>Propitiation</a:t>
            </a:r>
            <a:r>
              <a:rPr lang="en-US" sz="2400" b="1" dirty="0" smtClean="0">
                <a:latin typeface="Cambria" pitchFamily="18" charset="0"/>
              </a:rPr>
              <a:t> = to satisfy, a satisfactory sacrifice.  Christ is our propitiation (perfect, sinless sacrifice).  </a:t>
            </a:r>
          </a:p>
          <a:p>
            <a:pPr marL="274320" indent="-274320">
              <a:buFont typeface="Arial" pitchFamily="34" charset="0"/>
              <a:buChar char="•"/>
            </a:pPr>
            <a:endParaRPr lang="en-US" sz="2400" b="1" dirty="0" smtClean="0">
              <a:latin typeface="Cambria" pitchFamily="18" charset="0"/>
            </a:endParaRPr>
          </a:p>
          <a:p>
            <a:pPr marL="274320" indent="-274320">
              <a:buFont typeface="Arial" pitchFamily="34" charset="0"/>
              <a:buChar char="•"/>
            </a:pPr>
            <a:r>
              <a:rPr lang="en-US" sz="2400" b="1" dirty="0" smtClean="0">
                <a:effectLst>
                  <a:outerShdw blurRad="38100" dist="38100" dir="2700000" algn="tl">
                    <a:srgbClr val="000000">
                      <a:alpha val="43137"/>
                    </a:srgbClr>
                  </a:outerShdw>
                </a:effectLst>
                <a:latin typeface="Cambria" pitchFamily="18" charset="0"/>
              </a:rPr>
              <a:t>Sanctification</a:t>
            </a:r>
            <a:r>
              <a:rPr lang="en-US" sz="2400" b="1" dirty="0" smtClean="0">
                <a:latin typeface="Cambria" pitchFamily="18" charset="0"/>
              </a:rPr>
              <a:t> = God’s work in the believer whereby we are set apart for God’s plan and purpose.  The work of the Holy Ghost in the believer </a:t>
            </a:r>
            <a:r>
              <a:rPr lang="en-US" sz="2400" b="1" i="1" dirty="0" smtClean="0">
                <a:effectLst>
                  <a:outerShdw blurRad="38100" dist="38100" dir="2700000" algn="tl">
                    <a:srgbClr val="000000">
                      <a:alpha val="43137"/>
                    </a:srgbClr>
                  </a:outerShdw>
                </a:effectLst>
                <a:latin typeface="Cambria" pitchFamily="18" charset="0"/>
              </a:rPr>
              <a:t>imparting</a:t>
            </a:r>
            <a:r>
              <a:rPr lang="en-US" sz="2400" b="1" dirty="0" smtClean="0">
                <a:latin typeface="Cambria" pitchFamily="18" charset="0"/>
              </a:rPr>
              <a:t> righteousness to develop a holy character and conduct.   A righteous standing before God leads to a holy life before men.  We are not saved by works or by faith plus work; we are saved by a faith that works (</a:t>
            </a:r>
            <a:r>
              <a:rPr lang="en-US" sz="2400" b="1" dirty="0" smtClean="0">
                <a:effectLst>
                  <a:outerShdw blurRad="38100" dist="38100" dir="2700000" algn="tl">
                    <a:srgbClr val="000000">
                      <a:alpha val="43137"/>
                    </a:srgbClr>
                  </a:outerShdw>
                </a:effectLst>
                <a:latin typeface="Cambria" pitchFamily="18" charset="0"/>
              </a:rPr>
              <a:t>James 2:14-26</a:t>
            </a:r>
            <a:r>
              <a:rPr lang="en-US" sz="2400" b="1" dirty="0" smtClean="0">
                <a:latin typeface="Cambria" pitchFamily="18" charset="0"/>
              </a:rPr>
              <a:t>). </a:t>
            </a:r>
          </a:p>
        </p:txBody>
      </p:sp>
      <p:grpSp>
        <p:nvGrpSpPr>
          <p:cNvPr id="5" name="Group 4"/>
          <p:cNvGrpSpPr/>
          <p:nvPr/>
        </p:nvGrpSpPr>
        <p:grpSpPr>
          <a:xfrm>
            <a:off x="304800" y="152400"/>
            <a:ext cx="8534400" cy="774700"/>
            <a:chOff x="304800" y="152400"/>
            <a:chExt cx="8534400" cy="774700"/>
          </a:xfrm>
        </p:grpSpPr>
        <p:sp>
          <p:nvSpPr>
            <p:cNvPr id="8"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a:t>
              </a:r>
              <a:r>
                <a:rPr kumimoji="0" lang="en-US" sz="3600" b="0" i="0" u="none" strike="noStrike" kern="1200"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Vocabulary</a:t>
              </a:r>
            </a:p>
          </p:txBody>
        </p:sp>
        <p:pic>
          <p:nvPicPr>
            <p:cNvPr id="9"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animEffect transition="in" filter="wipe(left)">
                                      <p:cBhvr>
                                        <p:cTn id="9" dur="10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wipe(left)">
                                      <p:cBhvr>
                                        <p:cTn id="1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143000"/>
            <a:ext cx="8534400" cy="4955203"/>
          </a:xfrm>
          <a:prstGeom prst="rect">
            <a:avLst/>
          </a:prstGeom>
          <a:noFill/>
          <a:effectLst/>
        </p:spPr>
        <p:txBody>
          <a:bodyPr wrap="square" rtlCol="0">
            <a:spAutoFit/>
          </a:bodyPr>
          <a:lstStyle/>
          <a:p>
            <a:r>
              <a:rPr lang="en-US" sz="2800" b="1" dirty="0" smtClean="0">
                <a:effectLst>
                  <a:outerShdw blurRad="38100" dist="38100" dir="2700000" algn="tl">
                    <a:srgbClr val="000000">
                      <a:alpha val="43137"/>
                    </a:srgbClr>
                  </a:outerShdw>
                </a:effectLst>
                <a:latin typeface="Cambria" pitchFamily="18" charset="0"/>
              </a:rPr>
              <a:t>Overview:   </a:t>
            </a:r>
            <a:endParaRPr lang="en-US" sz="2800" b="1" dirty="0" smtClean="0">
              <a:latin typeface="Cambria" pitchFamily="18" charset="0"/>
            </a:endParaRPr>
          </a:p>
          <a:p>
            <a:pPr marL="274320" indent="-274320">
              <a:buFont typeface="Arial" pitchFamily="34" charset="0"/>
              <a:buChar char="•"/>
            </a:pPr>
            <a:r>
              <a:rPr lang="en-US" sz="2400" b="1" dirty="0" smtClean="0">
                <a:effectLst>
                  <a:outerShdw blurRad="38100" dist="38100" dir="2700000" algn="tl">
                    <a:srgbClr val="000000">
                      <a:alpha val="43137"/>
                    </a:srgbClr>
                  </a:outerShdw>
                </a:effectLst>
                <a:latin typeface="Cambria" pitchFamily="18" charset="0"/>
              </a:rPr>
              <a:t>Salvation</a:t>
            </a:r>
            <a:r>
              <a:rPr lang="en-US" sz="2400" b="1" dirty="0" smtClean="0">
                <a:latin typeface="Cambria" pitchFamily="18" charset="0"/>
              </a:rPr>
              <a:t> = to save (rescue) from condemnation.  Through Christ, we are not saved by works or by faith plus work; we are saved by a faith that works.  Salvation conveys not only the idea of </a:t>
            </a:r>
            <a:r>
              <a:rPr lang="en-US" sz="2400" b="1" i="1" dirty="0" smtClean="0">
                <a:effectLst>
                  <a:outerShdw blurRad="38100" dist="38100" dir="2700000" algn="tl">
                    <a:srgbClr val="000000">
                      <a:alpha val="43137"/>
                    </a:srgbClr>
                  </a:outerShdw>
                </a:effectLst>
                <a:latin typeface="Cambria" pitchFamily="18" charset="0"/>
              </a:rPr>
              <a:t>spiritual salvation</a:t>
            </a:r>
            <a:r>
              <a:rPr lang="en-US" sz="2400" b="1" dirty="0" smtClean="0">
                <a:latin typeface="Cambria" pitchFamily="18" charset="0"/>
              </a:rPr>
              <a:t> (going to heaven when we die), but also an </a:t>
            </a:r>
            <a:r>
              <a:rPr lang="en-US" sz="2400" b="1" i="1" dirty="0" smtClean="0">
                <a:effectLst>
                  <a:outerShdw blurRad="38100" dist="38100" dir="2700000" algn="tl">
                    <a:srgbClr val="000000">
                      <a:alpha val="43137"/>
                    </a:srgbClr>
                  </a:outerShdw>
                </a:effectLst>
                <a:latin typeface="Cambria" pitchFamily="18" charset="0"/>
              </a:rPr>
              <a:t>eschatological perspective</a:t>
            </a:r>
            <a:r>
              <a:rPr lang="en-US" sz="2400" b="1" dirty="0" smtClean="0">
                <a:latin typeface="Cambria" pitchFamily="18" charset="0"/>
              </a:rPr>
              <a:t> of looking forward to the ultimate salvation found in Christ’s second coming, including resurrection and glorification. </a:t>
            </a:r>
          </a:p>
          <a:p>
            <a:pPr marL="274320" indent="-274320">
              <a:buFont typeface="Arial" pitchFamily="34" charset="0"/>
              <a:buChar char="•"/>
            </a:pPr>
            <a:endParaRPr lang="en-US" sz="2400" b="1" dirty="0" smtClean="0">
              <a:latin typeface="Cambria" pitchFamily="18" charset="0"/>
            </a:endParaRPr>
          </a:p>
          <a:p>
            <a:pPr marL="274320" indent="-274320">
              <a:buFont typeface="Arial" pitchFamily="34" charset="0"/>
              <a:buChar char="•"/>
            </a:pPr>
            <a:r>
              <a:rPr lang="en-US" sz="2400" b="1" dirty="0" smtClean="0">
                <a:effectLst>
                  <a:outerShdw blurRad="38100" dist="38100" dir="2700000" algn="tl">
                    <a:srgbClr val="000000">
                      <a:alpha val="43137"/>
                    </a:srgbClr>
                  </a:outerShdw>
                </a:effectLst>
                <a:latin typeface="Cambria" pitchFamily="18" charset="0"/>
              </a:rPr>
              <a:t>Redemption</a:t>
            </a:r>
            <a:r>
              <a:rPr lang="en-US" sz="2400" b="1" dirty="0" smtClean="0">
                <a:latin typeface="Cambria" pitchFamily="18" charset="0"/>
              </a:rPr>
              <a:t> = to deliver, or save, by </a:t>
            </a:r>
            <a:r>
              <a:rPr lang="en-US" sz="2400" b="1" i="1" dirty="0" smtClean="0">
                <a:effectLst>
                  <a:outerShdw blurRad="38100" dist="38100" dir="2700000" algn="tl">
                    <a:srgbClr val="000000">
                      <a:alpha val="43137"/>
                    </a:srgbClr>
                  </a:outerShdw>
                </a:effectLst>
                <a:latin typeface="Cambria" pitchFamily="18" charset="0"/>
              </a:rPr>
              <a:t>paying a price</a:t>
            </a:r>
            <a:r>
              <a:rPr lang="en-US" sz="2400" b="1" dirty="0" smtClean="0">
                <a:latin typeface="Cambria" pitchFamily="18" charset="0"/>
              </a:rPr>
              <a:t>.  Christ paid the price for our salvation with His </a:t>
            </a:r>
            <a:r>
              <a:rPr lang="en-US" sz="2400" b="1" i="1" dirty="0" smtClean="0">
                <a:effectLst>
                  <a:outerShdw blurRad="38100" dist="38100" dir="2700000" algn="tl">
                    <a:srgbClr val="000000">
                      <a:alpha val="43137"/>
                    </a:srgbClr>
                  </a:outerShdw>
                </a:effectLst>
                <a:latin typeface="Cambria" pitchFamily="18" charset="0"/>
              </a:rPr>
              <a:t>blood</a:t>
            </a:r>
            <a:r>
              <a:rPr lang="en-US" sz="2400" b="1" dirty="0" smtClean="0">
                <a:latin typeface="Cambria" pitchFamily="18" charset="0"/>
              </a:rPr>
              <a:t> on the cross of Calvary.  </a:t>
            </a:r>
          </a:p>
          <a:p>
            <a:pPr marL="274320" indent="-274320">
              <a:buFont typeface="Arial" pitchFamily="34" charset="0"/>
              <a:buChar char="•"/>
            </a:pPr>
            <a:endParaRPr lang="en-US" sz="2400" b="1" dirty="0" smtClean="0">
              <a:latin typeface="Cambria" pitchFamily="18" charset="0"/>
            </a:endParaRPr>
          </a:p>
        </p:txBody>
      </p:sp>
      <p:grpSp>
        <p:nvGrpSpPr>
          <p:cNvPr id="9" name="Group 8"/>
          <p:cNvGrpSpPr/>
          <p:nvPr/>
        </p:nvGrpSpPr>
        <p:grpSpPr>
          <a:xfrm>
            <a:off x="304800" y="152400"/>
            <a:ext cx="8534400" cy="774700"/>
            <a:chOff x="304800" y="152400"/>
            <a:chExt cx="8534400" cy="774700"/>
          </a:xfrm>
        </p:grpSpPr>
        <p:sp>
          <p:nvSpPr>
            <p:cNvPr id="10"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a:t>
              </a:r>
              <a:r>
                <a:rPr kumimoji="0" lang="en-US" sz="3600" b="0" i="0" u="none" strike="noStrike" kern="1200"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Vocabulary</a:t>
              </a:r>
            </a:p>
          </p:txBody>
        </p:sp>
        <p:pic>
          <p:nvPicPr>
            <p:cNvPr id="11"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animEffect transition="in" filter="wipe(left)">
                                      <p:cBhvr>
                                        <p:cTn id="9" dur="10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wipe(left)">
                                      <p:cBhvr>
                                        <p:cTn id="1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T</a:t>
            </a:r>
            <a:r>
              <a:rPr kumimoji="0" lang="en-US" sz="3600" b="0" i="0" u="none" strike="noStrike" kern="1200"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heme of the Book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pic>
        <p:nvPicPr>
          <p:cNvPr id="5" name="Picture 4" descr="1 -16 text 2.jpg"/>
          <p:cNvPicPr>
            <a:picLocks noChangeAspect="1"/>
          </p:cNvPicPr>
          <p:nvPr/>
        </p:nvPicPr>
        <p:blipFill>
          <a:blip r:embed="rId3" cstate="print"/>
          <a:srcRect t="3143" b="6571"/>
          <a:stretch>
            <a:fillRect/>
          </a:stretch>
        </p:blipFill>
        <p:spPr>
          <a:xfrm>
            <a:off x="304800" y="1066800"/>
            <a:ext cx="8534400" cy="5562599"/>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ou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alpha val="80000"/>
          </a:schemeClr>
        </a:solidFill>
        <a:effectLst/>
      </p:bgPr>
    </p:bg>
    <p:spTree>
      <p:nvGrpSpPr>
        <p:cNvPr id="1" name=""/>
        <p:cNvGrpSpPr/>
        <p:nvPr/>
      </p:nvGrpSpPr>
      <p:grpSpPr>
        <a:xfrm>
          <a:off x="0" y="0"/>
          <a:ext cx="0" cy="0"/>
          <a:chOff x="0" y="0"/>
          <a:chExt cx="0" cy="0"/>
        </a:xfrm>
      </p:grpSpPr>
      <p:sp>
        <p:nvSpPr>
          <p:cNvPr id="16" name="TextBox 7"/>
          <p:cNvSpPr txBox="1">
            <a:spLocks noChangeArrowheads="1"/>
          </p:cNvSpPr>
          <p:nvPr/>
        </p:nvSpPr>
        <p:spPr bwMode="auto">
          <a:xfrm>
            <a:off x="2209800" y="6172200"/>
            <a:ext cx="4495800" cy="400110"/>
          </a:xfrm>
          <a:prstGeom prst="rect">
            <a:avLst/>
          </a:prstGeom>
          <a:noFill/>
          <a:ln w="9525">
            <a:noFill/>
            <a:miter lim="800000"/>
            <a:headEnd/>
            <a:tailEnd/>
          </a:ln>
        </p:spPr>
        <p:txBody>
          <a:bodyPr wrap="square">
            <a:spAutoFit/>
          </a:bodyPr>
          <a:lstStyle/>
          <a:p>
            <a:pPr algn="ctr" eaLnBrk="0" hangingPunct="0"/>
            <a:r>
              <a:rPr lang="en-US" sz="2000" b="1" dirty="0">
                <a:effectLst>
                  <a:outerShdw blurRad="38100" dist="38100" dir="2700000" algn="tl">
                    <a:srgbClr val="000000">
                      <a:alpha val="43137"/>
                    </a:srgbClr>
                  </a:outerShdw>
                </a:effectLst>
                <a:latin typeface="+mj-lt"/>
              </a:rPr>
              <a:t>The </a:t>
            </a:r>
            <a:r>
              <a:rPr lang="en-US" sz="2000" b="1" dirty="0" smtClean="0">
                <a:effectLst>
                  <a:outerShdw blurRad="38100" dist="38100" dir="2700000" algn="tl">
                    <a:srgbClr val="000000">
                      <a:alpha val="43137"/>
                    </a:srgbClr>
                  </a:outerShdw>
                </a:effectLst>
                <a:latin typeface="+mj-lt"/>
              </a:rPr>
              <a:t>Apostle </a:t>
            </a:r>
            <a:r>
              <a:rPr lang="en-US" sz="2000" b="1" dirty="0">
                <a:effectLst>
                  <a:outerShdw blurRad="38100" dist="38100" dir="2700000" algn="tl">
                    <a:srgbClr val="000000">
                      <a:alpha val="43137"/>
                    </a:srgbClr>
                  </a:outerShdw>
                </a:effectLst>
                <a:latin typeface="+mj-lt"/>
              </a:rPr>
              <a:t>Paul </a:t>
            </a:r>
            <a:r>
              <a:rPr lang="en-US" sz="2000" b="1" dirty="0" smtClean="0">
                <a:effectLst>
                  <a:outerShdw blurRad="38100" dist="38100" dir="2700000" algn="tl">
                    <a:srgbClr val="000000">
                      <a:alpha val="43137"/>
                    </a:srgbClr>
                  </a:outerShdw>
                </a:effectLst>
                <a:latin typeface="+mj-lt"/>
              </a:rPr>
              <a:t>at </a:t>
            </a:r>
            <a:r>
              <a:rPr lang="en-US" sz="2000" b="1" dirty="0">
                <a:effectLst>
                  <a:outerShdw blurRad="38100" dist="38100" dir="2700000" algn="tl">
                    <a:srgbClr val="000000">
                      <a:alpha val="43137"/>
                    </a:srgbClr>
                  </a:outerShdw>
                </a:effectLst>
                <a:latin typeface="+mj-lt"/>
              </a:rPr>
              <a:t>his writing desk</a:t>
            </a:r>
          </a:p>
        </p:txBody>
      </p:sp>
      <p:pic>
        <p:nvPicPr>
          <p:cNvPr id="4" name="Picture 3" descr="Paul at desk 3.jpg"/>
          <p:cNvPicPr>
            <a:picLocks noChangeAspect="1"/>
          </p:cNvPicPr>
          <p:nvPr/>
        </p:nvPicPr>
        <p:blipFill>
          <a:blip r:embed="rId3" cstate="print"/>
          <a:stretch>
            <a:fillRect/>
          </a:stretch>
        </p:blipFill>
        <p:spPr>
          <a:xfrm>
            <a:off x="2209800" y="152400"/>
            <a:ext cx="4459224" cy="5867400"/>
          </a:xfrm>
          <a:prstGeom prst="rect">
            <a:avLst/>
          </a:prstGeom>
          <a:ln>
            <a:noFill/>
          </a:ln>
          <a:effectLst>
            <a:outerShdw blurRad="190500" algn="tl" rotWithShape="0">
              <a:srgbClr val="000000">
                <a:alpha val="70000"/>
              </a:srgbClr>
            </a:outerShdw>
          </a:effectLst>
        </p:spPr>
      </p:pic>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pic>
        <p:nvPicPr>
          <p:cNvPr id="4" name="Picture 3" descr="title - Romans - 1.jpg"/>
          <p:cNvPicPr>
            <a:picLocks noChangeAspect="1"/>
          </p:cNvPicPr>
          <p:nvPr/>
        </p:nvPicPr>
        <p:blipFill>
          <a:blip r:embed="rId3" cstate="print"/>
          <a:stretch>
            <a:fillRect/>
          </a:stretch>
        </p:blipFill>
        <p:spPr>
          <a:xfrm>
            <a:off x="127000" y="762000"/>
            <a:ext cx="8890000" cy="5486400"/>
          </a:xfrm>
          <a:prstGeom prst="rect">
            <a:avLst/>
          </a:prstGeom>
          <a:ln>
            <a:noFill/>
          </a:ln>
          <a:effectLst>
            <a:outerShdw blurRad="190500" algn="tl" rotWithShape="0">
              <a:srgbClr val="000000">
                <a:alpha val="70000"/>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75000"/>
          </a:schemeClr>
        </a:solidFill>
        <a:effectLst/>
      </p:bgPr>
    </p:bg>
    <p:spTree>
      <p:nvGrpSpPr>
        <p:cNvPr id="1" name=""/>
        <p:cNvGrpSpPr/>
        <p:nvPr/>
      </p:nvGrpSpPr>
      <p:grpSpPr>
        <a:xfrm>
          <a:off x="0" y="0"/>
          <a:ext cx="0" cy="0"/>
          <a:chOff x="0" y="0"/>
          <a:chExt cx="0" cy="0"/>
        </a:xfrm>
      </p:grpSpPr>
      <p:pic>
        <p:nvPicPr>
          <p:cNvPr id="2" name="Picture 1" descr="chart - roman road 4.jpg"/>
          <p:cNvPicPr>
            <a:picLocks noChangeAspect="1"/>
          </p:cNvPicPr>
          <p:nvPr/>
        </p:nvPicPr>
        <p:blipFill>
          <a:blip r:embed="rId3" cstate="print"/>
          <a:srcRect l="3846" t="3548" r="3846" b="3548"/>
          <a:stretch>
            <a:fillRect/>
          </a:stretch>
        </p:blipFill>
        <p:spPr>
          <a:xfrm>
            <a:off x="762000" y="228600"/>
            <a:ext cx="7467600" cy="6400800"/>
          </a:xfrm>
          <a:prstGeom prst="rect">
            <a:avLst/>
          </a:prstGeom>
          <a:ln>
            <a:noFill/>
          </a:ln>
          <a:effectLst>
            <a:outerShdw blurRad="190500" algn="tl" rotWithShape="0">
              <a:srgbClr val="000000">
                <a:alpha val="70000"/>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 road 3:10</a:t>
            </a:r>
          </a:p>
        </p:txBody>
      </p:sp>
      <p:pic>
        <p:nvPicPr>
          <p:cNvPr id="6"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pic>
        <p:nvPicPr>
          <p:cNvPr id="7" name="Picture 6" descr="3 -10 text -RR.jpg"/>
          <p:cNvPicPr>
            <a:picLocks noChangeAspect="1"/>
          </p:cNvPicPr>
          <p:nvPr/>
        </p:nvPicPr>
        <p:blipFill>
          <a:blip r:embed="rId3" cstate="print"/>
          <a:stretch>
            <a:fillRect/>
          </a:stretch>
        </p:blipFill>
        <p:spPr>
          <a:xfrm>
            <a:off x="2286000" y="1066799"/>
            <a:ext cx="5105400" cy="5599143"/>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out)">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Picture-Romans-3-23.jpg"/>
          <p:cNvPicPr>
            <a:picLocks noChangeAspect="1"/>
          </p:cNvPicPr>
          <p:nvPr/>
        </p:nvPicPr>
        <p:blipFill>
          <a:blip r:embed="rId2" cstate="print"/>
          <a:stretch>
            <a:fillRect/>
          </a:stretch>
        </p:blipFill>
        <p:spPr>
          <a:xfrm>
            <a:off x="1905000" y="1066799"/>
            <a:ext cx="5791200" cy="5525139"/>
          </a:xfrm>
          <a:prstGeom prst="rect">
            <a:avLst/>
          </a:prstGeom>
          <a:ln>
            <a:noFill/>
          </a:ln>
          <a:effectLst>
            <a:outerShdw blurRad="190500" algn="tl" rotWithShape="0">
              <a:srgbClr val="000000">
                <a:alpha val="70000"/>
              </a:srgbClr>
            </a:outerShdw>
          </a:effectLst>
        </p:spPr>
      </p:pic>
      <p:sp>
        <p:nvSpPr>
          <p:cNvPr id="5"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 road  3:23</a:t>
            </a:r>
          </a:p>
        </p:txBody>
      </p:sp>
      <p:pic>
        <p:nvPicPr>
          <p:cNvPr id="6" name="Picture 5" descr="Scroll.png"/>
          <p:cNvPicPr>
            <a:picLocks noChangeAspect="1"/>
          </p:cNvPicPr>
          <p:nvPr/>
        </p:nvPicPr>
        <p:blipFill>
          <a:blip r:embed="rId3"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 road  6:23</a:t>
            </a:r>
          </a:p>
        </p:txBody>
      </p:sp>
      <p:pic>
        <p:nvPicPr>
          <p:cNvPr id="6"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pic>
        <p:nvPicPr>
          <p:cNvPr id="7" name="Picture 6" descr="6 -23 text -RR.jpg"/>
          <p:cNvPicPr>
            <a:picLocks noChangeAspect="1"/>
          </p:cNvPicPr>
          <p:nvPr/>
        </p:nvPicPr>
        <p:blipFill>
          <a:blip r:embed="rId3" cstate="print"/>
          <a:stretch>
            <a:fillRect/>
          </a:stretch>
        </p:blipFill>
        <p:spPr>
          <a:xfrm>
            <a:off x="2133600" y="1066800"/>
            <a:ext cx="4724400" cy="5441586"/>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out)">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 road  5:8</a:t>
            </a:r>
          </a:p>
        </p:txBody>
      </p:sp>
      <p:pic>
        <p:nvPicPr>
          <p:cNvPr id="6"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pic>
        <p:nvPicPr>
          <p:cNvPr id="7" name="Picture 6" descr="5 -8 text -RR.jpg"/>
          <p:cNvPicPr>
            <a:picLocks noChangeAspect="1"/>
          </p:cNvPicPr>
          <p:nvPr/>
        </p:nvPicPr>
        <p:blipFill>
          <a:blip r:embed="rId3" cstate="print"/>
          <a:srcRect l="2894" t="6713" r="2894" b="4167"/>
          <a:stretch>
            <a:fillRect/>
          </a:stretch>
        </p:blipFill>
        <p:spPr>
          <a:xfrm>
            <a:off x="1676400" y="1143000"/>
            <a:ext cx="5791200" cy="53340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out)">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 road  10:9 – 10</a:t>
            </a:r>
          </a:p>
        </p:txBody>
      </p:sp>
      <p:pic>
        <p:nvPicPr>
          <p:cNvPr id="6"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pic>
        <p:nvPicPr>
          <p:cNvPr id="9" name="Picture 8" descr="10 -9-10 text -RR.jpg"/>
          <p:cNvPicPr>
            <a:picLocks noChangeAspect="1"/>
          </p:cNvPicPr>
          <p:nvPr/>
        </p:nvPicPr>
        <p:blipFill>
          <a:blip r:embed="rId3" cstate="print"/>
          <a:stretch>
            <a:fillRect/>
          </a:stretch>
        </p:blipFill>
        <p:spPr>
          <a:xfrm>
            <a:off x="1752600" y="1143000"/>
            <a:ext cx="5791200" cy="5482336"/>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out)">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 road  10:13</a:t>
            </a:r>
          </a:p>
        </p:txBody>
      </p:sp>
      <p:pic>
        <p:nvPicPr>
          <p:cNvPr id="6"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pic>
        <p:nvPicPr>
          <p:cNvPr id="8" name="Picture 7" descr="10 -13 text -RR.jpg"/>
          <p:cNvPicPr>
            <a:picLocks noChangeAspect="1"/>
          </p:cNvPicPr>
          <p:nvPr/>
        </p:nvPicPr>
        <p:blipFill>
          <a:blip r:embed="rId3" cstate="print"/>
          <a:stretch>
            <a:fillRect/>
          </a:stretch>
        </p:blipFill>
        <p:spPr>
          <a:xfrm>
            <a:off x="1905000" y="1066800"/>
            <a:ext cx="5410200" cy="54102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pic>
        <p:nvPicPr>
          <p:cNvPr id="2" name="Picture 1" descr="chart - roman road 2.jpg"/>
          <p:cNvPicPr>
            <a:picLocks noChangeAspect="1"/>
          </p:cNvPicPr>
          <p:nvPr/>
        </p:nvPicPr>
        <p:blipFill>
          <a:blip r:embed="rId2" cstate="print"/>
          <a:srcRect t="6667"/>
          <a:stretch>
            <a:fillRect/>
          </a:stretch>
        </p:blipFill>
        <p:spPr>
          <a:xfrm>
            <a:off x="1066800" y="228600"/>
            <a:ext cx="7086600" cy="64008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143000"/>
            <a:ext cx="8534400" cy="5232202"/>
          </a:xfrm>
          <a:prstGeom prst="rect">
            <a:avLst/>
          </a:prstGeom>
          <a:noFill/>
          <a:effectLst/>
        </p:spPr>
        <p:txBody>
          <a:bodyPr wrap="square" rtlCol="0">
            <a:spAutoFit/>
          </a:bodyPr>
          <a:lstStyle/>
          <a:p>
            <a:pPr marL="274320" indent="-274320" algn="ctr"/>
            <a:r>
              <a:rPr lang="en-US" sz="2400" b="1" dirty="0" smtClean="0">
                <a:latin typeface="Cambria" pitchFamily="18" charset="0"/>
              </a:rPr>
              <a:t>	</a:t>
            </a:r>
            <a:r>
              <a:rPr lang="en-US" sz="2600" b="1" dirty="0" smtClean="0">
                <a:latin typeface="Cambria" pitchFamily="18" charset="0"/>
              </a:rPr>
              <a:t>Paul provides his readers with some                              </a:t>
            </a:r>
            <a:r>
              <a:rPr lang="en-US" sz="2600" b="1" i="1" dirty="0" smtClean="0">
                <a:effectLst>
                  <a:outerShdw blurRad="38100" dist="38100" dir="2700000" algn="tl">
                    <a:srgbClr val="000000">
                      <a:alpha val="43137"/>
                    </a:srgbClr>
                  </a:outerShdw>
                </a:effectLst>
                <a:latin typeface="Cambria" pitchFamily="18" charset="0"/>
              </a:rPr>
              <a:t>pretrial introductory</a:t>
            </a:r>
            <a:r>
              <a:rPr lang="en-US" sz="2600" b="1" dirty="0" smtClean="0">
                <a:latin typeface="Cambria" pitchFamily="18" charset="0"/>
              </a:rPr>
              <a:t> </a:t>
            </a:r>
            <a:r>
              <a:rPr lang="en-US" sz="2600" b="1" i="1" dirty="0" smtClean="0">
                <a:effectLst>
                  <a:outerShdw blurRad="38100" dist="38100" dir="2700000" algn="tl">
                    <a:srgbClr val="000000">
                      <a:alpha val="43137"/>
                    </a:srgbClr>
                  </a:outerShdw>
                </a:effectLst>
                <a:latin typeface="Cambria" pitchFamily="18" charset="0"/>
              </a:rPr>
              <a:t>material</a:t>
            </a:r>
            <a:r>
              <a:rPr lang="en-US" sz="2600" b="1" dirty="0" smtClean="0">
                <a:latin typeface="Cambria" pitchFamily="18" charset="0"/>
              </a:rPr>
              <a:t> . . . </a:t>
            </a:r>
          </a:p>
          <a:p>
            <a:pPr marL="274320" indent="-274320"/>
            <a:endParaRPr lang="en-US" sz="2600" b="1" dirty="0" smtClean="0">
              <a:latin typeface="Cambria" pitchFamily="18" charset="0"/>
            </a:endParaRPr>
          </a:p>
          <a:p>
            <a:pPr marL="274320" indent="-274320"/>
            <a:r>
              <a:rPr lang="en-US" sz="2600" b="1" dirty="0" smtClean="0">
                <a:effectLst>
                  <a:outerShdw blurRad="38100" dist="38100" dir="2700000" algn="tl">
                    <a:srgbClr val="000000">
                      <a:alpha val="43137"/>
                    </a:srgbClr>
                  </a:outerShdw>
                </a:effectLst>
                <a:latin typeface="Cambria" pitchFamily="18" charset="0"/>
              </a:rPr>
              <a:t>A. </a:t>
            </a:r>
            <a:r>
              <a:rPr lang="en-US" sz="2600" b="1" i="1" dirty="0" smtClean="0">
                <a:effectLst>
                  <a:outerShdw blurRad="38100" dist="38100" dir="2700000" algn="tl">
                    <a:srgbClr val="000000">
                      <a:alpha val="43137"/>
                    </a:srgbClr>
                  </a:outerShdw>
                </a:effectLst>
                <a:latin typeface="Cambria" pitchFamily="18" charset="0"/>
              </a:rPr>
              <a:t> </a:t>
            </a:r>
            <a:r>
              <a:rPr lang="en-US" sz="2600" b="1" dirty="0" smtClean="0">
                <a:effectLst>
                  <a:outerShdw blurRad="38100" dist="38100" dir="2700000" algn="tl">
                    <a:srgbClr val="000000">
                      <a:alpha val="43137"/>
                    </a:srgbClr>
                  </a:outerShdw>
                </a:effectLst>
                <a:latin typeface="Cambria" pitchFamily="18" charset="0"/>
              </a:rPr>
              <a:t>Paul’s</a:t>
            </a:r>
            <a:r>
              <a:rPr lang="en-US" sz="2600" b="1" dirty="0" smtClean="0">
                <a:latin typeface="Cambria" pitchFamily="18" charset="0"/>
              </a:rPr>
              <a:t> </a:t>
            </a:r>
            <a:r>
              <a:rPr lang="en-US" sz="2600" b="1" dirty="0" smtClean="0">
                <a:effectLst>
                  <a:outerShdw blurRad="38100" dist="38100" dir="2700000" algn="tl">
                    <a:srgbClr val="000000">
                      <a:alpha val="43137"/>
                    </a:srgbClr>
                  </a:outerShdw>
                </a:effectLst>
                <a:latin typeface="Cambria" pitchFamily="18" charset="0"/>
              </a:rPr>
              <a:t>credentials</a:t>
            </a:r>
            <a:r>
              <a:rPr lang="en-US" sz="2600" b="1" dirty="0" smtClean="0">
                <a:latin typeface="Cambria" pitchFamily="18" charset="0"/>
              </a:rPr>
              <a:t> (</a:t>
            </a:r>
            <a:r>
              <a:rPr lang="en-US" sz="2600" b="1" dirty="0" smtClean="0">
                <a:effectLst>
                  <a:outerShdw blurRad="38100" dist="38100" dir="2700000" algn="tl">
                    <a:srgbClr val="000000">
                      <a:alpha val="43137"/>
                    </a:srgbClr>
                  </a:outerShdw>
                </a:effectLst>
                <a:latin typeface="Cambria" pitchFamily="18" charset="0"/>
              </a:rPr>
              <a:t>1:1, 5</a:t>
            </a:r>
            <a:r>
              <a:rPr lang="en-US" sz="2600" b="1" dirty="0" smtClean="0">
                <a:latin typeface="Cambria" pitchFamily="18" charset="0"/>
              </a:rPr>
              <a:t>)  </a:t>
            </a:r>
          </a:p>
          <a:p>
            <a:pPr marL="274320" indent="-274320"/>
            <a:endParaRPr lang="en-US" sz="2600" b="1" dirty="0" smtClean="0">
              <a:latin typeface="Cambria" pitchFamily="18" charset="0"/>
            </a:endParaRPr>
          </a:p>
          <a:p>
            <a:pPr marL="274320" indent="-274320">
              <a:spcAft>
                <a:spcPts val="1200"/>
              </a:spcAft>
            </a:pPr>
            <a:r>
              <a:rPr lang="en-US" sz="2600" b="1" dirty="0" smtClean="0">
                <a:latin typeface="Cambria" pitchFamily="18" charset="0"/>
              </a:rPr>
              <a:t>Paul relates </a:t>
            </a:r>
            <a:r>
              <a:rPr lang="en-US" sz="2600" b="1" i="1" u="sng" dirty="0" smtClean="0">
                <a:effectLst>
                  <a:outerShdw blurRad="38100" dist="38100" dir="2700000" algn="tl">
                    <a:srgbClr val="000000">
                      <a:alpha val="43137"/>
                    </a:srgbClr>
                  </a:outerShdw>
                </a:effectLst>
                <a:latin typeface="Cambria" pitchFamily="18" charset="0"/>
              </a:rPr>
              <a:t>four</a:t>
            </a:r>
            <a:r>
              <a:rPr lang="en-US" sz="2600" b="1" dirty="0" smtClean="0">
                <a:effectLst>
                  <a:outerShdw blurRad="38100" dist="38100" dir="2700000" algn="tl">
                    <a:srgbClr val="000000">
                      <a:alpha val="43137"/>
                    </a:srgbClr>
                  </a:outerShdw>
                </a:effectLst>
                <a:latin typeface="Cambria" pitchFamily="18" charset="0"/>
              </a:rPr>
              <a:t> </a:t>
            </a:r>
            <a:r>
              <a:rPr lang="en-US" sz="2600" b="1" i="1" u="sng" dirty="0" smtClean="0">
                <a:effectLst>
                  <a:outerShdw blurRad="38100" dist="38100" dir="2700000" algn="tl">
                    <a:srgbClr val="000000">
                      <a:alpha val="43137"/>
                    </a:srgbClr>
                  </a:outerShdw>
                </a:effectLst>
                <a:latin typeface="Cambria" pitchFamily="18" charset="0"/>
              </a:rPr>
              <a:t>facts</a:t>
            </a:r>
            <a:r>
              <a:rPr lang="en-US" sz="2600" b="1" dirty="0" smtClean="0">
                <a:latin typeface="Cambria" pitchFamily="18" charset="0"/>
              </a:rPr>
              <a:t> about himself: </a:t>
            </a:r>
          </a:p>
          <a:p>
            <a:pPr>
              <a:spcAft>
                <a:spcPts val="1200"/>
              </a:spcAft>
            </a:pPr>
            <a:r>
              <a:rPr lang="en-US" sz="2600" b="1" dirty="0" smtClean="0">
                <a:latin typeface="Cambria" pitchFamily="18" charset="0"/>
              </a:rPr>
              <a:t>     1.  He is a </a:t>
            </a:r>
            <a:r>
              <a:rPr lang="en-US" sz="2600" b="1" i="1" u="sng" dirty="0" smtClean="0">
                <a:effectLst>
                  <a:outerShdw blurRad="38100" dist="38100" dir="2700000" algn="tl">
                    <a:srgbClr val="000000">
                      <a:alpha val="43137"/>
                    </a:srgbClr>
                  </a:outerShdw>
                </a:effectLst>
                <a:latin typeface="Cambria" pitchFamily="18" charset="0"/>
              </a:rPr>
              <a:t>servant</a:t>
            </a:r>
            <a:r>
              <a:rPr lang="en-US" sz="2600" b="1" dirty="0" smtClean="0">
                <a:latin typeface="Cambria" pitchFamily="18" charset="0"/>
              </a:rPr>
              <a:t> of Jesus (</a:t>
            </a:r>
            <a:r>
              <a:rPr lang="en-US" sz="2600" b="1" dirty="0" smtClean="0">
                <a:effectLst>
                  <a:outerShdw blurRad="38100" dist="38100" dir="2700000" algn="tl">
                    <a:srgbClr val="000000">
                      <a:alpha val="43137"/>
                    </a:srgbClr>
                  </a:outerShdw>
                </a:effectLst>
                <a:latin typeface="Cambria" pitchFamily="18" charset="0"/>
              </a:rPr>
              <a:t>1:1a</a:t>
            </a:r>
            <a:r>
              <a:rPr lang="en-US" sz="2600" b="1" dirty="0" smtClean="0">
                <a:latin typeface="Cambria" pitchFamily="18" charset="0"/>
              </a:rPr>
              <a:t>).</a:t>
            </a:r>
          </a:p>
          <a:p>
            <a:pPr>
              <a:spcAft>
                <a:spcPts val="1200"/>
              </a:spcAft>
            </a:pPr>
            <a:r>
              <a:rPr lang="en-US" sz="2600" b="1" dirty="0" smtClean="0">
                <a:latin typeface="Cambria" pitchFamily="18" charset="0"/>
              </a:rPr>
              <a:t>     2.  He is an </a:t>
            </a:r>
            <a:r>
              <a:rPr lang="en-US" sz="2600" b="1" i="1" u="sng" dirty="0" smtClean="0">
                <a:effectLst>
                  <a:outerShdw blurRad="38100" dist="38100" dir="2700000" algn="tl">
                    <a:srgbClr val="000000">
                      <a:alpha val="43137"/>
                    </a:srgbClr>
                  </a:outerShdw>
                </a:effectLst>
                <a:latin typeface="Cambria" pitchFamily="18" charset="0"/>
              </a:rPr>
              <a:t>apostle</a:t>
            </a:r>
            <a:r>
              <a:rPr lang="en-US" sz="2600" b="1" dirty="0" smtClean="0">
                <a:latin typeface="Cambria" pitchFamily="18" charset="0"/>
              </a:rPr>
              <a:t> (</a:t>
            </a:r>
            <a:r>
              <a:rPr lang="en-US" sz="2600" b="1" dirty="0" smtClean="0">
                <a:effectLst>
                  <a:outerShdw blurRad="38100" dist="38100" dir="2700000" algn="tl">
                    <a:srgbClr val="000000">
                      <a:alpha val="43137"/>
                    </a:srgbClr>
                  </a:outerShdw>
                </a:effectLst>
                <a:latin typeface="Cambria" pitchFamily="18" charset="0"/>
              </a:rPr>
              <a:t>1:1b</a:t>
            </a:r>
            <a:r>
              <a:rPr lang="en-US" sz="2600" b="1" dirty="0" smtClean="0">
                <a:latin typeface="Cambria" pitchFamily="18" charset="0"/>
              </a:rPr>
              <a:t>).</a:t>
            </a:r>
          </a:p>
          <a:p>
            <a:pPr>
              <a:spcAft>
                <a:spcPts val="1200"/>
              </a:spcAft>
            </a:pPr>
            <a:r>
              <a:rPr lang="en-US" sz="2600" b="1" dirty="0" smtClean="0">
                <a:latin typeface="Cambria" pitchFamily="18" charset="0"/>
              </a:rPr>
              <a:t>     3.  He has been set apart to </a:t>
            </a:r>
            <a:r>
              <a:rPr lang="en-US" sz="2600" b="1" i="1" u="sng" dirty="0" smtClean="0">
                <a:effectLst>
                  <a:outerShdw blurRad="38100" dist="38100" dir="2700000" algn="tl">
                    <a:srgbClr val="000000">
                      <a:alpha val="43137"/>
                    </a:srgbClr>
                  </a:outerShdw>
                </a:effectLst>
                <a:latin typeface="Cambria" pitchFamily="18" charset="0"/>
              </a:rPr>
              <a:t>preach</a:t>
            </a:r>
            <a:r>
              <a:rPr lang="en-US" sz="2600" b="1" dirty="0" smtClean="0">
                <a:latin typeface="Cambria" pitchFamily="18" charset="0"/>
              </a:rPr>
              <a:t> the gospel (</a:t>
            </a:r>
            <a:r>
              <a:rPr lang="en-US" sz="2600" b="1" dirty="0" smtClean="0">
                <a:effectLst>
                  <a:outerShdw blurRad="38100" dist="38100" dir="2700000" algn="tl">
                    <a:srgbClr val="000000">
                      <a:alpha val="43137"/>
                    </a:srgbClr>
                  </a:outerShdw>
                </a:effectLst>
                <a:latin typeface="Cambria" pitchFamily="18" charset="0"/>
              </a:rPr>
              <a:t>1:1c</a:t>
            </a:r>
            <a:r>
              <a:rPr lang="en-US" sz="2600" b="1" dirty="0" smtClean="0">
                <a:latin typeface="Cambria" pitchFamily="18" charset="0"/>
              </a:rPr>
              <a:t>).</a:t>
            </a:r>
          </a:p>
          <a:p>
            <a:pPr>
              <a:spcAft>
                <a:spcPts val="1200"/>
              </a:spcAft>
            </a:pPr>
            <a:r>
              <a:rPr lang="en-US" sz="2600" b="1" dirty="0" smtClean="0">
                <a:latin typeface="Cambria" pitchFamily="18" charset="0"/>
              </a:rPr>
              <a:t>     4.  He is a </a:t>
            </a:r>
            <a:r>
              <a:rPr lang="en-US" sz="2600" b="1" i="1" u="sng" dirty="0" smtClean="0">
                <a:effectLst>
                  <a:outerShdw blurRad="38100" dist="38100" dir="2700000" algn="tl">
                    <a:srgbClr val="000000">
                      <a:alpha val="43137"/>
                    </a:srgbClr>
                  </a:outerShdw>
                </a:effectLst>
                <a:latin typeface="Cambria" pitchFamily="18" charset="0"/>
              </a:rPr>
              <a:t>missionary</a:t>
            </a:r>
            <a:r>
              <a:rPr lang="en-US" sz="2600" b="1" dirty="0" smtClean="0">
                <a:latin typeface="Cambria" pitchFamily="18" charset="0"/>
              </a:rPr>
              <a:t> to the Gentiles (</a:t>
            </a:r>
            <a:r>
              <a:rPr lang="en-US" sz="2600" b="1" dirty="0" smtClean="0">
                <a:effectLst>
                  <a:outerShdw blurRad="38100" dist="38100" dir="2700000" algn="tl">
                    <a:srgbClr val="000000">
                      <a:alpha val="43137"/>
                    </a:srgbClr>
                  </a:outerShdw>
                </a:effectLst>
                <a:latin typeface="Cambria" pitchFamily="18" charset="0"/>
              </a:rPr>
              <a:t>1:5</a:t>
            </a:r>
            <a:r>
              <a:rPr lang="en-US" sz="2600" b="1" dirty="0" smtClean="0">
                <a:latin typeface="Cambria" pitchFamily="18" charset="0"/>
              </a:rPr>
              <a:t>).</a:t>
            </a:r>
          </a:p>
          <a:p>
            <a:pPr marL="274320" indent="-274320">
              <a:buFont typeface="Arial" pitchFamily="34" charset="0"/>
              <a:buChar char="•"/>
            </a:pPr>
            <a:endParaRPr lang="en-US" sz="2400" b="1" dirty="0" smtClean="0">
              <a:latin typeface="Cambria" pitchFamily="18" charset="0"/>
            </a:endParaRP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a:t>
            </a:r>
            <a:r>
              <a:rPr lang="en-US" sz="3600" dirty="0" smtClean="0">
                <a:solidFill>
                  <a:srgbClr val="7030A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I</a:t>
            </a:r>
            <a:r>
              <a:rPr kumimoji="0" lang="en-US" sz="3600" b="0" i="0" u="none" strike="noStrike" kern="1200"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ntrod.</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left)">
                                      <p:cBhvr>
                                        <p:cTn id="16" dur="500"/>
                                        <p:tgtEl>
                                          <p:spTgt spid="3">
                                            <p:txEl>
                                              <p:pRg st="4" end="4"/>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wipe(left)">
                                      <p:cBhvr>
                                        <p:cTn id="20" dur="500"/>
                                        <p:tgtEl>
                                          <p:spTgt spid="3">
                                            <p:txEl>
                                              <p:pRg st="5" end="5"/>
                                            </p:txEl>
                                          </p:spTgt>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wipe(left)">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wipe(left)">
                                      <p:cBhvr>
                                        <p:cTn id="29" dur="500"/>
                                        <p:tgtEl>
                                          <p:spTgt spid="3">
                                            <p:txEl>
                                              <p:pRg st="7" end="7"/>
                                            </p:txEl>
                                          </p:spTgt>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wipe(left)">
                                      <p:cBhvr>
                                        <p:cTn id="3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ge-Romans-1.jpg"/>
          <p:cNvPicPr>
            <a:picLocks noChangeAspect="1"/>
          </p:cNvPicPr>
          <p:nvPr/>
        </p:nvPicPr>
        <p:blipFill>
          <a:blip r:embed="rId2" cstate="print"/>
          <a:srcRect l="1667" t="5573" r="2500" b="10130"/>
          <a:stretch>
            <a:fillRect/>
          </a:stretch>
        </p:blipFill>
        <p:spPr>
          <a:xfrm>
            <a:off x="0" y="-1"/>
            <a:ext cx="9144000" cy="6858001"/>
          </a:xfrm>
          <a:prstGeom prst="rect">
            <a:avLst/>
          </a:prstGeom>
          <a:ln>
            <a:noFill/>
          </a:ln>
          <a:effectLst>
            <a:softEdge rad="112500"/>
          </a:effectLst>
        </p:spPr>
      </p:pic>
    </p:spTree>
  </p:cSld>
  <p:clrMapOvr>
    <a:masterClrMapping/>
  </p:clrMapOvr>
  <p:transition spd="med">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143000"/>
            <a:ext cx="8534400" cy="4862870"/>
          </a:xfrm>
          <a:prstGeom prst="rect">
            <a:avLst/>
          </a:prstGeom>
          <a:noFill/>
          <a:effectLst/>
        </p:spPr>
        <p:txBody>
          <a:bodyPr wrap="square" rtlCol="0">
            <a:spAutoFit/>
          </a:bodyPr>
          <a:lstStyle/>
          <a:p>
            <a:pPr marL="274320" indent="-274320" algn="ctr"/>
            <a:r>
              <a:rPr lang="en-US" sz="2400" b="1" dirty="0" smtClean="0">
                <a:latin typeface="Cambria" pitchFamily="18" charset="0"/>
              </a:rPr>
              <a:t>	</a:t>
            </a:r>
            <a:r>
              <a:rPr lang="en-US" sz="2600" b="1" dirty="0" smtClean="0">
                <a:latin typeface="Cambria" pitchFamily="18" charset="0"/>
              </a:rPr>
              <a:t>Paul provides his readers with some                              </a:t>
            </a:r>
            <a:r>
              <a:rPr lang="en-US" sz="2600" b="1" i="1" dirty="0" smtClean="0">
                <a:effectLst>
                  <a:outerShdw blurRad="38100" dist="38100" dir="2700000" algn="tl">
                    <a:srgbClr val="000000">
                      <a:alpha val="43137"/>
                    </a:srgbClr>
                  </a:outerShdw>
                </a:effectLst>
                <a:latin typeface="Cambria" pitchFamily="18" charset="0"/>
              </a:rPr>
              <a:t>pretrial introductory</a:t>
            </a:r>
            <a:r>
              <a:rPr lang="en-US" sz="2600" b="1" dirty="0" smtClean="0">
                <a:latin typeface="Cambria" pitchFamily="18" charset="0"/>
              </a:rPr>
              <a:t> </a:t>
            </a:r>
            <a:r>
              <a:rPr lang="en-US" sz="2600" b="1" i="1" dirty="0" smtClean="0">
                <a:effectLst>
                  <a:outerShdw blurRad="38100" dist="38100" dir="2700000" algn="tl">
                    <a:srgbClr val="000000">
                      <a:alpha val="43137"/>
                    </a:srgbClr>
                  </a:outerShdw>
                </a:effectLst>
                <a:latin typeface="Cambria" pitchFamily="18" charset="0"/>
              </a:rPr>
              <a:t>material</a:t>
            </a:r>
            <a:r>
              <a:rPr lang="en-US" sz="2600" b="1" dirty="0" smtClean="0">
                <a:latin typeface="Cambria" pitchFamily="18" charset="0"/>
              </a:rPr>
              <a:t> . . . </a:t>
            </a:r>
          </a:p>
          <a:p>
            <a:pPr marL="274320" indent="-274320"/>
            <a:endParaRPr lang="en-US" sz="2600" b="1" dirty="0" smtClean="0">
              <a:latin typeface="Cambria" pitchFamily="18" charset="0"/>
            </a:endParaRPr>
          </a:p>
          <a:p>
            <a:pPr marL="274320" indent="-274320">
              <a:spcAft>
                <a:spcPts val="1200"/>
              </a:spcAft>
            </a:pPr>
            <a:r>
              <a:rPr lang="en-US" sz="2600" b="1" dirty="0" smtClean="0">
                <a:effectLst>
                  <a:outerShdw blurRad="38100" dist="38100" dir="2700000" algn="tl">
                    <a:srgbClr val="000000">
                      <a:alpha val="43137"/>
                    </a:srgbClr>
                  </a:outerShdw>
                </a:effectLst>
                <a:latin typeface="Cambria" pitchFamily="18" charset="0"/>
              </a:rPr>
              <a:t>B.  Paul’s Christ (1:2 – 4)</a:t>
            </a:r>
          </a:p>
          <a:p>
            <a:pPr marL="274320" indent="-274320">
              <a:spcAft>
                <a:spcPts val="1200"/>
              </a:spcAft>
            </a:pPr>
            <a:r>
              <a:rPr lang="en-US" sz="2600" b="1" dirty="0" smtClean="0">
                <a:latin typeface="Cambria" pitchFamily="18" charset="0"/>
              </a:rPr>
              <a:t>     1.  The Messiah was </a:t>
            </a:r>
            <a:r>
              <a:rPr lang="en-US" sz="2600" b="1" i="1" dirty="0" smtClean="0">
                <a:effectLst>
                  <a:outerShdw blurRad="38100" dist="38100" dir="2700000" algn="tl">
                    <a:srgbClr val="000000">
                      <a:alpha val="43137"/>
                    </a:srgbClr>
                  </a:outerShdw>
                </a:effectLst>
                <a:latin typeface="Cambria" pitchFamily="18" charset="0"/>
              </a:rPr>
              <a:t>prophesied</a:t>
            </a:r>
            <a:r>
              <a:rPr lang="en-US" sz="2600" b="1" dirty="0" smtClean="0">
                <a:latin typeface="Cambria" pitchFamily="18" charset="0"/>
              </a:rPr>
              <a:t> in the </a:t>
            </a:r>
            <a:r>
              <a:rPr lang="en-US" sz="2600" b="1" dirty="0" smtClean="0">
                <a:effectLst>
                  <a:outerShdw blurRad="38100" dist="38100" dir="2700000" algn="tl">
                    <a:srgbClr val="000000">
                      <a:alpha val="43137"/>
                    </a:srgbClr>
                  </a:outerShdw>
                </a:effectLst>
                <a:latin typeface="Cambria" pitchFamily="18" charset="0"/>
              </a:rPr>
              <a:t>OT</a:t>
            </a:r>
            <a:r>
              <a:rPr lang="en-US" sz="2600" b="1" dirty="0" smtClean="0">
                <a:latin typeface="Cambria" pitchFamily="18" charset="0"/>
              </a:rPr>
              <a:t> (</a:t>
            </a:r>
            <a:r>
              <a:rPr lang="en-US" sz="2600" b="1" dirty="0" smtClean="0">
                <a:effectLst>
                  <a:outerShdw blurRad="38100" dist="38100" dir="2700000" algn="tl">
                    <a:srgbClr val="000000">
                      <a:alpha val="43137"/>
                    </a:srgbClr>
                  </a:outerShdw>
                </a:effectLst>
                <a:latin typeface="Cambria" pitchFamily="18" charset="0"/>
              </a:rPr>
              <a:t>1:2</a:t>
            </a:r>
            <a:r>
              <a:rPr lang="en-US" sz="2600" b="1" dirty="0" smtClean="0">
                <a:latin typeface="Cambria" pitchFamily="18" charset="0"/>
              </a:rPr>
              <a:t>) .</a:t>
            </a:r>
          </a:p>
          <a:p>
            <a:pPr marL="274320" indent="-274320">
              <a:spcAft>
                <a:spcPts val="1200"/>
              </a:spcAft>
            </a:pPr>
            <a:r>
              <a:rPr lang="en-US" sz="2600" b="1" dirty="0" smtClean="0">
                <a:latin typeface="Cambria" pitchFamily="18" charset="0"/>
              </a:rPr>
              <a:t>	 2.  The Messiah is now </a:t>
            </a:r>
            <a:r>
              <a:rPr lang="en-US" sz="2600" b="1" i="1" dirty="0" smtClean="0">
                <a:effectLst>
                  <a:outerShdw blurRad="38100" dist="38100" dir="2700000" algn="tl">
                    <a:srgbClr val="000000">
                      <a:alpha val="43137"/>
                    </a:srgbClr>
                  </a:outerShdw>
                </a:effectLst>
                <a:latin typeface="Cambria" pitchFamily="18" charset="0"/>
              </a:rPr>
              <a:t>proclaimed</a:t>
            </a:r>
            <a:r>
              <a:rPr lang="en-US" sz="2600" b="1" dirty="0" smtClean="0">
                <a:latin typeface="Cambria" pitchFamily="18" charset="0"/>
              </a:rPr>
              <a:t> in the </a:t>
            </a:r>
            <a:r>
              <a:rPr lang="en-US" sz="2600" b="1" dirty="0" smtClean="0">
                <a:effectLst>
                  <a:outerShdw blurRad="38100" dist="38100" dir="2700000" algn="tl">
                    <a:srgbClr val="000000">
                      <a:alpha val="43137"/>
                    </a:srgbClr>
                  </a:outerShdw>
                </a:effectLst>
                <a:latin typeface="Cambria" pitchFamily="18" charset="0"/>
              </a:rPr>
              <a:t>NT</a:t>
            </a:r>
            <a:r>
              <a:rPr lang="en-US" sz="2600" b="1" dirty="0" smtClean="0">
                <a:latin typeface="Cambria" pitchFamily="18" charset="0"/>
              </a:rPr>
              <a:t> (</a:t>
            </a:r>
            <a:r>
              <a:rPr lang="en-US" sz="2600" b="1" dirty="0" smtClean="0">
                <a:effectLst>
                  <a:outerShdw blurRad="38100" dist="38100" dir="2700000" algn="tl">
                    <a:srgbClr val="000000">
                      <a:alpha val="43137"/>
                    </a:srgbClr>
                  </a:outerShdw>
                </a:effectLst>
                <a:latin typeface="Cambria" pitchFamily="18" charset="0"/>
              </a:rPr>
              <a:t>1:3–4</a:t>
            </a:r>
            <a:r>
              <a:rPr lang="en-US" sz="2600" b="1" dirty="0" smtClean="0">
                <a:latin typeface="Cambria" pitchFamily="18" charset="0"/>
              </a:rPr>
              <a:t>).</a:t>
            </a:r>
          </a:p>
          <a:p>
            <a:pPr marL="731520" indent="-274320">
              <a:spcAft>
                <a:spcPts val="1200"/>
              </a:spcAft>
            </a:pPr>
            <a:r>
              <a:rPr lang="en-US" sz="2600" b="1" dirty="0" smtClean="0">
                <a:latin typeface="Cambria" pitchFamily="18" charset="0"/>
              </a:rPr>
              <a:t>		a.  In regard to his </a:t>
            </a:r>
            <a:r>
              <a:rPr lang="en-US" sz="2600" b="1" i="1" dirty="0" smtClean="0">
                <a:effectLst>
                  <a:outerShdw blurRad="38100" dist="38100" dir="2700000" algn="tl">
                    <a:srgbClr val="000000">
                      <a:alpha val="43137"/>
                    </a:srgbClr>
                  </a:outerShdw>
                </a:effectLst>
                <a:latin typeface="Cambria" pitchFamily="18" charset="0"/>
              </a:rPr>
              <a:t>human nature</a:t>
            </a:r>
            <a:r>
              <a:rPr lang="en-US" sz="2600" b="1" dirty="0" smtClean="0">
                <a:latin typeface="Cambria" pitchFamily="18" charset="0"/>
              </a:rPr>
              <a:t> (</a:t>
            </a:r>
            <a:r>
              <a:rPr lang="en-US" sz="2600" b="1" dirty="0" smtClean="0">
                <a:effectLst>
                  <a:outerShdw blurRad="38100" dist="38100" dir="2700000" algn="tl">
                    <a:srgbClr val="000000">
                      <a:alpha val="43137"/>
                    </a:srgbClr>
                  </a:outerShdw>
                </a:effectLst>
                <a:latin typeface="Cambria" pitchFamily="18" charset="0"/>
              </a:rPr>
              <a:t>1:3</a:t>
            </a:r>
            <a:r>
              <a:rPr lang="en-US" sz="2600" b="1" dirty="0" smtClean="0">
                <a:latin typeface="Cambria" pitchFamily="18" charset="0"/>
              </a:rPr>
              <a:t>):                 		      He is a descendant of David. </a:t>
            </a:r>
          </a:p>
          <a:p>
            <a:pPr marL="731520" indent="-274320">
              <a:spcAft>
                <a:spcPts val="1200"/>
              </a:spcAft>
            </a:pPr>
            <a:r>
              <a:rPr lang="en-US" sz="2600" b="1" dirty="0" smtClean="0">
                <a:latin typeface="Cambria" pitchFamily="18" charset="0"/>
              </a:rPr>
              <a:t>		b.  In regard to his </a:t>
            </a:r>
            <a:r>
              <a:rPr lang="en-US" sz="2600" b="1" i="1" dirty="0" smtClean="0">
                <a:effectLst>
                  <a:outerShdw blurRad="38100" dist="38100" dir="2700000" algn="tl">
                    <a:srgbClr val="000000">
                      <a:alpha val="43137"/>
                    </a:srgbClr>
                  </a:outerShdw>
                </a:effectLst>
                <a:latin typeface="Cambria" pitchFamily="18" charset="0"/>
              </a:rPr>
              <a:t>divine nature</a:t>
            </a:r>
            <a:r>
              <a:rPr lang="en-US" sz="2600" b="1" dirty="0" smtClean="0">
                <a:latin typeface="Cambria" pitchFamily="18" charset="0"/>
              </a:rPr>
              <a:t> (</a:t>
            </a:r>
            <a:r>
              <a:rPr lang="en-US" sz="2600" b="1" dirty="0" smtClean="0">
                <a:effectLst>
                  <a:outerShdw blurRad="38100" dist="38100" dir="2700000" algn="tl">
                    <a:srgbClr val="000000">
                      <a:alpha val="43137"/>
                    </a:srgbClr>
                  </a:outerShdw>
                </a:effectLst>
                <a:latin typeface="Cambria" pitchFamily="18" charset="0"/>
              </a:rPr>
              <a:t>1:4</a:t>
            </a:r>
            <a:r>
              <a:rPr lang="en-US" sz="2600" b="1" dirty="0" smtClean="0">
                <a:latin typeface="Cambria" pitchFamily="18" charset="0"/>
              </a:rPr>
              <a:t>):                  		      His resurrection proves his deity.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a:t>
            </a:r>
            <a:r>
              <a:rPr lang="en-US" sz="3600" dirty="0" smtClean="0">
                <a:solidFill>
                  <a:srgbClr val="7030A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I</a:t>
            </a:r>
            <a:r>
              <a:rPr kumimoji="0" lang="en-US" sz="3600" b="0" i="0" u="none" strike="noStrike" kern="1200"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ntrod.</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animEffect transition="in" filter="wipe(left)">
                                      <p:cBhvr>
                                        <p:cTn id="9" dur="500"/>
                                        <p:tgtEl>
                                          <p:spTgt spid="3">
                                            <p:txEl>
                                              <p:pRg st="2" end="2"/>
                                            </p:txEl>
                                          </p:spTgt>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3">
                                            <p:txEl>
                                              <p:charRg st="131" end="185"/>
                                            </p:txEl>
                                          </p:spTgt>
                                        </p:tgtEl>
                                        <p:attrNameLst>
                                          <p:attrName>style.visibility</p:attrName>
                                        </p:attrNameLst>
                                      </p:cBhvr>
                                      <p:to>
                                        <p:strVal val="visible"/>
                                      </p:to>
                                    </p:set>
                                    <p:animEffect transition="in" filter="wipe(left)">
                                      <p:cBhvr>
                                        <p:cTn id="13" dur="500"/>
                                        <p:tgtEl>
                                          <p:spTgt spid="3">
                                            <p:txEl>
                                              <p:charRg st="131" end="18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left)">
                                      <p:cBhvr>
                                        <p:cTn id="18" dur="500"/>
                                        <p:tgtEl>
                                          <p:spTgt spid="3">
                                            <p:txEl>
                                              <p:pRg st="4" end="4"/>
                                            </p:txEl>
                                          </p:spTgt>
                                        </p:tgtEl>
                                      </p:cBhvr>
                                    </p:animEffect>
                                  </p:childTnLst>
                                </p:cTn>
                              </p:par>
                            </p:childTnLst>
                          </p:cTn>
                        </p:par>
                        <p:par>
                          <p:cTn id="19" fill="hold">
                            <p:stCondLst>
                              <p:cond delay="500"/>
                            </p:stCondLst>
                            <p:childTnLst>
                              <p:par>
                                <p:cTn id="20" presetID="22" presetClass="entr" presetSubtype="8" fill="hold" nodeType="afterEffect">
                                  <p:stCondLst>
                                    <p:cond delay="0"/>
                                  </p:stCondLst>
                                  <p:childTnLst>
                                    <p:set>
                                      <p:cBhvr>
                                        <p:cTn id="21" dur="1" fill="hold">
                                          <p:stCondLst>
                                            <p:cond delay="0"/>
                                          </p:stCondLst>
                                        </p:cTn>
                                        <p:tgtEl>
                                          <p:spTgt spid="3">
                                            <p:txEl>
                                              <p:charRg st="240" end="337"/>
                                            </p:txEl>
                                          </p:spTgt>
                                        </p:tgtEl>
                                        <p:attrNameLst>
                                          <p:attrName>style.visibility</p:attrName>
                                        </p:attrNameLst>
                                      </p:cBhvr>
                                      <p:to>
                                        <p:strVal val="visible"/>
                                      </p:to>
                                    </p:set>
                                    <p:animEffect transition="in" filter="wipe(left)">
                                      <p:cBhvr>
                                        <p:cTn id="22" dur="500"/>
                                        <p:tgtEl>
                                          <p:spTgt spid="3">
                                            <p:txEl>
                                              <p:charRg st="240" end="33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left)">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143000"/>
            <a:ext cx="8534400" cy="5663089"/>
          </a:xfrm>
          <a:prstGeom prst="rect">
            <a:avLst/>
          </a:prstGeom>
          <a:noFill/>
          <a:effectLst/>
        </p:spPr>
        <p:txBody>
          <a:bodyPr wrap="square" rtlCol="0">
            <a:spAutoFit/>
          </a:bodyPr>
          <a:lstStyle/>
          <a:p>
            <a:pPr marL="274320" indent="-274320" algn="ctr"/>
            <a:r>
              <a:rPr lang="en-US" sz="2400" b="1" dirty="0" smtClean="0">
                <a:latin typeface="Cambria" pitchFamily="18" charset="0"/>
              </a:rPr>
              <a:t>	</a:t>
            </a:r>
            <a:r>
              <a:rPr lang="en-US" sz="2600" b="1" dirty="0" smtClean="0">
                <a:latin typeface="Cambria" pitchFamily="18" charset="0"/>
              </a:rPr>
              <a:t>Paul provides his readers with some                              </a:t>
            </a:r>
            <a:r>
              <a:rPr lang="en-US" sz="2600" b="1" i="1" dirty="0" smtClean="0">
                <a:effectLst>
                  <a:outerShdw blurRad="38100" dist="38100" dir="2700000" algn="tl">
                    <a:srgbClr val="000000">
                      <a:alpha val="43137"/>
                    </a:srgbClr>
                  </a:outerShdw>
                </a:effectLst>
                <a:latin typeface="Cambria" pitchFamily="18" charset="0"/>
              </a:rPr>
              <a:t>pretrial introductory</a:t>
            </a:r>
            <a:r>
              <a:rPr lang="en-US" sz="2600" b="1" dirty="0" smtClean="0">
                <a:latin typeface="Cambria" pitchFamily="18" charset="0"/>
              </a:rPr>
              <a:t> </a:t>
            </a:r>
            <a:r>
              <a:rPr lang="en-US" sz="2600" b="1" i="1" dirty="0" smtClean="0">
                <a:effectLst>
                  <a:outerShdw blurRad="38100" dist="38100" dir="2700000" algn="tl">
                    <a:srgbClr val="000000">
                      <a:alpha val="43137"/>
                    </a:srgbClr>
                  </a:outerShdw>
                </a:effectLst>
                <a:latin typeface="Cambria" pitchFamily="18" charset="0"/>
              </a:rPr>
              <a:t>material</a:t>
            </a:r>
            <a:r>
              <a:rPr lang="en-US" sz="2600" b="1" dirty="0" smtClean="0">
                <a:latin typeface="Cambria" pitchFamily="18" charset="0"/>
              </a:rPr>
              <a:t> . . . </a:t>
            </a:r>
          </a:p>
          <a:p>
            <a:pPr marL="274320" indent="-274320"/>
            <a:endParaRPr lang="en-US" sz="2600" b="1" dirty="0" smtClean="0">
              <a:latin typeface="Cambria" pitchFamily="18" charset="0"/>
            </a:endParaRPr>
          </a:p>
          <a:p>
            <a:pPr marL="274320" indent="-274320">
              <a:spcAft>
                <a:spcPts val="1200"/>
              </a:spcAft>
            </a:pPr>
            <a:r>
              <a:rPr lang="en-US" sz="2600" b="1" dirty="0" smtClean="0">
                <a:effectLst>
                  <a:outerShdw blurRad="38100" dist="38100" dir="2700000" algn="tl">
                    <a:srgbClr val="000000">
                      <a:alpha val="43137"/>
                    </a:srgbClr>
                  </a:outerShdw>
                </a:effectLst>
                <a:latin typeface="Cambria" pitchFamily="18" charset="0"/>
              </a:rPr>
              <a:t>C.  Paul’s Congregation (1:6 – 15)</a:t>
            </a:r>
            <a:r>
              <a:rPr lang="en-US" sz="2600" b="1" dirty="0" smtClean="0">
                <a:latin typeface="Cambria" pitchFamily="18" charset="0"/>
              </a:rPr>
              <a:t> </a:t>
            </a:r>
          </a:p>
          <a:p>
            <a:pPr marL="274320" indent="-274320">
              <a:spcAft>
                <a:spcPts val="1200"/>
              </a:spcAft>
            </a:pPr>
            <a:r>
              <a:rPr lang="en-US" sz="2600" b="1" dirty="0" smtClean="0">
                <a:latin typeface="Cambria" pitchFamily="18" charset="0"/>
              </a:rPr>
              <a:t>Paul writes to a local church assembly: </a:t>
            </a:r>
            <a:endParaRPr lang="en-US" sz="2600" b="1" dirty="0" smtClean="0">
              <a:effectLst>
                <a:outerShdw blurRad="38100" dist="38100" dir="2700000" algn="tl">
                  <a:srgbClr val="000000">
                    <a:alpha val="43137"/>
                  </a:srgbClr>
                </a:outerShdw>
              </a:effectLst>
              <a:latin typeface="Cambria" pitchFamily="18" charset="0"/>
            </a:endParaRPr>
          </a:p>
          <a:p>
            <a:pPr marL="274320" indent="-274320">
              <a:spcAft>
                <a:spcPts val="1200"/>
              </a:spcAft>
            </a:pPr>
            <a:r>
              <a:rPr lang="en-US" sz="2600" b="1" dirty="0" smtClean="0">
                <a:latin typeface="Cambria" pitchFamily="18" charset="0"/>
              </a:rPr>
              <a:t>     1.  The </a:t>
            </a:r>
            <a:r>
              <a:rPr lang="en-US" sz="2600" b="1" i="1" dirty="0" smtClean="0">
                <a:effectLst>
                  <a:outerShdw blurRad="38100" dist="38100" dir="2700000" algn="tl">
                    <a:srgbClr val="000000">
                      <a:alpha val="43137"/>
                    </a:srgbClr>
                  </a:outerShdw>
                </a:effectLst>
                <a:latin typeface="Cambria" pitchFamily="18" charset="0"/>
              </a:rPr>
              <a:t>identity</a:t>
            </a:r>
            <a:r>
              <a:rPr lang="en-US" sz="2600" b="1" dirty="0" smtClean="0">
                <a:latin typeface="Cambria" pitchFamily="18" charset="0"/>
              </a:rPr>
              <a:t> of this church is in Rome (</a:t>
            </a:r>
            <a:r>
              <a:rPr lang="en-US" sz="2600" b="1" dirty="0" smtClean="0">
                <a:effectLst>
                  <a:outerShdw blurRad="38100" dist="38100" dir="2700000" algn="tl">
                    <a:srgbClr val="000000">
                      <a:alpha val="43137"/>
                    </a:srgbClr>
                  </a:outerShdw>
                </a:effectLst>
                <a:latin typeface="Cambria" pitchFamily="18" charset="0"/>
              </a:rPr>
              <a:t>1:6 – 7</a:t>
            </a:r>
            <a:r>
              <a:rPr lang="en-US" sz="2600" b="1" dirty="0" smtClean="0">
                <a:latin typeface="Cambria" pitchFamily="18" charset="0"/>
              </a:rPr>
              <a:t>).</a:t>
            </a:r>
          </a:p>
          <a:p>
            <a:pPr marL="274320" indent="-274320">
              <a:spcAft>
                <a:spcPts val="1200"/>
              </a:spcAft>
            </a:pPr>
            <a:r>
              <a:rPr lang="en-US" sz="2600" b="1" dirty="0" smtClean="0">
                <a:latin typeface="Cambria" pitchFamily="18" charset="0"/>
              </a:rPr>
              <a:t>	 2.  The </a:t>
            </a:r>
            <a:r>
              <a:rPr lang="en-US" sz="2600" b="1" i="1" dirty="0" smtClean="0">
                <a:effectLst>
                  <a:outerShdw blurRad="38100" dist="38100" dir="2700000" algn="tl">
                    <a:srgbClr val="000000">
                      <a:alpha val="43137"/>
                    </a:srgbClr>
                  </a:outerShdw>
                </a:effectLst>
                <a:latin typeface="Cambria" pitchFamily="18" charset="0"/>
              </a:rPr>
              <a:t>intercession</a:t>
            </a:r>
            <a:r>
              <a:rPr lang="en-US" sz="2600" b="1" dirty="0" smtClean="0">
                <a:latin typeface="Cambria" pitchFamily="18" charset="0"/>
              </a:rPr>
              <a:t> for this church (</a:t>
            </a:r>
            <a:r>
              <a:rPr lang="en-US" sz="2600" b="1" dirty="0" smtClean="0">
                <a:effectLst>
                  <a:outerShdw blurRad="38100" dist="38100" dir="2700000" algn="tl">
                    <a:srgbClr val="000000">
                      <a:alpha val="43137"/>
                    </a:srgbClr>
                  </a:outerShdw>
                </a:effectLst>
                <a:latin typeface="Cambria" pitchFamily="18" charset="0"/>
              </a:rPr>
              <a:t>1:8 – 10</a:t>
            </a:r>
            <a:r>
              <a:rPr lang="en-US" sz="2600" b="1" dirty="0" smtClean="0">
                <a:latin typeface="Cambria" pitchFamily="18" charset="0"/>
              </a:rPr>
              <a:t>).</a:t>
            </a:r>
          </a:p>
          <a:p>
            <a:pPr marL="731520" indent="-274320">
              <a:spcAft>
                <a:spcPts val="1200"/>
              </a:spcAft>
            </a:pPr>
            <a:r>
              <a:rPr lang="en-US" sz="2600" b="1" dirty="0" smtClean="0">
                <a:latin typeface="Cambria" pitchFamily="18" charset="0"/>
              </a:rPr>
              <a:t>	a.  His </a:t>
            </a:r>
            <a:r>
              <a:rPr lang="en-US" sz="2600" b="1" u="sng" dirty="0" smtClean="0">
                <a:latin typeface="Cambria" pitchFamily="18" charset="0"/>
              </a:rPr>
              <a:t>praise</a:t>
            </a:r>
            <a:r>
              <a:rPr lang="en-US" sz="2600" b="1" dirty="0" smtClean="0">
                <a:latin typeface="Cambria" pitchFamily="18" charset="0"/>
              </a:rPr>
              <a:t> of them (</a:t>
            </a:r>
            <a:r>
              <a:rPr lang="en-US" sz="2600" b="1" dirty="0" smtClean="0">
                <a:effectLst>
                  <a:outerShdw blurRad="38100" dist="38100" dir="2700000" algn="tl">
                    <a:srgbClr val="000000">
                      <a:alpha val="43137"/>
                    </a:srgbClr>
                  </a:outerShdw>
                </a:effectLst>
                <a:latin typeface="Cambria" pitchFamily="18" charset="0"/>
              </a:rPr>
              <a:t>1:8</a:t>
            </a:r>
            <a:r>
              <a:rPr lang="en-US" sz="2600" b="1" dirty="0" smtClean="0">
                <a:latin typeface="Cambria" pitchFamily="18" charset="0"/>
              </a:rPr>
              <a:t>):  Paul </a:t>
            </a:r>
            <a:r>
              <a:rPr lang="en-US" sz="2600" b="1" i="1" dirty="0" smtClean="0">
                <a:effectLst>
                  <a:outerShdw blurRad="38100" dist="38100" dir="2700000" algn="tl">
                    <a:srgbClr val="000000">
                      <a:alpha val="43137"/>
                    </a:srgbClr>
                  </a:outerShdw>
                </a:effectLst>
                <a:latin typeface="Cambria" pitchFamily="18" charset="0"/>
              </a:rPr>
              <a:t>praises</a:t>
            </a:r>
            <a:r>
              <a:rPr lang="en-US" sz="2600" b="1" dirty="0" smtClean="0">
                <a:latin typeface="Cambria" pitchFamily="18" charset="0"/>
              </a:rPr>
              <a:t> them for their universally know faith. </a:t>
            </a:r>
          </a:p>
          <a:p>
            <a:pPr marL="731520" indent="-274320">
              <a:spcAft>
                <a:spcPts val="1200"/>
              </a:spcAft>
            </a:pPr>
            <a:r>
              <a:rPr lang="en-US" sz="2600" b="1" dirty="0" smtClean="0">
                <a:latin typeface="Cambria" pitchFamily="18" charset="0"/>
              </a:rPr>
              <a:t>	b.  His </a:t>
            </a:r>
            <a:r>
              <a:rPr lang="en-US" sz="2600" b="1" u="sng" dirty="0" smtClean="0">
                <a:latin typeface="Cambria" pitchFamily="18" charset="0"/>
              </a:rPr>
              <a:t>prayers</a:t>
            </a:r>
            <a:r>
              <a:rPr lang="en-US" sz="2600" b="1" dirty="0" smtClean="0">
                <a:latin typeface="Cambria" pitchFamily="18" charset="0"/>
              </a:rPr>
              <a:t> for them (</a:t>
            </a:r>
            <a:r>
              <a:rPr lang="en-US" sz="2600" b="1" dirty="0" smtClean="0">
                <a:effectLst>
                  <a:outerShdw blurRad="38100" dist="38100" dir="2700000" algn="tl">
                    <a:srgbClr val="000000">
                      <a:alpha val="43137"/>
                    </a:srgbClr>
                  </a:outerShdw>
                </a:effectLst>
                <a:latin typeface="Cambria" pitchFamily="18" charset="0"/>
              </a:rPr>
              <a:t>1:9-10</a:t>
            </a:r>
            <a:r>
              <a:rPr lang="en-US" sz="2600" b="1" dirty="0" smtClean="0">
                <a:latin typeface="Cambria" pitchFamily="18" charset="0"/>
              </a:rPr>
              <a:t>):  Paul </a:t>
            </a:r>
            <a:r>
              <a:rPr lang="en-US" sz="2600" b="1" i="1" dirty="0" smtClean="0">
                <a:effectLst>
                  <a:outerShdw blurRad="38100" dist="38100" dir="2700000" algn="tl">
                    <a:srgbClr val="000000">
                      <a:alpha val="43137"/>
                    </a:srgbClr>
                  </a:outerShdw>
                </a:effectLst>
                <a:latin typeface="Cambria" pitchFamily="18" charset="0"/>
              </a:rPr>
              <a:t>prays</a:t>
            </a:r>
            <a:r>
              <a:rPr lang="en-US" sz="2600" b="1" dirty="0" smtClean="0">
                <a:latin typeface="Cambria" pitchFamily="18" charset="0"/>
              </a:rPr>
              <a:t> for the church and asks God that he be allowed to visit them.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a:t>
            </a:r>
            <a:r>
              <a:rPr lang="en-US" sz="3600" dirty="0" smtClean="0">
                <a:solidFill>
                  <a:srgbClr val="7030A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I</a:t>
            </a:r>
            <a:r>
              <a:rPr kumimoji="0" lang="en-US" sz="3600" b="0" i="0" u="none" strike="noStrike" kern="1200"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ntrod.</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animEffect transition="in" filter="wipe(left)">
                                      <p:cBhvr>
                                        <p:cTn id="9" dur="500"/>
                                        <p:tgtEl>
                                          <p:spTgt spid="3">
                                            <p:txEl>
                                              <p:pRg st="2" end="2"/>
                                            </p:txEl>
                                          </p:spTgt>
                                        </p:tgtEl>
                                      </p:cBhvr>
                                    </p:animEffect>
                                  </p:childTnLst>
                                </p:cTn>
                              </p:par>
                              <p:par>
                                <p:cTn id="10" presetID="22" presetClass="entr" presetSubtype="8"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left)">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left)">
                                      <p:cBhvr>
                                        <p:cTn id="21" dur="500"/>
                                        <p:tgtEl>
                                          <p:spTgt spid="3">
                                            <p:txEl>
                                              <p:pRg st="5" end="5"/>
                                            </p:txEl>
                                          </p:spTgt>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left)">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wipe(left)">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143000"/>
            <a:ext cx="8534400" cy="5586145"/>
          </a:xfrm>
          <a:prstGeom prst="rect">
            <a:avLst/>
          </a:prstGeom>
          <a:noFill/>
          <a:effectLst/>
        </p:spPr>
        <p:txBody>
          <a:bodyPr wrap="square" rtlCol="0">
            <a:spAutoFit/>
          </a:bodyPr>
          <a:lstStyle/>
          <a:p>
            <a:pPr marL="274320" indent="-274320" algn="ctr"/>
            <a:r>
              <a:rPr lang="en-US" sz="2400" b="1" dirty="0" smtClean="0">
                <a:latin typeface="Cambria" pitchFamily="18" charset="0"/>
              </a:rPr>
              <a:t>	</a:t>
            </a:r>
            <a:r>
              <a:rPr lang="en-US" sz="2600" b="1" dirty="0" smtClean="0">
                <a:latin typeface="Cambria" pitchFamily="18" charset="0"/>
              </a:rPr>
              <a:t>Paul provides his readers with some                              </a:t>
            </a:r>
            <a:r>
              <a:rPr lang="en-US" sz="2600" b="1" i="1" dirty="0" smtClean="0">
                <a:effectLst>
                  <a:outerShdw blurRad="38100" dist="38100" dir="2700000" algn="tl">
                    <a:srgbClr val="000000">
                      <a:alpha val="43137"/>
                    </a:srgbClr>
                  </a:outerShdw>
                </a:effectLst>
                <a:latin typeface="Cambria" pitchFamily="18" charset="0"/>
              </a:rPr>
              <a:t>pretrial introductory</a:t>
            </a:r>
            <a:r>
              <a:rPr lang="en-US" sz="2600" b="1" dirty="0" smtClean="0">
                <a:latin typeface="Cambria" pitchFamily="18" charset="0"/>
              </a:rPr>
              <a:t> </a:t>
            </a:r>
            <a:r>
              <a:rPr lang="en-US" sz="2600" b="1" i="1" dirty="0" smtClean="0">
                <a:effectLst>
                  <a:outerShdw blurRad="38100" dist="38100" dir="2700000" algn="tl">
                    <a:srgbClr val="000000">
                      <a:alpha val="43137"/>
                    </a:srgbClr>
                  </a:outerShdw>
                </a:effectLst>
                <a:latin typeface="Cambria" pitchFamily="18" charset="0"/>
              </a:rPr>
              <a:t>material</a:t>
            </a:r>
            <a:r>
              <a:rPr lang="en-US" sz="2600" b="1" dirty="0" smtClean="0">
                <a:latin typeface="Cambria" pitchFamily="18" charset="0"/>
              </a:rPr>
              <a:t> . . . </a:t>
            </a:r>
          </a:p>
          <a:p>
            <a:pPr marL="274320" indent="-274320"/>
            <a:endParaRPr lang="en-US" sz="2600" b="1" dirty="0" smtClean="0">
              <a:latin typeface="Cambria" pitchFamily="18" charset="0"/>
            </a:endParaRPr>
          </a:p>
          <a:p>
            <a:pPr marL="274320" indent="-274320">
              <a:spcAft>
                <a:spcPts val="1200"/>
              </a:spcAft>
            </a:pPr>
            <a:r>
              <a:rPr lang="en-US" sz="2600" b="1" dirty="0" smtClean="0">
                <a:effectLst>
                  <a:outerShdw blurRad="38100" dist="38100" dir="2700000" algn="tl">
                    <a:srgbClr val="000000">
                      <a:alpha val="43137"/>
                    </a:srgbClr>
                  </a:outerShdw>
                </a:effectLst>
                <a:latin typeface="Cambria" pitchFamily="18" charset="0"/>
              </a:rPr>
              <a:t>C.  Paul’s Congregation (1:6 – 15)</a:t>
            </a:r>
            <a:r>
              <a:rPr lang="en-US" sz="2600" b="1" dirty="0" smtClean="0">
                <a:latin typeface="Cambria" pitchFamily="18" charset="0"/>
              </a:rPr>
              <a:t> </a:t>
            </a:r>
          </a:p>
          <a:p>
            <a:pPr marL="274320" indent="-274320">
              <a:spcAft>
                <a:spcPts val="1200"/>
              </a:spcAft>
            </a:pPr>
            <a:r>
              <a:rPr lang="en-US" sz="2600" b="1" dirty="0" smtClean="0">
                <a:latin typeface="Cambria" pitchFamily="18" charset="0"/>
              </a:rPr>
              <a:t>Paul writes to a local church assembly [</a:t>
            </a:r>
            <a:r>
              <a:rPr lang="en-US" sz="2600" b="1" i="1" dirty="0" smtClean="0">
                <a:latin typeface="Cambria" pitchFamily="18" charset="0"/>
              </a:rPr>
              <a:t>cont.</a:t>
            </a:r>
            <a:r>
              <a:rPr lang="en-US" sz="2600" b="1" dirty="0" smtClean="0">
                <a:latin typeface="Cambria" pitchFamily="18" charset="0"/>
              </a:rPr>
              <a:t>]: </a:t>
            </a:r>
            <a:endParaRPr lang="en-US" sz="2600" b="1" dirty="0" smtClean="0">
              <a:effectLst>
                <a:outerShdw blurRad="38100" dist="38100" dir="2700000" algn="tl">
                  <a:srgbClr val="000000">
                    <a:alpha val="43137"/>
                  </a:srgbClr>
                </a:outerShdw>
              </a:effectLst>
              <a:latin typeface="Cambria" pitchFamily="18" charset="0"/>
            </a:endParaRPr>
          </a:p>
          <a:p>
            <a:pPr marL="274320" indent="-274320">
              <a:spcAft>
                <a:spcPts val="1200"/>
              </a:spcAft>
            </a:pPr>
            <a:r>
              <a:rPr lang="en-US" sz="2600" b="1" dirty="0" smtClean="0">
                <a:latin typeface="Cambria" pitchFamily="18" charset="0"/>
              </a:rPr>
              <a:t>     3.  The </a:t>
            </a:r>
            <a:r>
              <a:rPr lang="en-US" sz="2600" b="1" u="sng" dirty="0" smtClean="0">
                <a:effectLst>
                  <a:outerShdw blurRad="38100" dist="38100" dir="2700000" algn="tl">
                    <a:srgbClr val="000000">
                      <a:alpha val="43137"/>
                    </a:srgbClr>
                  </a:outerShdw>
                </a:effectLst>
                <a:latin typeface="Cambria" pitchFamily="18" charset="0"/>
              </a:rPr>
              <a:t>interest</a:t>
            </a:r>
            <a:r>
              <a:rPr lang="en-US" sz="2600" b="1" dirty="0" smtClean="0">
                <a:latin typeface="Cambria" pitchFamily="18" charset="0"/>
              </a:rPr>
              <a:t> in this church (</a:t>
            </a:r>
            <a:r>
              <a:rPr lang="en-US" sz="2600" b="1" dirty="0" smtClean="0">
                <a:effectLst>
                  <a:outerShdw blurRad="38100" dist="38100" dir="2700000" algn="tl">
                    <a:srgbClr val="000000">
                      <a:alpha val="43137"/>
                    </a:srgbClr>
                  </a:outerShdw>
                </a:effectLst>
                <a:latin typeface="Cambria" pitchFamily="18" charset="0"/>
              </a:rPr>
              <a:t>1:11 – 13</a:t>
            </a:r>
            <a:r>
              <a:rPr lang="en-US" sz="2600" b="1" dirty="0" smtClean="0">
                <a:latin typeface="Cambria" pitchFamily="18" charset="0"/>
              </a:rPr>
              <a:t>).</a:t>
            </a:r>
          </a:p>
          <a:p>
            <a:pPr marL="274320" indent="-274320">
              <a:spcAft>
                <a:spcPts val="1200"/>
              </a:spcAft>
            </a:pPr>
            <a:r>
              <a:rPr lang="en-US" sz="2600" b="1" dirty="0" smtClean="0">
                <a:latin typeface="Cambria" pitchFamily="18" charset="0"/>
              </a:rPr>
              <a:t>	      a.  Paul desires to </a:t>
            </a:r>
            <a:r>
              <a:rPr lang="en-US" sz="2600" b="1" i="1" dirty="0" smtClean="0">
                <a:effectLst>
                  <a:outerShdw blurRad="38100" dist="38100" dir="2700000" algn="tl">
                    <a:srgbClr val="000000">
                      <a:alpha val="43137"/>
                    </a:srgbClr>
                  </a:outerShdw>
                </a:effectLst>
                <a:latin typeface="Cambria" pitchFamily="18" charset="0"/>
              </a:rPr>
              <a:t>see</a:t>
            </a:r>
            <a:r>
              <a:rPr lang="en-US" sz="2600" b="1" dirty="0" smtClean="0">
                <a:latin typeface="Cambria" pitchFamily="18" charset="0"/>
              </a:rPr>
              <a:t> them (</a:t>
            </a:r>
            <a:r>
              <a:rPr lang="en-US" sz="2600" b="1" dirty="0" smtClean="0">
                <a:effectLst>
                  <a:outerShdw blurRad="38100" dist="38100" dir="2700000" algn="tl">
                    <a:srgbClr val="000000">
                      <a:alpha val="43137"/>
                    </a:srgbClr>
                  </a:outerShdw>
                </a:effectLst>
                <a:latin typeface="Cambria" pitchFamily="18" charset="0"/>
              </a:rPr>
              <a:t>1:11 – 12</a:t>
            </a:r>
            <a:r>
              <a:rPr lang="en-US" sz="2600" b="1" dirty="0" smtClean="0">
                <a:latin typeface="Cambria" pitchFamily="18" charset="0"/>
              </a:rPr>
              <a:t>). </a:t>
            </a:r>
          </a:p>
          <a:p>
            <a:pPr marL="731520" indent="-274320">
              <a:spcAft>
                <a:spcPts val="1200"/>
              </a:spcAft>
            </a:pPr>
            <a:r>
              <a:rPr lang="en-US" sz="2600" b="1" dirty="0" smtClean="0">
                <a:latin typeface="Cambria" pitchFamily="18" charset="0"/>
              </a:rPr>
              <a:t>	b.  Paul desires to </a:t>
            </a:r>
            <a:r>
              <a:rPr lang="en-US" sz="2600" b="1" i="1" dirty="0" smtClean="0">
                <a:effectLst>
                  <a:outerShdw blurRad="38100" dist="38100" dir="2700000" algn="tl">
                    <a:srgbClr val="000000">
                      <a:alpha val="43137"/>
                    </a:srgbClr>
                  </a:outerShdw>
                </a:effectLst>
                <a:latin typeface="Cambria" pitchFamily="18" charset="0"/>
              </a:rPr>
              <a:t>serve</a:t>
            </a:r>
            <a:r>
              <a:rPr lang="en-US" sz="2600" b="1" dirty="0" smtClean="0">
                <a:latin typeface="Cambria" pitchFamily="18" charset="0"/>
              </a:rPr>
              <a:t> them (</a:t>
            </a:r>
            <a:r>
              <a:rPr lang="en-US" sz="2600" b="1" dirty="0" smtClean="0">
                <a:effectLst>
                  <a:outerShdw blurRad="38100" dist="38100" dir="2700000" algn="tl">
                    <a:srgbClr val="000000">
                      <a:alpha val="43137"/>
                    </a:srgbClr>
                  </a:outerShdw>
                </a:effectLst>
                <a:latin typeface="Cambria" pitchFamily="18" charset="0"/>
              </a:rPr>
              <a:t>1:13</a:t>
            </a:r>
            <a:r>
              <a:rPr lang="en-US" sz="2600" b="1" dirty="0" smtClean="0">
                <a:latin typeface="Cambria" pitchFamily="18" charset="0"/>
              </a:rPr>
              <a:t>).                       Paul desires to </a:t>
            </a:r>
            <a:r>
              <a:rPr lang="en-US" sz="2600" b="1" i="1" dirty="0" smtClean="0">
                <a:effectLst>
                  <a:outerShdw blurRad="38100" dist="38100" dir="2700000" algn="tl">
                    <a:srgbClr val="000000">
                      <a:alpha val="43137"/>
                    </a:srgbClr>
                  </a:outerShdw>
                </a:effectLst>
                <a:latin typeface="Cambria" pitchFamily="18" charset="0"/>
              </a:rPr>
              <a:t>sow seed</a:t>
            </a:r>
            <a:r>
              <a:rPr lang="en-US" sz="2600" b="1" dirty="0" smtClean="0">
                <a:latin typeface="Cambria" pitchFamily="18" charset="0"/>
              </a:rPr>
              <a:t> among them.  </a:t>
            </a:r>
          </a:p>
          <a:p>
            <a:pPr marL="731520" indent="-274320">
              <a:spcAft>
                <a:spcPts val="1200"/>
              </a:spcAft>
            </a:pPr>
            <a:r>
              <a:rPr lang="en-US" sz="900" b="1" dirty="0" smtClean="0">
                <a:latin typeface="Cambria" pitchFamily="18" charset="0"/>
              </a:rPr>
              <a:t>  </a:t>
            </a:r>
          </a:p>
          <a:p>
            <a:pPr marL="731520" indent="-274320">
              <a:spcAft>
                <a:spcPts val="1200"/>
              </a:spcAft>
            </a:pPr>
            <a:r>
              <a:rPr lang="en-US" sz="2600" b="1" dirty="0" smtClean="0">
                <a:latin typeface="Cambria" pitchFamily="18" charset="0"/>
              </a:rPr>
              <a:t>4.  The </a:t>
            </a:r>
            <a:r>
              <a:rPr lang="en-US" sz="2600" b="1" u="sng" dirty="0" smtClean="0">
                <a:effectLst>
                  <a:outerShdw blurRad="38100" dist="38100" dir="2700000" algn="tl">
                    <a:srgbClr val="000000">
                      <a:alpha val="43137"/>
                    </a:srgbClr>
                  </a:outerShdw>
                </a:effectLst>
                <a:latin typeface="Cambria" pitchFamily="18" charset="0"/>
              </a:rPr>
              <a:t>indebtedness</a:t>
            </a:r>
            <a:r>
              <a:rPr lang="en-US" sz="2600" b="1" dirty="0" smtClean="0">
                <a:latin typeface="Cambria" pitchFamily="18" charset="0"/>
              </a:rPr>
              <a:t> to the church (</a:t>
            </a:r>
            <a:r>
              <a:rPr lang="en-US" sz="2600" b="1" dirty="0" smtClean="0">
                <a:effectLst>
                  <a:outerShdw blurRad="38100" dist="38100" dir="2700000" algn="tl">
                    <a:srgbClr val="000000">
                      <a:alpha val="43137"/>
                    </a:srgbClr>
                  </a:outerShdw>
                </a:effectLst>
                <a:latin typeface="Cambria" pitchFamily="18" charset="0"/>
              </a:rPr>
              <a:t>1:14 – 15</a:t>
            </a:r>
            <a:r>
              <a:rPr lang="en-US" sz="2600" b="1" dirty="0" smtClean="0">
                <a:latin typeface="Cambria" pitchFamily="18" charset="0"/>
              </a:rPr>
              <a:t>).     Paul feels an </a:t>
            </a:r>
            <a:r>
              <a:rPr lang="en-US" sz="2600" b="1" i="1" dirty="0" smtClean="0">
                <a:effectLst>
                  <a:outerShdw blurRad="38100" dist="38100" dir="2700000" algn="tl">
                    <a:srgbClr val="000000">
                      <a:alpha val="43137"/>
                    </a:srgbClr>
                  </a:outerShdw>
                </a:effectLst>
                <a:latin typeface="Cambria" pitchFamily="18" charset="0"/>
              </a:rPr>
              <a:t>obligation</a:t>
            </a:r>
            <a:r>
              <a:rPr lang="en-US" sz="2600" b="1" dirty="0" smtClean="0">
                <a:latin typeface="Cambria" pitchFamily="18" charset="0"/>
              </a:rPr>
              <a:t> to minister to them.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a:t>
            </a:r>
            <a:r>
              <a:rPr lang="en-US" sz="3600" dirty="0" smtClean="0">
                <a:solidFill>
                  <a:srgbClr val="7030A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I</a:t>
            </a:r>
            <a:r>
              <a:rPr kumimoji="0" lang="en-US" sz="3600" b="0" i="0" u="none" strike="noStrike" kern="1200"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ntrod.</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animEffect transition="in" filter="wipe(left)">
                                      <p:cBhvr>
                                        <p:cTn id="9" dur="500"/>
                                        <p:tgtEl>
                                          <p:spTgt spid="3">
                                            <p:txEl>
                                              <p:pRg st="2" end="2"/>
                                            </p:txEl>
                                          </p:spTgt>
                                        </p:tgtEl>
                                      </p:cBhvr>
                                    </p:animEffect>
                                  </p:childTnLst>
                                </p:cTn>
                              </p:par>
                              <p:par>
                                <p:cTn id="10" presetID="22" presetClass="entr" presetSubtype="8"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left)">
                                      <p:cBhvr>
                                        <p:cTn id="16" dur="500"/>
                                        <p:tgtEl>
                                          <p:spTgt spid="3">
                                            <p:txEl>
                                              <p:pRg st="4" end="4"/>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wipe(left)">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left)">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wipe(left)">
                                      <p:cBhvr>
                                        <p:cTn id="3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143000"/>
            <a:ext cx="8534400" cy="4632037"/>
          </a:xfrm>
          <a:prstGeom prst="rect">
            <a:avLst/>
          </a:prstGeom>
          <a:noFill/>
          <a:effectLst/>
        </p:spPr>
        <p:txBody>
          <a:bodyPr wrap="square" rtlCol="0">
            <a:spAutoFit/>
          </a:bodyPr>
          <a:lstStyle/>
          <a:p>
            <a:pPr marL="274320" indent="-274320" algn="ctr"/>
            <a:r>
              <a:rPr lang="en-US" sz="2400" b="1" dirty="0" smtClean="0">
                <a:latin typeface="Cambria" pitchFamily="18" charset="0"/>
              </a:rPr>
              <a:t>	</a:t>
            </a:r>
            <a:r>
              <a:rPr lang="en-US" sz="2600" b="1" dirty="0" smtClean="0">
                <a:latin typeface="Cambria" pitchFamily="18" charset="0"/>
              </a:rPr>
              <a:t>Paul provides his readers with some                              </a:t>
            </a:r>
            <a:r>
              <a:rPr lang="en-US" sz="2600" b="1" i="1" dirty="0" smtClean="0">
                <a:effectLst>
                  <a:outerShdw blurRad="38100" dist="38100" dir="2700000" algn="tl">
                    <a:srgbClr val="000000">
                      <a:alpha val="43137"/>
                    </a:srgbClr>
                  </a:outerShdw>
                </a:effectLst>
                <a:latin typeface="Cambria" pitchFamily="18" charset="0"/>
              </a:rPr>
              <a:t>pretrial introductory</a:t>
            </a:r>
            <a:r>
              <a:rPr lang="en-US" sz="2600" b="1" dirty="0" smtClean="0">
                <a:latin typeface="Cambria" pitchFamily="18" charset="0"/>
              </a:rPr>
              <a:t> </a:t>
            </a:r>
            <a:r>
              <a:rPr lang="en-US" sz="2600" b="1" i="1" dirty="0" smtClean="0">
                <a:effectLst>
                  <a:outerShdw blurRad="38100" dist="38100" dir="2700000" algn="tl">
                    <a:srgbClr val="000000">
                      <a:alpha val="43137"/>
                    </a:srgbClr>
                  </a:outerShdw>
                </a:effectLst>
                <a:latin typeface="Cambria" pitchFamily="18" charset="0"/>
              </a:rPr>
              <a:t>material</a:t>
            </a:r>
            <a:r>
              <a:rPr lang="en-US" sz="2600" b="1" dirty="0" smtClean="0">
                <a:latin typeface="Cambria" pitchFamily="18" charset="0"/>
              </a:rPr>
              <a:t> . . . </a:t>
            </a:r>
          </a:p>
          <a:p>
            <a:pPr marL="274320" indent="-274320"/>
            <a:endParaRPr lang="en-US" sz="2600" b="1" dirty="0" smtClean="0">
              <a:latin typeface="Cambria" pitchFamily="18" charset="0"/>
            </a:endParaRPr>
          </a:p>
          <a:p>
            <a:pPr marL="274320" indent="-274320">
              <a:spcAft>
                <a:spcPts val="1200"/>
              </a:spcAft>
            </a:pPr>
            <a:r>
              <a:rPr lang="en-US" sz="2600" b="1" dirty="0" smtClean="0">
                <a:effectLst>
                  <a:outerShdw blurRad="38100" dist="38100" dir="2700000" algn="tl">
                    <a:srgbClr val="000000">
                      <a:alpha val="43137"/>
                    </a:srgbClr>
                  </a:outerShdw>
                </a:effectLst>
                <a:latin typeface="Cambria" pitchFamily="18" charset="0"/>
              </a:rPr>
              <a:t>D.  </a:t>
            </a:r>
            <a:r>
              <a:rPr lang="en-US" sz="2600" b="1" i="1" dirty="0" smtClean="0">
                <a:effectLst>
                  <a:outerShdw blurRad="38100" dist="38100" dir="2700000" algn="tl">
                    <a:srgbClr val="000000">
                      <a:alpha val="43137"/>
                    </a:srgbClr>
                  </a:outerShdw>
                </a:effectLst>
                <a:latin typeface="Cambria" pitchFamily="18" charset="0"/>
              </a:rPr>
              <a:t>Paul’s Confidence</a:t>
            </a:r>
            <a:r>
              <a:rPr lang="en-US" sz="2600" b="1" dirty="0" smtClean="0">
                <a:effectLst>
                  <a:outerShdw blurRad="38100" dist="38100" dir="2700000" algn="tl">
                    <a:srgbClr val="000000">
                      <a:alpha val="43137"/>
                    </a:srgbClr>
                  </a:outerShdw>
                </a:effectLst>
                <a:latin typeface="Cambria" pitchFamily="18" charset="0"/>
              </a:rPr>
              <a:t> (1:16 – 17)</a:t>
            </a:r>
            <a:r>
              <a:rPr lang="en-US" sz="2600" b="1" dirty="0" smtClean="0">
                <a:latin typeface="Cambria" pitchFamily="18" charset="0"/>
              </a:rPr>
              <a:t> </a:t>
            </a:r>
          </a:p>
          <a:p>
            <a:pPr>
              <a:spcAft>
                <a:spcPts val="1200"/>
              </a:spcAft>
            </a:pPr>
            <a:r>
              <a:rPr lang="en-US" sz="2600" b="1" dirty="0" smtClean="0">
                <a:latin typeface="Cambria" pitchFamily="18" charset="0"/>
              </a:rPr>
              <a:t>Paul expresses his full assurance in the </a:t>
            </a:r>
            <a:r>
              <a:rPr lang="en-US" sz="2600" b="1" u="sng" dirty="0" smtClean="0">
                <a:effectLst>
                  <a:outerShdw blurRad="38100" dist="38100" dir="2700000" algn="tl">
                    <a:srgbClr val="000000">
                      <a:alpha val="43137"/>
                    </a:srgbClr>
                  </a:outerShdw>
                </a:effectLst>
                <a:latin typeface="Cambria" pitchFamily="18" charset="0"/>
              </a:rPr>
              <a:t>power</a:t>
            </a:r>
            <a:r>
              <a:rPr lang="en-US" sz="2600" b="1" dirty="0" smtClean="0">
                <a:latin typeface="Cambria" pitchFamily="18" charset="0"/>
              </a:rPr>
              <a:t> of the gospel to accomplish </a:t>
            </a:r>
            <a:r>
              <a:rPr lang="en-US" sz="2600" b="1" i="1" u="sng" dirty="0" smtClean="0">
                <a:effectLst>
                  <a:outerShdw blurRad="38100" dist="38100" dir="2700000" algn="tl">
                    <a:srgbClr val="000000">
                      <a:alpha val="43137"/>
                    </a:srgbClr>
                  </a:outerShdw>
                </a:effectLst>
                <a:latin typeface="Cambria" pitchFamily="18" charset="0"/>
              </a:rPr>
              <a:t>two</a:t>
            </a:r>
            <a:r>
              <a:rPr lang="en-US" sz="2600" b="1" i="1" dirty="0" smtClean="0">
                <a:effectLst>
                  <a:outerShdw blurRad="38100" dist="38100" dir="2700000" algn="tl">
                    <a:srgbClr val="000000">
                      <a:alpha val="43137"/>
                    </a:srgbClr>
                  </a:outerShdw>
                </a:effectLst>
                <a:latin typeface="Cambria" pitchFamily="18" charset="0"/>
              </a:rPr>
              <a:t> </a:t>
            </a:r>
            <a:r>
              <a:rPr lang="en-US" sz="2600" b="1" i="1" u="sng" dirty="0" smtClean="0">
                <a:effectLst>
                  <a:outerShdw blurRad="38100" dist="38100" dir="2700000" algn="tl">
                    <a:srgbClr val="000000">
                      <a:alpha val="43137"/>
                    </a:srgbClr>
                  </a:outerShdw>
                </a:effectLst>
                <a:latin typeface="Cambria" pitchFamily="18" charset="0"/>
              </a:rPr>
              <a:t>things</a:t>
            </a:r>
            <a:r>
              <a:rPr lang="en-US" sz="2600" b="1" dirty="0" smtClean="0">
                <a:latin typeface="Cambria" pitchFamily="18" charset="0"/>
              </a:rPr>
              <a:t>: </a:t>
            </a:r>
            <a:endParaRPr lang="en-US" sz="2600" b="1" dirty="0" smtClean="0">
              <a:effectLst>
                <a:outerShdw blurRad="38100" dist="38100" dir="2700000" algn="tl">
                  <a:srgbClr val="000000">
                    <a:alpha val="43137"/>
                  </a:srgbClr>
                </a:outerShdw>
              </a:effectLst>
              <a:latin typeface="Cambria" pitchFamily="18" charset="0"/>
            </a:endParaRPr>
          </a:p>
          <a:p>
            <a:pPr marL="274320" indent="-274320">
              <a:spcAft>
                <a:spcPts val="1800"/>
              </a:spcAft>
            </a:pPr>
            <a:r>
              <a:rPr lang="en-US" sz="2600" b="1" dirty="0" smtClean="0">
                <a:latin typeface="Cambria" pitchFamily="18" charset="0"/>
              </a:rPr>
              <a:t>    1.  To bring about </a:t>
            </a:r>
            <a:r>
              <a:rPr lang="en-US" sz="2600" b="1" i="1" dirty="0" smtClean="0">
                <a:effectLst>
                  <a:outerShdw blurRad="38100" dist="38100" dir="2700000" algn="tl">
                    <a:srgbClr val="000000">
                      <a:alpha val="43137"/>
                    </a:srgbClr>
                  </a:outerShdw>
                </a:effectLst>
                <a:latin typeface="Cambria" pitchFamily="18" charset="0"/>
              </a:rPr>
              <a:t>saving faith</a:t>
            </a:r>
            <a:r>
              <a:rPr lang="en-US" sz="2600" b="1" dirty="0" smtClean="0">
                <a:latin typeface="Cambria" pitchFamily="18" charset="0"/>
              </a:rPr>
              <a:t> for sinners (</a:t>
            </a:r>
            <a:r>
              <a:rPr lang="en-US" sz="2600" b="1" dirty="0" smtClean="0">
                <a:effectLst>
                  <a:outerShdw blurRad="38100" dist="38100" dir="2700000" algn="tl">
                    <a:srgbClr val="000000">
                      <a:alpha val="43137"/>
                    </a:srgbClr>
                  </a:outerShdw>
                </a:effectLst>
                <a:latin typeface="Cambria" pitchFamily="18" charset="0"/>
              </a:rPr>
              <a:t>1:16</a:t>
            </a:r>
            <a:r>
              <a:rPr lang="en-US" sz="2600" b="1" dirty="0" smtClean="0">
                <a:latin typeface="Cambria" pitchFamily="18" charset="0"/>
              </a:rPr>
              <a:t>): Through faith a sinner may be saved.  </a:t>
            </a:r>
          </a:p>
          <a:p>
            <a:pPr marL="274320" indent="-274320">
              <a:spcAft>
                <a:spcPts val="1800"/>
              </a:spcAft>
            </a:pPr>
            <a:r>
              <a:rPr lang="en-US" sz="2600" b="1" dirty="0" smtClean="0">
                <a:latin typeface="Cambria" pitchFamily="18" charset="0"/>
              </a:rPr>
              <a:t>	2.  To bring about </a:t>
            </a:r>
            <a:r>
              <a:rPr lang="en-US" sz="2600" b="1" i="1" dirty="0" smtClean="0">
                <a:effectLst>
                  <a:outerShdw blurRad="38100" dist="38100" dir="2700000" algn="tl">
                    <a:srgbClr val="000000">
                      <a:alpha val="43137"/>
                    </a:srgbClr>
                  </a:outerShdw>
                </a:effectLst>
                <a:latin typeface="Cambria" pitchFamily="18" charset="0"/>
              </a:rPr>
              <a:t>sanctifying faith</a:t>
            </a:r>
            <a:r>
              <a:rPr lang="en-US" sz="2600" b="1" dirty="0" smtClean="0">
                <a:latin typeface="Cambria" pitchFamily="18" charset="0"/>
              </a:rPr>
              <a:t> for saints (</a:t>
            </a:r>
            <a:r>
              <a:rPr lang="en-US" sz="2600" b="1" dirty="0" smtClean="0">
                <a:effectLst>
                  <a:outerShdw blurRad="38100" dist="38100" dir="2700000" algn="tl">
                    <a:srgbClr val="000000">
                      <a:alpha val="43137"/>
                    </a:srgbClr>
                  </a:outerShdw>
                </a:effectLst>
                <a:latin typeface="Cambria" pitchFamily="18" charset="0"/>
              </a:rPr>
              <a:t>1:17</a:t>
            </a:r>
            <a:r>
              <a:rPr lang="en-US" sz="2600" b="1" dirty="0" smtClean="0">
                <a:latin typeface="Cambria" pitchFamily="18" charset="0"/>
              </a:rPr>
              <a:t>):     Through faith a righteous person may have life.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a:t>
            </a:r>
            <a:r>
              <a:rPr lang="en-US" sz="3600" dirty="0" smtClean="0">
                <a:solidFill>
                  <a:srgbClr val="7030A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I</a:t>
            </a:r>
            <a:r>
              <a:rPr kumimoji="0" lang="en-US" sz="3600" b="0" i="0" u="none" strike="noStrike" kern="1200"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ntrod.</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animEffect transition="in" filter="wipe(left)">
                                      <p:cBhvr>
                                        <p:cTn id="9" dur="500"/>
                                        <p:tgtEl>
                                          <p:spTgt spid="3">
                                            <p:txEl>
                                              <p:pRg st="2" end="2"/>
                                            </p:txEl>
                                          </p:spTgt>
                                        </p:tgtEl>
                                      </p:cBhvr>
                                    </p:animEffect>
                                  </p:childTnLst>
                                </p:cTn>
                              </p:par>
                              <p:par>
                                <p:cTn id="10" presetID="22" presetClass="entr" presetSubtype="8"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left)">
                                      <p:cBhvr>
                                        <p:cTn id="16" dur="500"/>
                                        <p:tgtEl>
                                          <p:spTgt spid="3">
                                            <p:txEl>
                                              <p:pRg st="4" end="4"/>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wipe(left)">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effectLst/>
      </p:bgPr>
    </p:bg>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1981200" y="152400"/>
            <a:ext cx="5257800" cy="6553200"/>
          </a:xfrm>
          <a:prstGeom prst="rect">
            <a:avLst/>
          </a:prstGeom>
        </p:spPr>
      </p:pic>
      <p:pic>
        <p:nvPicPr>
          <p:cNvPr id="4" name="Picture 3" descr="Jesus outreached hands.jpg"/>
          <p:cNvPicPr>
            <a:picLocks noChangeAspect="1"/>
          </p:cNvPicPr>
          <p:nvPr/>
        </p:nvPicPr>
        <p:blipFill>
          <a:blip r:embed="rId3" cstate="print"/>
          <a:stretch>
            <a:fillRect/>
          </a:stretch>
        </p:blipFill>
        <p:spPr>
          <a:xfrm>
            <a:off x="1828800" y="152400"/>
            <a:ext cx="5562600" cy="6553200"/>
          </a:xfrm>
          <a:prstGeom prst="rect">
            <a:avLst/>
          </a:prstGeom>
          <a:ln>
            <a:noFill/>
          </a:ln>
          <a:effectLst>
            <a:outerShdw blurRad="190500" algn="tl" rotWithShape="0">
              <a:srgbClr val="000000">
                <a:alpha val="70000"/>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diamond(out)">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381000" y="1066800"/>
            <a:ext cx="8458200" cy="5216813"/>
          </a:xfrm>
          <a:prstGeom prst="rect">
            <a:avLst/>
          </a:prstGeom>
          <a:noFill/>
        </p:spPr>
        <p:txBody>
          <a:bodyPr wrap="square" rtlCol="0">
            <a:spAutoFit/>
          </a:bodyPr>
          <a:lstStyle/>
          <a:p>
            <a:pPr marL="274320" indent="-274320" algn="ctr">
              <a:spcAft>
                <a:spcPts val="18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Application of Chapter 1:1 – 17</a:t>
            </a:r>
            <a:endParaRPr lang="en-US" sz="2400" b="1" dirty="0" smtClean="0">
              <a:solidFill>
                <a:prstClr val="black"/>
              </a:solidFill>
              <a:effectLst>
                <a:outerShdw blurRad="38100" dist="38100" dir="2700000" algn="tl">
                  <a:srgbClr val="000000">
                    <a:alpha val="43137"/>
                  </a:srgbClr>
                </a:outerShdw>
              </a:effectLst>
              <a:latin typeface="Cambria" pitchFamily="18" charset="0"/>
            </a:endParaRPr>
          </a:p>
          <a:p>
            <a:pPr marL="274320" indent="-274320">
              <a:spcAft>
                <a:spcPts val="1800"/>
              </a:spcAft>
            </a:pPr>
            <a:r>
              <a:rPr lang="de-DE" sz="2600" b="1" dirty="0" smtClean="0">
                <a:solidFill>
                  <a:prstClr val="black"/>
                </a:solidFill>
                <a:effectLst>
                  <a:outerShdw blurRad="38100" dist="38100" dir="2700000" algn="tl">
                    <a:srgbClr val="000000">
                      <a:alpha val="43137"/>
                    </a:srgbClr>
                  </a:outerShdw>
                </a:effectLst>
                <a:latin typeface="Cambria" pitchFamily="18" charset="0"/>
              </a:rPr>
              <a:t>[1]</a:t>
            </a:r>
            <a:r>
              <a:rPr lang="de-DE" sz="2600" b="1" dirty="0" smtClean="0">
                <a:solidFill>
                  <a:prstClr val="black"/>
                </a:solidFill>
                <a:latin typeface="Cambria" pitchFamily="18" charset="0"/>
              </a:rPr>
              <a:t> – </a:t>
            </a:r>
            <a:r>
              <a:rPr lang="de-DE" sz="2600" b="1" i="1" dirty="0" smtClean="0">
                <a:solidFill>
                  <a:prstClr val="black"/>
                </a:solidFill>
                <a:effectLst>
                  <a:outerShdw blurRad="38100" dist="38100" dir="2700000" algn="tl">
                    <a:srgbClr val="000000">
                      <a:alpha val="43137"/>
                    </a:srgbClr>
                  </a:outerShdw>
                </a:effectLst>
                <a:latin typeface="Cambria" pitchFamily="18" charset="0"/>
              </a:rPr>
              <a:t>You Accept the Gospel. </a:t>
            </a:r>
            <a:r>
              <a:rPr lang="de-DE" sz="2600" b="1" dirty="0" smtClean="0">
                <a:solidFill>
                  <a:prstClr val="black"/>
                </a:solidFill>
                <a:latin typeface="Cambria" pitchFamily="18" charset="0"/>
              </a:rPr>
              <a:t> </a:t>
            </a:r>
          </a:p>
          <a:p>
            <a:pPr marL="274320" lvl="1" indent="-274320">
              <a:spcAft>
                <a:spcPts val="1800"/>
              </a:spcAft>
              <a:buFont typeface="Arial" pitchFamily="34" charset="0"/>
              <a:buChar char="•"/>
            </a:pPr>
            <a:r>
              <a:rPr lang="en-US" sz="2600" b="1" dirty="0" smtClean="0">
                <a:solidFill>
                  <a:prstClr val="black"/>
                </a:solidFill>
                <a:latin typeface="Cambria" pitchFamily="18" charset="0"/>
              </a:rPr>
              <a:t>You don’t rewrite it, reshape it, or revise it.  You </a:t>
            </a:r>
            <a:r>
              <a:rPr lang="en-US" sz="2600" b="1" i="1" u="sng" dirty="0" smtClean="0">
                <a:solidFill>
                  <a:prstClr val="black"/>
                </a:solidFill>
                <a:latin typeface="Cambria" pitchFamily="18" charset="0"/>
              </a:rPr>
              <a:t>accept</a:t>
            </a:r>
            <a:r>
              <a:rPr lang="en-US" sz="2600" b="1" dirty="0" smtClean="0">
                <a:solidFill>
                  <a:prstClr val="black"/>
                </a:solidFill>
                <a:latin typeface="Cambria" pitchFamily="18" charset="0"/>
              </a:rPr>
              <a:t> it as an invitation.  You’re </a:t>
            </a:r>
            <a:r>
              <a:rPr lang="en-US" sz="2600" b="1" i="1" u="sng" dirty="0" smtClean="0">
                <a:solidFill>
                  <a:prstClr val="black"/>
                </a:solidFill>
                <a:latin typeface="Cambria" pitchFamily="18" charset="0"/>
              </a:rPr>
              <a:t>invited</a:t>
            </a:r>
            <a:r>
              <a:rPr lang="en-US" sz="2600" b="1" dirty="0" smtClean="0">
                <a:solidFill>
                  <a:prstClr val="black"/>
                </a:solidFill>
                <a:latin typeface="Cambria" pitchFamily="18" charset="0"/>
              </a:rPr>
              <a:t> to a new life of faith in Christ – forgiven of all your sins, cleansed by the work of Christ on your behalf, and set free to live a new life by the power of the Spirit.</a:t>
            </a:r>
          </a:p>
          <a:p>
            <a:pPr marL="274320" lvl="1" indent="-274320">
              <a:spcAft>
                <a:spcPts val="1800"/>
              </a:spcAft>
              <a:buFont typeface="Arial" pitchFamily="34" charset="0"/>
              <a:buChar char="•"/>
            </a:pPr>
            <a:r>
              <a:rPr lang="en-US" sz="2600" b="1" dirty="0" smtClean="0">
                <a:solidFill>
                  <a:prstClr val="black"/>
                </a:solidFill>
                <a:latin typeface="Cambria" pitchFamily="18" charset="0"/>
              </a:rPr>
              <a:t>Paul will expand on all of these effects throughout his letter to the Romans.  But in order for the good news of Jesus Christ to be great news for us, we need to first </a:t>
            </a:r>
            <a:r>
              <a:rPr lang="en-US" sz="2600" b="1" i="1" u="sng" dirty="0" smtClean="0">
                <a:solidFill>
                  <a:prstClr val="black"/>
                </a:solidFill>
                <a:latin typeface="Cambria" pitchFamily="18" charset="0"/>
              </a:rPr>
              <a:t>accept</a:t>
            </a:r>
            <a:r>
              <a:rPr lang="en-US" sz="2600" b="1" dirty="0" smtClean="0">
                <a:solidFill>
                  <a:prstClr val="black"/>
                </a:solidFill>
                <a:latin typeface="Cambria" pitchFamily="18" charset="0"/>
              </a:rPr>
              <a:t> the invitation. </a:t>
            </a:r>
          </a:p>
        </p:txBody>
      </p:sp>
      <p:grpSp>
        <p:nvGrpSpPr>
          <p:cNvPr id="11" name="Group 10"/>
          <p:cNvGrpSpPr/>
          <p:nvPr/>
        </p:nvGrpSpPr>
        <p:grpSpPr>
          <a:xfrm>
            <a:off x="304800" y="152400"/>
            <a:ext cx="8534400" cy="774700"/>
            <a:chOff x="304800" y="152400"/>
            <a:chExt cx="8534400" cy="774700"/>
          </a:xfrm>
        </p:grpSpPr>
        <p:sp>
          <p:nvSpPr>
            <p:cNvPr id="12"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a:t>
              </a:r>
            </a:p>
          </p:txBody>
        </p:sp>
        <p:pic>
          <p:nvPicPr>
            <p:cNvPr id="13"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left)">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wipe(left)">
                                      <p:cBhvr>
                                        <p:cTn id="1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381000" y="1066800"/>
            <a:ext cx="8458200" cy="5616922"/>
          </a:xfrm>
          <a:prstGeom prst="rect">
            <a:avLst/>
          </a:prstGeom>
          <a:noFill/>
        </p:spPr>
        <p:txBody>
          <a:bodyPr wrap="square" rtlCol="0">
            <a:spAutoFit/>
          </a:bodyPr>
          <a:lstStyle/>
          <a:p>
            <a:pPr marL="274320" indent="-274320" algn="ctr">
              <a:spcAft>
                <a:spcPts val="18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Application of Chapter 1:1 – 17</a:t>
            </a:r>
            <a:endParaRPr lang="en-US" sz="2400" b="1" dirty="0" smtClean="0">
              <a:solidFill>
                <a:prstClr val="black"/>
              </a:solidFill>
              <a:effectLst>
                <a:outerShdw blurRad="38100" dist="38100" dir="2700000" algn="tl">
                  <a:srgbClr val="000000">
                    <a:alpha val="43137"/>
                  </a:srgbClr>
                </a:outerShdw>
              </a:effectLst>
              <a:latin typeface="Cambria" pitchFamily="18" charset="0"/>
            </a:endParaRPr>
          </a:p>
          <a:p>
            <a:pPr marL="274320" indent="-274320">
              <a:spcAft>
                <a:spcPts val="1800"/>
              </a:spcAft>
            </a:pPr>
            <a:r>
              <a:rPr lang="de-DE" sz="2600" b="1" dirty="0" smtClean="0">
                <a:solidFill>
                  <a:prstClr val="black"/>
                </a:solidFill>
                <a:effectLst>
                  <a:outerShdw blurRad="38100" dist="38100" dir="2700000" algn="tl">
                    <a:srgbClr val="000000">
                      <a:alpha val="43137"/>
                    </a:srgbClr>
                  </a:outerShdw>
                </a:effectLst>
                <a:latin typeface="Cambria" pitchFamily="18" charset="0"/>
              </a:rPr>
              <a:t>[2]</a:t>
            </a:r>
            <a:r>
              <a:rPr lang="de-DE" sz="2600" b="1" dirty="0" smtClean="0">
                <a:solidFill>
                  <a:prstClr val="black"/>
                </a:solidFill>
                <a:latin typeface="Cambria" pitchFamily="18" charset="0"/>
              </a:rPr>
              <a:t> – </a:t>
            </a:r>
            <a:r>
              <a:rPr lang="de-DE" sz="2600" b="1" i="1" dirty="0" smtClean="0">
                <a:solidFill>
                  <a:prstClr val="black"/>
                </a:solidFill>
                <a:effectLst>
                  <a:outerShdw blurRad="38100" dist="38100" dir="2700000" algn="tl">
                    <a:srgbClr val="000000">
                      <a:alpha val="43137"/>
                    </a:srgbClr>
                  </a:outerShdw>
                </a:effectLst>
                <a:latin typeface="Cambria" pitchFamily="18" charset="0"/>
              </a:rPr>
              <a:t>You Live the Gospel. </a:t>
            </a:r>
            <a:r>
              <a:rPr lang="de-DE" sz="2600" b="1" dirty="0" smtClean="0">
                <a:solidFill>
                  <a:prstClr val="black"/>
                </a:solidFill>
                <a:latin typeface="Cambria" pitchFamily="18" charset="0"/>
              </a:rPr>
              <a:t> </a:t>
            </a:r>
          </a:p>
          <a:p>
            <a:pPr marL="274320" lvl="1" indent="-274320">
              <a:spcAft>
                <a:spcPts val="1800"/>
              </a:spcAft>
              <a:buFont typeface="Arial" pitchFamily="34" charset="0"/>
              <a:buChar char="•"/>
            </a:pPr>
            <a:r>
              <a:rPr lang="en-US" sz="2600" b="1" dirty="0" smtClean="0">
                <a:solidFill>
                  <a:prstClr val="black"/>
                </a:solidFill>
                <a:latin typeface="Cambria" pitchFamily="18" charset="0"/>
              </a:rPr>
              <a:t>Living the gospel means being set apart for the gospel for “obedience of faith” (</a:t>
            </a:r>
            <a:r>
              <a:rPr lang="en-US" sz="2600" b="1" dirty="0" smtClean="0">
                <a:solidFill>
                  <a:prstClr val="black"/>
                </a:solidFill>
                <a:effectLst>
                  <a:outerShdw blurRad="38100" dist="38100" dir="2700000" algn="tl">
                    <a:srgbClr val="000000">
                      <a:alpha val="43137"/>
                    </a:srgbClr>
                  </a:outerShdw>
                </a:effectLst>
                <a:latin typeface="Cambria" pitchFamily="18" charset="0"/>
              </a:rPr>
              <a:t>1:5</a:t>
            </a:r>
            <a:r>
              <a:rPr lang="en-US" sz="2600" b="1" dirty="0" smtClean="0">
                <a:solidFill>
                  <a:prstClr val="black"/>
                </a:solidFill>
                <a:latin typeface="Cambria" pitchFamily="18" charset="0"/>
              </a:rPr>
              <a:t>).  Anyone who genuinely comprehends the magnitude of God’s gift won’t be able to remain </a:t>
            </a:r>
            <a:r>
              <a:rPr lang="en-US" sz="2600" b="1" i="1" u="sng" dirty="0" smtClean="0">
                <a:solidFill>
                  <a:prstClr val="black"/>
                </a:solidFill>
                <a:latin typeface="Cambria" pitchFamily="18" charset="0"/>
              </a:rPr>
              <a:t>idle</a:t>
            </a:r>
            <a:r>
              <a:rPr lang="en-US" sz="2600" b="1" dirty="0" smtClean="0">
                <a:solidFill>
                  <a:prstClr val="black"/>
                </a:solidFill>
                <a:latin typeface="Cambria" pitchFamily="18" charset="0"/>
              </a:rPr>
              <a:t>.</a:t>
            </a:r>
          </a:p>
          <a:p>
            <a:pPr marL="274320" lvl="1" indent="-274320">
              <a:spcAft>
                <a:spcPts val="1800"/>
              </a:spcAft>
              <a:buFont typeface="Arial" pitchFamily="34" charset="0"/>
              <a:buChar char="•"/>
            </a:pPr>
            <a:r>
              <a:rPr lang="en-US" sz="2600" b="1" dirty="0" smtClean="0">
                <a:solidFill>
                  <a:prstClr val="black"/>
                </a:solidFill>
                <a:latin typeface="Cambria" pitchFamily="18" charset="0"/>
              </a:rPr>
              <a:t>Their priorities, passions, and pursuits will necessarily change.  They’ll begin to </a:t>
            </a:r>
            <a:r>
              <a:rPr lang="en-US" sz="2600" b="1" i="1" u="sng" dirty="0" smtClean="0">
                <a:solidFill>
                  <a:prstClr val="black"/>
                </a:solidFill>
                <a:latin typeface="Cambria" pitchFamily="18" charset="0"/>
              </a:rPr>
              <a:t>praise</a:t>
            </a:r>
            <a:r>
              <a:rPr lang="en-US" sz="2600" b="1" dirty="0" smtClean="0">
                <a:solidFill>
                  <a:prstClr val="black"/>
                </a:solidFill>
                <a:latin typeface="Cambria" pitchFamily="18" charset="0"/>
              </a:rPr>
              <a:t> and thank God for what He’s done.  They’ll </a:t>
            </a:r>
            <a:r>
              <a:rPr lang="en-US" sz="2600" b="1" i="1" u="sng" dirty="0" smtClean="0">
                <a:solidFill>
                  <a:prstClr val="black"/>
                </a:solidFill>
                <a:latin typeface="Cambria" pitchFamily="18" charset="0"/>
              </a:rPr>
              <a:t>worship</a:t>
            </a:r>
            <a:r>
              <a:rPr lang="en-US" sz="2600" b="1" dirty="0" smtClean="0">
                <a:solidFill>
                  <a:prstClr val="black"/>
                </a:solidFill>
                <a:latin typeface="Cambria" pitchFamily="18" charset="0"/>
              </a:rPr>
              <a:t> and </a:t>
            </a:r>
            <a:r>
              <a:rPr lang="en-US" sz="2600" b="1" i="1" u="sng" dirty="0" smtClean="0">
                <a:solidFill>
                  <a:prstClr val="black"/>
                </a:solidFill>
                <a:latin typeface="Cambria" pitchFamily="18" charset="0"/>
              </a:rPr>
              <a:t>obey</a:t>
            </a:r>
            <a:r>
              <a:rPr lang="en-US" sz="2600" b="1" dirty="0" smtClean="0">
                <a:solidFill>
                  <a:prstClr val="black"/>
                </a:solidFill>
                <a:latin typeface="Cambria" pitchFamily="18" charset="0"/>
              </a:rPr>
              <a:t> the one who saved them.  They’ll set their </a:t>
            </a:r>
            <a:r>
              <a:rPr lang="en-US" sz="2600" b="1" i="1" u="sng" dirty="0" smtClean="0">
                <a:solidFill>
                  <a:prstClr val="black"/>
                </a:solidFill>
                <a:latin typeface="Cambria" pitchFamily="18" charset="0"/>
              </a:rPr>
              <a:t>hope</a:t>
            </a:r>
            <a:r>
              <a:rPr lang="en-US" sz="2600" b="1" dirty="0" smtClean="0">
                <a:solidFill>
                  <a:prstClr val="black"/>
                </a:solidFill>
                <a:latin typeface="Cambria" pitchFamily="18" charset="0"/>
              </a:rPr>
              <a:t> on things above, love God, and live a life of service rather than selfishness. </a:t>
            </a:r>
          </a:p>
        </p:txBody>
      </p:sp>
      <p:grpSp>
        <p:nvGrpSpPr>
          <p:cNvPr id="2" name="Group 10"/>
          <p:cNvGrpSpPr/>
          <p:nvPr/>
        </p:nvGrpSpPr>
        <p:grpSpPr>
          <a:xfrm>
            <a:off x="304800" y="152400"/>
            <a:ext cx="8534400" cy="774700"/>
            <a:chOff x="304800" y="152400"/>
            <a:chExt cx="8534400" cy="774700"/>
          </a:xfrm>
        </p:grpSpPr>
        <p:sp>
          <p:nvSpPr>
            <p:cNvPr id="12"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a:t>
              </a:r>
            </a:p>
          </p:txBody>
        </p:sp>
        <p:pic>
          <p:nvPicPr>
            <p:cNvPr id="13"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left)">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wipe(left)">
                                      <p:cBhvr>
                                        <p:cTn id="1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381000" y="1066800"/>
            <a:ext cx="8458200" cy="5616922"/>
          </a:xfrm>
          <a:prstGeom prst="rect">
            <a:avLst/>
          </a:prstGeom>
          <a:noFill/>
        </p:spPr>
        <p:txBody>
          <a:bodyPr wrap="square" rtlCol="0">
            <a:spAutoFit/>
          </a:bodyPr>
          <a:lstStyle/>
          <a:p>
            <a:pPr marL="274320" indent="-274320" algn="ctr">
              <a:spcAft>
                <a:spcPts val="18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Application of Chapter 1:1 – 17</a:t>
            </a:r>
            <a:endParaRPr lang="en-US" sz="2400" b="1" dirty="0" smtClean="0">
              <a:solidFill>
                <a:prstClr val="black"/>
              </a:solidFill>
              <a:effectLst>
                <a:outerShdw blurRad="38100" dist="38100" dir="2700000" algn="tl">
                  <a:srgbClr val="000000">
                    <a:alpha val="43137"/>
                  </a:srgbClr>
                </a:outerShdw>
              </a:effectLst>
              <a:latin typeface="Cambria" pitchFamily="18" charset="0"/>
            </a:endParaRPr>
          </a:p>
          <a:p>
            <a:pPr marL="274320" indent="-274320">
              <a:spcAft>
                <a:spcPts val="1800"/>
              </a:spcAft>
            </a:pPr>
            <a:r>
              <a:rPr lang="de-DE" sz="2600" b="1" dirty="0" smtClean="0">
                <a:solidFill>
                  <a:prstClr val="black"/>
                </a:solidFill>
                <a:effectLst>
                  <a:outerShdw blurRad="38100" dist="38100" dir="2700000" algn="tl">
                    <a:srgbClr val="000000">
                      <a:alpha val="43137"/>
                    </a:srgbClr>
                  </a:outerShdw>
                </a:effectLst>
                <a:latin typeface="Cambria" pitchFamily="18" charset="0"/>
              </a:rPr>
              <a:t>[3]</a:t>
            </a:r>
            <a:r>
              <a:rPr lang="de-DE" sz="2600" b="1" dirty="0" smtClean="0">
                <a:solidFill>
                  <a:prstClr val="black"/>
                </a:solidFill>
                <a:latin typeface="Cambria" pitchFamily="18" charset="0"/>
              </a:rPr>
              <a:t> – </a:t>
            </a:r>
            <a:r>
              <a:rPr lang="de-DE" sz="2600" b="1" i="1" dirty="0" smtClean="0">
                <a:solidFill>
                  <a:prstClr val="black"/>
                </a:solidFill>
                <a:effectLst>
                  <a:outerShdw blurRad="38100" dist="38100" dir="2700000" algn="tl">
                    <a:srgbClr val="000000">
                      <a:alpha val="43137"/>
                    </a:srgbClr>
                  </a:outerShdw>
                </a:effectLst>
                <a:latin typeface="Cambria" pitchFamily="18" charset="0"/>
              </a:rPr>
              <a:t>You Share the Gospel. </a:t>
            </a:r>
            <a:r>
              <a:rPr lang="de-DE" sz="2600" b="1" dirty="0" smtClean="0">
                <a:solidFill>
                  <a:prstClr val="black"/>
                </a:solidFill>
                <a:latin typeface="Cambria" pitchFamily="18" charset="0"/>
              </a:rPr>
              <a:t> </a:t>
            </a:r>
          </a:p>
          <a:p>
            <a:pPr marL="274320" lvl="1" indent="-274320">
              <a:spcAft>
                <a:spcPts val="1800"/>
              </a:spcAft>
              <a:buFont typeface="Arial" pitchFamily="34" charset="0"/>
              <a:buChar char="•"/>
            </a:pPr>
            <a:r>
              <a:rPr lang="en-US" sz="2600" b="1" dirty="0" smtClean="0">
                <a:solidFill>
                  <a:prstClr val="black"/>
                </a:solidFill>
                <a:latin typeface="Cambria" pitchFamily="18" charset="0"/>
              </a:rPr>
              <a:t>Paul considered himself </a:t>
            </a:r>
            <a:r>
              <a:rPr lang="en-US" sz="2600" b="1" i="1" u="sng" dirty="0" smtClean="0">
                <a:solidFill>
                  <a:prstClr val="black"/>
                </a:solidFill>
                <a:latin typeface="Cambria" pitchFamily="18" charset="0"/>
              </a:rPr>
              <a:t>indebted</a:t>
            </a:r>
            <a:r>
              <a:rPr lang="en-US" sz="2600" b="1" dirty="0" smtClean="0">
                <a:solidFill>
                  <a:prstClr val="black"/>
                </a:solidFill>
                <a:latin typeface="Cambria" pitchFamily="18" charset="0"/>
              </a:rPr>
              <a:t> to all of humanity because he had been entrusted with a priceless gift, the only </a:t>
            </a:r>
            <a:r>
              <a:rPr lang="en-US" sz="2600" b="1" i="1" u="sng" dirty="0" smtClean="0">
                <a:solidFill>
                  <a:prstClr val="black"/>
                </a:solidFill>
                <a:latin typeface="Cambria" pitchFamily="18" charset="0"/>
              </a:rPr>
              <a:t>cure</a:t>
            </a:r>
            <a:r>
              <a:rPr lang="en-US" sz="2600" b="1" dirty="0" smtClean="0">
                <a:solidFill>
                  <a:prstClr val="black"/>
                </a:solidFill>
                <a:latin typeface="Cambria" pitchFamily="18" charset="0"/>
              </a:rPr>
              <a:t> for the deadly disease of sin(1:14-15).  Like Paul, whose who have accepted the free gift of eternal life have an </a:t>
            </a:r>
            <a:r>
              <a:rPr lang="en-US" sz="2600" b="1" i="1" u="sng" dirty="0" smtClean="0">
                <a:solidFill>
                  <a:prstClr val="black"/>
                </a:solidFill>
                <a:latin typeface="Cambria" pitchFamily="18" charset="0"/>
              </a:rPr>
              <a:t>obligation</a:t>
            </a:r>
            <a:r>
              <a:rPr lang="en-US" sz="2600" b="1" dirty="0" smtClean="0">
                <a:solidFill>
                  <a:prstClr val="black"/>
                </a:solidFill>
                <a:latin typeface="Cambria" pitchFamily="18" charset="0"/>
              </a:rPr>
              <a:t> to share it.</a:t>
            </a:r>
          </a:p>
          <a:p>
            <a:pPr marL="274320" lvl="1" indent="-274320">
              <a:spcAft>
                <a:spcPts val="1800"/>
              </a:spcAft>
              <a:buFont typeface="Arial" pitchFamily="34" charset="0"/>
              <a:buChar char="•"/>
            </a:pPr>
            <a:r>
              <a:rPr lang="en-US" sz="2600" b="1" dirty="0" smtClean="0">
                <a:solidFill>
                  <a:prstClr val="black"/>
                </a:solidFill>
                <a:latin typeface="Cambria" pitchFamily="18" charset="0"/>
              </a:rPr>
              <a:t>Share the fact that God has </a:t>
            </a:r>
            <a:r>
              <a:rPr lang="en-US" sz="2600" b="1" i="1" u="sng" dirty="0" smtClean="0">
                <a:solidFill>
                  <a:prstClr val="black"/>
                </a:solidFill>
                <a:latin typeface="Cambria" pitchFamily="18" charset="0"/>
              </a:rPr>
              <a:t>extended</a:t>
            </a:r>
            <a:r>
              <a:rPr lang="en-US" sz="2600" b="1" dirty="0" smtClean="0">
                <a:solidFill>
                  <a:prstClr val="black"/>
                </a:solidFill>
                <a:latin typeface="Cambria" pitchFamily="18" charset="0"/>
              </a:rPr>
              <a:t> the offer of salvation to everyone, whether privileged or poor.  Sharing the gospel will mean facing the same kinds of </a:t>
            </a:r>
            <a:r>
              <a:rPr lang="en-US" sz="2600" b="1" i="1" u="sng" dirty="0" smtClean="0">
                <a:solidFill>
                  <a:prstClr val="black"/>
                </a:solidFill>
                <a:latin typeface="Cambria" pitchFamily="18" charset="0"/>
              </a:rPr>
              <a:t>rejections</a:t>
            </a:r>
            <a:r>
              <a:rPr lang="en-US" sz="2600" b="1" dirty="0" smtClean="0">
                <a:solidFill>
                  <a:prstClr val="black"/>
                </a:solidFill>
                <a:latin typeface="Cambria" pitchFamily="18" charset="0"/>
              </a:rPr>
              <a:t> Paul faced, but we must remain steadfast, even if it means </a:t>
            </a:r>
            <a:r>
              <a:rPr lang="en-US" sz="2600" b="1" i="1" u="sng" dirty="0" smtClean="0">
                <a:solidFill>
                  <a:prstClr val="black"/>
                </a:solidFill>
                <a:latin typeface="Cambria" pitchFamily="18" charset="0"/>
              </a:rPr>
              <a:t>sacrificing</a:t>
            </a:r>
            <a:r>
              <a:rPr lang="en-US" sz="2600" b="1" dirty="0" smtClean="0">
                <a:solidFill>
                  <a:prstClr val="black"/>
                </a:solidFill>
                <a:latin typeface="Cambria" pitchFamily="18" charset="0"/>
              </a:rPr>
              <a:t> our lives. </a:t>
            </a:r>
          </a:p>
        </p:txBody>
      </p:sp>
      <p:grpSp>
        <p:nvGrpSpPr>
          <p:cNvPr id="2" name="Group 10"/>
          <p:cNvGrpSpPr/>
          <p:nvPr/>
        </p:nvGrpSpPr>
        <p:grpSpPr>
          <a:xfrm>
            <a:off x="304800" y="152400"/>
            <a:ext cx="8534400" cy="774700"/>
            <a:chOff x="304800" y="152400"/>
            <a:chExt cx="8534400" cy="774700"/>
          </a:xfrm>
        </p:grpSpPr>
        <p:sp>
          <p:nvSpPr>
            <p:cNvPr id="12"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a:t>
              </a:r>
            </a:p>
          </p:txBody>
        </p:sp>
        <p:pic>
          <p:nvPicPr>
            <p:cNvPr id="13"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left)">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wipe(left)">
                                      <p:cBhvr>
                                        <p:cTn id="1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0"/>
            <a:ext cx="8458200" cy="646331"/>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20 Jan 2021</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0"/>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rPr>
              <a:t>Book of Romans</a:t>
            </a:r>
            <a:endParaRPr lang="en-US" sz="30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endParaRPr>
          </a:p>
        </p:txBody>
      </p:sp>
      <p:sp>
        <p:nvSpPr>
          <p:cNvPr id="4" name="TextBox 3"/>
          <p:cNvSpPr txBox="1"/>
          <p:nvPr/>
        </p:nvSpPr>
        <p:spPr>
          <a:xfrm>
            <a:off x="304800" y="2133600"/>
            <a:ext cx="8534400" cy="2523768"/>
          </a:xfrm>
          <a:prstGeom prst="rect">
            <a:avLst/>
          </a:prstGeom>
          <a:noFill/>
        </p:spPr>
        <p:txBody>
          <a:bodyPr wrap="square" lIns="0" tIns="91440" rIns="0" bIns="91440" rtlCol="0">
            <a:spAutoFit/>
          </a:bodyPr>
          <a:lstStyle/>
          <a:p>
            <a:pPr marL="274320" indent="-274320">
              <a:spcAft>
                <a:spcPts val="2400"/>
              </a:spcAft>
            </a:pPr>
            <a:r>
              <a:rPr lang="en-US" sz="3200" b="1" dirty="0" smtClean="0">
                <a:solidFill>
                  <a:srgbClr val="C00000"/>
                </a:solidFill>
                <a:latin typeface="Britannic Bold" pitchFamily="34" charset="0"/>
              </a:rPr>
              <a:t>	</a:t>
            </a:r>
            <a:r>
              <a:rPr lang="en-US" sz="3000" b="1" dirty="0" smtClean="0">
                <a:solidFill>
                  <a:srgbClr val="C00000"/>
                </a:solidFill>
                <a:latin typeface="Britannic Bold" pitchFamily="34" charset="0"/>
              </a:rPr>
              <a:t>Before next class, read the below chapters in the KJV and in one other versions of the Bible, i.e., NKJV, NRSV, NIV, CEV, etc … </a:t>
            </a:r>
          </a:p>
          <a:p>
            <a:pPr marL="731520" indent="-274320">
              <a:spcAft>
                <a:spcPts val="2400"/>
              </a:spcAft>
              <a:buFont typeface="Arial" pitchFamily="34" charset="0"/>
              <a:buChar char="•"/>
            </a:pPr>
            <a:r>
              <a:rPr lang="en-US" sz="3600" b="1" dirty="0" smtClean="0">
                <a:solidFill>
                  <a:prstClr val="black"/>
                </a:solidFill>
                <a:effectLst>
                  <a:outerShdw blurRad="38100" dist="38100" dir="2700000" algn="tl">
                    <a:srgbClr val="000000">
                      <a:alpha val="43137"/>
                    </a:srgbClr>
                  </a:outerShdw>
                </a:effectLst>
                <a:latin typeface="Cambria" pitchFamily="18" charset="0"/>
              </a:rPr>
              <a:t>Chapter 1:1 – 32   </a:t>
            </a:r>
            <a:endParaRPr lang="en-US" sz="2800" b="1" dirty="0" smtClean="0">
              <a:solidFill>
                <a:prstClr val="black"/>
              </a:solidFill>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21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31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title - Romans - 10.jpg"/>
          <p:cNvPicPr>
            <a:picLocks noChangeAspect="1"/>
          </p:cNvPicPr>
          <p:nvPr/>
        </p:nvPicPr>
        <p:blipFill>
          <a:blip r:embed="rId3" cstate="print"/>
          <a:stretch>
            <a:fillRect/>
          </a:stretch>
        </p:blipFill>
        <p:spPr>
          <a:xfrm>
            <a:off x="0" y="0"/>
            <a:ext cx="9143999" cy="6858000"/>
          </a:xfrm>
          <a:prstGeom prst="rect">
            <a:avLst/>
          </a:prstGeom>
          <a:ln>
            <a:noFill/>
          </a:ln>
          <a:effectLst>
            <a:outerShdw blurRad="190500" algn="tl" rotWithShape="0">
              <a:srgbClr val="000000">
                <a:alpha val="70000"/>
              </a:srgbClr>
            </a:outerShdw>
          </a:effectLst>
        </p:spPr>
      </p:pic>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609600" y="1143000"/>
            <a:ext cx="8001000" cy="4360168"/>
          </a:xfrm>
          <a:prstGeom prst="rect">
            <a:avLst/>
          </a:prstGeom>
          <a:noFill/>
        </p:spPr>
        <p:txBody>
          <a:bodyPr wrap="square" rtlCol="0">
            <a:spAutoFit/>
          </a:bodyPr>
          <a:lstStyle/>
          <a:p>
            <a:pPr>
              <a:spcAft>
                <a:spcPts val="400"/>
              </a:spcAft>
            </a:pPr>
            <a:r>
              <a:rPr lang="en-US" sz="2400" b="1" dirty="0" smtClean="0">
                <a:effectLst>
                  <a:outerShdw blurRad="38100" dist="38100" dir="2700000" algn="tl">
                    <a:srgbClr val="000000">
                      <a:alpha val="43137"/>
                    </a:srgbClr>
                  </a:outerShdw>
                </a:effectLst>
                <a:latin typeface="Cambria" pitchFamily="18" charset="0"/>
              </a:rPr>
              <a:t>First Missionary Journey:  </a:t>
            </a:r>
          </a:p>
          <a:p>
            <a:pPr marL="274320">
              <a:spcAft>
                <a:spcPts val="400"/>
              </a:spcAft>
              <a:buFont typeface="Arial" pitchFamily="34" charset="0"/>
              <a:buChar char="•"/>
            </a:pPr>
            <a:r>
              <a:rPr lang="en-US" sz="2000" b="1" dirty="0" smtClean="0">
                <a:effectLst>
                  <a:outerShdw blurRad="38100" dist="38100" dir="2700000" algn="tl">
                    <a:srgbClr val="000000">
                      <a:alpha val="43137"/>
                    </a:srgbClr>
                  </a:outerShdw>
                </a:effectLst>
                <a:latin typeface="Cambria" pitchFamily="18" charset="0"/>
              </a:rPr>
              <a:t> </a:t>
            </a:r>
            <a:r>
              <a:rPr lang="en-US" sz="2000" b="1" dirty="0" smtClean="0">
                <a:latin typeface="Cambria" pitchFamily="18" charset="0"/>
              </a:rPr>
              <a:t>Galatians (</a:t>
            </a:r>
            <a:r>
              <a:rPr lang="en-US" sz="2000" b="1" cap="small" dirty="0" smtClean="0">
                <a:latin typeface="Cambria" pitchFamily="18" charset="0"/>
              </a:rPr>
              <a:t>ad</a:t>
            </a:r>
            <a:r>
              <a:rPr lang="en-US" sz="2000" b="1" dirty="0" smtClean="0">
                <a:latin typeface="Cambria" pitchFamily="18" charset="0"/>
              </a:rPr>
              <a:t> 48-49)</a:t>
            </a:r>
            <a:endParaRPr lang="en-US" sz="2400" b="1" dirty="0" smtClean="0">
              <a:latin typeface="Cambria" pitchFamily="18" charset="0"/>
            </a:endParaRPr>
          </a:p>
          <a:p>
            <a:pPr>
              <a:spcAft>
                <a:spcPts val="400"/>
              </a:spcAft>
            </a:pPr>
            <a:endParaRPr lang="en-US" sz="2400" b="1" dirty="0" smtClean="0">
              <a:effectLst>
                <a:outerShdw blurRad="38100" dist="38100" dir="2700000" algn="tl">
                  <a:srgbClr val="000000">
                    <a:alpha val="43137"/>
                  </a:srgbClr>
                </a:outerShdw>
              </a:effectLst>
              <a:latin typeface="Cambria" pitchFamily="18" charset="0"/>
            </a:endParaRPr>
          </a:p>
          <a:p>
            <a:pPr>
              <a:spcAft>
                <a:spcPts val="400"/>
              </a:spcAft>
            </a:pPr>
            <a:r>
              <a:rPr lang="en-US" sz="2400" b="1" dirty="0" smtClean="0">
                <a:effectLst>
                  <a:outerShdw blurRad="38100" dist="38100" dir="2700000" algn="tl">
                    <a:srgbClr val="000000">
                      <a:alpha val="43137"/>
                    </a:srgbClr>
                  </a:outerShdw>
                </a:effectLst>
                <a:latin typeface="Cambria" pitchFamily="18" charset="0"/>
              </a:rPr>
              <a:t>Second Missionary Journey:</a:t>
            </a:r>
          </a:p>
          <a:p>
            <a:pPr marL="274320">
              <a:spcAft>
                <a:spcPts val="400"/>
              </a:spcAft>
              <a:buFont typeface="Arial" pitchFamily="34" charset="0"/>
              <a:buChar char="•"/>
            </a:pPr>
            <a:r>
              <a:rPr lang="en-US" sz="2000" b="1" dirty="0" smtClean="0">
                <a:latin typeface="Cambria" pitchFamily="18" charset="0"/>
              </a:rPr>
              <a:t> 1 Thessalonians (</a:t>
            </a:r>
            <a:r>
              <a:rPr lang="en-US" sz="2000" b="1" cap="small" dirty="0" smtClean="0">
                <a:latin typeface="Cambria" pitchFamily="18" charset="0"/>
              </a:rPr>
              <a:t>ad</a:t>
            </a:r>
            <a:r>
              <a:rPr lang="en-US" sz="2000" b="1" dirty="0" smtClean="0">
                <a:latin typeface="Cambria" pitchFamily="18" charset="0"/>
              </a:rPr>
              <a:t> 50-52)</a:t>
            </a:r>
          </a:p>
          <a:p>
            <a:pPr marL="274320">
              <a:spcAft>
                <a:spcPts val="400"/>
              </a:spcAft>
              <a:buFont typeface="Arial" pitchFamily="34" charset="0"/>
              <a:buChar char="•"/>
            </a:pPr>
            <a:r>
              <a:rPr lang="en-US" sz="2000" b="1" dirty="0" smtClean="0">
                <a:latin typeface="Cambria" pitchFamily="18" charset="0"/>
              </a:rPr>
              <a:t> 2 Thessalonians (</a:t>
            </a:r>
            <a:r>
              <a:rPr lang="en-US" sz="2000" b="1" cap="small" dirty="0" smtClean="0">
                <a:latin typeface="Cambria" pitchFamily="18" charset="0"/>
              </a:rPr>
              <a:t>ad</a:t>
            </a:r>
            <a:r>
              <a:rPr lang="en-US" sz="2000" b="1" dirty="0" smtClean="0">
                <a:latin typeface="Cambria" pitchFamily="18" charset="0"/>
              </a:rPr>
              <a:t> 50-52)</a:t>
            </a:r>
          </a:p>
          <a:p>
            <a:pPr>
              <a:spcAft>
                <a:spcPts val="400"/>
              </a:spcAft>
            </a:pPr>
            <a:endParaRPr lang="en-US" sz="2400" b="1" dirty="0" smtClean="0">
              <a:effectLst>
                <a:outerShdw blurRad="38100" dist="38100" dir="2700000" algn="tl">
                  <a:srgbClr val="000000">
                    <a:alpha val="43137"/>
                  </a:srgbClr>
                </a:outerShdw>
              </a:effectLst>
              <a:latin typeface="Cambria" pitchFamily="18" charset="0"/>
            </a:endParaRPr>
          </a:p>
          <a:p>
            <a:pPr>
              <a:spcAft>
                <a:spcPts val="400"/>
              </a:spcAft>
            </a:pPr>
            <a:r>
              <a:rPr lang="en-US" sz="2400" b="1" dirty="0" smtClean="0">
                <a:effectLst>
                  <a:outerShdw blurRad="38100" dist="38100" dir="2700000" algn="tl">
                    <a:srgbClr val="000000">
                      <a:alpha val="43137"/>
                    </a:srgbClr>
                  </a:outerShdw>
                </a:effectLst>
                <a:latin typeface="Cambria" pitchFamily="18" charset="0"/>
              </a:rPr>
              <a:t>Third Missionary Journey: </a:t>
            </a:r>
            <a:endParaRPr lang="en-US" sz="2400" b="1" dirty="0" smtClean="0">
              <a:latin typeface="Cambria" pitchFamily="18" charset="0"/>
            </a:endParaRPr>
          </a:p>
          <a:p>
            <a:pPr marL="274320">
              <a:spcAft>
                <a:spcPts val="400"/>
              </a:spcAft>
              <a:buFont typeface="Arial" pitchFamily="34" charset="0"/>
              <a:buChar char="•"/>
            </a:pPr>
            <a:r>
              <a:rPr lang="en-US" sz="2000" b="1" dirty="0" smtClean="0">
                <a:latin typeface="Cambria" pitchFamily="18" charset="0"/>
              </a:rPr>
              <a:t> 1 Corinthians (</a:t>
            </a:r>
            <a:r>
              <a:rPr lang="en-US" sz="2000" b="1" cap="small" dirty="0" smtClean="0">
                <a:latin typeface="Cambria" pitchFamily="18" charset="0"/>
              </a:rPr>
              <a:t>ad</a:t>
            </a:r>
            <a:r>
              <a:rPr lang="en-US" sz="2000" b="1" dirty="0" smtClean="0">
                <a:latin typeface="Cambria" pitchFamily="18" charset="0"/>
              </a:rPr>
              <a:t> 55-56)</a:t>
            </a:r>
          </a:p>
          <a:p>
            <a:pPr marL="274320">
              <a:spcAft>
                <a:spcPts val="400"/>
              </a:spcAft>
              <a:buFont typeface="Arial" pitchFamily="34" charset="0"/>
              <a:buChar char="•"/>
            </a:pPr>
            <a:r>
              <a:rPr lang="en-US" sz="2000" b="1" dirty="0" smtClean="0">
                <a:latin typeface="Cambria" pitchFamily="18" charset="0"/>
              </a:rPr>
              <a:t> 2 Corinthians (</a:t>
            </a:r>
            <a:r>
              <a:rPr lang="en-US" sz="2000" b="1" cap="small" dirty="0" smtClean="0">
                <a:latin typeface="Cambria" pitchFamily="18" charset="0"/>
              </a:rPr>
              <a:t>ad</a:t>
            </a:r>
            <a:r>
              <a:rPr lang="en-US" sz="2000" b="1" dirty="0" smtClean="0">
                <a:latin typeface="Cambria" pitchFamily="18" charset="0"/>
              </a:rPr>
              <a:t> 56)</a:t>
            </a:r>
          </a:p>
          <a:p>
            <a:pPr marL="274320">
              <a:spcAft>
                <a:spcPts val="400"/>
              </a:spcAft>
              <a:buFont typeface="Arial" pitchFamily="34" charset="0"/>
              <a:buChar char="•"/>
            </a:pPr>
            <a:r>
              <a:rPr lang="en-US" sz="20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Romans (</a:t>
            </a:r>
            <a:r>
              <a:rPr lang="en-US" sz="2400" b="1" cap="small" dirty="0" smtClean="0">
                <a:effectLst>
                  <a:outerShdw blurRad="38100" dist="38100" dir="2700000" algn="tl">
                    <a:srgbClr val="000000">
                      <a:alpha val="43137"/>
                    </a:srgbClr>
                  </a:outerShdw>
                </a:effectLst>
                <a:latin typeface="Cambria" pitchFamily="18" charset="0"/>
              </a:rPr>
              <a:t>ad</a:t>
            </a:r>
            <a:r>
              <a:rPr lang="en-US" sz="2400" b="1" dirty="0" smtClean="0">
                <a:effectLst>
                  <a:outerShdw blurRad="38100" dist="38100" dir="2700000" algn="tl">
                    <a:srgbClr val="000000">
                      <a:alpha val="43137"/>
                    </a:srgbClr>
                  </a:outerShdw>
                </a:effectLst>
                <a:latin typeface="Cambria" pitchFamily="18" charset="0"/>
              </a:rPr>
              <a:t> 57) – from Corinth </a:t>
            </a:r>
            <a:endParaRPr lang="en-US" sz="2000" b="1" dirty="0" smtClean="0">
              <a:effectLst>
                <a:outerShdw blurRad="38100" dist="38100" dir="2700000" algn="tl">
                  <a:srgbClr val="000000">
                    <a:alpha val="43137"/>
                  </a:srgbClr>
                </a:outerShdw>
              </a:effectLst>
              <a:latin typeface="Cambria" pitchFamily="18" charset="0"/>
            </a:endParaRPr>
          </a:p>
        </p:txBody>
      </p:sp>
      <p:grpSp>
        <p:nvGrpSpPr>
          <p:cNvPr id="13" name="Group 12"/>
          <p:cNvGrpSpPr/>
          <p:nvPr/>
        </p:nvGrpSpPr>
        <p:grpSpPr>
          <a:xfrm>
            <a:off x="533400" y="95250"/>
            <a:ext cx="8153400" cy="1069975"/>
            <a:chOff x="533400" y="95250"/>
            <a:chExt cx="8153400" cy="1069975"/>
          </a:xfrm>
        </p:grpSpPr>
        <p:sp>
          <p:nvSpPr>
            <p:cNvPr id="10" name="Title 1"/>
            <p:cNvSpPr txBox="1">
              <a:spLocks/>
            </p:cNvSpPr>
            <p:nvPr/>
          </p:nvSpPr>
          <p:spPr>
            <a:xfrm>
              <a:off x="533400" y="95250"/>
              <a:ext cx="8153400" cy="762000"/>
            </a:xfrm>
            <a:prstGeom prst="rect">
              <a:avLst/>
            </a:prstGeom>
          </p:spPr>
          <p:style>
            <a:lnRef idx="1">
              <a:schemeClr val="accent4"/>
            </a:lnRef>
            <a:fillRef idx="2">
              <a:schemeClr val="accent4"/>
            </a:fillRef>
            <a:effectRef idx="1">
              <a:schemeClr val="accent4"/>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all" spc="0" normalizeH="0" baseline="0" noProof="0" dirty="0" smtClean="0">
                  <a:ln>
                    <a:noFill/>
                  </a:ln>
                  <a:solidFill>
                    <a:srgbClr val="81273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j-ea"/>
                  <a:cs typeface="+mj-cs"/>
                </a:rPr>
                <a:t>The Pauline Epistles</a:t>
              </a:r>
            </a:p>
          </p:txBody>
        </p:sp>
        <p:pic>
          <p:nvPicPr>
            <p:cNvPr id="5" name="Picture 5"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grpSp>
      <p:cxnSp>
        <p:nvCxnSpPr>
          <p:cNvPr id="8" name="Straight Connector 7"/>
          <p:cNvCxnSpPr/>
          <p:nvPr/>
        </p:nvCxnSpPr>
        <p:spPr>
          <a:xfrm>
            <a:off x="1066800" y="5486400"/>
            <a:ext cx="4389120" cy="0"/>
          </a:xfrm>
          <a:prstGeom prst="line">
            <a:avLst/>
          </a:prstGeom>
          <a:ln w="47625"/>
        </p:spPr>
        <p:style>
          <a:lnRef idx="3">
            <a:schemeClr val="dk1"/>
          </a:lnRef>
          <a:fillRef idx="0">
            <a:schemeClr val="dk1"/>
          </a:fillRef>
          <a:effectRef idx="2">
            <a:schemeClr val="dk1"/>
          </a:effectRef>
          <a:fontRef idx="minor">
            <a:schemeClr val="tx1"/>
          </a:fontRef>
        </p:style>
      </p:cxn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left)">
                                      <p:cBhvr>
                                        <p:cTn id="11" dur="500"/>
                                        <p:tgtEl>
                                          <p:spTgt spid="7">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wipe(left)">
                                      <p:cBhvr>
                                        <p:cTn id="15" dur="500"/>
                                        <p:tgtEl>
                                          <p:spTgt spid="7">
                                            <p:txEl>
                                              <p:pRg st="3" end="3"/>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wipe(left)">
                                      <p:cBhvr>
                                        <p:cTn id="19" dur="500"/>
                                        <p:tgtEl>
                                          <p:spTgt spid="7">
                                            <p:txEl>
                                              <p:pRg st="4" end="4"/>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animEffect transition="in" filter="wipe(left)">
                                      <p:cBhvr>
                                        <p:cTn id="23" dur="500"/>
                                        <p:tgtEl>
                                          <p:spTgt spid="7">
                                            <p:txEl>
                                              <p:pRg st="5" end="5"/>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animEffect transition="in" filter="wipe(left)">
                                      <p:cBhvr>
                                        <p:cTn id="27" dur="500"/>
                                        <p:tgtEl>
                                          <p:spTgt spid="7">
                                            <p:txEl>
                                              <p:pRg st="7" end="7"/>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animEffect transition="in" filter="wipe(left)">
                                      <p:cBhvr>
                                        <p:cTn id="31" dur="500"/>
                                        <p:tgtEl>
                                          <p:spTgt spid="7">
                                            <p:txEl>
                                              <p:pRg st="8" end="8"/>
                                            </p:txEl>
                                          </p:spTgt>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
                                            <p:txEl>
                                              <p:pRg st="9" end="9"/>
                                            </p:txEl>
                                          </p:spTgt>
                                        </p:tgtEl>
                                        <p:attrNameLst>
                                          <p:attrName>style.visibility</p:attrName>
                                        </p:attrNameLst>
                                      </p:cBhvr>
                                      <p:to>
                                        <p:strVal val="visible"/>
                                      </p:to>
                                    </p:set>
                                    <p:animEffect transition="in" filter="wipe(left)">
                                      <p:cBhvr>
                                        <p:cTn id="35" dur="500"/>
                                        <p:tgtEl>
                                          <p:spTgt spid="7">
                                            <p:txEl>
                                              <p:pRg st="9" end="9"/>
                                            </p:txEl>
                                          </p:spTgt>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7">
                                            <p:txEl>
                                              <p:pRg st="10" end="10"/>
                                            </p:txEl>
                                          </p:spTgt>
                                        </p:tgtEl>
                                        <p:attrNameLst>
                                          <p:attrName>style.visibility</p:attrName>
                                        </p:attrNameLst>
                                      </p:cBhvr>
                                      <p:to>
                                        <p:strVal val="visible"/>
                                      </p:to>
                                    </p:set>
                                    <p:animEffect transition="in" filter="wipe(left)">
                                      <p:cBhvr>
                                        <p:cTn id="39" dur="500"/>
                                        <p:tgtEl>
                                          <p:spTgt spid="7">
                                            <p:txEl>
                                              <p:pRg st="10" end="10"/>
                                            </p:txEl>
                                          </p:spTgt>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609600" y="1143000"/>
            <a:ext cx="8001000" cy="4893647"/>
          </a:xfrm>
          <a:prstGeom prst="rect">
            <a:avLst/>
          </a:prstGeom>
          <a:noFill/>
        </p:spPr>
        <p:txBody>
          <a:bodyPr wrap="square" rtlCol="0">
            <a:spAutoFit/>
          </a:bodyPr>
          <a:lstStyle/>
          <a:p>
            <a:pPr>
              <a:spcAft>
                <a:spcPts val="400"/>
              </a:spcAft>
            </a:pPr>
            <a:r>
              <a:rPr lang="en-US" sz="2400" b="1" dirty="0" smtClean="0">
                <a:effectLst>
                  <a:outerShdw blurRad="38100" dist="38100" dir="2700000" algn="tl">
                    <a:srgbClr val="000000">
                      <a:alpha val="43137"/>
                    </a:srgbClr>
                  </a:outerShdw>
                </a:effectLst>
                <a:latin typeface="Cambria" pitchFamily="18" charset="0"/>
              </a:rPr>
              <a:t>First Roman Imprisonment:</a:t>
            </a:r>
            <a:endParaRPr lang="en-US" sz="2400" b="1" dirty="0" smtClean="0">
              <a:latin typeface="Cambria" pitchFamily="18" charset="0"/>
            </a:endParaRPr>
          </a:p>
          <a:p>
            <a:pPr marL="274320">
              <a:spcAft>
                <a:spcPts val="400"/>
              </a:spcAft>
              <a:buFont typeface="Arial" pitchFamily="34" charset="0"/>
              <a:buChar char="•"/>
            </a:pPr>
            <a:r>
              <a:rPr lang="en-US" sz="2000" b="1" dirty="0" smtClean="0">
                <a:latin typeface="Cambria" pitchFamily="18" charset="0"/>
              </a:rPr>
              <a:t> Ephesians (</a:t>
            </a:r>
            <a:r>
              <a:rPr lang="en-US" sz="2000" b="1" cap="small" dirty="0" smtClean="0">
                <a:latin typeface="Cambria" pitchFamily="18" charset="0"/>
              </a:rPr>
              <a:t>ad</a:t>
            </a:r>
            <a:r>
              <a:rPr lang="en-US" sz="2000" b="1" dirty="0" smtClean="0">
                <a:latin typeface="Cambria" pitchFamily="18" charset="0"/>
              </a:rPr>
              <a:t> 60) </a:t>
            </a:r>
          </a:p>
          <a:p>
            <a:pPr marL="274320">
              <a:spcAft>
                <a:spcPts val="400"/>
              </a:spcAft>
              <a:buFont typeface="Arial" pitchFamily="34" charset="0"/>
              <a:buChar char="•"/>
            </a:pPr>
            <a:r>
              <a:rPr lang="en-US" sz="2000" b="1" dirty="0" smtClean="0">
                <a:latin typeface="Cambria" pitchFamily="18" charset="0"/>
              </a:rPr>
              <a:t> Philippians (</a:t>
            </a:r>
            <a:r>
              <a:rPr lang="en-US" sz="2000" b="1" cap="small" dirty="0" smtClean="0">
                <a:latin typeface="Cambria" pitchFamily="18" charset="0"/>
              </a:rPr>
              <a:t>ad</a:t>
            </a:r>
            <a:r>
              <a:rPr lang="en-US" sz="2000" b="1" dirty="0" smtClean="0">
                <a:latin typeface="Cambria" pitchFamily="18" charset="0"/>
              </a:rPr>
              <a:t> 62) </a:t>
            </a:r>
          </a:p>
          <a:p>
            <a:pPr marL="274320">
              <a:spcAft>
                <a:spcPts val="400"/>
              </a:spcAft>
              <a:buFont typeface="Arial" pitchFamily="34" charset="0"/>
              <a:buChar char="•"/>
            </a:pPr>
            <a:r>
              <a:rPr lang="en-US" sz="2000" b="1" dirty="0" smtClean="0">
                <a:latin typeface="Cambria" pitchFamily="18" charset="0"/>
              </a:rPr>
              <a:t> Colossians (</a:t>
            </a:r>
            <a:r>
              <a:rPr lang="en-US" sz="2000" b="1" cap="small" dirty="0" smtClean="0">
                <a:latin typeface="Cambria" pitchFamily="18" charset="0"/>
              </a:rPr>
              <a:t>ad</a:t>
            </a:r>
            <a:r>
              <a:rPr lang="en-US" sz="2000" b="1" dirty="0" smtClean="0">
                <a:latin typeface="Cambria" pitchFamily="18" charset="0"/>
              </a:rPr>
              <a:t> 62) </a:t>
            </a:r>
          </a:p>
          <a:p>
            <a:pPr marL="274320">
              <a:spcAft>
                <a:spcPts val="400"/>
              </a:spcAft>
              <a:buFont typeface="Arial" pitchFamily="34" charset="0"/>
              <a:buChar char="•"/>
            </a:pPr>
            <a:r>
              <a:rPr lang="en-US" sz="2000" b="1" dirty="0" smtClean="0">
                <a:latin typeface="Cambria" pitchFamily="18" charset="0"/>
              </a:rPr>
              <a:t> Philemon (</a:t>
            </a:r>
            <a:r>
              <a:rPr lang="en-US" sz="2000" b="1" cap="small" dirty="0" smtClean="0">
                <a:latin typeface="Cambria" pitchFamily="18" charset="0"/>
              </a:rPr>
              <a:t>ad</a:t>
            </a:r>
            <a:r>
              <a:rPr lang="en-US" sz="2000" b="1" dirty="0" smtClean="0">
                <a:latin typeface="Cambria" pitchFamily="18" charset="0"/>
              </a:rPr>
              <a:t> 62) </a:t>
            </a:r>
          </a:p>
          <a:p>
            <a:pPr>
              <a:spcAft>
                <a:spcPts val="400"/>
              </a:spcAft>
              <a:buFont typeface="Arial" pitchFamily="34" charset="0"/>
              <a:buChar char="•"/>
            </a:pPr>
            <a:endParaRPr lang="en-US" sz="2000" b="1" dirty="0" smtClean="0">
              <a:latin typeface="Cambria" pitchFamily="18" charset="0"/>
            </a:endParaRPr>
          </a:p>
          <a:p>
            <a:pPr>
              <a:spcAft>
                <a:spcPts val="400"/>
              </a:spcAft>
            </a:pPr>
            <a:r>
              <a:rPr lang="en-US" sz="2400" b="1" dirty="0" smtClean="0">
                <a:effectLst>
                  <a:outerShdw blurRad="38100" dist="38100" dir="2700000" algn="tl">
                    <a:srgbClr val="000000">
                      <a:alpha val="43137"/>
                    </a:srgbClr>
                  </a:outerShdw>
                </a:effectLst>
                <a:latin typeface="Cambria" pitchFamily="18" charset="0"/>
              </a:rPr>
              <a:t>While in Macedonia</a:t>
            </a:r>
          </a:p>
          <a:p>
            <a:pPr marL="274320">
              <a:spcAft>
                <a:spcPts val="400"/>
              </a:spcAft>
              <a:buFont typeface="Arial" pitchFamily="34" charset="0"/>
              <a:buChar char="•"/>
            </a:pPr>
            <a:r>
              <a:rPr lang="en-US" sz="2000" b="1" dirty="0" smtClean="0">
                <a:latin typeface="Cambria" pitchFamily="18" charset="0"/>
              </a:rPr>
              <a:t> 1 Timothy (</a:t>
            </a:r>
            <a:r>
              <a:rPr lang="en-US" sz="2000" b="1" cap="small" dirty="0" smtClean="0">
                <a:latin typeface="Cambria" pitchFamily="18" charset="0"/>
              </a:rPr>
              <a:t>ad</a:t>
            </a:r>
            <a:r>
              <a:rPr lang="en-US" sz="2000" b="1" dirty="0" smtClean="0">
                <a:latin typeface="Cambria" pitchFamily="18" charset="0"/>
              </a:rPr>
              <a:t> 63 – 66) </a:t>
            </a:r>
          </a:p>
          <a:p>
            <a:pPr marL="274320">
              <a:spcAft>
                <a:spcPts val="400"/>
              </a:spcAft>
              <a:buFont typeface="Arial" pitchFamily="34" charset="0"/>
              <a:buChar char="•"/>
            </a:pPr>
            <a:r>
              <a:rPr lang="en-US" sz="2000" b="1" dirty="0" smtClean="0">
                <a:latin typeface="Cambria" pitchFamily="18" charset="0"/>
              </a:rPr>
              <a:t> Titus (</a:t>
            </a:r>
            <a:r>
              <a:rPr lang="en-US" sz="2000" b="1" cap="small" dirty="0" smtClean="0">
                <a:latin typeface="Cambria" pitchFamily="18" charset="0"/>
              </a:rPr>
              <a:t>ad</a:t>
            </a:r>
            <a:r>
              <a:rPr lang="en-US" sz="2000" b="1" dirty="0" smtClean="0">
                <a:latin typeface="Cambria" pitchFamily="18" charset="0"/>
              </a:rPr>
              <a:t> 63 – 66) </a:t>
            </a:r>
          </a:p>
          <a:p>
            <a:pPr>
              <a:spcAft>
                <a:spcPts val="400"/>
              </a:spcAft>
            </a:pPr>
            <a:endParaRPr lang="en-US" sz="2000" b="1" dirty="0" smtClean="0">
              <a:latin typeface="Cambria" pitchFamily="18" charset="0"/>
            </a:endParaRPr>
          </a:p>
          <a:p>
            <a:pPr>
              <a:spcAft>
                <a:spcPts val="400"/>
              </a:spcAft>
            </a:pPr>
            <a:r>
              <a:rPr lang="en-US" sz="2400" b="1" dirty="0" smtClean="0">
                <a:effectLst>
                  <a:outerShdw blurRad="38100" dist="38100" dir="2700000" algn="tl">
                    <a:srgbClr val="000000">
                      <a:alpha val="43137"/>
                    </a:srgbClr>
                  </a:outerShdw>
                </a:effectLst>
                <a:latin typeface="Cambria" pitchFamily="18" charset="0"/>
              </a:rPr>
              <a:t>Second Roman Imprisonment: </a:t>
            </a:r>
            <a:endParaRPr lang="en-US" sz="2000" b="1" dirty="0" smtClean="0">
              <a:effectLst>
                <a:outerShdw blurRad="38100" dist="38100" dir="2700000" algn="tl">
                  <a:srgbClr val="000000">
                    <a:alpha val="43137"/>
                  </a:srgbClr>
                </a:outerShdw>
              </a:effectLst>
              <a:latin typeface="Cambria" pitchFamily="18" charset="0"/>
            </a:endParaRPr>
          </a:p>
          <a:p>
            <a:pPr marL="274320">
              <a:spcAft>
                <a:spcPts val="400"/>
              </a:spcAft>
              <a:buFont typeface="Arial" pitchFamily="34" charset="0"/>
              <a:buChar char="•"/>
            </a:pPr>
            <a:r>
              <a:rPr lang="en-US" sz="2000" b="1" dirty="0" smtClean="0">
                <a:latin typeface="Cambria" pitchFamily="18" charset="0"/>
              </a:rPr>
              <a:t> 2 Timothy (</a:t>
            </a:r>
            <a:r>
              <a:rPr lang="en-US" sz="2000" b="1" cap="small" dirty="0" smtClean="0">
                <a:latin typeface="Cambria" pitchFamily="18" charset="0"/>
              </a:rPr>
              <a:t>ad</a:t>
            </a:r>
            <a:r>
              <a:rPr lang="en-US" sz="2000" b="1" dirty="0" smtClean="0">
                <a:latin typeface="Cambria" pitchFamily="18" charset="0"/>
              </a:rPr>
              <a:t> 67) </a:t>
            </a:r>
          </a:p>
          <a:p>
            <a:pPr marL="274320">
              <a:spcAft>
                <a:spcPts val="400"/>
              </a:spcAft>
              <a:buFont typeface="Arial" pitchFamily="34" charset="0"/>
              <a:buChar char="•"/>
            </a:pPr>
            <a:r>
              <a:rPr lang="en-US" sz="2000" b="1" dirty="0" smtClean="0">
                <a:latin typeface="Cambria" pitchFamily="18" charset="0"/>
              </a:rPr>
              <a:t> Hebrews (</a:t>
            </a:r>
            <a:r>
              <a:rPr lang="en-US" sz="2000" b="1" cap="small" dirty="0" smtClean="0">
                <a:latin typeface="Cambria" pitchFamily="18" charset="0"/>
              </a:rPr>
              <a:t>ad</a:t>
            </a:r>
            <a:r>
              <a:rPr lang="en-US" sz="2000" b="1" dirty="0" smtClean="0">
                <a:latin typeface="Cambria" pitchFamily="18" charset="0"/>
              </a:rPr>
              <a:t> 68 – 69) </a:t>
            </a:r>
          </a:p>
        </p:txBody>
      </p:sp>
      <p:sp>
        <p:nvSpPr>
          <p:cNvPr id="10" name="Title 1"/>
          <p:cNvSpPr txBox="1">
            <a:spLocks/>
          </p:cNvSpPr>
          <p:nvPr/>
        </p:nvSpPr>
        <p:spPr>
          <a:xfrm>
            <a:off x="533400" y="95250"/>
            <a:ext cx="8153400" cy="762000"/>
          </a:xfrm>
          <a:prstGeom prst="rect">
            <a:avLst/>
          </a:prstGeom>
        </p:spPr>
        <p:style>
          <a:lnRef idx="1">
            <a:schemeClr val="accent4"/>
          </a:lnRef>
          <a:fillRef idx="2">
            <a:schemeClr val="accent4"/>
          </a:fillRef>
          <a:effectRef idx="1">
            <a:schemeClr val="accent4"/>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all" spc="0" normalizeH="0" baseline="0" noProof="0" dirty="0" smtClean="0">
                <a:ln>
                  <a:noFill/>
                </a:ln>
                <a:solidFill>
                  <a:srgbClr val="81273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j-ea"/>
                <a:cs typeface="+mj-cs"/>
              </a:rPr>
              <a:t>The Pauline Epistles</a:t>
            </a:r>
          </a:p>
        </p:txBody>
      </p:sp>
      <p:pic>
        <p:nvPicPr>
          <p:cNvPr id="5" name="Picture 5"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533400" y="1295400"/>
            <a:ext cx="8153400" cy="332398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endParaRPr lang="en-US" sz="3200" b="1" dirty="0" smtClean="0">
              <a:latin typeface="Cambria" pitchFamily="18" charset="0"/>
            </a:endParaRPr>
          </a:p>
          <a:p>
            <a:pPr>
              <a:spcAft>
                <a:spcPts val="1200"/>
              </a:spcAft>
            </a:pPr>
            <a:r>
              <a:rPr lang="en-US" sz="3200" b="1" dirty="0" smtClean="0">
                <a:latin typeface="Cambria" pitchFamily="18" charset="0"/>
              </a:rPr>
              <a:t>“Religions are man’s search for God; the Gospel is God’s search for man.  There are many religions, but </a:t>
            </a:r>
            <a:r>
              <a:rPr lang="en-US" sz="3200" b="1" dirty="0" smtClean="0">
                <a:latin typeface="Cambria" pitchFamily="18" charset="0"/>
              </a:rPr>
              <a:t>one </a:t>
            </a:r>
            <a:r>
              <a:rPr lang="en-US" sz="3200" b="1" dirty="0" smtClean="0">
                <a:latin typeface="Cambria" pitchFamily="18" charset="0"/>
              </a:rPr>
              <a:t>Gospel.” </a:t>
            </a:r>
          </a:p>
          <a:p>
            <a:pPr>
              <a:spcAft>
                <a:spcPts val="1200"/>
              </a:spcAft>
            </a:pPr>
            <a:r>
              <a:rPr lang="en-US" sz="3200" b="1" dirty="0" smtClean="0">
                <a:latin typeface="Cambria" pitchFamily="18" charset="0"/>
              </a:rPr>
              <a:t>			                          </a:t>
            </a:r>
            <a:r>
              <a:rPr lang="en-US" sz="3000" b="1" dirty="0" smtClean="0">
                <a:latin typeface="Cambria" pitchFamily="18" charset="0"/>
              </a:rPr>
              <a:t>E. Stanly Jones</a:t>
            </a:r>
          </a:p>
          <a:p>
            <a:r>
              <a:rPr lang="en-US" sz="3000" b="1" dirty="0" smtClean="0">
                <a:latin typeface="Cambria" pitchFamily="18" charset="0"/>
              </a:rPr>
              <a:t> </a:t>
            </a:r>
            <a:endParaRPr lang="en-US" sz="2400" b="1" dirty="0" smtClean="0">
              <a:latin typeface="Cambria" pitchFamily="18" charset="0"/>
            </a:endParaRPr>
          </a:p>
        </p:txBody>
      </p:sp>
      <p:grpSp>
        <p:nvGrpSpPr>
          <p:cNvPr id="6" name="Group 5"/>
          <p:cNvGrpSpPr/>
          <p:nvPr/>
        </p:nvGrpSpPr>
        <p:grpSpPr>
          <a:xfrm>
            <a:off x="533400" y="95250"/>
            <a:ext cx="8153400" cy="1069975"/>
            <a:chOff x="533400" y="95250"/>
            <a:chExt cx="8153400" cy="1069975"/>
          </a:xfrm>
        </p:grpSpPr>
        <p:sp>
          <p:nvSpPr>
            <p:cNvPr id="7" name="Title 1"/>
            <p:cNvSpPr txBox="1">
              <a:spLocks/>
            </p:cNvSpPr>
            <p:nvPr/>
          </p:nvSpPr>
          <p:spPr>
            <a:xfrm>
              <a:off x="533400" y="95250"/>
              <a:ext cx="8153400" cy="762000"/>
            </a:xfrm>
            <a:prstGeom prst="rect">
              <a:avLst/>
            </a:prstGeom>
          </p:spPr>
          <p:style>
            <a:lnRef idx="1">
              <a:schemeClr val="accent4"/>
            </a:lnRef>
            <a:fillRef idx="2">
              <a:schemeClr val="accent4"/>
            </a:fillRef>
            <a:effectRef idx="1">
              <a:schemeClr val="accent4"/>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all" spc="0" normalizeH="0" baseline="0" noProof="0" dirty="0" smtClean="0">
                  <a:ln>
                    <a:noFill/>
                  </a:ln>
                  <a:solidFill>
                    <a:srgbClr val="81273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j-ea"/>
                  <a:cs typeface="+mj-cs"/>
                </a:rPr>
                <a:t>The Pauline Epistles</a:t>
              </a:r>
            </a:p>
          </p:txBody>
        </p:sp>
        <p:pic>
          <p:nvPicPr>
            <p:cNvPr id="8" name="Picture 5"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000"/>
                                        <p:tgtEl>
                                          <p:spTgt spid="3">
                                            <p:txEl>
                                              <p:pRg st="1" end="1"/>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title - Romans - 8.jpg"/>
          <p:cNvPicPr>
            <a:picLocks noChangeAspect="1"/>
          </p:cNvPicPr>
          <p:nvPr/>
        </p:nvPicPr>
        <p:blipFill>
          <a:blip r:embed="rId3" cstate="print"/>
          <a:stretch>
            <a:fillRect/>
          </a:stretch>
        </p:blipFill>
        <p:spPr>
          <a:xfrm>
            <a:off x="0" y="0"/>
            <a:ext cx="9144000" cy="6858000"/>
          </a:xfrm>
          <a:prstGeom prst="rect">
            <a:avLst/>
          </a:prstGeom>
          <a:ln>
            <a:noFill/>
          </a:ln>
          <a:effectLst>
            <a:outerShdw blurRad="190500" algn="tl" rotWithShape="0">
              <a:srgbClr val="000000">
                <a:alpha val="70000"/>
              </a:srgbClr>
            </a:outerShdw>
          </a:effectLst>
        </p:spPr>
      </p:pic>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534400" cy="731520"/>
          </a:xfrm>
        </p:spPr>
        <p:style>
          <a:lnRef idx="1">
            <a:schemeClr val="accent1"/>
          </a:lnRef>
          <a:fillRef idx="2">
            <a:schemeClr val="accent1"/>
          </a:fillRef>
          <a:effectRef idx="1">
            <a:schemeClr val="accent1"/>
          </a:effectRef>
          <a:fontRef idx="minor">
            <a:schemeClr val="dk1"/>
          </a:fontRef>
        </p:style>
        <p:txBody>
          <a:bodyPr/>
          <a:lstStyle/>
          <a:p>
            <a:r>
              <a:rPr lang="en-US" dirty="0" smtClean="0">
                <a:solidFill>
                  <a:srgbClr val="7030A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Romans</a:t>
            </a:r>
          </a:p>
        </p:txBody>
      </p:sp>
      <p:sp>
        <p:nvSpPr>
          <p:cNvPr id="36867" name="Rectangle 13"/>
          <p:cNvSpPr>
            <a:spLocks noGrp="1" noChangeArrowheads="1"/>
          </p:cNvSpPr>
          <p:nvPr>
            <p:ph idx="1"/>
          </p:nvPr>
        </p:nvSpPr>
        <p:spPr>
          <a:xfrm>
            <a:off x="304800" y="1143000"/>
            <a:ext cx="8534400" cy="4653582"/>
          </a:xfrm>
        </p:spPr>
        <p:txBody>
          <a:bodyPr wrap="square">
            <a:spAutoFit/>
          </a:bodyPr>
          <a:lstStyle/>
          <a:p>
            <a:pPr marL="274320" indent="-274320">
              <a:lnSpc>
                <a:spcPct val="110000"/>
              </a:lnSpc>
              <a:spcBef>
                <a:spcPts val="0"/>
              </a:spcBef>
              <a:spcAft>
                <a:spcPts val="1200"/>
              </a:spcAft>
              <a:buClrTx/>
              <a:buFont typeface="Wingdings" pitchFamily="2" charset="2"/>
              <a:buChar char="§"/>
            </a:pPr>
            <a:r>
              <a:rPr lang="en-US" sz="2800" b="1" dirty="0" smtClean="0">
                <a:solidFill>
                  <a:schemeClr val="tx1"/>
                </a:solidFill>
                <a:effectLst>
                  <a:outerShdw blurRad="38100" dist="38100" dir="2700000" algn="tl">
                    <a:srgbClr val="000000">
                      <a:alpha val="43137"/>
                    </a:srgbClr>
                  </a:outerShdw>
                </a:effectLst>
                <a:latin typeface="Cambria" pitchFamily="18" charset="0"/>
              </a:rPr>
              <a:t>Who:</a:t>
            </a:r>
            <a:r>
              <a:rPr lang="en-US" sz="2800" b="1" dirty="0" smtClean="0">
                <a:solidFill>
                  <a:schemeClr val="tx1"/>
                </a:solidFill>
                <a:latin typeface="Cambria" pitchFamily="18" charset="0"/>
              </a:rPr>
              <a:t>  Paul</a:t>
            </a:r>
          </a:p>
          <a:p>
            <a:pPr marL="274320" indent="-274320">
              <a:lnSpc>
                <a:spcPct val="110000"/>
              </a:lnSpc>
              <a:spcBef>
                <a:spcPts val="0"/>
              </a:spcBef>
              <a:spcAft>
                <a:spcPts val="1200"/>
              </a:spcAft>
              <a:buClrTx/>
              <a:buFont typeface="Wingdings" pitchFamily="2" charset="2"/>
              <a:buChar char="§"/>
            </a:pPr>
            <a:r>
              <a:rPr lang="en-US" sz="2800" b="1" dirty="0" smtClean="0">
                <a:solidFill>
                  <a:schemeClr val="tx1"/>
                </a:solidFill>
                <a:effectLst>
                  <a:outerShdw blurRad="38100" dist="38100" dir="2700000" algn="tl">
                    <a:srgbClr val="000000">
                      <a:alpha val="43137"/>
                    </a:srgbClr>
                  </a:outerShdw>
                </a:effectLst>
                <a:latin typeface="Cambria" pitchFamily="18" charset="0"/>
              </a:rPr>
              <a:t>What:</a:t>
            </a:r>
            <a:r>
              <a:rPr lang="en-US" sz="2800" b="1" dirty="0" smtClean="0">
                <a:solidFill>
                  <a:schemeClr val="tx1"/>
                </a:solidFill>
                <a:latin typeface="Cambria" pitchFamily="18" charset="0"/>
              </a:rPr>
              <a:t>  Letter to Roman Christians</a:t>
            </a:r>
          </a:p>
          <a:p>
            <a:pPr marL="274320" indent="-274320">
              <a:lnSpc>
                <a:spcPct val="110000"/>
              </a:lnSpc>
              <a:spcBef>
                <a:spcPts val="0"/>
              </a:spcBef>
              <a:spcAft>
                <a:spcPts val="1200"/>
              </a:spcAft>
              <a:buClrTx/>
              <a:buFont typeface="Wingdings" pitchFamily="2" charset="2"/>
              <a:buChar char="§"/>
            </a:pPr>
            <a:r>
              <a:rPr lang="en-US" sz="2800" b="1" dirty="0" smtClean="0">
                <a:solidFill>
                  <a:schemeClr val="tx1"/>
                </a:solidFill>
                <a:effectLst>
                  <a:outerShdw blurRad="38100" dist="38100" dir="2700000" algn="tl">
                    <a:srgbClr val="000000">
                      <a:alpha val="43137"/>
                    </a:srgbClr>
                  </a:outerShdw>
                </a:effectLst>
                <a:latin typeface="Cambria" pitchFamily="18" charset="0"/>
              </a:rPr>
              <a:t>Where:</a:t>
            </a:r>
            <a:r>
              <a:rPr lang="en-US" sz="2800" b="1" dirty="0" smtClean="0">
                <a:solidFill>
                  <a:schemeClr val="tx1"/>
                </a:solidFill>
                <a:latin typeface="Cambria" pitchFamily="18" charset="0"/>
              </a:rPr>
              <a:t>  Corinth</a:t>
            </a:r>
          </a:p>
          <a:p>
            <a:pPr marL="274320" indent="-274320">
              <a:lnSpc>
                <a:spcPct val="110000"/>
              </a:lnSpc>
              <a:spcBef>
                <a:spcPts val="0"/>
              </a:spcBef>
              <a:spcAft>
                <a:spcPts val="1200"/>
              </a:spcAft>
              <a:buClrTx/>
              <a:buFont typeface="Wingdings" pitchFamily="2" charset="2"/>
              <a:buChar char="§"/>
            </a:pPr>
            <a:r>
              <a:rPr lang="en-US" sz="2800" b="1" dirty="0" smtClean="0">
                <a:solidFill>
                  <a:schemeClr val="tx1"/>
                </a:solidFill>
                <a:effectLst>
                  <a:outerShdw blurRad="38100" dist="38100" dir="2700000" algn="tl">
                    <a:srgbClr val="000000">
                      <a:alpha val="43137"/>
                    </a:srgbClr>
                  </a:outerShdw>
                </a:effectLst>
                <a:latin typeface="Cambria" pitchFamily="18" charset="0"/>
              </a:rPr>
              <a:t>When:</a:t>
            </a:r>
            <a:r>
              <a:rPr lang="en-US" sz="2800" b="1" dirty="0" smtClean="0">
                <a:solidFill>
                  <a:schemeClr val="tx1"/>
                </a:solidFill>
                <a:latin typeface="Cambria" pitchFamily="18" charset="0"/>
              </a:rPr>
              <a:t>  c. </a:t>
            </a:r>
            <a:r>
              <a:rPr lang="en-US" sz="2800" b="1" cap="small" dirty="0" smtClean="0">
                <a:solidFill>
                  <a:schemeClr val="tx1"/>
                </a:solidFill>
                <a:latin typeface="Cambria" pitchFamily="18" charset="0"/>
              </a:rPr>
              <a:t>ad</a:t>
            </a:r>
            <a:r>
              <a:rPr lang="en-US" sz="2800" b="1" dirty="0" smtClean="0">
                <a:solidFill>
                  <a:schemeClr val="tx1"/>
                </a:solidFill>
                <a:latin typeface="Cambria" pitchFamily="18" charset="0"/>
              </a:rPr>
              <a:t> 57</a:t>
            </a:r>
          </a:p>
          <a:p>
            <a:pPr marL="274320" indent="-274320">
              <a:lnSpc>
                <a:spcPct val="110000"/>
              </a:lnSpc>
              <a:spcBef>
                <a:spcPts val="0"/>
              </a:spcBef>
              <a:spcAft>
                <a:spcPts val="1200"/>
              </a:spcAft>
              <a:buClrTx/>
              <a:buFont typeface="Wingdings" pitchFamily="2" charset="2"/>
              <a:buChar char="§"/>
            </a:pPr>
            <a:r>
              <a:rPr lang="en-US" sz="2800" b="1" dirty="0" smtClean="0">
                <a:solidFill>
                  <a:schemeClr val="tx1"/>
                </a:solidFill>
                <a:effectLst>
                  <a:outerShdw blurRad="38100" dist="38100" dir="2700000" algn="tl">
                    <a:srgbClr val="000000">
                      <a:alpha val="43137"/>
                    </a:srgbClr>
                  </a:outerShdw>
                </a:effectLst>
                <a:latin typeface="Cambria" pitchFamily="18" charset="0"/>
              </a:rPr>
              <a:t>Why:</a:t>
            </a:r>
            <a:r>
              <a:rPr lang="en-US" sz="2800" b="1" dirty="0" smtClean="0">
                <a:solidFill>
                  <a:schemeClr val="tx1"/>
                </a:solidFill>
                <a:latin typeface="Cambria" pitchFamily="18" charset="0"/>
              </a:rPr>
              <a:t>  To illustrate law, faith, salvation, and righteous living. </a:t>
            </a:r>
          </a:p>
          <a:p>
            <a:pPr marL="274320" indent="-274320">
              <a:lnSpc>
                <a:spcPct val="110000"/>
              </a:lnSpc>
              <a:spcBef>
                <a:spcPts val="0"/>
              </a:spcBef>
              <a:spcAft>
                <a:spcPts val="1200"/>
              </a:spcAft>
              <a:buClrTx/>
              <a:buFont typeface="Wingdings" pitchFamily="2" charset="2"/>
              <a:buChar char="§"/>
            </a:pPr>
            <a:r>
              <a:rPr lang="en-US" sz="2800" b="1" dirty="0" smtClean="0">
                <a:solidFill>
                  <a:schemeClr val="tx1"/>
                </a:solidFill>
                <a:effectLst>
                  <a:outerShdw blurRad="38100" dist="38100" dir="2700000" algn="tl">
                    <a:srgbClr val="000000">
                      <a:alpha val="43137"/>
                    </a:srgbClr>
                  </a:outerShdw>
                </a:effectLst>
                <a:latin typeface="Cambria" pitchFamily="18" charset="0"/>
              </a:rPr>
              <a:t>Synopsis:</a:t>
            </a:r>
            <a:r>
              <a:rPr lang="en-US" sz="2800" b="1" dirty="0" smtClean="0">
                <a:solidFill>
                  <a:schemeClr val="tx1"/>
                </a:solidFill>
                <a:latin typeface="Cambria" pitchFamily="18" charset="0"/>
              </a:rPr>
              <a:t>  Jesus is God’s Son, a suffering servant of all people. </a:t>
            </a:r>
          </a:p>
        </p:txBody>
      </p:sp>
      <p:pic>
        <p:nvPicPr>
          <p:cNvPr id="5" name="Picture 5" descr="Scroll.png"/>
          <p:cNvPicPr>
            <a:picLocks noChangeAspect="1"/>
          </p:cNvPicPr>
          <p:nvPr/>
        </p:nvPicPr>
        <p:blipFill>
          <a:blip r:embed="rId3"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wipe(left)">
                                      <p:cBhvr>
                                        <p:cTn id="7" dur="500"/>
                                        <p:tgtEl>
                                          <p:spTgt spid="36867">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6867">
                                            <p:txEl>
                                              <p:pRg st="1" end="1"/>
                                            </p:txEl>
                                          </p:spTgt>
                                        </p:tgtEl>
                                        <p:attrNameLst>
                                          <p:attrName>style.visibility</p:attrName>
                                        </p:attrNameLst>
                                      </p:cBhvr>
                                      <p:to>
                                        <p:strVal val="visible"/>
                                      </p:to>
                                    </p:set>
                                    <p:animEffect transition="in" filter="wipe(left)">
                                      <p:cBhvr>
                                        <p:cTn id="11" dur="500"/>
                                        <p:tgtEl>
                                          <p:spTgt spid="36867">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6867">
                                            <p:txEl>
                                              <p:pRg st="2" end="2"/>
                                            </p:txEl>
                                          </p:spTgt>
                                        </p:tgtEl>
                                        <p:attrNameLst>
                                          <p:attrName>style.visibility</p:attrName>
                                        </p:attrNameLst>
                                      </p:cBhvr>
                                      <p:to>
                                        <p:strVal val="visible"/>
                                      </p:to>
                                    </p:set>
                                    <p:animEffect transition="in" filter="wipe(left)">
                                      <p:cBhvr>
                                        <p:cTn id="16" dur="500"/>
                                        <p:tgtEl>
                                          <p:spTgt spid="36867">
                                            <p:txEl>
                                              <p:pRg st="2" end="2"/>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36867">
                                            <p:txEl>
                                              <p:pRg st="3" end="3"/>
                                            </p:txEl>
                                          </p:spTgt>
                                        </p:tgtEl>
                                        <p:attrNameLst>
                                          <p:attrName>style.visibility</p:attrName>
                                        </p:attrNameLst>
                                      </p:cBhvr>
                                      <p:to>
                                        <p:strVal val="visible"/>
                                      </p:to>
                                    </p:set>
                                    <p:animEffect transition="in" filter="wipe(left)">
                                      <p:cBhvr>
                                        <p:cTn id="20" dur="500"/>
                                        <p:tgtEl>
                                          <p:spTgt spid="36867">
                                            <p:txEl>
                                              <p:pRg st="3" end="3"/>
                                            </p:txEl>
                                          </p:spTgt>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36867">
                                            <p:txEl>
                                              <p:pRg st="4" end="4"/>
                                            </p:txEl>
                                          </p:spTgt>
                                        </p:tgtEl>
                                        <p:attrNameLst>
                                          <p:attrName>style.visibility</p:attrName>
                                        </p:attrNameLst>
                                      </p:cBhvr>
                                      <p:to>
                                        <p:strVal val="visible"/>
                                      </p:to>
                                    </p:set>
                                    <p:animEffect transition="in" filter="wipe(left)">
                                      <p:cBhvr>
                                        <p:cTn id="24" dur="500"/>
                                        <p:tgtEl>
                                          <p:spTgt spid="36867">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6867">
                                            <p:txEl>
                                              <p:pRg st="5" end="5"/>
                                            </p:txEl>
                                          </p:spTgt>
                                        </p:tgtEl>
                                        <p:attrNameLst>
                                          <p:attrName>style.visibility</p:attrName>
                                        </p:attrNameLst>
                                      </p:cBhvr>
                                      <p:to>
                                        <p:strVal val="visible"/>
                                      </p:to>
                                    </p:set>
                                    <p:animEffect transition="in" filter="wipe(left)">
                                      <p:cBhvr>
                                        <p:cTn id="29" dur="500"/>
                                        <p:tgtEl>
                                          <p:spTgt spid="368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4800" y="1066800"/>
            <a:ext cx="6019800" cy="4662815"/>
          </a:xfrm>
          <a:prstGeom prst="rect">
            <a:avLst/>
          </a:prstGeom>
          <a:noFill/>
          <a:effectLst/>
        </p:spPr>
        <p:txBody>
          <a:bodyPr wrap="square" rtlCol="0">
            <a:spAutoFit/>
          </a:bodyPr>
          <a:lstStyle/>
          <a:p>
            <a:pPr>
              <a:spcAft>
                <a:spcPts val="1800"/>
              </a:spcAft>
            </a:pPr>
            <a:r>
              <a:rPr lang="en-US" sz="2800" b="1" dirty="0" smtClean="0">
                <a:effectLst>
                  <a:outerShdw blurRad="38100" dist="38100" dir="2700000" algn="tl">
                    <a:srgbClr val="000000">
                      <a:alpha val="43137"/>
                    </a:srgbClr>
                  </a:outerShdw>
                </a:effectLst>
                <a:latin typeface="Cambria" pitchFamily="18" charset="0"/>
              </a:rPr>
              <a:t>Outline (Chapter):  </a:t>
            </a:r>
          </a:p>
          <a:p>
            <a:pPr marL="182880" indent="-182880">
              <a:spcAft>
                <a:spcPts val="1800"/>
              </a:spcAft>
              <a:buFont typeface="Arial" pitchFamily="34" charset="0"/>
              <a:buChar char="•"/>
            </a:pPr>
            <a:r>
              <a:rPr lang="en-US" sz="2800" b="1" dirty="0" smtClean="0">
                <a:latin typeface="Cambria" pitchFamily="18" charset="0"/>
              </a:rPr>
              <a:t>God’s righteousness and salvation</a:t>
            </a:r>
            <a:r>
              <a:rPr lang="en-US" sz="2800" b="1" dirty="0" smtClean="0">
                <a:effectLst>
                  <a:outerShdw blurRad="38100" dist="38100" dir="2700000" algn="tl">
                    <a:srgbClr val="000000">
                      <a:alpha val="43137"/>
                    </a:srgbClr>
                  </a:outerShdw>
                </a:effectLst>
                <a:latin typeface="Cambria" pitchFamily="18" charset="0"/>
              </a:rPr>
              <a:t>: Christian Gospel: (</a:t>
            </a:r>
            <a:r>
              <a:rPr lang="en-US" sz="2800" b="1" i="1" dirty="0" smtClean="0">
                <a:effectLst>
                  <a:outerShdw blurRad="38100" dist="38100" dir="2700000" algn="tl">
                    <a:srgbClr val="000000">
                      <a:alpha val="43137"/>
                    </a:srgbClr>
                  </a:outerShdw>
                </a:effectLst>
                <a:latin typeface="Cambria" pitchFamily="18" charset="0"/>
              </a:rPr>
              <a:t>doctrinal</a:t>
            </a:r>
            <a:r>
              <a:rPr lang="en-US" sz="2800" b="1" dirty="0" smtClean="0">
                <a:effectLst>
                  <a:outerShdw blurRad="38100" dist="38100" dir="2700000" algn="tl">
                    <a:srgbClr val="000000">
                      <a:alpha val="43137"/>
                    </a:srgbClr>
                  </a:outerShdw>
                </a:effectLst>
                <a:latin typeface="Cambria" pitchFamily="18" charset="0"/>
              </a:rPr>
              <a:t>)          (1 – 8)</a:t>
            </a:r>
          </a:p>
          <a:p>
            <a:pPr marL="182880" indent="-182880">
              <a:spcAft>
                <a:spcPts val="1800"/>
              </a:spcAft>
              <a:buFont typeface="Arial" pitchFamily="34" charset="0"/>
              <a:buChar char="•"/>
            </a:pPr>
            <a:r>
              <a:rPr lang="en-US" sz="2800" b="1" dirty="0" smtClean="0">
                <a:effectLst>
                  <a:outerShdw blurRad="38100" dist="38100" dir="2700000" algn="tl">
                    <a:srgbClr val="000000">
                      <a:alpha val="43137"/>
                    </a:srgbClr>
                  </a:outerShdw>
                </a:effectLst>
                <a:latin typeface="Cambria" pitchFamily="18" charset="0"/>
              </a:rPr>
              <a:t> </a:t>
            </a:r>
            <a:r>
              <a:rPr lang="en-US" sz="2800" b="1" dirty="0" smtClean="0">
                <a:latin typeface="Cambria" pitchFamily="18" charset="0"/>
              </a:rPr>
              <a:t>God’s righteousness and Israel</a:t>
            </a:r>
            <a:r>
              <a:rPr lang="en-US" sz="2800" b="1" dirty="0" smtClean="0">
                <a:effectLst>
                  <a:outerShdw blurRad="38100" dist="38100" dir="2700000" algn="tl">
                    <a:srgbClr val="000000">
                      <a:alpha val="43137"/>
                    </a:srgbClr>
                  </a:outerShdw>
                </a:effectLst>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historical</a:t>
            </a:r>
            <a:r>
              <a:rPr lang="en-US" sz="2800" b="1" dirty="0" smtClean="0">
                <a:effectLst>
                  <a:outerShdw blurRad="38100" dist="38100" dir="2700000" algn="tl">
                    <a:srgbClr val="000000">
                      <a:alpha val="43137"/>
                    </a:srgbClr>
                  </a:outerShdw>
                </a:effectLst>
                <a:latin typeface="Cambria" pitchFamily="18" charset="0"/>
              </a:rPr>
              <a:t>) (9 – 11) </a:t>
            </a:r>
          </a:p>
          <a:p>
            <a:pPr marL="182880" indent="-182880">
              <a:spcAft>
                <a:spcPts val="1800"/>
              </a:spcAft>
              <a:buFont typeface="Arial" pitchFamily="34" charset="0"/>
              <a:buChar char="•"/>
            </a:pPr>
            <a:r>
              <a:rPr lang="en-US" sz="2800" b="1" dirty="0" smtClean="0">
                <a:latin typeface="Cambria" pitchFamily="18" charset="0"/>
              </a:rPr>
              <a:t>God’s righteousness and application</a:t>
            </a:r>
            <a:r>
              <a:rPr lang="en-US" sz="2800" b="1" dirty="0" smtClean="0">
                <a:effectLst>
                  <a:outerShdw blurRad="38100" dist="38100" dir="2700000" algn="tl">
                    <a:srgbClr val="000000">
                      <a:alpha val="43137"/>
                    </a:srgbClr>
                  </a:outerShdw>
                </a:effectLst>
                <a:latin typeface="Cambria" pitchFamily="18" charset="0"/>
              </a:rPr>
              <a:t>:  Christian Life (</a:t>
            </a:r>
            <a:r>
              <a:rPr lang="en-US" sz="2800" b="1" i="1" dirty="0" smtClean="0">
                <a:effectLst>
                  <a:outerShdw blurRad="38100" dist="38100" dir="2700000" algn="tl">
                    <a:srgbClr val="000000">
                      <a:alpha val="43137"/>
                    </a:srgbClr>
                  </a:outerShdw>
                </a:effectLst>
                <a:latin typeface="Cambria" pitchFamily="18" charset="0"/>
              </a:rPr>
              <a:t>practical</a:t>
            </a:r>
            <a:r>
              <a:rPr lang="en-US" sz="2800" b="1" dirty="0" smtClean="0">
                <a:effectLst>
                  <a:outerShdw blurRad="38100" dist="38100" dir="2700000" algn="tl">
                    <a:srgbClr val="000000">
                      <a:alpha val="43137"/>
                    </a:srgbClr>
                  </a:outerShdw>
                </a:effectLst>
                <a:latin typeface="Cambria" pitchFamily="18" charset="0"/>
              </a:rPr>
              <a:t>) (12 – 16) </a:t>
            </a:r>
            <a:endParaRPr lang="en-US" b="1" dirty="0" smtClean="0">
              <a:latin typeface="Cambria" pitchFamily="18" charset="0"/>
            </a:endParaRPr>
          </a:p>
        </p:txBody>
      </p:sp>
      <p:sp>
        <p:nvSpPr>
          <p:cNvPr id="10" name="TextBox 9"/>
          <p:cNvSpPr txBox="1">
            <a:spLocks noChangeArrowheads="1"/>
          </p:cNvSpPr>
          <p:nvPr/>
        </p:nvSpPr>
        <p:spPr bwMode="auto">
          <a:xfrm>
            <a:off x="6400800" y="5638800"/>
            <a:ext cx="2514600" cy="400110"/>
          </a:xfrm>
          <a:prstGeom prst="rect">
            <a:avLst/>
          </a:prstGeom>
          <a:noFill/>
          <a:ln w="9525">
            <a:noFill/>
            <a:miter lim="800000"/>
            <a:headEnd/>
            <a:tailEnd/>
          </a:ln>
        </p:spPr>
        <p:txBody>
          <a:bodyPr wrap="square">
            <a:spAutoFit/>
          </a:bodyPr>
          <a:lstStyle/>
          <a:p>
            <a:pPr algn="ctr" eaLnBrk="0" hangingPunct="0"/>
            <a:r>
              <a:rPr lang="en-US" sz="2000" b="1" dirty="0" smtClean="0">
                <a:effectLst>
                  <a:outerShdw blurRad="38100" dist="38100" dir="2700000" algn="tl">
                    <a:srgbClr val="000000">
                      <a:alpha val="43137"/>
                    </a:srgbClr>
                  </a:outerShdw>
                </a:effectLst>
                <a:latin typeface="+mj-lt"/>
                <a:cs typeface="Arial" pitchFamily="34" charset="0"/>
              </a:rPr>
              <a:t>Apostle Paul</a:t>
            </a:r>
            <a:endParaRPr lang="en-US" sz="2000" b="1" dirty="0">
              <a:effectLst>
                <a:outerShdw blurRad="38100" dist="38100" dir="2700000" algn="tl">
                  <a:srgbClr val="000000">
                    <a:alpha val="43137"/>
                  </a:srgbClr>
                </a:outerShdw>
              </a:effectLst>
              <a:latin typeface="+mj-lt"/>
              <a:cs typeface="Arial" pitchFamily="34" charset="0"/>
            </a:endParaRPr>
          </a:p>
        </p:txBody>
      </p:sp>
      <p:pic>
        <p:nvPicPr>
          <p:cNvPr id="15" name="Picture 14" descr="Picture-Paul-2.jpg"/>
          <p:cNvPicPr>
            <a:picLocks noChangeAspect="1"/>
          </p:cNvPicPr>
          <p:nvPr/>
        </p:nvPicPr>
        <p:blipFill>
          <a:blip r:embed="rId3" cstate="print"/>
          <a:stretch>
            <a:fillRect/>
          </a:stretch>
        </p:blipFill>
        <p:spPr>
          <a:xfrm>
            <a:off x="6400800" y="1066800"/>
            <a:ext cx="2454007" cy="4461980"/>
          </a:xfrm>
          <a:prstGeom prst="rect">
            <a:avLst/>
          </a:prstGeom>
        </p:spPr>
      </p:pic>
      <p:sp>
        <p:nvSpPr>
          <p:cNvPr id="9" name="Title 1"/>
          <p:cNvSpPr>
            <a:spLocks noGrp="1"/>
          </p:cNvSpPr>
          <p:nvPr>
            <p:ph type="title"/>
          </p:nvPr>
        </p:nvSpPr>
        <p:spPr>
          <a:xfrm>
            <a:off x="304800" y="152400"/>
            <a:ext cx="8534400" cy="731520"/>
          </a:xfrm>
        </p:spPr>
        <p:style>
          <a:lnRef idx="1">
            <a:schemeClr val="accent1"/>
          </a:lnRef>
          <a:fillRef idx="2">
            <a:schemeClr val="accent1"/>
          </a:fillRef>
          <a:effectRef idx="1">
            <a:schemeClr val="accent1"/>
          </a:effectRef>
          <a:fontRef idx="minor">
            <a:schemeClr val="dk1"/>
          </a:fontRef>
        </p:style>
        <p:txBody>
          <a:bodyPr/>
          <a:lstStyle/>
          <a:p>
            <a:r>
              <a:rPr lang="en-US" dirty="0" smtClean="0">
                <a:solidFill>
                  <a:srgbClr val="7030A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Romans</a:t>
            </a:r>
          </a:p>
        </p:txBody>
      </p:sp>
      <p:pic>
        <p:nvPicPr>
          <p:cNvPr id="13" name="Picture 5" descr="Scroll.png"/>
          <p:cNvPicPr>
            <a:picLocks noChangeAspect="1"/>
          </p:cNvPicPr>
          <p:nvPr/>
        </p:nvPicPr>
        <p:blipFill>
          <a:blip r:embed="rId4"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animEffect transition="in" filter="wipe(left)">
                                      <p:cBhvr>
                                        <p:cTn id="9" dur="500"/>
                                        <p:tgtEl>
                                          <p:spTgt spid="8">
                                            <p:txEl>
                                              <p:pRg st="1" end="1"/>
                                            </p:txEl>
                                          </p:spTgt>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left)">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wipe(left)">
                                      <p:cBhvr>
                                        <p:cTn id="2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24180</TotalTime>
  <Words>1734</Words>
  <Application>Microsoft Office PowerPoint</Application>
  <PresentationFormat>On-screen Show (4:3)</PresentationFormat>
  <Paragraphs>187</Paragraphs>
  <Slides>39</Slides>
  <Notes>9</Notes>
  <HiddenSlides>0</HiddenSlides>
  <MMClips>0</MMClips>
  <ScaleCrop>false</ScaleCrop>
  <HeadingPairs>
    <vt:vector size="4" baseType="variant">
      <vt:variant>
        <vt:lpstr>Theme</vt:lpstr>
      </vt:variant>
      <vt:variant>
        <vt:i4>2</vt:i4>
      </vt:variant>
      <vt:variant>
        <vt:lpstr>Slide Titles</vt:lpstr>
      </vt:variant>
      <vt:variant>
        <vt:i4>39</vt:i4>
      </vt:variant>
    </vt:vector>
  </HeadingPairs>
  <TitlesOfParts>
    <vt:vector size="41" baseType="lpstr">
      <vt:lpstr>Trek</vt:lpstr>
      <vt:lpstr>1_Trek</vt:lpstr>
      <vt:lpstr>Slide 1</vt:lpstr>
      <vt:lpstr>Slide 2</vt:lpstr>
      <vt:lpstr>Slide 3</vt:lpstr>
      <vt:lpstr>Slide 4</vt:lpstr>
      <vt:lpstr>Slide 5</vt:lpstr>
      <vt:lpstr>Slide 6</vt:lpstr>
      <vt:lpstr>Slide 7</vt:lpstr>
      <vt:lpstr>Romans</vt:lpstr>
      <vt:lpstr>Romans</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5743</cp:revision>
  <dcterms:created xsi:type="dcterms:W3CDTF">2016-10-08T19:35:00Z</dcterms:created>
  <dcterms:modified xsi:type="dcterms:W3CDTF">2021-01-28T21:21:02Z</dcterms:modified>
</cp:coreProperties>
</file>