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32"/>
  </p:notesMasterIdLst>
  <p:sldIdLst>
    <p:sldId id="1659" r:id="rId3"/>
    <p:sldId id="1689" r:id="rId4"/>
    <p:sldId id="1920" r:id="rId5"/>
    <p:sldId id="1900" r:id="rId6"/>
    <p:sldId id="1933" r:id="rId7"/>
    <p:sldId id="1925" r:id="rId8"/>
    <p:sldId id="1931" r:id="rId9"/>
    <p:sldId id="1947" r:id="rId10"/>
    <p:sldId id="1948" r:id="rId11"/>
    <p:sldId id="1940" r:id="rId12"/>
    <p:sldId id="1937" r:id="rId13"/>
    <p:sldId id="1941" r:id="rId14"/>
    <p:sldId id="1942" r:id="rId15"/>
    <p:sldId id="1932" r:id="rId16"/>
    <p:sldId id="1949" r:id="rId17"/>
    <p:sldId id="1927" r:id="rId18"/>
    <p:sldId id="1936" r:id="rId19"/>
    <p:sldId id="1928" r:id="rId20"/>
    <p:sldId id="1929" r:id="rId21"/>
    <p:sldId id="1943" r:id="rId22"/>
    <p:sldId id="1935" r:id="rId23"/>
    <p:sldId id="1944" r:id="rId24"/>
    <p:sldId id="1934" r:id="rId25"/>
    <p:sldId id="1930" r:id="rId26"/>
    <p:sldId id="1923" r:id="rId27"/>
    <p:sldId id="1950" r:id="rId28"/>
    <p:sldId id="1951" r:id="rId29"/>
    <p:sldId id="1888" r:id="rId30"/>
    <p:sldId id="18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86418" autoAdjust="0"/>
  </p:normalViewPr>
  <p:slideViewPr>
    <p:cSldViewPr>
      <p:cViewPr varScale="1">
        <p:scale>
          <a:sx n="97" d="100"/>
          <a:sy n="97" d="100"/>
        </p:scale>
        <p:origin x="-555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7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D3D6E-8991-4AB1-90D8-646C5491EC6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1/24/2021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1/24/2021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Roman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Chapter 1</a:t>
            </a:r>
          </a:p>
          <a:p>
            <a:pPr algn="ctr"/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The Wrath of God</a:t>
            </a:r>
            <a:endParaRPr lang="en-US" sz="4400" b="1" dirty="0" smtClean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2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27 January 2021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 indictment</a:t>
            </a:r>
            <a:r>
              <a:rPr lang="en-US" sz="2800" b="1" dirty="0" smtClean="0">
                <a:latin typeface="Cambria" pitchFamily="18" charset="0"/>
              </a:rPr>
              <a:t> – inexcusable ignorance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1:20</a:t>
            </a:r>
            <a:r>
              <a:rPr lang="en-US" sz="2800" b="1" dirty="0" smtClean="0">
                <a:latin typeface="Cambria" pitchFamily="18" charset="0"/>
              </a:rPr>
              <a:t>): God has always revealed his existence and power to mankind.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 - 20 text 2.jpg"/>
          <p:cNvPicPr>
            <a:picLocks noChangeAspect="1"/>
          </p:cNvPicPr>
          <p:nvPr/>
        </p:nvPicPr>
        <p:blipFill>
          <a:blip r:embed="rId3" cstate="print"/>
          <a:srcRect l="1493" r="1493" b="6468"/>
          <a:stretch>
            <a:fillRect/>
          </a:stretch>
        </p:blipFill>
        <p:spPr>
          <a:xfrm>
            <a:off x="1981200" y="2514600"/>
            <a:ext cx="5562600" cy="4022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 indictment </a:t>
            </a:r>
            <a:r>
              <a:rPr lang="en-US" sz="2800" b="1" dirty="0" smtClean="0">
                <a:latin typeface="Cambria" pitchFamily="18" charset="0"/>
              </a:rPr>
              <a:t>– ingratitude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21</a:t>
            </a:r>
            <a:r>
              <a:rPr lang="en-US" sz="2800" b="1" dirty="0" smtClean="0">
                <a:latin typeface="Cambria" pitchFamily="18" charset="0"/>
              </a:rPr>
              <a:t>):  People are thankless, refusing to worship their Creator.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 - 21 text.jpg"/>
          <p:cNvPicPr>
            <a:picLocks noChangeAspect="1"/>
          </p:cNvPicPr>
          <p:nvPr/>
        </p:nvPicPr>
        <p:blipFill>
          <a:blip r:embed="rId3" cstate="print"/>
          <a:srcRect l="1479" r="2375" b="4698"/>
          <a:stretch>
            <a:fillRect/>
          </a:stretch>
        </p:blipFill>
        <p:spPr>
          <a:xfrm>
            <a:off x="1752600" y="2133599"/>
            <a:ext cx="5867400" cy="4332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Third indictment</a:t>
            </a:r>
            <a:r>
              <a:rPr lang="en-US" sz="2800" b="1" dirty="0" smtClean="0">
                <a:latin typeface="Cambria" pitchFamily="18" charset="0"/>
              </a:rPr>
              <a:t> – insolence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22</a:t>
            </a:r>
            <a:r>
              <a:rPr lang="en-US" sz="2800" b="1" dirty="0" smtClean="0">
                <a:latin typeface="Cambria" pitchFamily="18" charset="0"/>
              </a:rPr>
              <a:t>):  Claiming themselves to be wise without God, they become fools instead.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 - 22  fools.jpg"/>
          <p:cNvPicPr>
            <a:picLocks noChangeAspect="1"/>
          </p:cNvPicPr>
          <p:nvPr/>
        </p:nvPicPr>
        <p:blipFill>
          <a:blip r:embed="rId3" cstate="print"/>
          <a:srcRect l="2899" t="5798" r="2899" b="7246"/>
          <a:stretch>
            <a:fillRect/>
          </a:stretch>
        </p:blipFill>
        <p:spPr>
          <a:xfrm>
            <a:off x="2362199" y="2438400"/>
            <a:ext cx="5723467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1877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1200"/>
              </a:spcAft>
            </a:pPr>
            <a:r>
              <a:rPr lang="en-US" sz="2200" b="1" dirty="0" smtClean="0">
                <a:latin typeface="Cambria" pitchFamily="18" charset="0"/>
              </a:rPr>
              <a:t>We see indifference leading to ingratitude, resulting in ignorance.  </a:t>
            </a:r>
          </a:p>
          <a:p>
            <a:pPr marL="274320" indent="-27432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Fourth indictment</a:t>
            </a:r>
            <a:r>
              <a:rPr lang="en-US" sz="2800" b="1" dirty="0" smtClean="0">
                <a:latin typeface="Cambria" pitchFamily="18" charset="0"/>
              </a:rPr>
              <a:t> – idolatry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23</a:t>
            </a:r>
            <a:r>
              <a:rPr lang="en-US" sz="2800" b="1" dirty="0" smtClean="0">
                <a:latin typeface="Cambria" pitchFamily="18" charset="0"/>
              </a:rPr>
              <a:t>):  They exchange God’s glory for idols resembling mere people, birds, animals, and snakes.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 - 23 Idol B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895600"/>
            <a:ext cx="4191000" cy="384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Fifth indictment</a:t>
            </a:r>
            <a:r>
              <a:rPr lang="en-US" sz="2800" b="1" dirty="0" smtClean="0">
                <a:latin typeface="Cambria" pitchFamily="18" charset="0"/>
              </a:rPr>
              <a:t> – immorality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24–27</a:t>
            </a:r>
            <a:r>
              <a:rPr lang="en-US" sz="2800" b="1" dirty="0" smtClean="0">
                <a:latin typeface="Cambria" pitchFamily="18" charset="0"/>
              </a:rPr>
              <a:t>):  They are guilty of lesbianism and homosexuality.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 - 25 truth.jpg"/>
          <p:cNvPicPr>
            <a:picLocks noChangeAspect="1"/>
          </p:cNvPicPr>
          <p:nvPr/>
        </p:nvPicPr>
        <p:blipFill>
          <a:blip r:embed="rId3" cstate="print"/>
          <a:srcRect l="4225" t="1878" r="5634" b="9859"/>
          <a:stretch>
            <a:fillRect/>
          </a:stretch>
        </p:blipFill>
        <p:spPr>
          <a:xfrm>
            <a:off x="1752599" y="2209800"/>
            <a:ext cx="5810655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uses the phrase “God gave them over”      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times</a:t>
            </a:r>
            <a:r>
              <a:rPr lang="en-US" sz="2800" b="1" dirty="0" smtClean="0">
                <a:latin typeface="Cambria" pitchFamily="18" charset="0"/>
              </a:rPr>
              <a:t>, describing increasingly graver implications.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1]</a:t>
            </a:r>
            <a:r>
              <a:rPr lang="en-US" sz="2800" b="1" dirty="0" smtClean="0">
                <a:latin typeface="Cambria" pitchFamily="18" charset="0"/>
              </a:rPr>
              <a:t>  God gave them over to impurity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24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2]</a:t>
            </a:r>
            <a:r>
              <a:rPr lang="en-US" sz="2800" b="1" dirty="0" smtClean="0">
                <a:latin typeface="Cambria" pitchFamily="18" charset="0"/>
              </a:rPr>
              <a:t>  God gave them over to degrading passion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26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3]</a:t>
            </a:r>
            <a:r>
              <a:rPr lang="en-US" sz="2800" b="1" dirty="0" smtClean="0">
                <a:latin typeface="Cambria" pitchFamily="18" charset="0"/>
              </a:rPr>
              <a:t>  God gave them over to a reprobate mind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28</a:t>
            </a:r>
            <a:r>
              <a:rPr lang="en-US" sz="2800" b="1" dirty="0" smtClean="0">
                <a:latin typeface="Cambria" pitchFamily="18" charset="0"/>
              </a:rPr>
              <a:t>).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latin typeface="Cambria" pitchFamily="18" charset="0"/>
              </a:rPr>
              <a:t>They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changed</a:t>
            </a:r>
            <a:r>
              <a:rPr lang="en-US" sz="2800" b="1" dirty="0" smtClean="0">
                <a:latin typeface="Cambria" pitchFamily="18" charset="0"/>
              </a:rPr>
              <a:t> the truth of God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24–25</a:t>
            </a:r>
            <a:r>
              <a:rPr lang="en-US" sz="2800" b="1" dirty="0" smtClean="0">
                <a:latin typeface="Cambria" pitchFamily="18" charset="0"/>
              </a:rPr>
              <a:t>).  This word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“changed”</a:t>
            </a:r>
            <a:r>
              <a:rPr lang="en-US" sz="2800" b="1" dirty="0" smtClean="0">
                <a:latin typeface="Cambria" pitchFamily="18" charset="0"/>
              </a:rPr>
              <a:t> should really read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“exchanged.”</a:t>
            </a:r>
            <a:r>
              <a:rPr lang="en-US" sz="2800" b="1" dirty="0" smtClean="0">
                <a:latin typeface="Cambria" pitchFamily="18" charset="0"/>
              </a:rPr>
              <a:t> People replaced God’s truth with Satan’s lie.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What is Satan’s lie?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Worshipping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creature</a:t>
            </a:r>
            <a:r>
              <a:rPr lang="en-US" sz="2800" b="1" dirty="0" smtClean="0">
                <a:latin typeface="Cambria" pitchFamily="18" charset="0"/>
              </a:rPr>
              <a:t> and not the Creator; worshipping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man</a:t>
            </a:r>
            <a:r>
              <a:rPr lang="en-US" sz="2800" b="1" dirty="0" smtClean="0">
                <a:latin typeface="Cambria" pitchFamily="18" charset="0"/>
              </a:rPr>
              <a:t> instead of God; worshipping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things</a:t>
            </a:r>
            <a:r>
              <a:rPr lang="en-US" sz="2800" b="1" dirty="0" smtClean="0">
                <a:latin typeface="Cambria" pitchFamily="18" charset="0"/>
              </a:rPr>
              <a:t> instead of Christ.   Satan tempted Christ to do this during the Temptation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Matt. 4:8–11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People today bow before the Greek and Roman philosophers and honor their words above the Word of God; but Paul calls all of these philosophies </a:t>
            </a:r>
            <a:r>
              <a:rPr lang="en-US" sz="2800" b="1" i="1" dirty="0" smtClean="0">
                <a:latin typeface="Cambria" pitchFamily="18" charset="0"/>
              </a:rPr>
              <a:t>“empty imaginations”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i="1" dirty="0" smtClean="0">
                <a:latin typeface="Cambria" pitchFamily="18" charset="0"/>
              </a:rPr>
              <a:t>“times of ignorance”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Acts 17:30</a:t>
            </a:r>
            <a:r>
              <a:rPr lang="en-US" sz="2800" b="1" dirty="0" smtClean="0">
                <a:latin typeface="Cambria" pitchFamily="18" charset="0"/>
              </a:rPr>
              <a:t>).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next step was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idolatry</a:t>
            </a:r>
            <a:r>
              <a:rPr lang="en-US" sz="2800" b="1" dirty="0" smtClean="0">
                <a:latin typeface="Cambria" pitchFamily="18" charset="0"/>
              </a:rPr>
              <a:t>, honoring the creature (including man) rather than the Creator.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They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rejected</a:t>
            </a:r>
            <a:r>
              <a:rPr lang="en-US" sz="2800" b="1" dirty="0" smtClean="0">
                <a:latin typeface="Cambria" pitchFamily="18" charset="0"/>
              </a:rPr>
              <a:t> the knowledge of God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26–32</a:t>
            </a:r>
            <a:r>
              <a:rPr lang="en-US" sz="2800" b="1" dirty="0" smtClean="0">
                <a:latin typeface="Cambria" pitchFamily="18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These people had begun with a clear knowledge of God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19, 21</a:t>
            </a:r>
            <a:r>
              <a:rPr lang="en-US" sz="2800" b="1" dirty="0" smtClean="0">
                <a:latin typeface="Cambria" pitchFamily="18" charset="0"/>
              </a:rPr>
              <a:t>) and His judgment against sin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32</a:t>
            </a:r>
            <a:r>
              <a:rPr lang="en-US" sz="2800" b="1" dirty="0" smtClean="0">
                <a:latin typeface="Cambria" pitchFamily="18" charset="0"/>
              </a:rPr>
              <a:t>); but now they reached the lowest level of their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downward fall</a:t>
            </a:r>
            <a:r>
              <a:rPr lang="en-US" sz="2800" b="1" dirty="0" smtClean="0">
                <a:latin typeface="Cambria" pitchFamily="18" charset="0"/>
              </a:rPr>
              <a:t>: they did not even want to have knowledge of God.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latin typeface="Cambria" pitchFamily="18" charset="0"/>
              </a:rPr>
              <a:t>“The fool has said in his heart, ‘There is no God’”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Psalm 14:1</a:t>
            </a:r>
            <a:r>
              <a:rPr lang="en-US" sz="2800" b="1" dirty="0" smtClean="0">
                <a:latin typeface="Cambria" pitchFamily="18" charset="0"/>
              </a:rPr>
              <a:t>).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Sixth indictment</a:t>
            </a:r>
            <a:r>
              <a:rPr lang="en-US" sz="2800" b="1" dirty="0" smtClean="0">
                <a:latin typeface="Cambria" pitchFamily="18" charset="0"/>
              </a:rPr>
              <a:t> – incorrigibility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28–32</a:t>
            </a:r>
            <a:r>
              <a:rPr lang="en-US" sz="2800" b="1" dirty="0" smtClean="0">
                <a:latin typeface="Cambria" pitchFamily="18" charset="0"/>
              </a:rPr>
              <a:t>)    </a:t>
            </a:r>
          </a:p>
          <a:p>
            <a:pPr marL="274320" indent="-274320"/>
            <a:r>
              <a:rPr lang="en-US" sz="2800" b="1" dirty="0" smtClean="0">
                <a:latin typeface="Cambria" pitchFamily="18" charset="0"/>
              </a:rPr>
              <a:t>	a)  They </a:t>
            </a:r>
            <a:r>
              <a:rPr lang="en-US" sz="2800" b="1" i="1" u="sng" dirty="0" smtClean="0">
                <a:latin typeface="Cambria" pitchFamily="18" charset="0"/>
              </a:rPr>
              <a:t>embrace</a:t>
            </a:r>
            <a:r>
              <a:rPr lang="en-US" sz="2800" b="1" dirty="0" smtClean="0">
                <a:latin typeface="Cambria" pitchFamily="18" charset="0"/>
              </a:rPr>
              <a:t> their wicked deeds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28–31</a:t>
            </a:r>
            <a:r>
              <a:rPr lang="en-US" sz="2800" b="1" dirty="0" smtClean="0">
                <a:latin typeface="Cambria" pitchFamily="18" charset="0"/>
              </a:rPr>
              <a:t>)  </a:t>
            </a:r>
          </a:p>
          <a:p>
            <a:pPr marL="514350" indent="-514350"/>
            <a:r>
              <a:rPr lang="en-US" sz="2800" b="1" dirty="0" smtClean="0">
                <a:latin typeface="Cambria" pitchFamily="18" charset="0"/>
              </a:rPr>
              <a:t>    b)  They </a:t>
            </a:r>
            <a:r>
              <a:rPr lang="en-US" sz="2800" b="1" i="1" u="sng" dirty="0" smtClean="0">
                <a:latin typeface="Cambria" pitchFamily="18" charset="0"/>
              </a:rPr>
              <a:t>endorse</a:t>
            </a:r>
            <a:r>
              <a:rPr lang="en-US" sz="2800" b="1" dirty="0" smtClean="0">
                <a:latin typeface="Cambria" pitchFamily="18" charset="0"/>
              </a:rPr>
              <a:t> their wicked deeds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32</a:t>
            </a:r>
            <a:r>
              <a:rPr lang="en-US" sz="2800" b="1" dirty="0" smtClean="0">
                <a:latin typeface="Cambria" pitchFamily="18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5" name="Picture 4" descr="1 - 28 debased.jpg"/>
          <p:cNvPicPr>
            <a:picLocks noChangeAspect="1"/>
          </p:cNvPicPr>
          <p:nvPr/>
        </p:nvPicPr>
        <p:blipFill>
          <a:blip r:embed="rId3" cstate="print"/>
          <a:srcRect l="3429" t="6857" r="2286" b="8571"/>
          <a:stretch>
            <a:fillRect/>
          </a:stretch>
        </p:blipFill>
        <p:spPr>
          <a:xfrm>
            <a:off x="1524000" y="2590800"/>
            <a:ext cx="5867400" cy="3947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209800" y="617220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Apostle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Paul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 writing desk</a:t>
            </a:r>
          </a:p>
        </p:txBody>
      </p:sp>
      <p:pic>
        <p:nvPicPr>
          <p:cNvPr id="4" name="Picture 3" descr="Paul at desk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52400"/>
            <a:ext cx="4459224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3396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gave them up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</a:t>
            </a:r>
            <a:r>
              <a:rPr lang="en-US" sz="2800" b="1" dirty="0" smtClean="0">
                <a:latin typeface="Cambria" pitchFamily="18" charset="0"/>
              </a:rPr>
              <a:t>) to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reprobate</a:t>
            </a:r>
            <a:r>
              <a:rPr lang="en-US" sz="2800" b="1" dirty="0" smtClean="0">
                <a:latin typeface="Cambria" pitchFamily="18" charset="0"/>
              </a:rPr>
              <a:t> or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debased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mind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REPROBATION:</a:t>
            </a:r>
            <a:r>
              <a:rPr lang="en-US" sz="2800" b="1" dirty="0" smtClean="0">
                <a:latin typeface="Cambria" pitchFamily="18" charset="0"/>
              </a:rPr>
              <a:t>  the inability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distinguish</a:t>
            </a:r>
            <a:r>
              <a:rPr lang="en-US" sz="2800" b="1" dirty="0" smtClean="0">
                <a:latin typeface="Cambria" pitchFamily="18" charset="0"/>
              </a:rPr>
              <a:t>              good from evil.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is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revelation</a:t>
            </a:r>
            <a:r>
              <a:rPr lang="en-US" sz="2800" b="1" dirty="0" smtClean="0">
                <a:latin typeface="Cambria" pitchFamily="18" charset="0"/>
              </a:rPr>
              <a:t> of the wrath of God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/>
            <a:r>
              <a:rPr lang="en-US" sz="2800" b="1" dirty="0" smtClean="0">
                <a:latin typeface="Cambria" pitchFamily="18" charset="0"/>
              </a:rPr>
              <a:t>	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Note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judgments of God: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457200" indent="-45720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1]</a:t>
            </a:r>
            <a:r>
              <a:rPr lang="en-US" sz="2800" b="1" dirty="0" smtClean="0">
                <a:latin typeface="Cambria" pitchFamily="18" charset="0"/>
              </a:rPr>
              <a:t>  God gave them up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uncleanness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idolatry</a:t>
            </a:r>
            <a:r>
              <a:rPr lang="en-US" sz="2800" b="1" dirty="0" smtClean="0">
                <a:latin typeface="Cambria" pitchFamily="18" charset="0"/>
              </a:rPr>
              <a:t>,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24–25</a:t>
            </a:r>
            <a:r>
              <a:rPr lang="en-US" sz="2800" b="1" dirty="0" smtClean="0">
                <a:latin typeface="Cambria" pitchFamily="18" charset="0"/>
              </a:rPr>
              <a:t>).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457200" indent="-45720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2]</a:t>
            </a:r>
            <a:r>
              <a:rPr lang="en-US" sz="2800" b="1" dirty="0" smtClean="0">
                <a:latin typeface="Cambria" pitchFamily="18" charset="0"/>
              </a:rPr>
              <a:t>  God gave them over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vile passions</a:t>
            </a:r>
            <a:r>
              <a:rPr lang="en-US" sz="2800" b="1" dirty="0" smtClean="0">
                <a:latin typeface="Cambria" pitchFamily="18" charset="0"/>
              </a:rPr>
              <a:t>,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26–27</a:t>
            </a:r>
            <a:r>
              <a:rPr lang="en-US" sz="2800" b="1" dirty="0" smtClean="0">
                <a:latin typeface="Cambria" pitchFamily="18" charset="0"/>
              </a:rPr>
              <a:t>).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457200" indent="-45720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3]</a:t>
            </a:r>
            <a:r>
              <a:rPr lang="en-US" sz="2800" b="1" dirty="0" smtClean="0">
                <a:latin typeface="Cambria" pitchFamily="18" charset="0"/>
              </a:rPr>
              <a:t>  God gave them over to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reprobate mind</a:t>
            </a:r>
            <a:r>
              <a:rPr lang="en-US" sz="2800" b="1" dirty="0" smtClean="0">
                <a:latin typeface="Cambria" pitchFamily="18" charset="0"/>
              </a:rPr>
              <a:t>,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28</a:t>
            </a:r>
            <a:r>
              <a:rPr lang="en-US" sz="2800" b="1" dirty="0" smtClean="0">
                <a:latin typeface="Cambria" pitchFamily="18" charset="0"/>
              </a:rPr>
              <a:t>) and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evil results</a:t>
            </a:r>
            <a:r>
              <a:rPr lang="en-US" sz="2800" b="1" dirty="0" smtClean="0">
                <a:latin typeface="Cambria" pitchFamily="18" charset="0"/>
              </a:rPr>
              <a:t> of reprobation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29-32</a:t>
            </a:r>
            <a:r>
              <a:rPr lang="en-US" sz="2800" b="1" dirty="0" smtClean="0">
                <a:latin typeface="Cambria" pitchFamily="18" charset="0"/>
              </a:rPr>
              <a:t>).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 - 29-32 text.jpg"/>
          <p:cNvPicPr>
            <a:picLocks noChangeAspect="1"/>
          </p:cNvPicPr>
          <p:nvPr/>
        </p:nvPicPr>
        <p:blipFill>
          <a:blip r:embed="rId2" cstate="print"/>
          <a:srcRect l="4237" t="5556" r="4237" b="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sins listed here are vile, yet commonplace among humanity.  They are still practiced today around the world with the approval of society.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People know that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 will be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judged</a:t>
            </a:r>
            <a:r>
              <a:rPr lang="en-US" sz="2800" b="1" dirty="0" smtClean="0">
                <a:latin typeface="Cambria" pitchFamily="18" charset="0"/>
              </a:rPr>
              <a:t>, yet they take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pleasure</a:t>
            </a:r>
            <a:r>
              <a:rPr lang="en-US" sz="2800" b="1" dirty="0" smtClean="0">
                <a:latin typeface="Cambria" pitchFamily="18" charset="0"/>
              </a:rPr>
              <a:t> in it anyway.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Were it not for the Gospel of Christ, we would be in this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slavery to sin</a:t>
            </a:r>
            <a:r>
              <a:rPr lang="en-US" sz="2800" b="1" dirty="0" smtClean="0">
                <a:latin typeface="Cambria" pitchFamily="18" charset="0"/>
              </a:rPr>
              <a:t> ourselves.  </a:t>
            </a:r>
            <a:r>
              <a:rPr lang="en-US" sz="2800" b="1" i="1" dirty="0" smtClean="0">
                <a:latin typeface="Cambria" pitchFamily="18" charset="0"/>
              </a:rPr>
              <a:t>“Thanks be unto God for His unspeakable gift”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 Cor. 9:15</a:t>
            </a:r>
            <a:r>
              <a:rPr lang="en-US" sz="2800" b="1" dirty="0" smtClean="0">
                <a:latin typeface="Cambria" pitchFamily="18" charset="0"/>
              </a:rPr>
              <a:t>). 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It is sad to see the tragic results of this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decline</a:t>
            </a:r>
            <a:r>
              <a:rPr lang="en-US" sz="2800" b="1" dirty="0" smtClean="0">
                <a:latin typeface="Cambria" pitchFamily="18" charset="0"/>
              </a:rPr>
              <a:t>. Evolutionists want us to believe that humans have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“evolved”</a:t>
            </a:r>
            <a:r>
              <a:rPr lang="en-US" sz="2800" b="1" dirty="0" smtClean="0">
                <a:latin typeface="Cambria" pitchFamily="18" charset="0"/>
              </a:rPr>
              <a:t> from primitive, ignorant, beast-like forms into the marvelous creature they are today.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says just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opposite</a:t>
            </a:r>
            <a:r>
              <a:rPr lang="en-US" sz="2800" b="1" dirty="0" smtClean="0">
                <a:latin typeface="Cambria" pitchFamily="18" charset="0"/>
              </a:rPr>
              <a:t>:  man began as the highest of God’s creatures, but he made himself into a beast.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- 30-32 chart.jpg"/>
          <p:cNvPicPr>
            <a:picLocks noChangeAspect="1"/>
          </p:cNvPicPr>
          <p:nvPr/>
        </p:nvPicPr>
        <p:blipFill>
          <a:blip r:embed="rId2" cstate="print"/>
          <a:srcRect t="1400"/>
          <a:stretch>
            <a:fillRect/>
          </a:stretch>
        </p:blipFill>
        <p:spPr>
          <a:xfrm>
            <a:off x="0" y="-1"/>
            <a:ext cx="9144000" cy="6870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If someone stubbornly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refuses</a:t>
            </a:r>
            <a:r>
              <a:rPr lang="en-US" sz="2800" b="1" dirty="0" smtClean="0">
                <a:latin typeface="Cambria" pitchFamily="18" charset="0"/>
              </a:rPr>
              <a:t> to repent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, we may discover that person is </a:t>
            </a:r>
            <a:r>
              <a:rPr lang="en-US" sz="2800" b="1" i="1" u="sng" dirty="0" smtClean="0">
                <a:latin typeface="Cambria" pitchFamily="18" charset="0"/>
              </a:rPr>
              <a:t>not</a:t>
            </a:r>
            <a:r>
              <a:rPr lang="en-US" sz="2800" b="1" dirty="0" smtClean="0">
                <a:latin typeface="Cambria" pitchFamily="18" charset="0"/>
              </a:rPr>
              <a:t>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believer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Upon such discovery, it would be appropriate to  make every attempt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lead</a:t>
            </a:r>
            <a:r>
              <a:rPr lang="en-US" sz="2800" b="1" dirty="0" smtClean="0">
                <a:latin typeface="Cambria" pitchFamily="18" charset="0"/>
              </a:rPr>
              <a:t> the individual to Christ.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Then, upon repentance and belief in Jesus Christ, embrace him or her 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child</a:t>
            </a:r>
            <a:r>
              <a:rPr lang="en-US" sz="2800" b="1" dirty="0" smtClean="0">
                <a:latin typeface="Cambria" pitchFamily="18" charset="0"/>
              </a:rPr>
              <a:t> and a member 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Household of Faith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39087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On the other hand, if we continue to embrace someone who 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guilty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of unrepentant sin</a:t>
            </a:r>
            <a:r>
              <a:rPr lang="en-US" sz="2800" b="1" dirty="0" smtClean="0">
                <a:latin typeface="Cambria" pitchFamily="18" charset="0"/>
              </a:rPr>
              <a:t> as a fellow believer, we deny that person the opportunity to hear the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good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news</a:t>
            </a:r>
            <a:r>
              <a:rPr lang="en-US" sz="2800" b="1" dirty="0" smtClean="0">
                <a:latin typeface="Cambria" pitchFamily="18" charset="0"/>
              </a:rPr>
              <a:t> and turn to the Savior for deliverance.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May such a thing never occur!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1 Jes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257800" cy="6553200"/>
          </a:xfrm>
          <a:prstGeom prst="rect">
            <a:avLst/>
          </a:prstGeom>
        </p:spPr>
      </p:pic>
      <p:pic>
        <p:nvPicPr>
          <p:cNvPr id="4" name="Picture 3" descr="Jesus outreached ha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52400"/>
            <a:ext cx="5562600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609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“Come unto Me”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3 Feb 2021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19200"/>
            <a:ext cx="853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C3986D">
                      <a:tint val="80000"/>
                      <a:satMod val="250000"/>
                      <a:alpha val="45000"/>
                    </a:srgbClr>
                  </a:outerShdw>
                </a:effectLst>
                <a:latin typeface="Britannic Bold" pitchFamily="34" charset="0"/>
                <a:cs typeface="Arial" pitchFamily="34" charset="0"/>
              </a:rPr>
              <a:t>Book of Romans</a:t>
            </a:r>
            <a:endParaRPr lang="en-US" sz="3000" b="1" dirty="0" smtClean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C3986D">
                    <a:tint val="80000"/>
                    <a:satMod val="250000"/>
                    <a:alpha val="45000"/>
                  </a:srgbClr>
                </a:outerShdw>
              </a:effectLst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534400" cy="3323987"/>
          </a:xfrm>
          <a:prstGeom prst="rect">
            <a:avLst/>
          </a:prstGeom>
          <a:noFill/>
        </p:spPr>
        <p:txBody>
          <a:bodyPr wrap="square" lIns="0" tIns="91440" rIns="0" bIns="91440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latin typeface="Britannic Bold" pitchFamily="34" charset="0"/>
              </a:rPr>
              <a:t>Before next class, read the below chapter in the KJV and in one other versions of the Bible, i.e.,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Read the entire Chapter 2:1 – 29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Focus on Chapter 2:1 – 16   </a:t>
            </a:r>
            <a:endParaRPr lang="en-US" sz="28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295401"/>
            <a:ext cx="81534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365760" bIns="365760" rtlCol="0">
            <a:spAutoFit/>
          </a:bodyPr>
          <a:lstStyle/>
          <a:p>
            <a:pPr marL="274320">
              <a:spcAft>
                <a:spcPts val="1200"/>
              </a:spcAft>
            </a:pPr>
            <a:r>
              <a:rPr lang="en-US" sz="3000" b="1" dirty="0" smtClean="0">
                <a:latin typeface="Cambria" pitchFamily="18" charset="0"/>
              </a:rPr>
              <a:t>“The greatest judgment God can inflict on us is to let us have our own way.” </a:t>
            </a:r>
          </a:p>
          <a:p>
            <a:pPr>
              <a:spcAft>
                <a:spcPts val="1200"/>
              </a:spcAft>
            </a:pPr>
            <a:r>
              <a:rPr lang="en-US" sz="3200" b="1" dirty="0" smtClean="0">
                <a:latin typeface="Cambria" pitchFamily="18" charset="0"/>
              </a:rPr>
              <a:t>			                   </a:t>
            </a:r>
            <a:r>
              <a:rPr lang="en-US" sz="2800" b="1" dirty="0" smtClean="0">
                <a:latin typeface="Cambria" pitchFamily="18" charset="0"/>
              </a:rPr>
              <a:t>Warren W. Wiersbe </a:t>
            </a:r>
            <a:r>
              <a:rPr lang="en-US" sz="3000" b="1" dirty="0" smtClean="0">
                <a:latin typeface="Cambria" pitchFamily="18" charset="0"/>
              </a:rPr>
              <a:t> </a:t>
            </a:r>
            <a:endParaRPr lang="en-US" sz="2400" b="1" dirty="0" smtClean="0"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95250"/>
            <a:ext cx="8153400" cy="1069975"/>
            <a:chOff x="533400" y="95250"/>
            <a:chExt cx="8153400" cy="106997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533400" y="95250"/>
              <a:ext cx="81534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anchor="t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all" spc="0" normalizeH="0" baseline="0" noProof="0" dirty="0" smtClean="0">
                  <a:ln>
                    <a:noFill/>
                  </a:ln>
                  <a:solidFill>
                    <a:srgbClr val="81273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48000" endA="300" endPos="55000" dir="5400000" sy="-90000" algn="bl" rotWithShape="0"/>
                  </a:effectLst>
                  <a:uLnTx/>
                  <a:uFillTx/>
                  <a:latin typeface="Britannic Bold" pitchFamily="34" charset="0"/>
                  <a:ea typeface="+mj-ea"/>
                  <a:cs typeface="+mj-cs"/>
                </a:rPr>
                <a:t>The Pauline Epistles</a:t>
              </a:r>
            </a:p>
          </p:txBody>
        </p:sp>
        <p:pic>
          <p:nvPicPr>
            <p:cNvPr id="8" name="Picture 5" descr="Scroll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5338" y="390525"/>
              <a:ext cx="15240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2700000" rotWithShape="0">
                <a:srgbClr val="808080">
                  <a:alpha val="42998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now begin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 section</a:t>
            </a:r>
            <a:r>
              <a:rPr lang="en-US" sz="2800" b="1" dirty="0" smtClean="0">
                <a:latin typeface="Cambria" pitchFamily="18" charset="0"/>
              </a:rPr>
              <a:t> of the letter, which discusses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:  Paul records the evidence presented at this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trial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1:18-32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these closing verses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1</a:t>
            </a:r>
            <a:r>
              <a:rPr lang="en-US" sz="2800" b="1" dirty="0" smtClean="0">
                <a:latin typeface="Cambria" pitchFamily="18" charset="0"/>
              </a:rPr>
              <a:t>, Paul explains how the Gentiles got into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awful darkness</a:t>
            </a:r>
            <a:r>
              <a:rPr lang="en-US" sz="2800" b="1" dirty="0" smtClean="0">
                <a:latin typeface="Cambria" pitchFamily="18" charset="0"/>
              </a:rPr>
              <a:t> that engulfs them and how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God’s wrath</a:t>
            </a:r>
            <a:r>
              <a:rPr lang="en-US" sz="2800" b="1" dirty="0" smtClean="0">
                <a:latin typeface="Cambria" pitchFamily="18" charset="0"/>
              </a:rPr>
              <a:t> was revealed against them.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God’s wrath is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holy response</a:t>
            </a:r>
            <a:r>
              <a:rPr lang="en-US" sz="2800" b="1" dirty="0" smtClean="0">
                <a:latin typeface="Cambria" pitchFamily="18" charset="0"/>
              </a:rPr>
              <a:t> to humanity’s sinful, rebellious nature.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7705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Note that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Romans 1:18</a:t>
            </a:r>
            <a:r>
              <a:rPr lang="en-US" sz="2800" b="1" dirty="0" smtClean="0">
                <a:latin typeface="Cambria" pitchFamily="18" charset="0"/>
              </a:rPr>
              <a:t>, the Gentiles </a:t>
            </a:r>
            <a:r>
              <a:rPr lang="en-US" sz="2800" b="1" i="1" dirty="0" smtClean="0">
                <a:latin typeface="Cambria" pitchFamily="18" charset="0"/>
              </a:rPr>
              <a:t>“held down the truth,”</a:t>
            </a:r>
            <a:r>
              <a:rPr lang="en-US" sz="2800" b="1" dirty="0" smtClean="0">
                <a:latin typeface="Cambria" pitchFamily="18" charset="0"/>
              </a:rPr>
              <a:t> and now they </a:t>
            </a:r>
            <a:r>
              <a:rPr lang="en-US" sz="2800" b="1" i="1" dirty="0" smtClean="0">
                <a:latin typeface="Cambria" pitchFamily="18" charset="0"/>
              </a:rPr>
              <a:t>“exchange the truth”</a:t>
            </a:r>
            <a:r>
              <a:rPr lang="en-US" sz="2800" b="1" dirty="0" smtClean="0">
                <a:latin typeface="Cambria" pitchFamily="18" charset="0"/>
              </a:rPr>
              <a:t> for a lie.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truth believed and obeyed grants us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knowledge</a:t>
            </a:r>
            <a:r>
              <a:rPr lang="en-US" sz="2800" b="1" dirty="0" smtClean="0">
                <a:latin typeface="Cambria" pitchFamily="18" charset="0"/>
              </a:rPr>
              <a:t> and sets us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free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John 8:31–32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truth rejected and disobeyed turns us into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deceivers</a:t>
            </a:r>
            <a:r>
              <a:rPr lang="en-US" sz="2800" b="1" dirty="0" smtClean="0">
                <a:latin typeface="Cambria" pitchFamily="18" charset="0"/>
              </a:rPr>
              <a:t> and makes us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slaves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1John 1:8</a:t>
            </a:r>
            <a:r>
              <a:rPr lang="en-US" sz="2800" b="1" dirty="0" smtClean="0">
                <a:latin typeface="Cambria" pitchFamily="18" charset="0"/>
              </a:rPr>
              <a:t>). </a:t>
            </a:r>
            <a:endParaRPr lang="en-US" sz="24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3231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Note the steps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downward</a:t>
            </a:r>
            <a:r>
              <a:rPr lang="en-US" sz="2800" b="1" dirty="0" smtClean="0">
                <a:latin typeface="Cambria" pitchFamily="18" charset="0"/>
              </a:rPr>
              <a:t> in Gentile history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  </a:t>
            </a:r>
            <a:endParaRPr lang="en-US" sz="24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They knew God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18–20</a:t>
            </a:r>
            <a:r>
              <a:rPr lang="en-US" sz="2800" b="1" dirty="0" smtClean="0">
                <a:latin typeface="Cambria" pitchFamily="18" charset="0"/>
              </a:rPr>
              <a:t>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had given them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twofold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revelation</a:t>
            </a:r>
            <a:r>
              <a:rPr lang="en-US" sz="2800" b="1" dirty="0" smtClean="0">
                <a:latin typeface="Cambria" pitchFamily="18" charset="0"/>
              </a:rPr>
              <a:t> of Himself “in them”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conscience</a:t>
            </a:r>
            <a:r>
              <a:rPr lang="en-US" sz="2800" b="1" dirty="0" smtClean="0">
                <a:latin typeface="Cambria" pitchFamily="18" charset="0"/>
              </a:rPr>
              <a:t>) and “unto them”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creation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latin typeface="Cambria" pitchFamily="18" charset="0"/>
              </a:rPr>
              <a:t>“Because that which may be known of God is manifest in them; for God hath showed it unto them”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19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8169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Man did not begin with ignorance and gradually work his way up to intelligence; he began with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blazing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revelation</a:t>
            </a:r>
            <a:r>
              <a:rPr lang="en-US" sz="2800" b="1" dirty="0" smtClean="0">
                <a:latin typeface="Cambria" pitchFamily="18" charset="0"/>
              </a:rPr>
              <a:t> of the power and wisdom of God and turned his back on it.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0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had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revealed</a:t>
            </a:r>
            <a:r>
              <a:rPr lang="en-US" sz="2800" b="1" dirty="0" smtClean="0">
                <a:latin typeface="Cambria" pitchFamily="18" charset="0"/>
              </a:rPr>
              <a:t> Himself from the very time of creation, so that people who have never heard the Gospel are still without excuse.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0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They glorified Him </a:t>
            </a:r>
            <a:r>
              <a:rPr lang="en-US" sz="2800" b="1" i="1" u="sng" dirty="0" smtClean="0">
                <a:latin typeface="Cambria" pitchFamily="18" charset="0"/>
              </a:rPr>
              <a:t>not</a:t>
            </a:r>
            <a:r>
              <a:rPr lang="en-US" sz="2800" b="1" dirty="0" smtClean="0">
                <a:latin typeface="Cambria" pitchFamily="18" charset="0"/>
              </a:rPr>
              <a:t> as God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21–23</a:t>
            </a:r>
            <a:r>
              <a:rPr lang="en-US" sz="2800" b="1" dirty="0" smtClean="0">
                <a:latin typeface="Cambria" pitchFamily="18" charset="0"/>
              </a:rPr>
              <a:t>).  Vain thinking and foolish reasoning turned men from the truth to lies.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we choose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, we express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contempt</a:t>
            </a:r>
            <a:r>
              <a:rPr lang="en-US" sz="2800" b="1" dirty="0" smtClean="0">
                <a:latin typeface="Cambria" pitchFamily="18" charset="0"/>
              </a:rPr>
              <a:t> for God’s character, calling bad things good.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Sin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suppresses</a:t>
            </a:r>
            <a:r>
              <a:rPr lang="en-US" sz="2800" b="1" dirty="0" smtClean="0">
                <a:latin typeface="Cambria" pitchFamily="18" charset="0"/>
              </a:rPr>
              <a:t> the will of God;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 keeps the world from working as God originally intended it to.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Humanity has a stubborn habit of looking to the </a:t>
            </a:r>
            <a:r>
              <a:rPr lang="en-US" sz="2800" b="1" u="sng" dirty="0" smtClean="0">
                <a:latin typeface="Cambria" pitchFamily="18" charset="0"/>
              </a:rPr>
              <a:t>gift</a:t>
            </a:r>
            <a:r>
              <a:rPr lang="en-US" sz="2800" b="1" dirty="0" smtClean="0">
                <a:latin typeface="Cambria" pitchFamily="18" charset="0"/>
              </a:rPr>
              <a:t> rather than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Giver</a:t>
            </a:r>
            <a:r>
              <a:rPr lang="en-US" sz="2800" b="1" dirty="0" smtClean="0">
                <a:latin typeface="Cambria" pitchFamily="18" charset="0"/>
              </a:rPr>
              <a:t> for fulfillment.  </a:t>
            </a:r>
          </a:p>
          <a:p>
            <a:pPr marL="274320" indent="-274320"/>
            <a:endParaRPr lang="en-US" sz="28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014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  </a:t>
            </a:r>
            <a:endParaRPr lang="en-US" sz="2800" b="1" dirty="0" smtClean="0">
              <a:latin typeface="Cambria" pitchFamily="18" charset="0"/>
            </a:endParaRPr>
          </a:p>
          <a:p>
            <a:pPr marL="274320" indent="-274320"/>
            <a:r>
              <a:rPr lang="en-US" sz="24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It has long been the habit of humankind to trade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one true God</a:t>
            </a:r>
            <a:r>
              <a:rPr lang="en-US" sz="2800" b="1" dirty="0" smtClean="0">
                <a:latin typeface="Cambria" pitchFamily="18" charset="0"/>
              </a:rPr>
              <a:t> for one of their own making.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will hold us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accountable for sin</a:t>
            </a:r>
            <a:r>
              <a:rPr lang="en-US" sz="2800" b="1" dirty="0" smtClean="0">
                <a:latin typeface="Cambria" pitchFamily="18" charset="0"/>
              </a:rPr>
              <a:t>, whether we acknowledge His presence or not.  And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consequences</a:t>
            </a:r>
            <a:r>
              <a:rPr lang="en-US" sz="2800" b="1" dirty="0" smtClean="0">
                <a:latin typeface="Cambria" pitchFamily="18" charset="0"/>
              </a:rPr>
              <a:t> of our rejecting Him in favor of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 are far graver than we can imagine.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Court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Scence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800" b="1" dirty="0" smtClean="0">
                <a:latin typeface="Cambria" pitchFamily="18" charset="0"/>
              </a:rPr>
              <a:t> Paul records the evidence presented at this trial as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six indictments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18–32</a:t>
            </a:r>
            <a:r>
              <a:rPr lang="en-US" sz="2800" b="1" dirty="0" smtClean="0">
                <a:latin typeface="Cambria" pitchFamily="18" charset="0"/>
              </a:rPr>
              <a:t>):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24616</TotalTime>
  <Words>1193</Words>
  <Application>Microsoft Office PowerPoint</Application>
  <PresentationFormat>On-screen Show (4:3)</PresentationFormat>
  <Paragraphs>160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Trek</vt:lpstr>
      <vt:lpstr>1_Trek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5804</cp:revision>
  <dcterms:created xsi:type="dcterms:W3CDTF">2016-10-08T19:35:00Z</dcterms:created>
  <dcterms:modified xsi:type="dcterms:W3CDTF">2021-01-24T18:37:50Z</dcterms:modified>
</cp:coreProperties>
</file>