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8"/>
  </p:notesMasterIdLst>
  <p:sldIdLst>
    <p:sldId id="1659" r:id="rId3"/>
    <p:sldId id="2197" r:id="rId4"/>
    <p:sldId id="2434" r:id="rId5"/>
    <p:sldId id="2430" r:id="rId6"/>
    <p:sldId id="2509" r:id="rId7"/>
    <p:sldId id="2511" r:id="rId8"/>
    <p:sldId id="2510" r:id="rId9"/>
    <p:sldId id="2512" r:id="rId10"/>
    <p:sldId id="2513" r:id="rId11"/>
    <p:sldId id="2498" r:id="rId12"/>
    <p:sldId id="2515" r:id="rId13"/>
    <p:sldId id="2445" r:id="rId14"/>
    <p:sldId id="2516" r:id="rId15"/>
    <p:sldId id="2514" r:id="rId16"/>
    <p:sldId id="2450" r:id="rId17"/>
    <p:sldId id="2521" r:id="rId18"/>
    <p:sldId id="2522" r:id="rId19"/>
    <p:sldId id="2518" r:id="rId20"/>
    <p:sldId id="2523" r:id="rId21"/>
    <p:sldId id="2524" r:id="rId22"/>
    <p:sldId id="2525" r:id="rId23"/>
    <p:sldId id="2526" r:id="rId24"/>
    <p:sldId id="2527" r:id="rId25"/>
    <p:sldId id="2541" r:id="rId26"/>
    <p:sldId id="2451" r:id="rId27"/>
    <p:sldId id="2529" r:id="rId28"/>
    <p:sldId id="2542" r:id="rId29"/>
    <p:sldId id="2531" r:id="rId30"/>
    <p:sldId id="2532" r:id="rId31"/>
    <p:sldId id="2534" r:id="rId32"/>
    <p:sldId id="2535" r:id="rId33"/>
    <p:sldId id="2536" r:id="rId34"/>
    <p:sldId id="2528" r:id="rId35"/>
    <p:sldId id="2520" r:id="rId36"/>
    <p:sldId id="2537" r:id="rId37"/>
    <p:sldId id="2485" r:id="rId38"/>
    <p:sldId id="2538" r:id="rId39"/>
    <p:sldId id="2544" r:id="rId40"/>
    <p:sldId id="2543" r:id="rId41"/>
    <p:sldId id="2539" r:id="rId42"/>
    <p:sldId id="2503" r:id="rId43"/>
    <p:sldId id="2540" r:id="rId44"/>
    <p:sldId id="2508" r:id="rId45"/>
    <p:sldId id="1888" r:id="rId46"/>
    <p:sldId id="189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6/7/2021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45</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6/7/2021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6/7/2021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Human Responsibility</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Part One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10:1  – 12</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9 June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21</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10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3" name="Picture 2" descr="10 - 1 title2.jpg"/>
          <p:cNvPicPr>
            <a:picLocks noChangeAspect="1"/>
          </p:cNvPicPr>
          <p:nvPr/>
        </p:nvPicPr>
        <p:blipFill>
          <a:blip r:embed="rId2" cstate="print"/>
          <a:srcRect t="20370" b="18519"/>
          <a:stretch>
            <a:fillRect/>
          </a:stretch>
        </p:blipFill>
        <p:spPr>
          <a:xfrm>
            <a:off x="381000" y="609600"/>
            <a:ext cx="8478982" cy="38862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457200" y="5105400"/>
            <a:ext cx="8458200"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Bodoni MT" pitchFamily="18" charset="0"/>
              </a:rPr>
              <a:t>Human Responsibility</a:t>
            </a:r>
            <a:endParaRPr lang="en-US" sz="3200" dirty="0">
              <a:solidFill>
                <a:srgbClr val="FFFF00"/>
              </a:solidFill>
              <a:effectLst>
                <a:outerShdw blurRad="38100" dist="38100" dir="2700000" algn="tl">
                  <a:srgbClr val="000000">
                    <a:alpha val="43137"/>
                  </a:srgbClr>
                </a:outerShdw>
              </a:effectLst>
              <a:latin typeface="Bodoni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15"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2"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Objectives of Ch10: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To see the importance of combining </a:t>
            </a:r>
            <a:r>
              <a:rPr lang="en-US" sz="2800" b="1" i="1" dirty="0" smtClean="0">
                <a:effectLst>
                  <a:outerShdw blurRad="38100" dist="38100" dir="2700000" algn="tl">
                    <a:srgbClr val="000000">
                      <a:alpha val="43137"/>
                    </a:srgbClr>
                  </a:outerShdw>
                </a:effectLst>
                <a:latin typeface="Cambria" pitchFamily="18" charset="0"/>
              </a:rPr>
              <a:t>zeal</a:t>
            </a:r>
            <a:r>
              <a:rPr lang="en-US" sz="2800" b="1" dirty="0" smtClean="0">
                <a:latin typeface="Cambria" pitchFamily="18" charset="0"/>
              </a:rPr>
              <a:t> with </a:t>
            </a:r>
            <a:r>
              <a:rPr lang="en-US" sz="2800" b="1" i="1" dirty="0" smtClean="0">
                <a:effectLst>
                  <a:outerShdw blurRad="38100" dist="38100" dir="2700000" algn="tl">
                    <a:srgbClr val="000000">
                      <a:alpha val="43137"/>
                    </a:srgbClr>
                  </a:outerShdw>
                </a:effectLst>
                <a:latin typeface="Cambria" pitchFamily="18" charset="0"/>
              </a:rPr>
              <a:t>knowledge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To understand that Israel had plenty of opportunity to </a:t>
            </a:r>
            <a:r>
              <a:rPr lang="en-US" sz="2800" b="1" i="1" dirty="0" smtClean="0">
                <a:effectLst>
                  <a:outerShdw blurRad="38100" dist="38100" dir="2700000" algn="tl">
                    <a:srgbClr val="000000">
                      <a:alpha val="43137"/>
                    </a:srgbClr>
                  </a:outerShdw>
                </a:effectLst>
                <a:latin typeface="Cambria" pitchFamily="18" charset="0"/>
              </a:rPr>
              <a:t>heed</a:t>
            </a:r>
            <a:r>
              <a:rPr lang="en-US" sz="2800" b="1" dirty="0" smtClean="0">
                <a:latin typeface="Cambria" pitchFamily="18" charset="0"/>
              </a:rPr>
              <a:t> the gospel of Christ, but for the most part they had </a:t>
            </a:r>
            <a:r>
              <a:rPr lang="en-US" sz="2800" b="1" i="1" dirty="0" smtClean="0">
                <a:effectLst>
                  <a:outerShdw blurRad="38100" dist="38100" dir="2700000" algn="tl">
                    <a:srgbClr val="000000">
                      <a:alpha val="43137"/>
                    </a:srgbClr>
                  </a:outerShdw>
                </a:effectLst>
                <a:latin typeface="Cambria" pitchFamily="18" charset="0"/>
              </a:rPr>
              <a:t>rejected</a:t>
            </a:r>
            <a:r>
              <a:rPr lang="en-US" sz="2800" b="1" dirty="0" smtClean="0">
                <a:latin typeface="Cambria" pitchFamily="18" charset="0"/>
              </a:rPr>
              <a:t> it.  </a:t>
            </a:r>
          </a:p>
          <a:p>
            <a:pPr marL="274320" indent="-274320"/>
            <a:r>
              <a:rPr lang="en-US" sz="2800" b="1" dirty="0" smtClean="0">
                <a:effectLst>
                  <a:outerShdw blurRad="38100" dist="38100" dir="2700000" algn="tl">
                    <a:srgbClr val="000000">
                      <a:alpha val="43137"/>
                    </a:srgbClr>
                  </a:outerShdw>
                </a:effectLst>
                <a:latin typeface="Cambria" pitchFamily="18" charset="0"/>
              </a:rPr>
              <a:t>Summary: </a:t>
            </a:r>
          </a:p>
          <a:p>
            <a:pPr marL="274320" indent="-274320">
              <a:buFont typeface="Arial" pitchFamily="34" charset="0"/>
              <a:buChar char="•"/>
            </a:pPr>
            <a:r>
              <a:rPr lang="en-US" sz="2800" b="1" dirty="0" smtClean="0">
                <a:latin typeface="Cambria" pitchFamily="18" charset="0"/>
              </a:rPr>
              <a:t>As Paul continues to explain God’s dealings with the nation of Israel, Paul repeats his expression of love towards them (</a:t>
            </a: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Though as a nation they had plenty of zeal (</a:t>
            </a:r>
            <a:r>
              <a:rPr lang="en-US" sz="2800" b="1" i="1" dirty="0" smtClean="0">
                <a:effectLst>
                  <a:outerShdw blurRad="38100" dist="38100" dir="2700000" algn="tl">
                    <a:srgbClr val="000000">
                      <a:alpha val="43137"/>
                    </a:srgbClr>
                  </a:outerShdw>
                </a:effectLst>
                <a:latin typeface="Cambria" pitchFamily="18" charset="0"/>
              </a:rPr>
              <a:t>fervor</a:t>
            </a:r>
            <a:r>
              <a:rPr lang="en-US" sz="2800" b="1" dirty="0" smtClean="0">
                <a:latin typeface="Cambria" pitchFamily="18" charset="0"/>
              </a:rPr>
              <a:t>), unfortunately their zeal was not according to knowledge (</a:t>
            </a: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Thus they rejected the righteousness of God while trying to establish their own righteousness through the Law of Moses.  But Paul explains that Christ is the fulfillment of the Law and has brought it to an end (</a:t>
            </a:r>
            <a:r>
              <a:rPr lang="en-US" sz="2800" b="1" dirty="0" smtClean="0">
                <a:effectLst>
                  <a:outerShdw blurRad="38100" dist="38100" dir="2700000" algn="tl">
                    <a:srgbClr val="000000">
                      <a:alpha val="43137"/>
                    </a:srgbClr>
                  </a:outerShdw>
                </a:effectLst>
                <a:latin typeface="Cambria" pitchFamily="18" charset="0"/>
              </a:rPr>
              <a:t>3-4</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righteousness God now offers is based upon faith in Christ, not keeping the Law.  It involves not the accomplishment of some great feat (like ascending to heaven or descending to hell), but confessing Jesus as Lord and believing that God raised Him from the dead (</a:t>
            </a:r>
            <a:r>
              <a:rPr lang="en-US" sz="2800" b="1" dirty="0" smtClean="0">
                <a:effectLst>
                  <a:outerShdw blurRad="38100" dist="38100" dir="2700000" algn="tl">
                    <a:srgbClr val="000000">
                      <a:alpha val="43137"/>
                    </a:srgbClr>
                  </a:outerShdw>
                </a:effectLst>
                <a:latin typeface="Cambria" pitchFamily="18" charset="0"/>
              </a:rPr>
              <a:t>5-10</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As foretold by Scripture, it is offered to all, both Jew and Gentile (</a:t>
            </a:r>
            <a:r>
              <a:rPr lang="en-US" sz="2800" b="1" dirty="0" smtClean="0">
                <a:effectLst>
                  <a:outerShdw blurRad="38100" dist="38100" dir="2700000" algn="tl">
                    <a:srgbClr val="000000">
                      <a:alpha val="43137"/>
                    </a:srgbClr>
                  </a:outerShdw>
                </a:effectLst>
                <a:latin typeface="Cambria" pitchFamily="18" charset="0"/>
              </a:rPr>
              <a:t>11-13</a:t>
            </a:r>
            <a:r>
              <a:rPr lang="en-US" sz="2800" b="1" dirty="0" smtClean="0">
                <a:latin typeface="Cambria" pitchFamily="18" charset="0"/>
              </a:rPr>
              <a:t>).  And it is offered through the act of preaching the Word (</a:t>
            </a:r>
            <a:r>
              <a:rPr lang="en-US" sz="2800" b="1" dirty="0" smtClean="0">
                <a:effectLst>
                  <a:outerShdw blurRad="38100" dist="38100" dir="2700000" algn="tl">
                    <a:srgbClr val="000000">
                      <a:alpha val="43137"/>
                    </a:srgbClr>
                  </a:outerShdw>
                </a:effectLst>
                <a:latin typeface="Cambria" pitchFamily="18" charset="0"/>
              </a:rPr>
              <a:t>14-15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problem with the nation of Israel, then, is that not all of them received the gospel message, even when they had ample opportunity (</a:t>
            </a:r>
            <a:r>
              <a:rPr lang="en-US" sz="2800" b="1" dirty="0" smtClean="0">
                <a:effectLst>
                  <a:outerShdw blurRad="38100" dist="38100" dir="2700000" algn="tl">
                    <a:srgbClr val="000000">
                      <a:alpha val="43137"/>
                    </a:srgbClr>
                  </a:outerShdw>
                </a:effectLst>
                <a:latin typeface="Cambria" pitchFamily="18" charset="0"/>
              </a:rPr>
              <a:t>16-18</a:t>
            </a:r>
            <a:r>
              <a:rPr lang="en-US" sz="2800" b="1" dirty="0" smtClean="0">
                <a:latin typeface="Cambria" pitchFamily="18" charset="0"/>
              </a:rPr>
              <a:t>). But as Moses predicted, the day would come when God would provoke Israel to jealousy by another people, who Isaiah said did not seek God yet found Him, while Israel was constantly rebelling against Him (</a:t>
            </a:r>
            <a:r>
              <a:rPr lang="en-US" sz="2800" b="1" dirty="0" smtClean="0">
                <a:effectLst>
                  <a:outerShdw blurRad="38100" dist="38100" dir="2700000" algn="tl">
                    <a:srgbClr val="000000">
                      <a:alpha val="43137"/>
                    </a:srgbClr>
                  </a:outerShdw>
                </a:effectLst>
                <a:latin typeface="Cambria" pitchFamily="18" charset="0"/>
              </a:rPr>
              <a:t>19-21</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10 - 1-21.jpg"/>
          <p:cNvPicPr>
            <a:picLocks noChangeAspect="1"/>
          </p:cNvPicPr>
          <p:nvPr/>
        </p:nvPicPr>
        <p:blipFill>
          <a:blip r:embed="rId2" cstate="print"/>
          <a:stretch>
            <a:fillRect/>
          </a:stretch>
        </p:blipFill>
        <p:spPr>
          <a:xfrm>
            <a:off x="457200" y="914400"/>
            <a:ext cx="8308657" cy="4648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24731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Brethren, my heart’s desire and prayer to God for Israel is, that they might be saved.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For I bear them record that they have a zeal of God, but not according to knowledge.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For they being ignorant of God’s righteousness, and going about to establish their own righteousness, have not submitted themselves unto the righteousness of God.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For Christ is the end of the law for righteousness to every one that believeth.  </a:t>
            </a:r>
          </a:p>
        </p:txBody>
      </p:sp>
      <p:cxnSp>
        <p:nvCxnSpPr>
          <p:cNvPr id="16" name="Straight Connector 15"/>
          <p:cNvCxnSpPr/>
          <p:nvPr/>
        </p:nvCxnSpPr>
        <p:spPr>
          <a:xfrm>
            <a:off x="5791200" y="16764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181600" y="25146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819400" y="3810000"/>
            <a:ext cx="3017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191000" y="46482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Having stated the fact of Israel’s stumbling in the preceding verses, Paul now explained the reason for that stumbling.  But first, in words reminiscent of the opening verses of </a:t>
            </a:r>
            <a:r>
              <a:rPr lang="en-US" sz="2800" b="1" dirty="0" smtClean="0">
                <a:effectLst>
                  <a:outerShdw blurRad="38100" dist="38100" dir="2700000" algn="tl">
                    <a:srgbClr val="000000">
                      <a:alpha val="43137"/>
                    </a:srgbClr>
                  </a:outerShdw>
                </a:effectLst>
                <a:latin typeface="Cambria" pitchFamily="18" charset="0"/>
              </a:rPr>
              <a:t>Chapter 9</a:t>
            </a:r>
            <a:r>
              <a:rPr lang="en-US" sz="2800" b="1" dirty="0" smtClean="0">
                <a:latin typeface="Cambria" pitchFamily="18" charset="0"/>
              </a:rPr>
              <a:t>, the apostle expressed his deep personal spiritual burden for the salvation of the people of Israel.  </a:t>
            </a:r>
          </a:p>
          <a:p>
            <a:pPr marL="274320" indent="-274320">
              <a:spcAft>
                <a:spcPts val="2400"/>
              </a:spcAft>
              <a:buFont typeface="Arial" pitchFamily="34" charset="0"/>
              <a:buChar char="•"/>
            </a:pPr>
            <a:r>
              <a:rPr lang="en-US" sz="2800" b="1" dirty="0" smtClean="0">
                <a:latin typeface="Cambria" pitchFamily="18" charset="0"/>
              </a:rPr>
              <a:t>Paul shares his deep desire that Israel come to know and accept  Jesus.  Perhaps with his own experience in mind, Paul affirmed, For I can testify (bear witness) about them that they are zealous for God, but without knowledge of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Israel was called “</a:t>
            </a:r>
            <a:r>
              <a:rPr lang="en-US" sz="2800" b="1" dirty="0" smtClean="0">
                <a:effectLst>
                  <a:outerShdw blurRad="38100" dist="38100" dir="2700000" algn="tl">
                    <a:srgbClr val="000000">
                      <a:alpha val="43137"/>
                    </a:srgbClr>
                  </a:outerShdw>
                </a:effectLst>
                <a:latin typeface="Cambria" pitchFamily="18" charset="0"/>
              </a:rPr>
              <a:t>the God-intoxicated people.</a:t>
            </a:r>
            <a:r>
              <a:rPr lang="en-US" sz="2800" b="1" dirty="0" smtClean="0">
                <a:latin typeface="Cambria" pitchFamily="18" charset="0"/>
              </a:rPr>
              <a:t>” Paul had to acknowledge, however, that their zeal is </a:t>
            </a:r>
            <a:r>
              <a:rPr lang="en-US" sz="2800" b="1" i="1" u="sng" dirty="0" smtClean="0">
                <a:latin typeface="Cambria" pitchFamily="18" charset="0"/>
              </a:rPr>
              <a:t>not</a:t>
            </a:r>
            <a:r>
              <a:rPr lang="en-US" sz="2800" b="1" dirty="0" smtClean="0">
                <a:latin typeface="Cambria" pitchFamily="18" charset="0"/>
              </a:rPr>
              <a:t> based on “</a:t>
            </a:r>
            <a:r>
              <a:rPr lang="en-US" sz="2800" b="1" dirty="0" smtClean="0">
                <a:effectLst>
                  <a:outerShdw blurRad="38100" dist="38100" dir="2700000" algn="tl">
                    <a:srgbClr val="000000">
                      <a:alpha val="43137"/>
                    </a:srgbClr>
                  </a:outerShdw>
                </a:effectLst>
                <a:latin typeface="Cambria" pitchFamily="18" charset="0"/>
              </a:rPr>
              <a:t>full knowledge</a:t>
            </a:r>
            <a:r>
              <a:rPr lang="en-US" sz="2800" b="1" dirty="0" smtClean="0">
                <a:latin typeface="Cambria" pitchFamily="18" charset="0"/>
              </a:rPr>
              <a:t>.”  The Jews obviously had knowledge of God but not full knowledge.  </a:t>
            </a:r>
          </a:p>
          <a:p>
            <a:pPr marL="274320" indent="-274320">
              <a:spcAft>
                <a:spcPts val="2400"/>
              </a:spcAft>
              <a:buFont typeface="Arial" pitchFamily="34" charset="0"/>
              <a:buChar char="•"/>
            </a:pPr>
            <a:r>
              <a:rPr lang="en-US" sz="2800" b="1" dirty="0" smtClean="0">
                <a:latin typeface="Cambria" pitchFamily="18" charset="0"/>
              </a:rPr>
              <a:t>Otherwise they would not have stumbled over Christ by disregarding the “righteousness that comes from God and seeking to establish their own,” refusing to “submit to God’s righteousness.  That is , establishing their own righteousness on the basis of works.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10 - 2 title.jpg"/>
          <p:cNvPicPr>
            <a:picLocks noChangeAspect="1"/>
          </p:cNvPicPr>
          <p:nvPr/>
        </p:nvPicPr>
        <p:blipFill>
          <a:blip r:embed="rId2" cstate="print"/>
          <a:stretch>
            <a:fillRect/>
          </a:stretch>
        </p:blipFill>
        <p:spPr>
          <a:xfrm>
            <a:off x="304800" y="228600"/>
            <a:ext cx="8458200" cy="635027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continued his explanation of Israel’s failure and their misguided zeal.  Since they did not know (“</a:t>
            </a:r>
            <a:r>
              <a:rPr lang="en-US" sz="2800" b="1" dirty="0" smtClean="0">
                <a:effectLst>
                  <a:outerShdw blurRad="38100" dist="38100" dir="2700000" algn="tl">
                    <a:srgbClr val="000000">
                      <a:alpha val="43137"/>
                    </a:srgbClr>
                  </a:outerShdw>
                </a:effectLst>
                <a:latin typeface="Cambria" pitchFamily="18" charset="0"/>
              </a:rPr>
              <a:t>being ignorant</a:t>
            </a:r>
            <a:r>
              <a:rPr lang="en-US" sz="2800" b="1" dirty="0" smtClean="0">
                <a:latin typeface="Cambria" pitchFamily="18" charset="0"/>
              </a:rPr>
              <a:t>” as to not understanding) the righteousness that comes from God.  </a:t>
            </a:r>
          </a:p>
          <a:p>
            <a:pPr marL="274320" indent="-274320">
              <a:spcAft>
                <a:spcPts val="2400"/>
              </a:spcAft>
              <a:buFont typeface="Arial" pitchFamily="34" charset="0"/>
              <a:buChar char="•"/>
            </a:pPr>
            <a:r>
              <a:rPr lang="en-US" sz="2800" b="1" dirty="0" smtClean="0">
                <a:latin typeface="Cambria" pitchFamily="18" charset="0"/>
              </a:rPr>
              <a:t>The people of Israel did not understand the God-provided righteousness expounded in this letter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Rom 1:17</a:t>
            </a:r>
            <a:r>
              <a:rPr lang="en-US" sz="2800" b="1" dirty="0" smtClean="0">
                <a:latin typeface="Cambria" pitchFamily="18" charset="0"/>
              </a:rPr>
              <a:t>), even though they should have known from their own Scriptures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 15:6</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“And he [Abraham] believed in the LORD; and he counted it to him for righteousness.”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2972595"/>
            <a:ext cx="5879298"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“Human Responsibility”</a:t>
            </a:r>
          </a:p>
          <a:p>
            <a:pPr algn="ctr"/>
            <a:r>
              <a:rPr lang="en-US" sz="2800" dirty="0" smtClean="0">
                <a:effectLst>
                  <a:outerShdw blurRad="38100" dist="38100" dir="2700000" algn="tl">
                    <a:srgbClr val="000000">
                      <a:alpha val="43137"/>
                    </a:srgbClr>
                  </a:outerShdw>
                </a:effectLst>
                <a:latin typeface="Candara" pitchFamily="34" charset="0"/>
              </a:rPr>
              <a:t>Part One</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But here preferably the righteousness in view is the righteousness God requires for people to be accepted by Him, which is God’s own infinite righteousness.  The Jews did not really understand God’s own infinite righteousness, which is why they were continuing to seek to establish their own.  </a:t>
            </a:r>
          </a:p>
          <a:p>
            <a:pPr marL="274320" indent="-274320">
              <a:spcAft>
                <a:spcPts val="2400"/>
              </a:spcAft>
              <a:buFont typeface="Arial" pitchFamily="34" charset="0"/>
              <a:buChar char="•"/>
            </a:pPr>
            <a:r>
              <a:rPr lang="en-US" sz="2800" b="1" dirty="0" smtClean="0">
                <a:latin typeface="Cambria" pitchFamily="18" charset="0"/>
              </a:rPr>
              <a:t>Little wonder then that they did not submit to (“place themselves under”) God’s righteousness, that is, the righteousness God provides through Christ by faith.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v4</a:t>
            </a:r>
            <a:r>
              <a:rPr lang="en-US" sz="2800" b="1" dirty="0" smtClean="0">
                <a:latin typeface="Cambria" pitchFamily="18" charset="0"/>
              </a:rPr>
              <a:t>, Paul introduces a statement that is crucial to his explanation of Israel’s stumbling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“Christ is the end of the Law so that there may be righteousness for everyone who believes.”</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word translated “</a:t>
            </a:r>
            <a:r>
              <a:rPr lang="en-US" sz="2800" b="1" dirty="0" smtClean="0">
                <a:effectLst>
                  <a:outerShdw blurRad="38100" dist="38100" dir="2700000" algn="tl">
                    <a:srgbClr val="000000">
                      <a:alpha val="43137"/>
                    </a:srgbClr>
                  </a:outerShdw>
                </a:effectLst>
                <a:latin typeface="Cambria" pitchFamily="18" charset="0"/>
              </a:rPr>
              <a:t>end</a:t>
            </a:r>
            <a:r>
              <a:rPr lang="en-US" sz="2800" b="1" dirty="0" smtClean="0">
                <a:latin typeface="Cambria" pitchFamily="18" charset="0"/>
              </a:rPr>
              <a:t>” means that Christ is the designed end (termination) or Purpose-Goal of the Law, the Object to which the Law pointed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Gal. 3:24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“Wherefore the law was our </a:t>
            </a:r>
            <a:r>
              <a:rPr lang="en-US" sz="2800" b="1" i="1" dirty="0" smtClean="0">
                <a:effectLst>
                  <a:outerShdw blurRad="38100" dist="38100" dir="2700000" algn="tl">
                    <a:srgbClr val="000000">
                      <a:alpha val="43137"/>
                    </a:srgbClr>
                  </a:outerShdw>
                </a:effectLst>
                <a:latin typeface="Cambria" pitchFamily="18" charset="0"/>
              </a:rPr>
              <a:t>schoolmaster</a:t>
            </a:r>
            <a:r>
              <a:rPr lang="en-US" sz="2800" b="1" i="1" dirty="0" smtClean="0">
                <a:latin typeface="Cambria" pitchFamily="18" charset="0"/>
              </a:rPr>
              <a:t> to bring us unto Christ, that we might be justified by faith”</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847207"/>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 Law did not and could not of itself provide God’s righteousness for individuals.  But Christ fulfilled the Law by keeping it perfectly during His sinless life and then gave His life in payment for the penalty of sin and the broken Law.  </a:t>
            </a:r>
          </a:p>
          <a:p>
            <a:pPr marL="274320" indent="-274320">
              <a:spcAft>
                <a:spcPts val="2400"/>
              </a:spcAft>
              <a:buFont typeface="Arial" pitchFamily="34" charset="0"/>
              <a:buChar char="•"/>
            </a:pPr>
            <a:r>
              <a:rPr lang="en-US" sz="2800" b="1" dirty="0" smtClean="0">
                <a:latin typeface="Cambria" pitchFamily="18" charset="0"/>
              </a:rPr>
              <a:t>The Law then pointed to Christ as the</a:t>
            </a:r>
            <a:r>
              <a:rPr lang="en-US" sz="2800" b="1" i="1" u="sng" dirty="0" smtClean="0">
                <a:effectLst>
                  <a:outerShdw blurRad="38100" dist="38100" dir="2700000" algn="tl">
                    <a:srgbClr val="000000">
                      <a:alpha val="43137"/>
                    </a:srgbClr>
                  </a:outerShdw>
                </a:effectLst>
                <a:latin typeface="Cambria" pitchFamily="18" charset="0"/>
              </a:rPr>
              <a:t> source</a:t>
            </a:r>
            <a:r>
              <a:rPr lang="en-US" sz="2800" b="1" dirty="0" smtClean="0">
                <a:latin typeface="Cambria" pitchFamily="18" charset="0"/>
              </a:rPr>
              <a:t> of the God-provided righteousness that the Law could not supply.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 godly Jew who trusted Yahweh and followed the Levitical system, including the sin offering and the trespass offering, would most likely be inclined to respond to Christ by faith and would receive God’s righteousness.  </a:t>
            </a:r>
          </a:p>
          <a:p>
            <a:pPr marL="274320" indent="-274320">
              <a:spcAft>
                <a:spcPts val="2400"/>
              </a:spcAft>
              <a:buFont typeface="Arial" pitchFamily="34" charset="0"/>
              <a:buChar char="•"/>
            </a:pPr>
            <a:r>
              <a:rPr lang="en-US" sz="2800" b="1" dirty="0" smtClean="0">
                <a:latin typeface="Cambria" pitchFamily="18" charset="0"/>
              </a:rPr>
              <a:t>He then could meet the requirements of the Law by the indwelling Holy Spirit (</a:t>
            </a:r>
            <a:r>
              <a:rPr lang="en-US" sz="2800" b="1" dirty="0" smtClean="0">
                <a:effectLst>
                  <a:outerShdw blurRad="38100" dist="38100" dir="2700000" algn="tl">
                    <a:srgbClr val="000000">
                      <a:alpha val="43137"/>
                    </a:srgbClr>
                  </a:outerShdw>
                </a:effectLst>
                <a:latin typeface="Cambria" pitchFamily="18" charset="0"/>
              </a:rPr>
              <a:t>8:4</a:t>
            </a:r>
            <a:r>
              <a:rPr lang="en-US" sz="2800" b="1" dirty="0" smtClean="0">
                <a:latin typeface="Cambria" pitchFamily="18" charset="0"/>
              </a:rPr>
              <a:t>).  Conversely, a Jew who sought by works to establish his own righteousness would </a:t>
            </a:r>
            <a:r>
              <a:rPr lang="en-US" sz="2800" b="1" i="1" u="sng" dirty="0" smtClean="0">
                <a:latin typeface="Cambria" pitchFamily="18" charset="0"/>
              </a:rPr>
              <a:t>not</a:t>
            </a:r>
            <a:r>
              <a:rPr lang="en-US" sz="2800" b="1" dirty="0" smtClean="0">
                <a:latin typeface="Cambria" pitchFamily="18" charset="0"/>
              </a:rPr>
              <a:t> recognize Christ as “the end of the Law” and would </a:t>
            </a:r>
            <a:r>
              <a:rPr lang="en-US" sz="2800" b="1" i="1" dirty="0" smtClean="0">
                <a:effectLst>
                  <a:outerShdw blurRad="38100" dist="38100" dir="2700000" algn="tl">
                    <a:srgbClr val="000000">
                      <a:alpha val="43137"/>
                    </a:srgbClr>
                  </a:outerShdw>
                </a:effectLst>
                <a:latin typeface="Cambria" pitchFamily="18" charset="0"/>
              </a:rPr>
              <a:t>stumble</a:t>
            </a:r>
            <a:r>
              <a:rPr lang="en-US" sz="2800" b="1" dirty="0" smtClean="0">
                <a:latin typeface="Cambria" pitchFamily="18" charset="0"/>
              </a:rPr>
              <a:t> over Him.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10 - 4 text.jpg"/>
          <p:cNvPicPr>
            <a:picLocks noChangeAspect="1"/>
          </p:cNvPicPr>
          <p:nvPr/>
        </p:nvPicPr>
        <p:blipFill>
          <a:blip r:embed="rId2" cstate="print"/>
          <a:srcRect t="3819" b="4514"/>
          <a:stretch>
            <a:fillRect/>
          </a:stretch>
        </p:blipFill>
        <p:spPr>
          <a:xfrm>
            <a:off x="304800" y="457200"/>
            <a:ext cx="8645236" cy="59436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67820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For Moses describes the righteousness which is of the law, That the man which does those things shall live by them.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But the righteousness which is of faith speaks on this wise, Say not in thine heart, Who shall ascend into heaven? (that is, to bring Christ down from above:)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Or, Who shall descend into the deep? (that is, to bring up Christ again from the dead.)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But what saith it?  The word is nigh thee, even in thy mouth, and in thy heart: that is, the word of faith, which we preach.  </a:t>
            </a:r>
          </a:p>
        </p:txBody>
      </p:sp>
      <p:cxnSp>
        <p:nvCxnSpPr>
          <p:cNvPr id="15" name="Straight Connector 14"/>
          <p:cNvCxnSpPr/>
          <p:nvPr/>
        </p:nvCxnSpPr>
        <p:spPr>
          <a:xfrm>
            <a:off x="1066800" y="21336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762000" y="29718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962400" y="51054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858000" y="51054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47645"/>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In presenting God’s gracious offer of salvation     in Christ and the provision of righteousness        </a:t>
            </a:r>
            <a:r>
              <a:rPr lang="en-US" sz="2800" b="1" dirty="0" smtClean="0">
                <a:effectLst>
                  <a:outerShdw blurRad="38100" dist="38100" dir="2700000" algn="tl">
                    <a:srgbClr val="000000">
                      <a:alpha val="43137"/>
                    </a:srgbClr>
                  </a:outerShdw>
                </a:effectLst>
                <a:latin typeface="Cambria" pitchFamily="18" charset="0"/>
              </a:rPr>
              <a:t>“by faith,”</a:t>
            </a:r>
            <a:r>
              <a:rPr lang="en-US" sz="2800" b="1" dirty="0" smtClean="0">
                <a:latin typeface="Cambria" pitchFamily="18" charset="0"/>
              </a:rPr>
              <a:t> Paul first states the contrast of the    </a:t>
            </a:r>
            <a:r>
              <a:rPr lang="en-US" sz="2800" b="1" dirty="0" smtClean="0">
                <a:effectLst>
                  <a:outerShdw blurRad="38100" dist="38100" dir="2700000" algn="tl">
                    <a:srgbClr val="000000">
                      <a:alpha val="43137"/>
                    </a:srgbClr>
                  </a:outerShdw>
                </a:effectLst>
                <a:latin typeface="Cambria" pitchFamily="18" charset="0"/>
              </a:rPr>
              <a:t>“by-works”</a:t>
            </a:r>
            <a:r>
              <a:rPr lang="en-US" sz="2800" b="1" dirty="0" smtClean="0">
                <a:latin typeface="Cambria" pitchFamily="18" charset="0"/>
              </a:rPr>
              <a:t> approach to achieving righteousness. </a:t>
            </a:r>
          </a:p>
          <a:p>
            <a:pPr marL="274320" indent="-274320">
              <a:spcAft>
                <a:spcPts val="2400"/>
              </a:spcAft>
              <a:buFont typeface="Arial" pitchFamily="34" charset="0"/>
              <a:buChar char="•"/>
            </a:pPr>
            <a:r>
              <a:rPr lang="en-US" sz="2800" b="1" dirty="0" smtClean="0">
                <a:latin typeface="Cambria" pitchFamily="18" charset="0"/>
              </a:rPr>
              <a:t>Paul states that Moses describes the righteousness that is by the Law.  Then Paul quoted </a:t>
            </a:r>
            <a:r>
              <a:rPr lang="en-US" sz="2800" b="1" dirty="0" smtClean="0">
                <a:effectLst>
                  <a:outerShdw blurRad="38100" dist="38100" dir="2700000" algn="tl">
                    <a:srgbClr val="000000">
                      <a:alpha val="43137"/>
                    </a:srgbClr>
                  </a:outerShdw>
                </a:effectLst>
                <a:latin typeface="Cambria" pitchFamily="18" charset="0"/>
              </a:rPr>
              <a:t>Leviticus 18:5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effectLst>
                  <a:outerShdw blurRad="38100" dist="38100" dir="2700000" algn="tl">
                    <a:srgbClr val="000000">
                      <a:alpha val="43137"/>
                    </a:srgbClr>
                  </a:outerShdw>
                </a:effectLst>
                <a:latin typeface="Cambria" pitchFamily="18" charset="0"/>
              </a:rPr>
              <a:t> </a:t>
            </a:r>
            <a:r>
              <a:rPr lang="en-US" sz="2800" b="1" i="1" dirty="0" smtClean="0">
                <a:latin typeface="Cambria" pitchFamily="18" charset="0"/>
              </a:rPr>
              <a:t>“The man who does these things will live by [in] them”</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10:5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If a Jew were to receive righteousness by keeping the demands of the Law, that would be human achievement; it would </a:t>
            </a:r>
            <a:r>
              <a:rPr lang="en-US" sz="2800" b="1" i="1" u="sng" dirty="0" smtClean="0">
                <a:latin typeface="Cambria" pitchFamily="18" charset="0"/>
              </a:rPr>
              <a:t>not</a:t>
            </a:r>
            <a:r>
              <a:rPr lang="en-US" sz="2800" b="1" dirty="0" smtClean="0">
                <a:latin typeface="Cambria" pitchFamily="18" charset="0"/>
              </a:rPr>
              <a:t> be from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That is to say, if a person is able to perform all that the Law requires, it will lead to life.﻿  The problem lies in the fact that no one is able to live up to the requirements of the law.  Although law points us in the right direction, it provides no power to achieve its demands.  It was never meant as a way to merit God’s favor.</a:t>
            </a:r>
          </a:p>
          <a:p>
            <a:pPr marL="274320" indent="-274320">
              <a:spcAft>
                <a:spcPts val="2400"/>
              </a:spcAft>
              <a:buFont typeface="Arial" pitchFamily="34" charset="0"/>
              <a:buChar char="•"/>
            </a:pPr>
            <a:r>
              <a:rPr lang="en-US" sz="2800" b="1" dirty="0" smtClean="0">
                <a:latin typeface="Cambria" pitchFamily="18" charset="0"/>
              </a:rPr>
              <a:t>Its role was to reflect the character of God in terms of ethical goals.  The Jewish legalists had perverted the divine intention of the Law and made it into a way to gain God’s favor based on personal merit.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However, a Jew would need to keep the entire Law perfectly all his life – an impossible task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James 2:10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“For whosoever shall keep the whole law, and yet offend in one point, he is guilty of all.”</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But then Paul also quoted Moses in support of his righteousness </a:t>
            </a:r>
            <a:r>
              <a:rPr lang="en-US" sz="2800" b="1" dirty="0" smtClean="0">
                <a:effectLst>
                  <a:outerShdw blurRad="38100" dist="38100" dir="2700000" algn="tl">
                    <a:srgbClr val="000000">
                      <a:alpha val="43137"/>
                    </a:srgbClr>
                  </a:outerShdw>
                </a:effectLst>
                <a:latin typeface="Cambria" pitchFamily="18" charset="0"/>
              </a:rPr>
              <a:t>“by-faith”</a:t>
            </a:r>
            <a:r>
              <a:rPr lang="en-US" sz="2800" b="1" dirty="0" smtClean="0">
                <a:latin typeface="Cambria" pitchFamily="18" charset="0"/>
              </a:rPr>
              <a:t> position centered in Christ as </a:t>
            </a:r>
            <a:r>
              <a:rPr lang="en-US" sz="2800" b="1" dirty="0" smtClean="0">
                <a:effectLst>
                  <a:outerShdw blurRad="38100" dist="38100" dir="2700000" algn="tl">
                    <a:srgbClr val="000000">
                      <a:alpha val="43137"/>
                    </a:srgbClr>
                  </a:outerShdw>
                </a:effectLst>
                <a:latin typeface="Cambria" pitchFamily="18" charset="0"/>
              </a:rPr>
              <a:t>“the end of the Law”</a:t>
            </a:r>
            <a:r>
              <a:rPr lang="en-US" sz="2800" b="1" dirty="0" smtClean="0">
                <a:latin typeface="Cambria" pitchFamily="18" charset="0"/>
              </a:rPr>
              <a:t> and the means by which righteousness is available for everyone who believes.  Paul uses of Moses’ words suggest that righteousness </a:t>
            </a:r>
            <a:r>
              <a:rPr lang="en-US" sz="2800" b="1" dirty="0" smtClean="0">
                <a:effectLst>
                  <a:outerShdw blurRad="38100" dist="38100" dir="2700000" algn="tl">
                    <a:srgbClr val="000000">
                      <a:alpha val="43137"/>
                    </a:srgbClr>
                  </a:outerShdw>
                </a:effectLst>
                <a:latin typeface="Cambria" pitchFamily="18" charset="0"/>
              </a:rPr>
              <a:t>“by faith”</a:t>
            </a:r>
            <a:r>
              <a:rPr lang="en-US" sz="2800" b="1" dirty="0" smtClean="0">
                <a:latin typeface="Cambria" pitchFamily="18" charset="0"/>
              </a:rPr>
              <a:t> is not a new concept, but had been proclaimed to Israel by Moses.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 material Paul quotes here is taken somewhat freely from </a:t>
            </a:r>
            <a:r>
              <a:rPr lang="en-US" sz="2800" b="1" dirty="0" smtClean="0">
                <a:effectLst>
                  <a:outerShdw blurRad="38100" dist="38100" dir="2700000" algn="tl">
                    <a:srgbClr val="000000">
                      <a:alpha val="43137"/>
                    </a:srgbClr>
                  </a:outerShdw>
                </a:effectLst>
                <a:latin typeface="Cambria" pitchFamily="18" charset="0"/>
              </a:rPr>
              <a:t>Deuteronomy 30:12-14</a:t>
            </a:r>
            <a:r>
              <a:rPr lang="en-US" sz="2800" b="1" dirty="0" smtClean="0">
                <a:latin typeface="Cambria" pitchFamily="18" charset="0"/>
              </a:rPr>
              <a:t>.  The material in Deuteronomy was part of Moses’ charge to the generation of Israel about to enter the land of Canaan.  </a:t>
            </a:r>
          </a:p>
          <a:p>
            <a:pPr marL="274320" indent="-274320">
              <a:spcAft>
                <a:spcPts val="2400"/>
              </a:spcAft>
              <a:buFont typeface="Arial" pitchFamily="34" charset="0"/>
              <a:buChar char="•"/>
            </a:pPr>
            <a:r>
              <a:rPr lang="en-US" sz="2800" b="1" dirty="0" smtClean="0">
                <a:latin typeface="Cambria" pitchFamily="18" charset="0"/>
              </a:rPr>
              <a:t>Blessing was promised for faith and obedience, and chastisement would result from rejection and disobedience.  If Israel forsook God, Moses said, they would face worldwide dispersion and affliction.  When the people then finally do turn to God in faith, He will restore them to blessing, prosperity, and prominence among the nations.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9</a:t>
            </a:r>
            <a:r>
              <a:rPr lang="en-US" sz="2800" b="1" dirty="0" smtClean="0">
                <a:latin typeface="Cambria" pitchFamily="18" charset="0"/>
              </a:rPr>
              <a:t>, we encountered the </a:t>
            </a:r>
            <a:r>
              <a:rPr lang="en-US" sz="2800" b="1" dirty="0" smtClean="0">
                <a:effectLst>
                  <a:outerShdw blurRad="38100" dist="38100" dir="2700000" algn="tl">
                    <a:srgbClr val="000000">
                      <a:alpha val="43137"/>
                    </a:srgbClr>
                  </a:outerShdw>
                </a:effectLst>
                <a:latin typeface="Cambria" pitchFamily="18" charset="0"/>
              </a:rPr>
              <a:t>“Sovereignty of God”</a:t>
            </a:r>
            <a:r>
              <a:rPr lang="en-US" sz="2800" b="1" dirty="0" smtClean="0">
                <a:latin typeface="Cambria" pitchFamily="18" charset="0"/>
              </a:rPr>
              <a:t> and wrestled with its implications and ultimately learned to rest in its truth.</a:t>
            </a:r>
          </a:p>
          <a:p>
            <a:pPr marL="274320" indent="-274320">
              <a:spcAft>
                <a:spcPts val="2400"/>
              </a:spcAft>
              <a:buFont typeface="Arial" pitchFamily="34" charset="0"/>
              <a:buChar char="•"/>
            </a:pPr>
            <a:r>
              <a:rPr lang="en-US" sz="2800" b="1" dirty="0" smtClean="0">
                <a:latin typeface="Cambria" pitchFamily="18" charset="0"/>
              </a:rPr>
              <a:t>Here in </a:t>
            </a:r>
            <a:r>
              <a:rPr lang="en-US" sz="2800" b="1" dirty="0" smtClean="0">
                <a:effectLst>
                  <a:outerShdw blurRad="38100" dist="38100" dir="2700000" algn="tl">
                    <a:srgbClr val="000000">
                      <a:alpha val="43137"/>
                    </a:srgbClr>
                  </a:outerShdw>
                </a:effectLst>
                <a:latin typeface="Cambria" pitchFamily="18" charset="0"/>
              </a:rPr>
              <a:t>chapter 10</a:t>
            </a:r>
            <a:r>
              <a:rPr lang="en-US" sz="2800" b="1" dirty="0" smtClean="0">
                <a:latin typeface="Cambria" pitchFamily="18" charset="0"/>
              </a:rPr>
              <a:t>, we will consider the </a:t>
            </a:r>
            <a:r>
              <a:rPr lang="en-US" sz="2800" b="1" dirty="0" smtClean="0">
                <a:effectLst>
                  <a:outerShdw blurRad="38100" dist="38100" dir="2700000" algn="tl">
                    <a:srgbClr val="000000">
                      <a:alpha val="43137"/>
                    </a:srgbClr>
                  </a:outerShdw>
                </a:effectLst>
                <a:latin typeface="Cambria" pitchFamily="18" charset="0"/>
              </a:rPr>
              <a:t>“Justice of God”</a:t>
            </a:r>
            <a:r>
              <a:rPr lang="en-US" sz="2800" b="1" dirty="0" smtClean="0">
                <a:latin typeface="Cambria" pitchFamily="18" charset="0"/>
              </a:rPr>
              <a:t> and learn to accept that God does not submit to our notion of fair play; God has all the power, so He is the Judge.  Yet, humanity has a responsibility to respond to the gospel of Jesus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 point of Moses’ exhortation is that the generation to whom he was speaking had the message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Deut. 30:14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“But the word is very near you and in your mouth, and in thy heart, that thou may do it.”</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They could respond by faith and walk with God in obedience.  Since the Israelites in Moses’ day had the message, they did </a:t>
            </a:r>
            <a:r>
              <a:rPr lang="en-US" sz="2800" b="1" i="1" u="sng" dirty="0" smtClean="0">
                <a:latin typeface="Cambria" pitchFamily="18" charset="0"/>
              </a:rPr>
              <a:t>not</a:t>
            </a:r>
            <a:r>
              <a:rPr lang="en-US" sz="2800" b="1" dirty="0" smtClean="0">
                <a:latin typeface="Cambria" pitchFamily="18" charset="0"/>
              </a:rPr>
              <a:t> need to ask that it be brought down from heaven or that someone “cross the sea to get it (</a:t>
            </a:r>
            <a:r>
              <a:rPr lang="en-US" sz="2800" b="1" dirty="0" smtClean="0">
                <a:effectLst>
                  <a:outerShdw blurRad="38100" dist="38100" dir="2700000" algn="tl">
                    <a:srgbClr val="000000">
                      <a:alpha val="43137"/>
                    </a:srgbClr>
                  </a:outerShdw>
                </a:effectLst>
                <a:latin typeface="Cambria" pitchFamily="18" charset="0"/>
              </a:rPr>
              <a:t>Deut. 30:13</a:t>
            </a:r>
            <a:r>
              <a:rPr lang="en-US" sz="2800" b="1" dirty="0" smtClean="0">
                <a:latin typeface="Cambria" pitchFamily="18" charset="0"/>
              </a:rPr>
              <a:t>).”  Instead, the words that Moses gave them was “</a:t>
            </a:r>
            <a:r>
              <a:rPr lang="en-US" sz="2800" b="1" dirty="0" smtClean="0">
                <a:effectLst>
                  <a:outerShdw blurRad="38100" dist="38100" dir="2700000" algn="tl">
                    <a:srgbClr val="000000">
                      <a:alpha val="43137"/>
                    </a:srgbClr>
                  </a:outerShdw>
                </a:effectLst>
                <a:latin typeface="Cambria" pitchFamily="18" charset="0"/>
              </a:rPr>
              <a:t>near</a:t>
            </a:r>
            <a:r>
              <a:rPr lang="en-US" sz="2800" b="1" dirty="0" smtClean="0">
                <a:latin typeface="Cambria" pitchFamily="18" charset="0"/>
              </a:rPr>
              <a:t>” them.</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In effect, Paul indicated that the same truth applied to his generation, with the added fact that Christ has come “down from above” in the </a:t>
            </a:r>
            <a:r>
              <a:rPr lang="en-US" sz="2800" b="1" i="1" u="sng" dirty="0" smtClean="0">
                <a:effectLst>
                  <a:outerShdw blurRad="38100" dist="38100" dir="2700000" algn="tl">
                    <a:srgbClr val="000000">
                      <a:alpha val="43137"/>
                    </a:srgbClr>
                  </a:outerShdw>
                </a:effectLst>
                <a:latin typeface="Cambria" pitchFamily="18" charset="0"/>
              </a:rPr>
              <a:t>flesh</a:t>
            </a:r>
            <a:r>
              <a:rPr lang="en-US" sz="2800" b="1" dirty="0" smtClean="0">
                <a:latin typeface="Cambria" pitchFamily="18" charset="0"/>
              </a:rPr>
              <a:t> and has been “brought up from the dead” by the </a:t>
            </a:r>
            <a:r>
              <a:rPr lang="en-US" sz="2800" b="1" i="1" u="sng" dirty="0" smtClean="0">
                <a:effectLst>
                  <a:outerShdw blurRad="38100" dist="38100" dir="2700000" algn="tl">
                    <a:srgbClr val="000000">
                      <a:alpha val="43137"/>
                    </a:srgbClr>
                  </a:outerShdw>
                </a:effectLst>
                <a:latin typeface="Cambria" pitchFamily="18" charset="0"/>
              </a:rPr>
              <a:t>resurrecting</a:t>
            </a:r>
            <a:r>
              <a:rPr lang="en-US" sz="2800" b="1" dirty="0" smtClean="0">
                <a:latin typeface="Cambria" pitchFamily="18" charset="0"/>
              </a:rPr>
              <a:t> power of God (</a:t>
            </a:r>
            <a:r>
              <a:rPr lang="en-US" sz="2800" b="1" dirty="0" smtClean="0">
                <a:effectLst>
                  <a:outerShdw blurRad="38100" dist="38100" dir="2700000" algn="tl">
                    <a:srgbClr val="000000">
                      <a:alpha val="43137"/>
                    </a:srgbClr>
                  </a:outerShdw>
                </a:effectLst>
                <a:latin typeface="Cambria" pitchFamily="18" charset="0"/>
              </a:rPr>
              <a:t>10:6</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Therefore ,there was no need for anyone to ask to bring Christ down (</a:t>
            </a:r>
            <a:r>
              <a:rPr lang="en-US" sz="2800" b="1" dirty="0" smtClean="0">
                <a:effectLst>
                  <a:outerShdw blurRad="38100" dist="38100" dir="2700000" algn="tl">
                    <a:srgbClr val="000000">
                      <a:alpha val="43137"/>
                    </a:srgbClr>
                  </a:outerShdw>
                </a:effectLst>
                <a:latin typeface="Cambria" pitchFamily="18" charset="0"/>
              </a:rPr>
              <a:t>Incarnation</a:t>
            </a:r>
            <a:r>
              <a:rPr lang="en-US" sz="2800" b="1" dirty="0" smtClean="0">
                <a:latin typeface="Cambria" pitchFamily="18" charset="0"/>
              </a:rPr>
              <a:t>) or to bring Christ up from the dead; He has already come and has been </a:t>
            </a:r>
            <a:r>
              <a:rPr lang="en-US" sz="2800" b="1" dirty="0" smtClean="0">
                <a:effectLst>
                  <a:outerShdw blurRad="38100" dist="38100" dir="2700000" algn="tl">
                    <a:srgbClr val="000000">
                      <a:alpha val="43137"/>
                    </a:srgbClr>
                  </a:outerShdw>
                </a:effectLst>
                <a:latin typeface="Cambria" pitchFamily="18" charset="0"/>
              </a:rPr>
              <a:t>resurrected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10:7</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2985433"/>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In Paul’s day, the message of righteousness by faith was “</a:t>
            </a:r>
            <a:r>
              <a:rPr lang="en-US" sz="2800" b="1" dirty="0" smtClean="0">
                <a:effectLst>
                  <a:outerShdw blurRad="38100" dist="38100" dir="2700000" algn="tl">
                    <a:srgbClr val="000000">
                      <a:alpha val="43137"/>
                    </a:srgbClr>
                  </a:outerShdw>
                </a:effectLst>
                <a:latin typeface="Cambria" pitchFamily="18" charset="0"/>
              </a:rPr>
              <a:t>near</a:t>
            </a:r>
            <a:r>
              <a:rPr lang="en-US" sz="2800" b="1" dirty="0" smtClean="0">
                <a:latin typeface="Cambria" pitchFamily="18" charset="0"/>
              </a:rPr>
              <a:t>” his readers (available to them) and this was </a:t>
            </a:r>
            <a:r>
              <a:rPr lang="en-US" sz="2800" b="1" dirty="0" smtClean="0">
                <a:effectLst>
                  <a:outerShdw blurRad="38100" dist="38100" dir="2700000" algn="tl">
                    <a:srgbClr val="000000">
                      <a:alpha val="43137"/>
                    </a:srgbClr>
                  </a:outerShdw>
                </a:effectLst>
                <a:latin typeface="Cambria" pitchFamily="18" charset="0"/>
              </a:rPr>
              <a:t>“the word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rhēma</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of faith”</a:t>
            </a:r>
            <a:r>
              <a:rPr lang="en-US" sz="2800" b="1" dirty="0" smtClean="0">
                <a:latin typeface="Cambria" pitchFamily="18" charset="0"/>
              </a:rPr>
              <a:t> he was preaching and proclaiming.</a:t>
            </a:r>
          </a:p>
          <a:p>
            <a:pPr marL="274320" indent="-274320">
              <a:spcAft>
                <a:spcPts val="2400"/>
              </a:spcAft>
              <a:buFont typeface="Arial" pitchFamily="34" charset="0"/>
              <a:buChar char="•"/>
            </a:pPr>
            <a:r>
              <a:rPr lang="en-US" sz="2800" b="1" dirty="0" smtClean="0">
                <a:latin typeface="Cambria" pitchFamily="18" charset="0"/>
              </a:rPr>
              <a:t>Thus the gospel, </a:t>
            </a:r>
            <a:r>
              <a:rPr lang="en-US" sz="2800" b="1" dirty="0" smtClean="0">
                <a:effectLst>
                  <a:outerShdw blurRad="38100" dist="38100" dir="2700000" algn="tl">
                    <a:srgbClr val="000000">
                      <a:alpha val="43137"/>
                    </a:srgbClr>
                  </a:outerShdw>
                </a:effectLst>
                <a:latin typeface="Cambria" pitchFamily="18" charset="0"/>
              </a:rPr>
              <a:t>“the word of faith</a:t>
            </a: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is still available and accessible (</a:t>
            </a:r>
            <a:r>
              <a:rPr lang="en-US" sz="2800" b="1" dirty="0" smtClean="0">
                <a:effectLst>
                  <a:outerShdw blurRad="38100" dist="38100" dir="2700000" algn="tl">
                    <a:srgbClr val="000000">
                      <a:alpha val="43137"/>
                    </a:srgbClr>
                  </a:outerShdw>
                </a:effectLst>
                <a:latin typeface="Cambria" pitchFamily="18" charset="0"/>
              </a:rPr>
              <a:t>10:8</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10 - 4 title.jpg"/>
          <p:cNvPicPr>
            <a:picLocks noChangeAspect="1"/>
          </p:cNvPicPr>
          <p:nvPr/>
        </p:nvPicPr>
        <p:blipFill>
          <a:blip r:embed="rId2" cstate="print"/>
          <a:stretch>
            <a:fillRect/>
          </a:stretch>
        </p:blipFill>
        <p:spPr>
          <a:xfrm>
            <a:off x="533400" y="838200"/>
            <a:ext cx="8107680" cy="4876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67820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That if thou shalt confess with thy mouth the Lord Jesus, and shalt believe in thine heart that God hath raised him from the dead, thou shalt be saved.  </a:t>
            </a:r>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For with the heart man believeth unto righteousness; and with the mouth confession is made unto salvation.  </a:t>
            </a:r>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For the scripture saith, Whosoever believes on him shall not be ashamed.  </a:t>
            </a:r>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For there is no difference between the Jew and the Greek: for the same Lord over all is rich unto all that call upon him. </a:t>
            </a:r>
          </a:p>
        </p:txBody>
      </p:sp>
      <p:cxnSp>
        <p:nvCxnSpPr>
          <p:cNvPr id="15" name="Straight Connector 14"/>
          <p:cNvCxnSpPr/>
          <p:nvPr/>
        </p:nvCxnSpPr>
        <p:spPr>
          <a:xfrm>
            <a:off x="3505200" y="16764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3124200" y="21336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6781800" y="42672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16758"/>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In these verses Paul states the content of that message concerning faith.  </a:t>
            </a:r>
          </a:p>
          <a:p>
            <a:pPr marL="274320" indent="-274320">
              <a:spcAft>
                <a:spcPts val="2400"/>
              </a:spcAft>
              <a:buFont typeface="Arial" pitchFamily="34" charset="0"/>
              <a:buChar char="•"/>
            </a:pPr>
            <a:r>
              <a:rPr lang="en-US" sz="2800" b="1" dirty="0" smtClean="0">
                <a:latin typeface="Cambria" pitchFamily="18" charset="0"/>
              </a:rPr>
              <a:t>Confessing with the mouth that Jesus is Lord is mentioned first to conform to the order of the quotation from </a:t>
            </a:r>
            <a:r>
              <a:rPr lang="en-US" sz="2800" b="1" dirty="0" smtClean="0">
                <a:effectLst>
                  <a:outerShdw blurRad="38100" dist="38100" dir="2700000" algn="tl">
                    <a:srgbClr val="000000">
                      <a:alpha val="43137"/>
                    </a:srgbClr>
                  </a:outerShdw>
                </a:effectLst>
                <a:latin typeface="Cambria" pitchFamily="18" charset="0"/>
              </a:rPr>
              <a:t>Deuteronomy 30:14</a:t>
            </a:r>
            <a:r>
              <a:rPr lang="en-US" sz="2800" b="1" dirty="0" smtClean="0">
                <a:latin typeface="Cambria" pitchFamily="18" charset="0"/>
              </a:rPr>
              <a:t> (</a:t>
            </a:r>
            <a:r>
              <a:rPr lang="en-US" sz="2800" b="1" i="1" dirty="0" smtClean="0">
                <a:latin typeface="Cambria" pitchFamily="18" charset="0"/>
              </a:rPr>
              <a:t>in thy mouth and in thy heart</a:t>
            </a:r>
            <a:r>
              <a:rPr lang="en-US" sz="2800" b="1" dirty="0" smtClean="0">
                <a:latin typeface="Cambria" pitchFamily="18" charset="0"/>
              </a:rPr>
              <a:t>) would be the same in </a:t>
            </a:r>
            <a:r>
              <a:rPr lang="en-US" sz="2800" b="1" dirty="0" smtClean="0">
                <a:effectLst>
                  <a:outerShdw blurRad="38100" dist="38100" dir="2700000" algn="tl">
                    <a:srgbClr val="000000">
                      <a:alpha val="43137"/>
                    </a:srgbClr>
                  </a:outerShdw>
                </a:effectLst>
                <a:latin typeface="Cambria" pitchFamily="18" charset="0"/>
              </a:rPr>
              <a:t>Romans 10:8</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confession is an acknowledgement that God has been incarnated in Jesus, and that Jesus Christ is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Picture 4" descr="10 - 9-10 text.jpg"/>
          <p:cNvPicPr>
            <a:picLocks noChangeAspect="1"/>
          </p:cNvPicPr>
          <p:nvPr/>
        </p:nvPicPr>
        <p:blipFill>
          <a:blip r:embed="rId2" cstate="print"/>
          <a:stretch>
            <a:fillRect/>
          </a:stretch>
        </p:blipFill>
        <p:spPr>
          <a:xfrm>
            <a:off x="609600" y="533400"/>
            <a:ext cx="7721600" cy="5791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78532"/>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Romans 10:9-10</a:t>
            </a:r>
            <a:r>
              <a:rPr lang="en-US" sz="2800" b="1" dirty="0" smtClean="0">
                <a:latin typeface="Cambria" pitchFamily="18" charset="0"/>
              </a:rPr>
              <a:t> (part of the Roman Road), has long served as one of the most helpful portions of Scripture for pointing out the way of salvation.  In an </a:t>
            </a:r>
            <a:r>
              <a:rPr lang="en-US" sz="2800" b="1" dirty="0" smtClean="0">
                <a:effectLst>
                  <a:outerShdw blurRad="38100" dist="38100" dir="2700000" algn="tl">
                    <a:srgbClr val="000000">
                      <a:alpha val="43137"/>
                    </a:srgbClr>
                  </a:outerShdw>
                </a:effectLst>
                <a:latin typeface="Cambria" pitchFamily="18" charset="0"/>
              </a:rPr>
              <a:t>A-B-B-A</a:t>
            </a:r>
            <a:r>
              <a:rPr lang="en-US" sz="2800" b="1" dirty="0" smtClean="0">
                <a:latin typeface="Cambria" pitchFamily="18" charset="0"/>
              </a:rPr>
              <a:t> format it lays out both the necessity of believing from the heart and the role of public confession.  </a:t>
            </a:r>
          </a:p>
          <a:p>
            <a:pPr marL="274320" indent="-274320">
              <a:spcAft>
                <a:spcPts val="2400"/>
              </a:spcAft>
              <a:buFont typeface="Arial" pitchFamily="34" charset="0"/>
              <a:buChar char="•"/>
            </a:pPr>
            <a:r>
              <a:rPr lang="en-US" sz="2400" b="1" dirty="0" smtClean="0">
                <a:latin typeface="Cambria" pitchFamily="18" charset="0"/>
              </a:rPr>
              <a:t>A</a:t>
            </a:r>
            <a:r>
              <a:rPr lang="en-US" sz="2800" b="1" dirty="0" smtClean="0">
                <a:latin typeface="Cambria" pitchFamily="18" charset="0"/>
              </a:rPr>
              <a:t>-Mouth – </a:t>
            </a:r>
            <a:r>
              <a:rPr lang="en-US" sz="2400" b="1" dirty="0" smtClean="0">
                <a:latin typeface="Cambria" pitchFamily="18" charset="0"/>
              </a:rPr>
              <a:t>B</a:t>
            </a:r>
            <a:r>
              <a:rPr lang="en-US" sz="2800" b="1" dirty="0" smtClean="0">
                <a:latin typeface="Cambria" pitchFamily="18" charset="0"/>
              </a:rPr>
              <a:t>-Heart  </a:t>
            </a: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 </a:t>
            </a:r>
            <a:r>
              <a:rPr lang="en-US" sz="2400" b="1" dirty="0" smtClean="0">
                <a:latin typeface="Cambria" pitchFamily="18" charset="0"/>
              </a:rPr>
              <a:t>B</a:t>
            </a:r>
            <a:r>
              <a:rPr lang="en-US" sz="2800" b="1" dirty="0" smtClean="0">
                <a:latin typeface="Cambria" pitchFamily="18" charset="0"/>
              </a:rPr>
              <a:t>-Heart – </a:t>
            </a:r>
            <a:r>
              <a:rPr lang="en-US" sz="2400" b="1" dirty="0" smtClean="0">
                <a:latin typeface="Cambria" pitchFamily="18" charset="0"/>
              </a:rPr>
              <a:t>A</a:t>
            </a:r>
            <a:r>
              <a:rPr lang="en-US" sz="2800" b="1" dirty="0" smtClean="0">
                <a:latin typeface="Cambria" pitchFamily="18" charset="0"/>
              </a:rPr>
              <a:t>-Mouth </a:t>
            </a:r>
          </a:p>
          <a:p>
            <a:pPr marL="274320" indent="-274320">
              <a:spcAft>
                <a:spcPts val="2400"/>
              </a:spcAft>
              <a:buFont typeface="Arial" pitchFamily="34" charset="0"/>
              <a:buChar char="•"/>
            </a:pPr>
            <a:r>
              <a:rPr lang="en-US" sz="2800" b="1" dirty="0" smtClean="0">
                <a:latin typeface="Cambria" pitchFamily="18" charset="0"/>
              </a:rPr>
              <a:t>Outward confession stems from a profound inward conviction.  Those who come to Christ must believe in their hearts that Jesus was raised from the dead by God.  The resurrection of Jesus Christ is the very center of the Christian faith.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Apart from the resurrection, Christianity would be little more than a well-intentioned ethical system.  It is a fact that within history, God did something that defies all the laws of nature as we know them.  He raised Jesus from the dead.  </a:t>
            </a:r>
          </a:p>
          <a:p>
            <a:pPr marL="274320" indent="-274320">
              <a:spcAft>
                <a:spcPts val="2400"/>
              </a:spcAft>
              <a:buFont typeface="Arial" pitchFamily="34" charset="0"/>
              <a:buChar char="•"/>
            </a:pPr>
            <a:r>
              <a:rPr lang="en-US" sz="2800" b="1" dirty="0" smtClean="0">
                <a:latin typeface="Cambria" pitchFamily="18" charset="0"/>
              </a:rPr>
              <a:t>It is the reality of this resurrection that lends credence to all that Jesus did and taught throughout his earthly life.  It is God’s way of authenticating to us that Jesus is the Son of God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a:t>
            </a:r>
            <a:r>
              <a:rPr lang="en-US" sz="2800" b="1" dirty="0" smtClean="0">
                <a:latin typeface="Cambria" pitchFamily="18" charset="0"/>
              </a:rPr>
              <a:t>).  The truth of the resurrection was at the very center of the apostolic preaching.</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Also essential is heart-faith that God raised Him from the dead.  </a:t>
            </a:r>
            <a:r>
              <a:rPr lang="en-US" sz="2800" b="1" i="1" dirty="0" smtClean="0">
                <a:effectLst>
                  <a:outerShdw blurRad="38100" dist="38100" dir="2700000" algn="tl">
                    <a:srgbClr val="000000">
                      <a:alpha val="43137"/>
                    </a:srgbClr>
                  </a:outerShdw>
                </a:effectLst>
                <a:latin typeface="Cambria" pitchFamily="18" charset="0"/>
              </a:rPr>
              <a:t>The result is salvation.</a:t>
            </a:r>
            <a:r>
              <a:rPr lang="en-US" sz="2800" b="1" dirty="0" smtClean="0">
                <a:latin typeface="Cambria" pitchFamily="18" charset="0"/>
              </a:rPr>
              <a:t>  The true order is given in </a:t>
            </a:r>
            <a:r>
              <a:rPr lang="en-US" sz="2800" b="1" dirty="0" smtClean="0">
                <a:effectLst>
                  <a:outerShdw blurRad="38100" dist="38100" dir="2700000" algn="tl">
                    <a:srgbClr val="000000">
                      <a:alpha val="43137"/>
                    </a:srgbClr>
                  </a:outerShdw>
                </a:effectLst>
                <a:latin typeface="Cambria" pitchFamily="18" charset="0"/>
              </a:rPr>
              <a:t>10:10</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For it is with your </a:t>
            </a:r>
            <a:r>
              <a:rPr lang="en-US" sz="2800" b="1" i="1" dirty="0" smtClean="0">
                <a:effectLst>
                  <a:outerShdw blurRad="38100" dist="38100" dir="2700000" algn="tl">
                    <a:srgbClr val="000000">
                      <a:alpha val="43137"/>
                    </a:srgbClr>
                  </a:outerShdw>
                </a:effectLst>
                <a:latin typeface="Cambria" pitchFamily="18" charset="0"/>
              </a:rPr>
              <a:t>heart</a:t>
            </a:r>
            <a:r>
              <a:rPr lang="en-US" sz="2800" b="1" dirty="0" smtClean="0">
                <a:latin typeface="Cambria" pitchFamily="18" charset="0"/>
              </a:rPr>
              <a:t> that you believe and are justified (“it is believed unto righteousness”), and it is with your </a:t>
            </a:r>
            <a:r>
              <a:rPr lang="en-US" sz="2800" b="1" i="1" dirty="0" smtClean="0">
                <a:effectLst>
                  <a:outerShdw blurRad="38100" dist="38100" dir="2700000" algn="tl">
                    <a:srgbClr val="000000">
                      <a:alpha val="43137"/>
                    </a:srgbClr>
                  </a:outerShdw>
                </a:effectLst>
                <a:latin typeface="Cambria" pitchFamily="18" charset="0"/>
              </a:rPr>
              <a:t>mouth</a:t>
            </a:r>
            <a:r>
              <a:rPr lang="en-US" sz="2800" b="1" dirty="0" smtClean="0">
                <a:latin typeface="Cambria" pitchFamily="18" charset="0"/>
              </a:rPr>
              <a:t> that you confess and are saved (“it is confessed unto salvation”).  </a:t>
            </a:r>
          </a:p>
          <a:p>
            <a:pPr marL="274320" indent="-274320">
              <a:spcAft>
                <a:spcPts val="2400"/>
              </a:spcAft>
              <a:buFont typeface="Arial" pitchFamily="34" charset="0"/>
              <a:buChar char="•"/>
            </a:pPr>
            <a:r>
              <a:rPr lang="en-US" sz="2800" b="1" dirty="0" smtClean="0">
                <a:latin typeface="Cambria" pitchFamily="18" charset="0"/>
              </a:rPr>
              <a:t>Yet these are </a:t>
            </a:r>
            <a:r>
              <a:rPr lang="en-US" sz="2800" b="1" i="1" u="sng" dirty="0" smtClean="0">
                <a:latin typeface="Cambria" pitchFamily="18" charset="0"/>
              </a:rPr>
              <a:t>not</a:t>
            </a:r>
            <a:r>
              <a:rPr lang="en-US" sz="2800" b="1" dirty="0" smtClean="0">
                <a:latin typeface="Cambria" pitchFamily="18" charset="0"/>
              </a:rPr>
              <a:t> two separate steps to salvation. They are chronologically together.  Salvation comes through acknowledging to God that Christ is God and believing in Him.</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And then in </a:t>
            </a:r>
            <a:r>
              <a:rPr lang="en-US" sz="2800" b="1" dirty="0" smtClean="0">
                <a:effectLst>
                  <a:outerShdw blurRad="38100" dist="38100" dir="2700000" algn="tl">
                    <a:srgbClr val="000000">
                      <a:alpha val="43137"/>
                    </a:srgbClr>
                  </a:outerShdw>
                </a:effectLst>
                <a:latin typeface="Cambria" pitchFamily="18" charset="0"/>
              </a:rPr>
              <a:t>chapter 11</a:t>
            </a:r>
            <a:r>
              <a:rPr lang="en-US" sz="2800" b="1" dirty="0" smtClean="0">
                <a:latin typeface="Cambria" pitchFamily="18" charset="0"/>
              </a:rPr>
              <a:t>, we will find comfort in the </a:t>
            </a:r>
            <a:r>
              <a:rPr lang="en-US" sz="2800" b="1" dirty="0" smtClean="0">
                <a:effectLst>
                  <a:outerShdw blurRad="38100" dist="38100" dir="2700000" algn="tl">
                    <a:srgbClr val="000000">
                      <a:alpha val="43137"/>
                    </a:srgbClr>
                  </a:outerShdw>
                </a:effectLst>
                <a:latin typeface="Cambria" pitchFamily="18" charset="0"/>
              </a:rPr>
              <a:t>“Faithfulness of God</a:t>
            </a: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Where answers fail, we can trust in the unfailing goodness of our Creator and His unsurpassed love for His creatures.  </a:t>
            </a:r>
          </a:p>
          <a:p>
            <a:pPr marL="274320" indent="-274320">
              <a:spcAft>
                <a:spcPts val="2400"/>
              </a:spcAft>
              <a:buFont typeface="Arial" pitchFamily="34" charset="0"/>
              <a:buChar char="•"/>
            </a:pPr>
            <a:r>
              <a:rPr lang="en-US" sz="2800" b="1" dirty="0" smtClean="0">
                <a:latin typeface="Cambria" pitchFamily="18" charset="0"/>
              </a:rPr>
              <a:t>Remember, Paul’s letter to the Romans is </a:t>
            </a:r>
            <a:r>
              <a:rPr lang="en-US" sz="2800" b="1" i="1" u="sng" dirty="0" smtClean="0">
                <a:effectLst>
                  <a:outerShdw blurRad="38100" dist="38100" dir="2700000" algn="tl">
                    <a:srgbClr val="000000">
                      <a:alpha val="43137"/>
                    </a:srgbClr>
                  </a:outerShdw>
                </a:effectLst>
                <a:latin typeface="Cambria" pitchFamily="18" charset="0"/>
              </a:rPr>
              <a:t>not</a:t>
            </a:r>
            <a:r>
              <a:rPr lang="en-US" sz="2800" b="1" dirty="0" smtClean="0">
                <a:latin typeface="Cambria" pitchFamily="18" charset="0"/>
              </a:rPr>
              <a:t> about our salvation.  His primary subject is the </a:t>
            </a:r>
            <a:r>
              <a:rPr lang="en-US" sz="2800" b="1" i="1" dirty="0" smtClean="0">
                <a:effectLst>
                  <a:outerShdw blurRad="38100" dist="38100" dir="2700000" algn="tl">
                    <a:srgbClr val="000000">
                      <a:alpha val="43137"/>
                    </a:srgbClr>
                  </a:outerShdw>
                </a:effectLst>
                <a:latin typeface="Cambria" pitchFamily="18" charset="0"/>
              </a:rPr>
              <a:t>righteousness of God</a:t>
            </a:r>
            <a:r>
              <a:rPr lang="en-US" sz="2800" b="1" dirty="0" smtClean="0">
                <a:latin typeface="Cambria" pitchFamily="18" charset="0"/>
              </a:rPr>
              <a:t>, of which our salvation is a part.  The Lord is pursuing His </a:t>
            </a:r>
            <a:r>
              <a:rPr lang="en-US" sz="2800" b="1" u="sng" dirty="0" smtClean="0">
                <a:effectLst>
                  <a:outerShdw blurRad="38100" dist="38100" dir="2700000" algn="tl">
                    <a:srgbClr val="000000">
                      <a:alpha val="43137"/>
                    </a:srgbClr>
                  </a:outerShdw>
                </a:effectLst>
                <a:latin typeface="Cambria" pitchFamily="18" charset="0"/>
              </a:rPr>
              <a:t>own</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agenda</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then supports his position by restating part of </a:t>
            </a:r>
            <a:r>
              <a:rPr lang="en-US" sz="2800" b="1" dirty="0" smtClean="0">
                <a:effectLst>
                  <a:outerShdw blurRad="38100" dist="38100" dir="2700000" algn="tl">
                    <a:srgbClr val="000000">
                      <a:alpha val="43137"/>
                    </a:srgbClr>
                  </a:outerShdw>
                </a:effectLst>
                <a:latin typeface="Cambria" pitchFamily="18" charset="0"/>
              </a:rPr>
              <a:t>Isaiah 28:16</a:t>
            </a:r>
            <a:r>
              <a:rPr lang="en-US" sz="2800" b="1" dirty="0" smtClean="0">
                <a:latin typeface="Cambria" pitchFamily="18" charset="0"/>
              </a:rPr>
              <a: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9:33</a:t>
            </a:r>
            <a:r>
              <a:rPr lang="en-US" sz="2800" b="1" dirty="0" smtClean="0">
                <a:latin typeface="Cambria" pitchFamily="18" charset="0"/>
              </a:rPr>
              <a:t>), adding the Greek word “</a:t>
            </a:r>
            <a:r>
              <a:rPr lang="en-US" sz="2800" b="1" dirty="0" smtClean="0">
                <a:effectLst>
                  <a:outerShdw blurRad="38100" dist="38100" dir="2700000" algn="tl">
                    <a:srgbClr val="000000">
                      <a:alpha val="43137"/>
                    </a:srgbClr>
                  </a:outerShdw>
                </a:effectLst>
                <a:latin typeface="Cambria" pitchFamily="18" charset="0"/>
              </a:rPr>
              <a:t>everyone</a:t>
            </a:r>
            <a:r>
              <a:rPr lang="en-US" sz="2800" b="1" dirty="0" smtClean="0">
                <a:latin typeface="Cambria" pitchFamily="18" charset="0"/>
              </a:rPr>
              <a:t>” translated as “</a:t>
            </a:r>
            <a:r>
              <a:rPr lang="en-US" sz="2800" b="1" dirty="0" smtClean="0">
                <a:effectLst>
                  <a:outerShdw blurRad="38100" dist="38100" dir="2700000" algn="tl">
                    <a:srgbClr val="000000">
                      <a:alpha val="43137"/>
                    </a:srgbClr>
                  </a:outerShdw>
                </a:effectLst>
                <a:latin typeface="Cambria" pitchFamily="18" charset="0"/>
              </a:rPr>
              <a:t>whosoever.</a:t>
            </a:r>
            <a:r>
              <a:rPr lang="en-US" sz="2800" b="1" dirty="0" smtClean="0">
                <a:latin typeface="Cambria" pitchFamily="18" charset="0"/>
              </a:rPr>
              <a:t>”  God responds with the gift of provided righteousness to each individual who believes.  </a:t>
            </a:r>
          </a:p>
          <a:p>
            <a:pPr marL="274320" indent="-274320">
              <a:spcAft>
                <a:spcPts val="2400"/>
              </a:spcAft>
              <a:buFont typeface="Arial" pitchFamily="34" charset="0"/>
              <a:buChar char="•"/>
            </a:pPr>
            <a:r>
              <a:rPr lang="en-US" sz="2800" b="1" dirty="0" smtClean="0">
                <a:latin typeface="Cambria" pitchFamily="18" charset="0"/>
              </a:rPr>
              <a:t>This quotation not only demonstrates that salvation by grace through faith alone has always been God’s salvation plan, but that no one – including Gentiles – was ever to be excluded (</a:t>
            </a:r>
            <a:r>
              <a:rPr lang="en-US" sz="2800" b="1" dirty="0" smtClean="0">
                <a:effectLst>
                  <a:outerShdw blurRad="38100" dist="38100" dir="2700000" algn="tl">
                    <a:srgbClr val="000000">
                      <a:alpha val="43137"/>
                    </a:srgbClr>
                  </a:outerShdw>
                </a:effectLst>
                <a:latin typeface="Cambria" pitchFamily="18" charset="0"/>
              </a:rPr>
              <a:t>10:11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pic>
        <p:nvPicPr>
          <p:cNvPr id="4" name="Picture 3" descr="10 - 11 title.jpg"/>
          <p:cNvPicPr>
            <a:picLocks noChangeAspect="1"/>
          </p:cNvPicPr>
          <p:nvPr/>
        </p:nvPicPr>
        <p:blipFill>
          <a:blip r:embed="rId2" cstate="print"/>
          <a:srcRect t="2222" b="13333"/>
          <a:stretch>
            <a:fillRect/>
          </a:stretch>
        </p:blipFill>
        <p:spPr>
          <a:xfrm>
            <a:off x="914400" y="304800"/>
            <a:ext cx="7467600" cy="630597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reminds his readers of God’s impartiality, as he did when discussing human sinfulness (</a:t>
            </a:r>
            <a:r>
              <a:rPr lang="en-US" sz="2800" b="1" dirty="0" smtClean="0">
                <a:effectLst>
                  <a:outerShdw blurRad="38100" dist="38100" dir="2700000" algn="tl">
                    <a:srgbClr val="000000">
                      <a:alpha val="43137"/>
                    </a:srgbClr>
                  </a:outerShdw>
                </a:effectLst>
                <a:latin typeface="Cambria" pitchFamily="18" charset="0"/>
              </a:rPr>
              <a:t>3:22</a:t>
            </a:r>
            <a:r>
              <a:rPr lang="en-US" sz="2800" b="1" dirty="0" smtClean="0">
                <a:latin typeface="Cambria" pitchFamily="18" charset="0"/>
              </a:rPr>
              <a:t>).   Just as all who sin will be judged, so all who believe (</a:t>
            </a:r>
            <a:r>
              <a:rPr lang="en-US" sz="2800" b="1" dirty="0" smtClean="0">
                <a:effectLst>
                  <a:outerShdw blurRad="38100" dist="38100" dir="2700000" algn="tl">
                    <a:srgbClr val="000000">
                      <a:alpha val="43137"/>
                    </a:srgbClr>
                  </a:outerShdw>
                </a:effectLst>
                <a:latin typeface="Cambria" pitchFamily="18" charset="0"/>
              </a:rPr>
              <a:t>whosoever</a:t>
            </a:r>
            <a:r>
              <a:rPr lang="en-US" sz="2800" b="1" dirty="0" smtClean="0">
                <a:latin typeface="Cambria" pitchFamily="18" charset="0"/>
              </a:rPr>
              <a:t>) will be saved and richly blessed, both Jew and Gentile alike (</a:t>
            </a:r>
            <a:r>
              <a:rPr lang="en-US" sz="2800" b="1" dirty="0" smtClean="0">
                <a:effectLst>
                  <a:outerShdw blurRad="38100" dist="38100" dir="2700000" algn="tl">
                    <a:srgbClr val="000000">
                      <a:alpha val="43137"/>
                    </a:srgbClr>
                  </a:outerShdw>
                </a:effectLst>
                <a:latin typeface="Cambria" pitchFamily="18" charset="0"/>
              </a:rPr>
              <a:t>10:11</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Finally in </a:t>
            </a:r>
            <a:r>
              <a:rPr lang="en-US" sz="2800" b="1" dirty="0" smtClean="0">
                <a:effectLst>
                  <a:outerShdw blurRad="38100" dist="38100" dir="2700000" algn="tl">
                    <a:srgbClr val="000000">
                      <a:alpha val="43137"/>
                    </a:srgbClr>
                  </a:outerShdw>
                </a:effectLst>
                <a:latin typeface="Cambria" pitchFamily="18" charset="0"/>
              </a:rPr>
              <a:t>v12</a:t>
            </a:r>
            <a:r>
              <a:rPr lang="en-US" sz="2800" b="1" dirty="0" smtClean="0">
                <a:latin typeface="Cambria" pitchFamily="18" charset="0"/>
              </a:rPr>
              <a:t>, Paul states there is no distinction between Jew and Gentile.  This conclusion is also supported in </a:t>
            </a:r>
            <a:r>
              <a:rPr lang="en-US" sz="2800" b="1" dirty="0" smtClean="0">
                <a:effectLst>
                  <a:outerShdw blurRad="38100" dist="38100" dir="2700000" algn="tl">
                    <a:srgbClr val="000000">
                      <a:alpha val="43137"/>
                    </a:srgbClr>
                  </a:outerShdw>
                </a:effectLst>
                <a:latin typeface="Cambria" pitchFamily="18" charset="0"/>
              </a:rPr>
              <a:t>v13</a:t>
            </a:r>
            <a:r>
              <a:rPr lang="en-US" sz="2800" b="1" dirty="0" smtClean="0">
                <a:latin typeface="Cambria" pitchFamily="18" charset="0"/>
              </a:rPr>
              <a:t> by a quotation from </a:t>
            </a:r>
            <a:r>
              <a:rPr lang="en-US" sz="2800" b="1" dirty="0" smtClean="0">
                <a:effectLst>
                  <a:outerShdw blurRad="38100" dist="38100" dir="2700000" algn="tl">
                    <a:srgbClr val="000000">
                      <a:alpha val="43137"/>
                    </a:srgbClr>
                  </a:outerShdw>
                </a:effectLst>
                <a:latin typeface="Cambria" pitchFamily="18" charset="0"/>
              </a:rPr>
              <a:t>Joel 2:32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“Everyone who calls on the name of the Lord will be deliverance (</a:t>
            </a:r>
            <a:r>
              <a:rPr lang="en-US" sz="2800" b="1" i="1" dirty="0" smtClean="0">
                <a:effectLst>
                  <a:outerShdw blurRad="38100" dist="38100" dir="2700000" algn="tl">
                    <a:srgbClr val="000000">
                      <a:alpha val="43137"/>
                    </a:srgbClr>
                  </a:outerShdw>
                </a:effectLst>
                <a:latin typeface="Cambria" pitchFamily="18" charset="0"/>
              </a:rPr>
              <a:t>saved</a:t>
            </a:r>
            <a:r>
              <a:rPr lang="en-US" sz="2800" b="1" i="1" dirty="0" smtClean="0">
                <a:latin typeface="Cambria" pitchFamily="18" charset="0"/>
              </a:rPr>
              <a:t>).”</a:t>
            </a:r>
            <a:r>
              <a:rPr lang="en-US" sz="2800" b="1" dirty="0" smtClean="0">
                <a:latin typeface="Cambria" pitchFamily="18" charset="0"/>
              </a:rPr>
              <a:t>   To call on the Lord means to pray in faith for salvation.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10 - 12 text.jpg"/>
          <p:cNvPicPr>
            <a:picLocks noChangeAspect="1"/>
          </p:cNvPicPr>
          <p:nvPr/>
        </p:nvPicPr>
        <p:blipFill>
          <a:blip r:embed="rId2" cstate="print"/>
          <a:stretch>
            <a:fillRect/>
          </a:stretch>
        </p:blipFill>
        <p:spPr>
          <a:xfrm>
            <a:off x="1246909" y="103909"/>
            <a:ext cx="6650182" cy="665018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905000" y="152400"/>
            <a:ext cx="5562600" cy="6579973"/>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8600" y="6096000"/>
            <a:ext cx="87630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 … I will richly bless all who call upon ME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4000"/>
                            </p:stCondLst>
                            <p:childTnLst>
                              <p:par>
                                <p:cTn id="9" presetID="8" presetClass="entr" presetSubtype="32"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par>
                          <p:cTn id="12" fill="hold">
                            <p:stCondLst>
                              <p:cond delay="80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120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16 June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10 again</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2nd lesson:  10:13 – 21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Remember in </a:t>
            </a:r>
            <a:r>
              <a:rPr lang="en-US" sz="2800" b="1" dirty="0" smtClean="0">
                <a:effectLst>
                  <a:outerShdw blurRad="38100" dist="38100" dir="2700000" algn="tl">
                    <a:srgbClr val="000000">
                      <a:alpha val="43137"/>
                    </a:srgbClr>
                  </a:outerShdw>
                </a:effectLst>
                <a:latin typeface="Cambria" pitchFamily="18" charset="0"/>
              </a:rPr>
              <a:t>chapter 9</a:t>
            </a:r>
            <a:r>
              <a:rPr lang="en-US" sz="2800" b="1" dirty="0" smtClean="0">
                <a:latin typeface="Cambria" pitchFamily="18" charset="0"/>
              </a:rPr>
              <a:t>, Paul confirmed that salvation is the work of God.  He has “</a:t>
            </a:r>
            <a:r>
              <a:rPr lang="en-US" sz="2800" b="1" dirty="0" smtClean="0">
                <a:effectLst>
                  <a:outerShdw blurRad="38100" dist="38100" dir="2700000" algn="tl">
                    <a:srgbClr val="000000">
                      <a:alpha val="43137"/>
                    </a:srgbClr>
                  </a:outerShdw>
                </a:effectLst>
                <a:latin typeface="Cambria" pitchFamily="18" charset="0"/>
              </a:rPr>
              <a:t>elected</a:t>
            </a:r>
            <a:r>
              <a:rPr lang="en-US" sz="2800" b="1" dirty="0" smtClean="0">
                <a:latin typeface="Cambria" pitchFamily="18" charset="0"/>
              </a:rPr>
              <a:t>” some and He has “</a:t>
            </a:r>
            <a:r>
              <a:rPr lang="en-US" sz="2800" b="1" dirty="0" smtClean="0">
                <a:effectLst>
                  <a:outerShdw blurRad="38100" dist="38100" dir="2700000" algn="tl">
                    <a:srgbClr val="000000">
                      <a:alpha val="43137"/>
                    </a:srgbClr>
                  </a:outerShdw>
                </a:effectLst>
                <a:latin typeface="Cambria" pitchFamily="18" charset="0"/>
              </a:rPr>
              <a:t>hardened</a:t>
            </a:r>
            <a:r>
              <a:rPr lang="en-US" sz="2800" b="1" dirty="0" smtClean="0">
                <a:latin typeface="Cambria" pitchFamily="18" charset="0"/>
              </a:rPr>
              <a:t>” (or not chosen) others.  </a:t>
            </a:r>
          </a:p>
          <a:p>
            <a:pPr marL="274320" indent="-274320">
              <a:spcAft>
                <a:spcPts val="2400"/>
              </a:spcAft>
              <a:buFont typeface="Arial" pitchFamily="34" charset="0"/>
              <a:buChar char="•"/>
            </a:pPr>
            <a:r>
              <a:rPr lang="en-US" sz="2800" b="1" dirty="0" smtClean="0">
                <a:latin typeface="Cambria" pitchFamily="18" charset="0"/>
              </a:rPr>
              <a:t>Naturally, this doctrine of election </a:t>
            </a:r>
            <a:r>
              <a:rPr lang="en-US" sz="2800" b="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predestination prompted a reasonable question from the Jews in Rome: “How can God justly condemn those who did not choose to believe if their choosing was not the will of God?”   In </a:t>
            </a:r>
            <a:r>
              <a:rPr lang="en-US" sz="2800" b="1" dirty="0" smtClean="0">
                <a:effectLst>
                  <a:outerShdw blurRad="38100" dist="38100" dir="2700000" algn="tl">
                    <a:srgbClr val="000000">
                      <a:alpha val="43137"/>
                    </a:srgbClr>
                  </a:outerShdw>
                </a:effectLst>
                <a:latin typeface="Cambria" pitchFamily="18" charset="0"/>
              </a:rPr>
              <a:t>9:19</a:t>
            </a:r>
            <a:r>
              <a:rPr lang="en-US" sz="2800" b="1" dirty="0" smtClean="0">
                <a:latin typeface="Cambria" pitchFamily="18" charset="0"/>
              </a:rPr>
              <a:t>, Paul</a:t>
            </a: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writes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 Then why does God still blame us?  For who is able to resist his will?”</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After defending the Lord’s absolute sovereignty, upholding His perfect righteousness, showing us His mercy, and defending His fairness, Paul appropriately turned his attention to the </a:t>
            </a:r>
            <a:r>
              <a:rPr lang="en-US" sz="2800" b="1" i="1" dirty="0" smtClean="0">
                <a:effectLst>
                  <a:outerShdw blurRad="38100" dist="38100" dir="2700000" algn="tl">
                    <a:srgbClr val="000000">
                      <a:alpha val="43137"/>
                    </a:srgbClr>
                  </a:outerShdw>
                </a:effectLst>
                <a:latin typeface="Cambria" pitchFamily="18" charset="0"/>
              </a:rPr>
              <a:t>responsibility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 humanity</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Putting </a:t>
            </a:r>
            <a:r>
              <a:rPr lang="en-US" sz="2800" b="1" dirty="0" smtClean="0">
                <a:effectLst>
                  <a:outerShdw blurRad="38100" dist="38100" dir="2700000" algn="tl">
                    <a:srgbClr val="000000">
                      <a:alpha val="43137"/>
                    </a:srgbClr>
                  </a:outerShdw>
                </a:effectLst>
                <a:latin typeface="Cambria" pitchFamily="18" charset="0"/>
              </a:rPr>
              <a:t>Ch9</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Ch10</a:t>
            </a:r>
            <a:r>
              <a:rPr lang="en-US" sz="2800" b="1" dirty="0" smtClean="0">
                <a:latin typeface="Cambria" pitchFamily="18" charset="0"/>
              </a:rPr>
              <a:t> together, we see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sides</a:t>
            </a:r>
            <a:r>
              <a:rPr lang="en-US" sz="2800" b="1" dirty="0" smtClean="0">
                <a:latin typeface="Cambria" pitchFamily="18" charset="0"/>
              </a:rPr>
              <a:t> of this issue.  Truth be told, we must uphold </a:t>
            </a:r>
            <a:r>
              <a:rPr lang="en-US" sz="2800" b="1" i="1" dirty="0" smtClean="0">
                <a:effectLst>
                  <a:outerShdw blurRad="38100" dist="38100" dir="2700000" algn="tl">
                    <a:srgbClr val="000000">
                      <a:alpha val="43137"/>
                    </a:srgbClr>
                  </a:outerShdw>
                </a:effectLst>
                <a:latin typeface="Cambria" pitchFamily="18" charset="0"/>
              </a:rPr>
              <a:t>each</a:t>
            </a:r>
            <a:r>
              <a:rPr lang="en-US" sz="2800" b="1" dirty="0" smtClean="0">
                <a:latin typeface="Cambria" pitchFamily="18" charset="0"/>
              </a:rPr>
              <a:t> without diminishing the other: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24589"/>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SIDE A:</a:t>
            </a:r>
            <a:r>
              <a:rPr lang="en-US" sz="2800" b="1" dirty="0" smtClean="0">
                <a:latin typeface="Cambria" pitchFamily="18" charset="0"/>
              </a:rPr>
              <a:t>  God rejects rebellious people because they have rejected him (</a:t>
            </a:r>
            <a:r>
              <a:rPr lang="en-US" sz="2800" b="1" dirty="0" smtClean="0">
                <a:effectLst>
                  <a:outerShdw blurRad="38100" dist="38100" dir="2700000" algn="tl">
                    <a:srgbClr val="000000">
                      <a:alpha val="43137"/>
                    </a:srgbClr>
                  </a:outerShdw>
                </a:effectLst>
                <a:latin typeface="Cambria" pitchFamily="18" charset="0"/>
              </a:rPr>
              <a:t>1:28-32</a:t>
            </a:r>
            <a:r>
              <a:rPr lang="en-US" sz="28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SIDE B:</a:t>
            </a:r>
            <a:r>
              <a:rPr lang="en-US" sz="2800" b="1" dirty="0" smtClean="0">
                <a:latin typeface="Cambria" pitchFamily="18" charset="0"/>
              </a:rPr>
              <a:t>  We love God because God first loved us (</a:t>
            </a:r>
            <a:r>
              <a:rPr lang="en-US" sz="2800" b="1" dirty="0" smtClean="0">
                <a:effectLst>
                  <a:outerShdw blurRad="38100" dist="38100" dir="2700000" algn="tl">
                    <a:srgbClr val="000000">
                      <a:alpha val="43137"/>
                    </a:srgbClr>
                  </a:outerShdw>
                </a:effectLst>
                <a:latin typeface="Cambria" pitchFamily="18" charset="0"/>
              </a:rPr>
              <a:t>5:8; 8:28-30</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In Romans </a:t>
            </a:r>
            <a:r>
              <a:rPr lang="en-US" sz="2800" b="1" dirty="0" smtClean="0">
                <a:effectLst>
                  <a:outerShdw blurRad="38100" dist="38100" dir="2700000" algn="tl">
                    <a:srgbClr val="000000">
                      <a:alpha val="43137"/>
                    </a:srgbClr>
                  </a:outerShdw>
                </a:effectLst>
                <a:latin typeface="Cambria" pitchFamily="18" charset="0"/>
              </a:rPr>
              <a:t>10:1-7</a:t>
            </a:r>
            <a:r>
              <a:rPr lang="en-US" sz="2800" b="1" dirty="0" smtClean="0">
                <a:latin typeface="Cambria" pitchFamily="18" charset="0"/>
              </a:rPr>
              <a:t>, Paul laments the failure of his unsaved Jewish brethren to see personal righteousness in its proper context.  In trying to obtain righteousness through personal willpower, they </a:t>
            </a:r>
            <a:r>
              <a:rPr lang="en-US" sz="2800" b="1" i="1" dirty="0" smtClean="0">
                <a:effectLst>
                  <a:outerShdw blurRad="38100" dist="38100" dir="2700000" algn="tl">
                    <a:srgbClr val="000000">
                      <a:alpha val="43137"/>
                    </a:srgbClr>
                  </a:outerShdw>
                </a:effectLst>
                <a:latin typeface="Cambria" pitchFamily="18" charset="0"/>
              </a:rPr>
              <a:t>missed the mark</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and failed to recognize their Messiah.</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2415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By contrast, a person whose righteousness comes through faith will admit his or her own helplessness and readily receive the redeeming Savior.  </a:t>
            </a:r>
          </a:p>
          <a:p>
            <a:pPr marL="274320" indent="-274320">
              <a:spcAft>
                <a:spcPts val="2400"/>
              </a:spcAft>
              <a:buFont typeface="Arial" pitchFamily="34" charset="0"/>
              <a:buChar char="•"/>
            </a:pPr>
            <a:r>
              <a:rPr lang="en-US" sz="2800" b="1" dirty="0" smtClean="0">
                <a:latin typeface="Cambria" pitchFamily="18" charset="0"/>
              </a:rPr>
              <a:t>Then, as the apostle confronts humanity with the truth of the gospel, he closes off </a:t>
            </a:r>
            <a:r>
              <a:rPr lang="en-US" sz="2800" b="1" i="1" u="sng" dirty="0" smtClean="0">
                <a:latin typeface="Cambria" pitchFamily="18" charset="0"/>
              </a:rPr>
              <a:t>four</a:t>
            </a:r>
            <a:r>
              <a:rPr lang="en-US" sz="2800" b="1" dirty="0" smtClean="0">
                <a:latin typeface="Cambria" pitchFamily="18" charset="0"/>
              </a:rPr>
              <a:t> </a:t>
            </a:r>
            <a:r>
              <a:rPr lang="en-US" sz="2800" b="1" i="1" u="sng" dirty="0" smtClean="0">
                <a:latin typeface="Cambria" pitchFamily="18" charset="0"/>
              </a:rPr>
              <a:t>possible</a:t>
            </a:r>
            <a:r>
              <a:rPr lang="en-US" sz="2800" b="1" dirty="0" smtClean="0">
                <a:latin typeface="Cambria" pitchFamily="18" charset="0"/>
              </a:rPr>
              <a:t> </a:t>
            </a:r>
            <a:r>
              <a:rPr lang="en-US" sz="2800" b="1" i="1" u="sng" dirty="0" smtClean="0">
                <a:latin typeface="Cambria" pitchFamily="18" charset="0"/>
              </a:rPr>
              <a:t>routes</a:t>
            </a:r>
            <a:r>
              <a:rPr lang="en-US" sz="2800" b="1" dirty="0" smtClean="0">
                <a:latin typeface="Cambria" pitchFamily="18" charset="0"/>
              </a:rPr>
              <a:t> of escape: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7059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 The gospel is </a:t>
            </a:r>
            <a:r>
              <a:rPr lang="en-US" sz="2800" b="1" u="sng" dirty="0" smtClean="0">
                <a:effectLst>
                  <a:outerShdw blurRad="38100" dist="38100" dir="2700000" algn="tl">
                    <a:srgbClr val="000000">
                      <a:alpha val="43137"/>
                    </a:srgbClr>
                  </a:outerShdw>
                </a:effectLst>
                <a:latin typeface="Cambria" pitchFamily="18" charset="0"/>
              </a:rPr>
              <a:t>available</a:t>
            </a:r>
            <a:r>
              <a:rPr lang="en-US" sz="2800" b="1" dirty="0" smtClean="0">
                <a:latin typeface="Cambria" pitchFamily="18" charset="0"/>
              </a:rPr>
              <a:t>; therefore, those who hear are accountable (</a:t>
            </a:r>
            <a:r>
              <a:rPr lang="en-US" sz="2800" b="1" dirty="0" smtClean="0">
                <a:effectLst>
                  <a:outerShdw blurRad="38100" dist="38100" dir="2700000" algn="tl">
                    <a:srgbClr val="000000">
                      <a:alpha val="43137"/>
                    </a:srgbClr>
                  </a:outerShdw>
                </a:effectLst>
                <a:latin typeface="Cambria" pitchFamily="18" charset="0"/>
              </a:rPr>
              <a:t>10:8-10</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 The gospel is </a:t>
            </a:r>
            <a:r>
              <a:rPr lang="en-US" sz="2800" b="1" u="sng" dirty="0" smtClean="0">
                <a:effectLst>
                  <a:outerShdw blurRad="38100" dist="38100" dir="2700000" algn="tl">
                    <a:srgbClr val="000000">
                      <a:alpha val="43137"/>
                    </a:srgbClr>
                  </a:outerShdw>
                </a:effectLst>
                <a:latin typeface="Cambria" pitchFamily="18" charset="0"/>
              </a:rPr>
              <a:t>universal</a:t>
            </a:r>
            <a:r>
              <a:rPr lang="en-US" sz="2800" b="1" dirty="0" smtClean="0">
                <a:latin typeface="Cambria" pitchFamily="18" charset="0"/>
              </a:rPr>
              <a:t>; therefore, no one is exempt (</a:t>
            </a:r>
            <a:r>
              <a:rPr lang="en-US" sz="2800" b="1" dirty="0" smtClean="0">
                <a:effectLst>
                  <a:outerShdw blurRad="38100" dist="38100" dir="2700000" algn="tl">
                    <a:srgbClr val="000000">
                      <a:alpha val="43137"/>
                    </a:srgbClr>
                  </a:outerShdw>
                </a:effectLst>
                <a:latin typeface="Cambria" pitchFamily="18" charset="0"/>
              </a:rPr>
              <a:t>10:11-15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 The gospel is </a:t>
            </a:r>
            <a:r>
              <a:rPr lang="en-US" sz="2800" b="1" u="sng" dirty="0" smtClean="0">
                <a:effectLst>
                  <a:outerShdw blurRad="38100" dist="38100" dir="2700000" algn="tl">
                    <a:srgbClr val="000000">
                      <a:alpha val="43137"/>
                    </a:srgbClr>
                  </a:outerShdw>
                </a:effectLst>
                <a:latin typeface="Cambria" pitchFamily="18" charset="0"/>
              </a:rPr>
              <a:t>plain</a:t>
            </a:r>
            <a:r>
              <a:rPr lang="en-US" sz="2800" b="1" dirty="0" smtClean="0">
                <a:latin typeface="Cambria" pitchFamily="18" charset="0"/>
              </a:rPr>
              <a:t>; therefore, the unsaved are responsible (</a:t>
            </a:r>
            <a:r>
              <a:rPr lang="en-US" sz="2800" b="1" dirty="0" smtClean="0">
                <a:effectLst>
                  <a:outerShdw blurRad="38100" dist="38100" dir="2700000" algn="tl">
                    <a:srgbClr val="000000">
                      <a:alpha val="43137"/>
                    </a:srgbClr>
                  </a:outerShdw>
                </a:effectLst>
                <a:latin typeface="Cambria" pitchFamily="18" charset="0"/>
              </a:rPr>
              <a:t>10:16-19</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4</a:t>
            </a:r>
            <a:r>
              <a:rPr lang="en-US" sz="2800" b="1" dirty="0" smtClean="0">
                <a:latin typeface="Cambria" pitchFamily="18" charset="0"/>
              </a:rPr>
              <a:t> – God is </a:t>
            </a:r>
            <a:r>
              <a:rPr lang="en-US" sz="2800" b="1" u="sng" dirty="0" smtClean="0">
                <a:effectLst>
                  <a:outerShdw blurRad="38100" dist="38100" dir="2700000" algn="tl">
                    <a:srgbClr val="000000">
                      <a:alpha val="43137"/>
                    </a:srgbClr>
                  </a:outerShdw>
                </a:effectLst>
                <a:latin typeface="Cambria" pitchFamily="18" charset="0"/>
              </a:rPr>
              <a:t>faithful</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immutable</a:t>
            </a:r>
            <a:r>
              <a:rPr lang="en-US" sz="2800" b="1" dirty="0" smtClean="0">
                <a:latin typeface="Cambria" pitchFamily="18" charset="0"/>
              </a:rPr>
              <a:t>; therefore, the crisis of responsibility remains (</a:t>
            </a:r>
            <a:r>
              <a:rPr lang="en-US" sz="2800" b="1" dirty="0" smtClean="0">
                <a:effectLst>
                  <a:outerShdw blurRad="38100" dist="38100" dir="2700000" algn="tl">
                    <a:srgbClr val="000000">
                      <a:alpha val="43137"/>
                    </a:srgbClr>
                  </a:outerShdw>
                </a:effectLst>
                <a:latin typeface="Cambria" pitchFamily="18" charset="0"/>
              </a:rPr>
              <a:t>10:20-21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44066</TotalTime>
  <Words>2997</Words>
  <Application>Microsoft Office PowerPoint</Application>
  <PresentationFormat>On-screen Show (4:3)</PresentationFormat>
  <Paragraphs>130</Paragraphs>
  <Slides>45</Slides>
  <Notes>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7413</cp:revision>
  <dcterms:created xsi:type="dcterms:W3CDTF">2016-10-08T19:35:00Z</dcterms:created>
  <dcterms:modified xsi:type="dcterms:W3CDTF">2021-06-07T23:23:19Z</dcterms:modified>
</cp:coreProperties>
</file>