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5"/>
  </p:notesMasterIdLst>
  <p:sldIdLst>
    <p:sldId id="1659" r:id="rId3"/>
    <p:sldId id="2197" r:id="rId4"/>
    <p:sldId id="2511" r:id="rId5"/>
    <p:sldId id="2513" r:id="rId6"/>
    <p:sldId id="2498" r:id="rId7"/>
    <p:sldId id="2515" r:id="rId8"/>
    <p:sldId id="2445" r:id="rId9"/>
    <p:sldId id="2516" r:id="rId10"/>
    <p:sldId id="2514" r:id="rId11"/>
    <p:sldId id="2450" r:id="rId12"/>
    <p:sldId id="2521" r:id="rId13"/>
    <p:sldId id="2485" r:id="rId14"/>
    <p:sldId id="2547" r:id="rId15"/>
    <p:sldId id="2548" r:id="rId16"/>
    <p:sldId id="2557" r:id="rId17"/>
    <p:sldId id="2556" r:id="rId18"/>
    <p:sldId id="2549" r:id="rId19"/>
    <p:sldId id="2546" r:id="rId20"/>
    <p:sldId id="2559" r:id="rId21"/>
    <p:sldId id="2451" r:id="rId22"/>
    <p:sldId id="2574" r:id="rId23"/>
    <p:sldId id="2529" r:id="rId24"/>
    <p:sldId id="2562" r:id="rId25"/>
    <p:sldId id="2553" r:id="rId26"/>
    <p:sldId id="2571" r:id="rId27"/>
    <p:sldId id="2573" r:id="rId28"/>
    <p:sldId id="2561" r:id="rId29"/>
    <p:sldId id="2520" r:id="rId30"/>
    <p:sldId id="2567" r:id="rId31"/>
    <p:sldId id="2566" r:id="rId32"/>
    <p:sldId id="2503" r:id="rId33"/>
    <p:sldId id="2570" r:id="rId34"/>
    <p:sldId id="2554" r:id="rId35"/>
    <p:sldId id="2568" r:id="rId36"/>
    <p:sldId id="2575" r:id="rId37"/>
    <p:sldId id="2576" r:id="rId38"/>
    <p:sldId id="2577" r:id="rId39"/>
    <p:sldId id="2578" r:id="rId40"/>
    <p:sldId id="2579" r:id="rId41"/>
    <p:sldId id="2563" r:id="rId42"/>
    <p:sldId id="1888" r:id="rId43"/>
    <p:sldId id="18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3896"/>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42</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6/14/2021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6/14/2021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Human Responsibility</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 Two</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10:13  – 21</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16 June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22</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24731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For whosoever shall call upon the name of the Lord shall be saved.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How then shall they call on him in whom they have not believed? and how shall they believe in him of whom they have not heard? and how shall they hear without a preacher?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And how shall they preach, except they be sent? as it is written, How beautiful are the feet of them that preach the gospel of peace, and bring glad tidings of good things!  </a:t>
            </a:r>
          </a:p>
        </p:txBody>
      </p:sp>
      <p:cxnSp>
        <p:nvCxnSpPr>
          <p:cNvPr id="10" name="Straight Connector 9"/>
          <p:cNvCxnSpPr/>
          <p:nvPr/>
        </p:nvCxnSpPr>
        <p:spPr>
          <a:xfrm>
            <a:off x="7391400" y="21336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133600" y="29718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800600" y="33528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15000" y="38100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76400" y="41910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6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416320"/>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Just as all who sin will be judged, so all who believe will be saved and richly blessed.  This conclusion also is supported by a quotation from </a:t>
            </a:r>
            <a:r>
              <a:rPr lang="en-US" sz="2800" b="1" dirty="0" smtClean="0">
                <a:effectLst>
                  <a:outerShdw blurRad="38100" dist="38100" dir="2700000" algn="tl">
                    <a:srgbClr val="000000">
                      <a:alpha val="43137"/>
                    </a:srgbClr>
                  </a:outerShdw>
                </a:effectLst>
                <a:latin typeface="Cambria" pitchFamily="18" charset="0"/>
              </a:rPr>
              <a:t>Joel 2:32</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“Everyone who calls on the name of the Lord will be saved.”</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To call on the Lord means to pray in faith for salvation.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10 - 13 text -RR.jpg"/>
          <p:cNvPicPr>
            <a:picLocks noChangeAspect="1"/>
          </p:cNvPicPr>
          <p:nvPr/>
        </p:nvPicPr>
        <p:blipFill>
          <a:blip r:embed="rId2" cstate="print"/>
          <a:srcRect t="6250"/>
          <a:stretch>
            <a:fillRect/>
          </a:stretch>
        </p:blipFill>
        <p:spPr>
          <a:xfrm>
            <a:off x="1066800" y="304800"/>
            <a:ext cx="6629400" cy="621506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After proclaiming God’s gracious offer in Christ, Paul confronted the natural questions that arise, each additional question building on the </a:t>
            </a:r>
            <a:r>
              <a:rPr lang="en-US" sz="2800" b="1" u="sng" dirty="0" smtClean="0">
                <a:effectLst>
                  <a:outerShdw blurRad="38100" dist="38100" dir="2700000" algn="tl">
                    <a:srgbClr val="000000">
                      <a:alpha val="43137"/>
                    </a:srgbClr>
                  </a:outerShdw>
                </a:effectLst>
                <a:latin typeface="Cambria" pitchFamily="18" charset="0"/>
              </a:rPr>
              <a:t>key</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verb</a:t>
            </a:r>
            <a:r>
              <a:rPr lang="en-US" sz="2800" b="1" dirty="0" smtClean="0">
                <a:latin typeface="Cambria" pitchFamily="18" charset="0"/>
              </a:rPr>
              <a:t> from the preceding question.  </a:t>
            </a:r>
          </a:p>
          <a:p>
            <a:pPr marL="274320" indent="-274320">
              <a:spcAft>
                <a:spcPts val="2400"/>
              </a:spcAft>
              <a:buFont typeface="Arial" pitchFamily="34" charset="0"/>
              <a:buChar char="•"/>
            </a:pPr>
            <a:r>
              <a:rPr lang="en-US" sz="2800" b="1" dirty="0" smtClean="0">
                <a:latin typeface="Cambria" pitchFamily="18" charset="0"/>
              </a:rPr>
              <a:t>God’s promise of salvation to </a:t>
            </a:r>
            <a:r>
              <a:rPr lang="en-US" sz="2800" b="1" i="1" dirty="0" smtClean="0">
                <a:latin typeface="Cambria" pitchFamily="18" charset="0"/>
              </a:rPr>
              <a:t>“everyone who calls”</a:t>
            </a:r>
            <a:r>
              <a:rPr lang="en-US" sz="2800" b="1" dirty="0" smtClean="0">
                <a:latin typeface="Cambria" pitchFamily="18" charset="0"/>
              </a:rPr>
              <a:t> on Him (</a:t>
            </a:r>
            <a:r>
              <a:rPr lang="en-US" sz="2800" b="1" dirty="0" smtClean="0">
                <a:effectLst>
                  <a:outerShdw blurRad="38100" dist="38100" dir="2700000" algn="tl">
                    <a:srgbClr val="000000">
                      <a:alpha val="43137"/>
                    </a:srgbClr>
                  </a:outerShdw>
                </a:effectLst>
                <a:latin typeface="Cambria" pitchFamily="18" charset="0"/>
              </a:rPr>
              <a:t>10:13</a:t>
            </a:r>
            <a:r>
              <a:rPr lang="en-US" sz="2800" b="1" dirty="0" smtClean="0">
                <a:latin typeface="Cambria" pitchFamily="18" charset="0"/>
              </a:rPr>
              <a:t>) begins the process.  </a:t>
            </a:r>
          </a:p>
          <a:p>
            <a:pPr marL="274320" indent="-274320">
              <a:spcAft>
                <a:spcPts val="2400"/>
              </a:spcAft>
              <a:buFont typeface="Arial" pitchFamily="34" charset="0"/>
              <a:buChar char="•"/>
            </a:pPr>
            <a:r>
              <a:rPr lang="en-US" sz="2800" b="1" dirty="0" smtClean="0">
                <a:latin typeface="Cambria" pitchFamily="18" charset="0"/>
              </a:rPr>
              <a:t>How, then, can they </a:t>
            </a:r>
            <a:r>
              <a:rPr lang="en-US" sz="2800" b="1" i="1" dirty="0" smtClean="0">
                <a:effectLst>
                  <a:outerShdw blurRad="38100" dist="38100" dir="2700000" algn="tl">
                    <a:srgbClr val="000000">
                      <a:alpha val="43137"/>
                    </a:srgbClr>
                  </a:outerShdw>
                </a:effectLst>
                <a:latin typeface="Cambria" pitchFamily="18" charset="0"/>
              </a:rPr>
              <a:t>call</a:t>
            </a:r>
            <a:r>
              <a:rPr lang="en-US" sz="2800" b="1" dirty="0" smtClean="0">
                <a:latin typeface="Cambria" pitchFamily="18" charset="0"/>
              </a:rPr>
              <a:t> on the One they have not believed in?  Previously, to </a:t>
            </a:r>
            <a:r>
              <a:rPr lang="en-US" sz="2800" b="1" i="1" dirty="0" smtClean="0">
                <a:effectLst>
                  <a:outerShdw blurRad="38100" dist="38100" dir="2700000" algn="tl">
                    <a:srgbClr val="000000">
                      <a:alpha val="43137"/>
                    </a:srgbClr>
                  </a:outerShdw>
                </a:effectLst>
                <a:latin typeface="Cambria" pitchFamily="18" charset="0"/>
              </a:rPr>
              <a:t>call</a:t>
            </a:r>
            <a:r>
              <a:rPr lang="en-US" sz="2800" b="1" dirty="0" smtClean="0">
                <a:latin typeface="Cambria" pitchFamily="18" charset="0"/>
              </a:rPr>
              <a:t> on the Lord was equated with trusting Him or believing in Him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13</a:t>
            </a:r>
            <a:r>
              <a:rPr lang="en-US" sz="2800" b="1" dirty="0" smtClean="0">
                <a:latin typeface="Cambria" pitchFamily="18" charset="0"/>
              </a:rPr>
              <a:t>), but here </a:t>
            </a:r>
            <a:r>
              <a:rPr lang="en-US" sz="2800" b="1" i="1" dirty="0" smtClean="0">
                <a:effectLst>
                  <a:outerShdw blurRad="38100" dist="38100" dir="2700000" algn="tl">
                    <a:srgbClr val="000000">
                      <a:alpha val="43137"/>
                    </a:srgbClr>
                  </a:outerShdw>
                </a:effectLst>
                <a:latin typeface="Cambria" pitchFamily="18" charset="0"/>
              </a:rPr>
              <a:t>“calling”</a:t>
            </a:r>
            <a:r>
              <a:rPr lang="en-US" sz="2800" b="1" dirty="0" smtClean="0">
                <a:latin typeface="Cambria" pitchFamily="18" charset="0"/>
              </a:rPr>
              <a:t> follows the believing.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When one believes in Christ, he</a:t>
            </a:r>
            <a:r>
              <a:rPr lang="en-US" sz="2800" b="1" i="1" dirty="0" smtClean="0">
                <a:effectLst>
                  <a:outerShdw blurRad="38100" dist="38100" dir="2700000" algn="tl">
                    <a:srgbClr val="000000">
                      <a:alpha val="43137"/>
                    </a:srgbClr>
                  </a:outerShdw>
                </a:effectLst>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“calls”</a:t>
            </a:r>
            <a:r>
              <a:rPr lang="en-US" sz="2800" b="1" dirty="0" smtClean="0">
                <a:latin typeface="Cambria" pitchFamily="18" charset="0"/>
              </a:rPr>
              <a:t> on Him. Believing, in turn, is based on </a:t>
            </a:r>
            <a:r>
              <a:rPr lang="en-US" sz="2800" b="1" i="1" dirty="0" smtClean="0">
                <a:effectLst>
                  <a:outerShdw blurRad="38100" dist="38100" dir="2700000" algn="tl">
                    <a:srgbClr val="000000">
                      <a:alpha val="43137"/>
                    </a:srgbClr>
                  </a:outerShdw>
                </a:effectLst>
                <a:latin typeface="Cambria" pitchFamily="18" charset="0"/>
              </a:rPr>
              <a:t>hearing</a:t>
            </a:r>
            <a:r>
              <a:rPr lang="en-US" sz="2800" b="1" dirty="0" smtClean="0">
                <a:latin typeface="Cambria" pitchFamily="18" charset="0"/>
              </a:rPr>
              <a:t>, and hearing is based on someone </a:t>
            </a:r>
            <a:r>
              <a:rPr lang="en-US" sz="2800" b="1" i="1" dirty="0" smtClean="0">
                <a:effectLst>
                  <a:outerShdw blurRad="38100" dist="38100" dir="2700000" algn="tl">
                    <a:srgbClr val="000000">
                      <a:alpha val="43137"/>
                    </a:srgbClr>
                  </a:outerShdw>
                </a:effectLst>
                <a:latin typeface="Cambria" pitchFamily="18" charset="0"/>
              </a:rPr>
              <a:t>preaching</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and how can they preach unless they are </a:t>
            </a:r>
            <a:r>
              <a:rPr lang="en-US" sz="2800" b="1" i="1" dirty="0" smtClean="0">
                <a:effectLst>
                  <a:outerShdw blurRad="38100" dist="38100" dir="2700000" algn="tl">
                    <a:srgbClr val="000000">
                      <a:alpha val="43137"/>
                    </a:srgbClr>
                  </a:outerShdw>
                </a:effectLst>
                <a:latin typeface="Cambria" pitchFamily="18" charset="0"/>
              </a:rPr>
              <a:t>sent</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Since the Greek word “</a:t>
            </a:r>
            <a:r>
              <a:rPr lang="en-US" sz="2800" b="1" dirty="0" smtClean="0">
                <a:effectLst>
                  <a:outerShdw blurRad="38100" dist="38100" dir="2700000" algn="tl">
                    <a:srgbClr val="000000">
                      <a:alpha val="43137"/>
                    </a:srgbClr>
                  </a:outerShdw>
                </a:effectLst>
                <a:latin typeface="Cambria" pitchFamily="18" charset="0"/>
              </a:rPr>
              <a:t>preach</a:t>
            </a:r>
            <a:r>
              <a:rPr lang="en-US" sz="2800" b="1" dirty="0" smtClean="0">
                <a:latin typeface="Cambria" pitchFamily="18" charset="0"/>
              </a:rPr>
              <a:t>” means “to be a herald, to announce,” </a:t>
            </a:r>
            <a:r>
              <a:rPr lang="en-US" sz="2800" b="1" i="1" dirty="0" smtClean="0">
                <a:latin typeface="Cambria" pitchFamily="18" charset="0"/>
              </a:rPr>
              <a:t>it is not limited to proclamation from a pulpit.</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Carrying God’s gracious offer involves human beings whom God has brought to Himself and then uses as His heralds.  They share God’s message of salvation because God will save everyone who </a:t>
            </a:r>
            <a:r>
              <a:rPr lang="en-US" sz="2800" b="1" dirty="0" smtClean="0">
                <a:effectLst>
                  <a:outerShdw blurRad="38100" dist="38100" dir="2700000" algn="tl">
                    <a:srgbClr val="000000">
                      <a:alpha val="43137"/>
                    </a:srgbClr>
                  </a:outerShdw>
                </a:effectLst>
                <a:latin typeface="Cambria" pitchFamily="18" charset="0"/>
              </a:rPr>
              <a:t>“calls”</a:t>
            </a:r>
            <a:r>
              <a:rPr lang="en-US" sz="2800" b="1" dirty="0" smtClean="0">
                <a:latin typeface="Cambria" pitchFamily="18" charset="0"/>
              </a:rPr>
              <a:t> on His name.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With simple, progressive logic, Paul establishes that only those who </a:t>
            </a:r>
            <a:r>
              <a:rPr lang="en-US" sz="2800" b="1" u="sng" dirty="0" smtClean="0">
                <a:effectLst>
                  <a:outerShdw blurRad="38100" dist="38100" dir="2700000" algn="tl">
                    <a:srgbClr val="000000">
                      <a:alpha val="43137"/>
                    </a:srgbClr>
                  </a:outerShdw>
                </a:effectLst>
                <a:latin typeface="Cambria" pitchFamily="18" charset="0"/>
              </a:rPr>
              <a:t>call</a:t>
            </a:r>
            <a:r>
              <a:rPr lang="en-US" sz="2800" b="1" dirty="0" smtClean="0">
                <a:latin typeface="Cambria" pitchFamily="18" charset="0"/>
              </a:rPr>
              <a:t> upon the name of the Lord can be </a:t>
            </a:r>
            <a:r>
              <a:rPr lang="en-US" sz="2800" b="1" u="sng" dirty="0" smtClean="0">
                <a:effectLst>
                  <a:outerShdw blurRad="38100" dist="38100" dir="2700000" algn="tl">
                    <a:srgbClr val="000000">
                      <a:alpha val="43137"/>
                    </a:srgbClr>
                  </a:outerShdw>
                </a:effectLst>
                <a:latin typeface="Cambria" pitchFamily="18" charset="0"/>
              </a:rPr>
              <a:t>saved</a:t>
            </a:r>
            <a:r>
              <a:rPr lang="en-US" sz="2800" b="1" dirty="0" smtClean="0">
                <a:latin typeface="Cambria" pitchFamily="18" charset="0"/>
              </a:rPr>
              <a:t> . . . only those who have </a:t>
            </a:r>
            <a:r>
              <a:rPr lang="en-US" sz="2800" b="1" u="sng" dirty="0" smtClean="0">
                <a:effectLst>
                  <a:outerShdw blurRad="38100" dist="38100" dir="2700000" algn="tl">
                    <a:srgbClr val="000000">
                      <a:alpha val="43137"/>
                    </a:srgbClr>
                  </a:outerShdw>
                </a:effectLst>
                <a:latin typeface="Cambria" pitchFamily="18" charset="0"/>
              </a:rPr>
              <a:t>believed</a:t>
            </a:r>
            <a:r>
              <a:rPr lang="en-US" sz="2800" b="1" dirty="0" smtClean="0">
                <a:latin typeface="Cambria" pitchFamily="18" charset="0"/>
              </a:rPr>
              <a:t> in Him can </a:t>
            </a:r>
            <a:r>
              <a:rPr lang="en-US" sz="2800" b="1" u="sng" dirty="0" smtClean="0">
                <a:effectLst>
                  <a:outerShdw blurRad="38100" dist="38100" dir="2700000" algn="tl">
                    <a:srgbClr val="000000">
                      <a:alpha val="43137"/>
                    </a:srgbClr>
                  </a:outerShdw>
                </a:effectLst>
                <a:latin typeface="Cambria" pitchFamily="18" charset="0"/>
              </a:rPr>
              <a:t>call</a:t>
            </a:r>
            <a:r>
              <a:rPr lang="en-US" sz="2800" b="1" dirty="0" smtClean="0">
                <a:latin typeface="Cambria" pitchFamily="18" charset="0"/>
              </a:rPr>
              <a:t> upon Him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Only those who have </a:t>
            </a:r>
            <a:r>
              <a:rPr lang="en-US" sz="2800" b="1" u="sng" dirty="0" smtClean="0">
                <a:effectLst>
                  <a:outerShdw blurRad="38100" dist="38100" dir="2700000" algn="tl">
                    <a:srgbClr val="000000">
                      <a:alpha val="43137"/>
                    </a:srgbClr>
                  </a:outerShdw>
                </a:effectLst>
                <a:latin typeface="Cambria" pitchFamily="18" charset="0"/>
              </a:rPr>
              <a:t>heard</a:t>
            </a:r>
            <a:r>
              <a:rPr lang="en-US" sz="2800" b="1" dirty="0" smtClean="0">
                <a:latin typeface="Cambria" pitchFamily="18" charset="0"/>
              </a:rPr>
              <a:t> of Him can </a:t>
            </a:r>
            <a:r>
              <a:rPr lang="en-US" sz="2800" b="1" u="sng" dirty="0" smtClean="0">
                <a:effectLst>
                  <a:outerShdw blurRad="38100" dist="38100" dir="2700000" algn="tl">
                    <a:srgbClr val="000000">
                      <a:alpha val="43137"/>
                    </a:srgbClr>
                  </a:outerShdw>
                </a:effectLst>
                <a:latin typeface="Cambria" pitchFamily="18" charset="0"/>
              </a:rPr>
              <a:t>believe</a:t>
            </a:r>
            <a:r>
              <a:rPr lang="en-US" sz="2800" b="1" dirty="0" smtClean="0">
                <a:latin typeface="Cambria" pitchFamily="18" charset="0"/>
              </a:rPr>
              <a:t> in Him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only those who have a </a:t>
            </a:r>
            <a:r>
              <a:rPr lang="en-US" sz="2800" b="1" u="sng" dirty="0" smtClean="0">
                <a:effectLst>
                  <a:outerShdw blurRad="38100" dist="38100" dir="2700000" algn="tl">
                    <a:srgbClr val="000000">
                      <a:alpha val="43137"/>
                    </a:srgbClr>
                  </a:outerShdw>
                </a:effectLst>
                <a:latin typeface="Cambria" pitchFamily="18" charset="0"/>
              </a:rPr>
              <a:t>preacher</a:t>
            </a:r>
            <a:r>
              <a:rPr lang="en-US" sz="2800" b="1" dirty="0" smtClean="0">
                <a:latin typeface="Cambria" pitchFamily="18" charset="0"/>
              </a:rPr>
              <a:t> can rightly hear of Him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And finally, no </a:t>
            </a:r>
            <a:r>
              <a:rPr lang="en-US" sz="2800" b="1" u="sng" dirty="0" smtClean="0">
                <a:effectLst>
                  <a:outerShdw blurRad="38100" dist="38100" dir="2700000" algn="tl">
                    <a:srgbClr val="000000">
                      <a:alpha val="43137"/>
                    </a:srgbClr>
                  </a:outerShdw>
                </a:effectLst>
                <a:latin typeface="Cambria" pitchFamily="18" charset="0"/>
              </a:rPr>
              <a:t>preacher</a:t>
            </a:r>
            <a:r>
              <a:rPr lang="en-US" sz="2800" b="1" dirty="0" smtClean="0">
                <a:latin typeface="Cambria" pitchFamily="18" charset="0"/>
              </a:rPr>
              <a:t> can preach the true gospel who has not been </a:t>
            </a:r>
            <a:r>
              <a:rPr lang="en-US" sz="2800" b="1" u="sng" dirty="0" smtClean="0">
                <a:effectLst>
                  <a:outerShdw blurRad="38100" dist="38100" dir="2700000" algn="tl">
                    <a:srgbClr val="000000">
                      <a:alpha val="43137"/>
                    </a:srgbClr>
                  </a:outerShdw>
                </a:effectLst>
                <a:latin typeface="Cambria" pitchFamily="18" charset="0"/>
              </a:rPr>
              <a:t>sent</a:t>
            </a:r>
            <a:r>
              <a:rPr lang="en-US" sz="2800" b="1" dirty="0" smtClean="0">
                <a:latin typeface="Cambria" pitchFamily="18" charset="0"/>
              </a:rPr>
              <a:t> by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62760"/>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Viewed from the other direction, Paul is saying that if God did not send </a:t>
            </a:r>
            <a:r>
              <a:rPr lang="en-US" sz="2800" b="1" u="sng" dirty="0" smtClean="0">
                <a:effectLst>
                  <a:outerShdw blurRad="38100" dist="38100" dir="2700000" algn="tl">
                    <a:srgbClr val="000000">
                      <a:alpha val="43137"/>
                    </a:srgbClr>
                  </a:outerShdw>
                </a:effectLst>
                <a:latin typeface="Cambria" pitchFamily="18" charset="0"/>
              </a:rPr>
              <a:t>preachers</a:t>
            </a:r>
            <a:r>
              <a:rPr lang="en-US" sz="2800" b="1" dirty="0" smtClean="0">
                <a:latin typeface="Cambria" pitchFamily="18" charset="0"/>
              </a:rPr>
              <a:t> no one could hear </a:t>
            </a:r>
            <a:r>
              <a:rPr lang="en-US" sz="2800" b="1" dirty="0" smtClean="0">
                <a:effectLst>
                  <a:outerShdw blurRad="38100" dist="38100" dir="2700000" algn="tl">
                    <a:srgbClr val="000000">
                      <a:alpha val="43137"/>
                    </a:srgbClr>
                  </a:outerShdw>
                </a:effectLst>
                <a:latin typeface="Cambria" pitchFamily="18" charset="0"/>
              </a:rPr>
              <a:t>. . . </a:t>
            </a:r>
          </a:p>
          <a:p>
            <a:pPr marL="274320" indent="-274320">
              <a:spcAft>
                <a:spcPts val="2400"/>
              </a:spcAft>
              <a:buFont typeface="Arial" pitchFamily="34" charset="0"/>
              <a:buChar char="•"/>
            </a:pPr>
            <a:r>
              <a:rPr lang="en-US" sz="2800" b="1" dirty="0" smtClean="0">
                <a:latin typeface="Cambria" pitchFamily="18" charset="0"/>
              </a:rPr>
              <a:t>If no one could </a:t>
            </a:r>
            <a:r>
              <a:rPr lang="en-US" sz="2800" b="1" u="sng" dirty="0" smtClean="0">
                <a:effectLst>
                  <a:outerShdw blurRad="38100" dist="38100" dir="2700000" algn="tl">
                    <a:srgbClr val="000000">
                      <a:alpha val="43137"/>
                    </a:srgbClr>
                  </a:outerShdw>
                </a:effectLst>
                <a:latin typeface="Cambria" pitchFamily="18" charset="0"/>
              </a:rPr>
              <a:t>hear</a:t>
            </a:r>
            <a:r>
              <a:rPr lang="en-US" sz="2800" b="1" dirty="0" smtClean="0">
                <a:latin typeface="Cambria" pitchFamily="18" charset="0"/>
              </a:rPr>
              <a:t>; no one could believe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If no one could </a:t>
            </a:r>
            <a:r>
              <a:rPr lang="en-US" sz="2800" b="1" u="sng" dirty="0" smtClean="0">
                <a:effectLst>
                  <a:outerShdw blurRad="38100" dist="38100" dir="2700000" algn="tl">
                    <a:srgbClr val="000000">
                      <a:alpha val="43137"/>
                    </a:srgbClr>
                  </a:outerShdw>
                </a:effectLst>
                <a:latin typeface="Cambria" pitchFamily="18" charset="0"/>
              </a:rPr>
              <a:t>believe</a:t>
            </a:r>
            <a:r>
              <a:rPr lang="en-US" sz="2800" b="1" dirty="0" smtClean="0">
                <a:latin typeface="Cambria" pitchFamily="18" charset="0"/>
              </a:rPr>
              <a:t>; no one could call on the Lord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And if no one could </a:t>
            </a:r>
            <a:r>
              <a:rPr lang="en-US" sz="2800" b="1" u="sng" dirty="0" smtClean="0">
                <a:effectLst>
                  <a:outerShdw blurRad="38100" dist="38100" dir="2700000" algn="tl">
                    <a:srgbClr val="000000">
                      <a:alpha val="43137"/>
                    </a:srgbClr>
                  </a:outerShdw>
                </a:effectLst>
                <a:latin typeface="Cambria" pitchFamily="18" charset="0"/>
              </a:rPr>
              <a:t>call</a:t>
            </a:r>
            <a:r>
              <a:rPr lang="en-US" sz="2800" b="1" dirty="0" smtClean="0">
                <a:latin typeface="Cambria" pitchFamily="18" charset="0"/>
              </a:rPr>
              <a:t> on Him; no one could be </a:t>
            </a:r>
            <a:r>
              <a:rPr lang="en-US" sz="2800" b="1" u="sng" dirty="0" smtClean="0">
                <a:effectLst>
                  <a:outerShdw blurRad="38100" dist="38100" dir="2700000" algn="tl">
                    <a:srgbClr val="000000">
                      <a:alpha val="43137"/>
                    </a:srgbClr>
                  </a:outerShdw>
                </a:effectLst>
                <a:latin typeface="Cambria" pitchFamily="18" charset="0"/>
              </a:rPr>
              <a:t>saved</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22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v15</a:t>
            </a:r>
            <a:r>
              <a:rPr lang="en-US" sz="2800" b="1" dirty="0" smtClean="0">
                <a:latin typeface="Cambria" pitchFamily="18" charset="0"/>
              </a:rPr>
              <a:t>, Paul quotes from</a:t>
            </a:r>
            <a:r>
              <a:rPr lang="en-US" sz="2800" b="1" dirty="0" smtClean="0">
                <a:effectLst>
                  <a:outerShdw blurRad="38100" dist="38100" dir="2700000" algn="tl">
                    <a:srgbClr val="000000">
                      <a:alpha val="43137"/>
                    </a:srgbClr>
                  </a:outerShdw>
                </a:effectLst>
                <a:latin typeface="Cambria" pitchFamily="18" charset="0"/>
              </a:rPr>
              <a:t> Isaiah 52:7</a:t>
            </a:r>
            <a:r>
              <a:rPr lang="en-US" sz="2800" b="1" dirty="0" smtClean="0">
                <a:latin typeface="Cambria" pitchFamily="18" charset="0"/>
              </a:rPr>
              <a:t> concerning the eagerness of the bearers of good news.  Those who bear it have </a:t>
            </a:r>
            <a:r>
              <a:rPr lang="en-US" sz="2800" b="1" i="1" dirty="0" smtClean="0">
                <a:effectLst>
                  <a:outerShdw blurRad="38100" dist="38100" dir="2700000" algn="tl">
                    <a:srgbClr val="000000">
                      <a:alpha val="43137"/>
                    </a:srgbClr>
                  </a:outerShdw>
                </a:effectLst>
                <a:latin typeface="Cambria" pitchFamily="18" charset="0"/>
              </a:rPr>
              <a:t>beautiful feet</a:t>
            </a:r>
            <a:r>
              <a:rPr lang="en-US" sz="2800" b="1" dirty="0" smtClean="0">
                <a:latin typeface="Cambria" pitchFamily="18" charset="0"/>
              </a:rPr>
              <a:t>.  That is, their message is both peaceful and welcoming.  </a:t>
            </a:r>
          </a:p>
          <a:p>
            <a:pPr marL="274320" indent="-274320">
              <a:spcAft>
                <a:spcPts val="22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Isaiah 52:7</a:t>
            </a:r>
            <a:r>
              <a:rPr lang="en-US" sz="2800" b="1" dirty="0" smtClean="0">
                <a:latin typeface="Cambria" pitchFamily="18" charset="0"/>
              </a:rPr>
              <a:t> the messenger announced to Judah that God had ended their Exile in Babylon.           </a:t>
            </a:r>
            <a:r>
              <a:rPr lang="en-US" sz="2800" b="1" dirty="0" smtClean="0">
                <a:effectLst>
                  <a:outerShdw blurRad="38100" dist="38100" dir="2700000" algn="tl">
                    <a:srgbClr val="000000">
                      <a:alpha val="43137"/>
                    </a:srgbClr>
                  </a:outerShdw>
                </a:effectLst>
                <a:latin typeface="Cambria" pitchFamily="18" charset="0"/>
              </a:rPr>
              <a:t>Isaiah 52:7</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“How beautiful upon the mountains are the feet of him that brings good tidings . . .”</a:t>
            </a:r>
            <a:r>
              <a:rPr lang="en-US" sz="2800" b="1" dirty="0" smtClean="0">
                <a:latin typeface="Cambria" pitchFamily="18" charset="0"/>
              </a:rPr>
              <a:t> </a:t>
            </a:r>
          </a:p>
          <a:p>
            <a:pPr marL="274320" indent="-274320">
              <a:spcAft>
                <a:spcPts val="2200"/>
              </a:spcAft>
              <a:buFont typeface="Arial" pitchFamily="34" charset="0"/>
              <a:buChar char="•"/>
            </a:pPr>
            <a:r>
              <a:rPr lang="en-US" sz="2800" b="1" dirty="0" smtClean="0">
                <a:latin typeface="Cambria" pitchFamily="18" charset="0"/>
              </a:rPr>
              <a:t>It is not the physical feet of God’s preachers that are beautiful, but the wondrous glad tidings of good things that those feet carry to the ends of the earth.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10:13 – 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10 - 15 text.jpg"/>
          <p:cNvPicPr>
            <a:picLocks noChangeAspect="1"/>
          </p:cNvPicPr>
          <p:nvPr/>
        </p:nvPicPr>
        <p:blipFill>
          <a:blip r:embed="rId2" cstate="print"/>
          <a:srcRect b="11111"/>
          <a:stretch>
            <a:fillRect/>
          </a:stretch>
        </p:blipFill>
        <p:spPr>
          <a:xfrm>
            <a:off x="1981200" y="304800"/>
            <a:ext cx="4800600" cy="629612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2" name="Picture 1" descr="10 - 14 - good news.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10 - 14 - cross.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3000"/>
                                  </p:stCondLst>
                                  <p:childTnLst>
                                    <p:set>
                                      <p:cBhvr>
                                        <p:cTn id="11" dur="1" fill="hold">
                                          <p:stCondLst>
                                            <p:cond delay="0"/>
                                          </p:stCondLst>
                                        </p:cTn>
                                        <p:tgtEl>
                                          <p:spTgt spid="3"/>
                                        </p:tgtEl>
                                        <p:attrNameLst>
                                          <p:attrName>style.visibility</p:attrName>
                                        </p:attrNameLst>
                                      </p:cBhvr>
                                      <p:to>
                                        <p:strVal val="visible"/>
                                      </p:to>
                                    </p:set>
                                    <p:animEffect transition="in" filter="diamond(out)">
                                      <p:cBhvr>
                                        <p:cTn id="1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2972595"/>
            <a:ext cx="5879298"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“Human Responsibility”</a:t>
            </a:r>
          </a:p>
          <a:p>
            <a:pPr algn="ctr"/>
            <a:r>
              <a:rPr lang="en-US" sz="2800" dirty="0" smtClean="0">
                <a:effectLst>
                  <a:outerShdw blurRad="38100" dist="38100" dir="2700000" algn="tl">
                    <a:srgbClr val="000000">
                      <a:alpha val="43137"/>
                    </a:srgbClr>
                  </a:outerShdw>
                </a:effectLst>
                <a:latin typeface="Candara" pitchFamily="34" charset="0"/>
              </a:rPr>
              <a:t>Part Two</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295465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But they have not all obeyed the gospel.  For Isaiah saith, Lord, who hath believed our report?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So then faith cometh by hearing, and hearing by the word of God.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But I say, Have they not heard?  Yes verily, their sound went into all the earth, and their words unto the ends of the world.  </a:t>
            </a:r>
          </a:p>
        </p:txBody>
      </p:sp>
      <p:cxnSp>
        <p:nvCxnSpPr>
          <p:cNvPr id="15" name="Straight Connector 14"/>
          <p:cNvCxnSpPr/>
          <p:nvPr/>
        </p:nvCxnSpPr>
        <p:spPr>
          <a:xfrm>
            <a:off x="5105400" y="20574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981200" y="25146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533400" y="3352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had made it clear that God’s gracious offer of righteousness by faith was given to all, Jews and Gentiles alike (</a:t>
            </a:r>
            <a:r>
              <a:rPr lang="en-US" sz="2800" b="1" dirty="0" smtClean="0">
                <a:effectLst>
                  <a:outerShdw blurRad="38100" dist="38100" dir="2700000" algn="tl">
                    <a:srgbClr val="000000">
                      <a:alpha val="43137"/>
                    </a:srgbClr>
                  </a:outerShdw>
                </a:effectLst>
                <a:latin typeface="Cambria" pitchFamily="18" charset="0"/>
              </a:rPr>
              <a:t>10:12</a:t>
            </a:r>
            <a:r>
              <a:rPr lang="en-US" sz="2800" b="1" dirty="0" smtClean="0">
                <a:latin typeface="Cambria" pitchFamily="18" charset="0"/>
              </a:rPr>
              <a:t>).  Paul’s focus is on the people of Israel and their response to that offer.   </a:t>
            </a:r>
          </a:p>
          <a:p>
            <a:pPr marL="274320" indent="-274320">
              <a:spcAft>
                <a:spcPts val="2400"/>
              </a:spcAft>
              <a:buFont typeface="Arial" pitchFamily="34" charset="0"/>
              <a:buChar char="•"/>
            </a:pPr>
            <a:r>
              <a:rPr lang="en-US" sz="2800" b="1" dirty="0" smtClean="0">
                <a:latin typeface="Cambria" pitchFamily="18" charset="0"/>
              </a:rPr>
              <a:t>Not all of Israel accepted the good news of Christ and their failure to accept and to hear with a positive response.  Truth of the matter, Israel heard, but did not heed.  Some disbelieve now (</a:t>
            </a:r>
            <a:r>
              <a:rPr lang="en-US" sz="2800" b="1" dirty="0" smtClean="0">
                <a:effectLst>
                  <a:outerShdw blurRad="38100" dist="38100" dir="2700000" algn="tl">
                    <a:srgbClr val="000000">
                      <a:alpha val="43137"/>
                    </a:srgbClr>
                  </a:outerShdw>
                </a:effectLst>
                <a:latin typeface="Cambria" pitchFamily="18" charset="0"/>
              </a:rPr>
              <a:t>3:3</a:t>
            </a:r>
            <a:r>
              <a:rPr lang="en-US" sz="2800" b="1" dirty="0" smtClean="0">
                <a:latin typeface="Cambria" pitchFamily="18" charset="0"/>
              </a:rPr>
              <a:t>) as they did then.  Yet, no everyone is believing the “report” (</a:t>
            </a:r>
            <a:r>
              <a:rPr lang="en-US" sz="2800" b="1" dirty="0" smtClean="0">
                <a:effectLst>
                  <a:outerShdw blurRad="38100" dist="38100" dir="2700000" algn="tl">
                    <a:srgbClr val="000000">
                      <a:alpha val="43137"/>
                    </a:srgbClr>
                  </a:outerShdw>
                </a:effectLst>
                <a:latin typeface="Cambria" pitchFamily="18" charset="0"/>
              </a:rPr>
              <a:t>10:16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This failure of the Jews to respond to the good news was true in Jesus’ days on earth (</a:t>
            </a:r>
            <a:r>
              <a:rPr lang="en-US" sz="2800" b="1" dirty="0" smtClean="0">
                <a:effectLst>
                  <a:outerShdw blurRad="38100" dist="38100" dir="2700000" algn="tl">
                    <a:srgbClr val="000000">
                      <a:alpha val="43137"/>
                    </a:srgbClr>
                  </a:outerShdw>
                </a:effectLst>
                <a:latin typeface="Cambria" pitchFamily="18" charset="0"/>
              </a:rPr>
              <a:t>John 12:37-41</a:t>
            </a:r>
            <a:r>
              <a:rPr lang="en-US" sz="2800" b="1" dirty="0" smtClean="0">
                <a:latin typeface="Cambria" pitchFamily="18" charset="0"/>
              </a:rPr>
              <a:t>) and in Paul’s day as well.  Here, Paul reminds his Jewish readers that they did not all heed the glad tidings; for </a:t>
            </a:r>
            <a:r>
              <a:rPr lang="en-US" sz="2800" b="1" dirty="0" smtClean="0">
                <a:effectLst>
                  <a:outerShdw blurRad="38100" dist="38100" dir="2700000" algn="tl">
                    <a:srgbClr val="000000">
                      <a:alpha val="43137"/>
                    </a:srgbClr>
                  </a:outerShdw>
                </a:effectLst>
                <a:latin typeface="Cambria" pitchFamily="18" charset="0"/>
              </a:rPr>
              <a:t>Isaiah 53:1</a:t>
            </a:r>
            <a:r>
              <a:rPr lang="en-US" sz="2800" b="1" dirty="0" smtClean="0">
                <a:latin typeface="Cambria" pitchFamily="18" charset="0"/>
              </a:rPr>
              <a:t> says, </a:t>
            </a:r>
            <a:r>
              <a:rPr lang="en-US" sz="2800" b="1" i="1" dirty="0" smtClean="0">
                <a:latin typeface="Cambria" pitchFamily="18" charset="0"/>
              </a:rPr>
              <a:t>“﻿Lord, who has believed our report?﻿” </a:t>
            </a:r>
          </a:p>
          <a:p>
            <a:pPr marL="274320" indent="-274320">
              <a:spcAft>
                <a:spcPts val="2400"/>
              </a:spcAft>
              <a:buFont typeface="Arial" pitchFamily="34" charset="0"/>
              <a:buChar char="•"/>
            </a:pPr>
            <a:r>
              <a:rPr lang="en-US" sz="2800" b="1" dirty="0" smtClean="0">
                <a:latin typeface="Cambria" pitchFamily="18" charset="0"/>
              </a:rPr>
              <a:t>﻿The report of which Isaiah and Paul speak is the </a:t>
            </a:r>
            <a:r>
              <a:rPr lang="en-US" sz="2800" b="1" i="1" dirty="0" smtClean="0">
                <a:effectLst>
                  <a:outerShdw blurRad="38100" dist="38100" dir="2700000" algn="tl">
                    <a:srgbClr val="000000">
                      <a:alpha val="43137"/>
                    </a:srgbClr>
                  </a:outerShdw>
                </a:effectLst>
                <a:latin typeface="Cambria" pitchFamily="18" charset="0"/>
              </a:rPr>
              <a:t>glad tidings</a:t>
            </a:r>
            <a:r>
              <a:rPr lang="en-US" sz="2800" b="1" dirty="0" smtClean="0">
                <a:latin typeface="Cambria" pitchFamily="18" charset="0"/>
              </a:rPr>
              <a:t> of the gospel, the good news of Christ’s dying that we might live, the glorious truth that </a:t>
            </a:r>
            <a:r>
              <a:rPr lang="en-US" sz="2800" b="1" i="1" dirty="0" smtClean="0">
                <a:latin typeface="Cambria" pitchFamily="18" charset="0"/>
              </a:rPr>
              <a:t>“﻿God so loved the world, that He gave His only begotten Son, that whoever believes in Him should not perish, but have eternal life.”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10-17 deer.jpg"/>
          <p:cNvPicPr>
            <a:picLocks noChangeAspect="1"/>
          </p:cNvPicPr>
          <p:nvPr/>
        </p:nvPicPr>
        <p:blipFill>
          <a:blip r:embed="rId2" cstate="print"/>
          <a:srcRect b="6667"/>
          <a:stretch>
            <a:fillRect/>
          </a:stretch>
        </p:blipFill>
        <p:spPr>
          <a:xfrm>
            <a:off x="1066800" y="228600"/>
            <a:ext cx="68580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Salvation does not come by intuition, mystical experience, meditation, speculation, philosophizing, or consensus but by </a:t>
            </a:r>
            <a:r>
              <a:rPr lang="en-US" sz="2800" b="1" i="1" dirty="0" smtClean="0">
                <a:effectLst>
                  <a:outerShdw blurRad="38100" dist="38100" dir="2700000" algn="tl">
                    <a:srgbClr val="000000">
                      <a:alpha val="43137"/>
                    </a:srgbClr>
                  </a:outerShdw>
                </a:effectLst>
                <a:latin typeface="Cambria" pitchFamily="18" charset="0"/>
              </a:rPr>
              <a:t>hearing</a:t>
            </a:r>
            <a:r>
              <a:rPr lang="en-US" sz="2800" b="1" dirty="0" smtClean="0">
                <a:latin typeface="Cambria" pitchFamily="18" charset="0"/>
              </a:rPr>
              <a:t> and having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in the word of Christ.  </a:t>
            </a:r>
          </a:p>
          <a:p>
            <a:pPr marL="274320" indent="-274320">
              <a:spcAft>
                <a:spcPts val="2400"/>
              </a:spcAft>
              <a:buFont typeface="Arial" pitchFamily="34" charset="0"/>
              <a:buChar char="•"/>
            </a:pPr>
            <a:r>
              <a:rPr lang="en-US" sz="2800" b="1" dirty="0" smtClean="0">
                <a:latin typeface="Cambria" pitchFamily="18" charset="0"/>
              </a:rPr>
              <a:t>To proclaim the saving word of Christ is therefore the central and essential purpose of evangelism to </a:t>
            </a:r>
            <a:r>
              <a:rPr lang="en-US" sz="2800" b="1" i="1" dirty="0" smtClean="0">
                <a:latin typeface="Cambria" pitchFamily="18" charset="0"/>
              </a:rPr>
              <a:t>“﻿go therefore into all the world.”</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purpose of </a:t>
            </a:r>
            <a:r>
              <a:rPr lang="en-US" sz="2800" b="1" i="1" dirty="0" smtClean="0">
                <a:effectLst>
                  <a:outerShdw blurRad="38100" dist="38100" dir="2700000" algn="tl">
                    <a:srgbClr val="000000">
                      <a:alpha val="43137"/>
                    </a:srgbClr>
                  </a:outerShdw>
                </a:effectLst>
                <a:latin typeface="Cambria" pitchFamily="18" charset="0"/>
              </a:rPr>
              <a:t>evangelism</a:t>
            </a:r>
            <a:r>
              <a:rPr lang="en-US" sz="2800" b="1" dirty="0" smtClean="0">
                <a:latin typeface="Cambria" pitchFamily="18" charset="0"/>
              </a:rPr>
              <a:t> is not to use human persuasion and clever devices to manipulate confessions of faith in Christ but to faithfully proclaim the gospel of Christ (</a:t>
            </a:r>
            <a:r>
              <a:rPr lang="en-US" sz="2800" b="1" dirty="0" smtClean="0">
                <a:effectLst>
                  <a:outerShdw blurRad="38100" dist="38100" dir="2700000" algn="tl">
                    <a:srgbClr val="000000">
                      <a:alpha val="43137"/>
                    </a:srgbClr>
                  </a:outerShdw>
                </a:effectLst>
                <a:latin typeface="Cambria" pitchFamily="18" charset="0"/>
              </a:rPr>
              <a:t>10:17</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That is, the faithfully proclaim the gospel of Christ, through which the Holy Spirit will bring conviction and salvation to those who </a:t>
            </a:r>
            <a:r>
              <a:rPr lang="en-US" sz="2800" b="1" i="1" dirty="0" smtClean="0">
                <a:effectLst>
                  <a:outerShdw blurRad="38100" dist="38100" dir="2700000" algn="tl">
                    <a:srgbClr val="000000">
                      <a:alpha val="43137"/>
                    </a:srgbClr>
                  </a:outerShdw>
                </a:effectLst>
                <a:latin typeface="Cambria" pitchFamily="18" charset="0"/>
              </a:rPr>
              <a:t>hear</a:t>
            </a:r>
            <a:r>
              <a:rPr lang="en-US" sz="2800" b="1" dirty="0" smtClean="0">
                <a:latin typeface="Cambria" pitchFamily="18" charset="0"/>
              </a:rPr>
              <a:t> and </a:t>
            </a:r>
            <a:r>
              <a:rPr lang="en-US" sz="2800" b="1" i="1" dirty="0" smtClean="0">
                <a:effectLst>
                  <a:outerShdw blurRad="38100" dist="38100" dir="2700000" algn="tl">
                    <a:srgbClr val="000000">
                      <a:alpha val="43137"/>
                    </a:srgbClr>
                  </a:outerShdw>
                </a:effectLst>
                <a:latin typeface="Cambria" pitchFamily="18" charset="0"/>
              </a:rPr>
              <a:t>“by faith”</a:t>
            </a:r>
            <a:r>
              <a:rPr lang="en-US" sz="2800" b="1" dirty="0" smtClean="0">
                <a:latin typeface="Cambria" pitchFamily="18" charset="0"/>
              </a:rPr>
              <a:t> accept the word of Christ.  </a:t>
            </a:r>
          </a:p>
          <a:p>
            <a:pPr marL="274320" indent="-274320">
              <a:spcAft>
                <a:spcPts val="2400"/>
              </a:spcAft>
              <a:buFont typeface="Arial" pitchFamily="34" charset="0"/>
              <a:buChar char="•"/>
            </a:pPr>
            <a:r>
              <a:rPr lang="en-US" sz="2800" b="1" dirty="0" smtClean="0">
                <a:latin typeface="Cambria" pitchFamily="18" charset="0"/>
              </a:rPr>
              <a:t>Someone, however, might insist that the Jews were not given adequate opportunity to </a:t>
            </a:r>
            <a:r>
              <a:rPr lang="en-US" sz="2800" b="1" u="sng" dirty="0" smtClean="0">
                <a:effectLst>
                  <a:outerShdw blurRad="38100" dist="38100" dir="2700000" algn="tl">
                    <a:srgbClr val="000000">
                      <a:alpha val="43137"/>
                    </a:srgbClr>
                  </a:outerShdw>
                </a:effectLst>
                <a:latin typeface="Cambria" pitchFamily="18" charset="0"/>
              </a:rPr>
              <a:t>hear</a:t>
            </a:r>
            <a:r>
              <a:rPr lang="en-US" sz="2800" b="1" dirty="0" smtClean="0">
                <a:latin typeface="Cambria" pitchFamily="18" charset="0"/>
              </a:rPr>
              <a:t> the message.  So Paul writes, “But I say, did Israel not hear?  Paul quotes </a:t>
            </a:r>
            <a:r>
              <a:rPr lang="en-US" sz="2800" b="1" dirty="0" smtClean="0">
                <a:effectLst>
                  <a:outerShdw blurRad="38100" dist="38100" dir="2700000" algn="tl">
                    <a:srgbClr val="000000">
                      <a:alpha val="43137"/>
                    </a:srgbClr>
                  </a:outerShdw>
                </a:effectLst>
                <a:latin typeface="Cambria" pitchFamily="18" charset="0"/>
              </a:rPr>
              <a:t>Psalm 19:4</a:t>
            </a:r>
            <a:r>
              <a:rPr lang="en-US" sz="2800" b="1" dirty="0" smtClean="0">
                <a:latin typeface="Cambria" pitchFamily="18" charset="0"/>
              </a:rPr>
              <a:t>, concerning God’s general revelation in the cosmic heavens.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However, that psalm also discusses God’s special revelation in the Old Testament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Ps. 19:7-11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“The law of the Lord is perfect, converting the soul: the testimony of the Lord is sure, making wise the simple . . .”</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Paul’s obvious answer to his question is that Israel had ample opportunity by both general and special revelation to respond to God. </a:t>
            </a:r>
            <a:r>
              <a:rPr lang="en-US" sz="2800" b="1" i="1" dirty="0" smtClean="0">
                <a:effectLst>
                  <a:outerShdw blurRad="38100" dist="38100" dir="2700000" algn="tl">
                    <a:srgbClr val="000000">
                      <a:alpha val="43137"/>
                    </a:srgbClr>
                  </a:outerShdw>
                </a:effectLst>
                <a:latin typeface="Cambria" pitchFamily="18" charset="0"/>
              </a:rPr>
              <a:t>Certainly Israel heard!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10:16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10 - 17 chart.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But I say, Did not Israel know?  First Moses saith, I will provoke you to jealousy by them that are no people, and by a foolish nation I will anger you.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Isaiah is very bold, and saith, I was found of them that sought me not; I was made manifest unto them that asked not after me.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But to Israel he saith, All day long I have stretched forth my hands unto a disobedient and gainsaying people.</a:t>
            </a:r>
          </a:p>
        </p:txBody>
      </p:sp>
      <p:cxnSp>
        <p:nvCxnSpPr>
          <p:cNvPr id="15" name="Straight Connector 14"/>
          <p:cNvCxnSpPr/>
          <p:nvPr/>
        </p:nvCxnSpPr>
        <p:spPr>
          <a:xfrm>
            <a:off x="6705600" y="16764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876800" y="2133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514600" y="33528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467600" y="25146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971800" y="38100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953000" y="42672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676400" y="29718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Starting with </a:t>
            </a:r>
            <a:r>
              <a:rPr lang="en-US" sz="2800" b="1" dirty="0" smtClean="0">
                <a:effectLst>
                  <a:outerShdw blurRad="38100" dist="38100" dir="2700000" algn="tl">
                    <a:srgbClr val="000000">
                      <a:alpha val="43137"/>
                    </a:srgbClr>
                  </a:outerShdw>
                </a:effectLst>
                <a:latin typeface="Cambria" pitchFamily="18" charset="0"/>
              </a:rPr>
              <a:t>v19</a:t>
            </a:r>
            <a:r>
              <a:rPr lang="en-US" sz="2800" b="1" dirty="0" smtClean="0">
                <a:latin typeface="Cambria" pitchFamily="18" charset="0"/>
              </a:rPr>
              <a:t>, the argument takes a turn.  The apostle anticipated another objection.  Someone might argue, “Yes, Israel heard but she did not understand that God purposed to offer righteousness by faith to all mankind, including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Both Old Testament leaders wrote about God’s turning to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whom the Jews thought had no understanding.  And yet concerning Israel, God has been gracious in spite of her disobedience.  </a:t>
            </a:r>
            <a:r>
              <a:rPr lang="en-US" sz="2800" b="1" i="1" dirty="0" smtClean="0">
                <a:latin typeface="Cambria" pitchFamily="18" charset="0"/>
              </a:rPr>
              <a:t>“Did not Israel know?”</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10:19</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Ch9</a:t>
            </a:r>
            <a:r>
              <a:rPr lang="en-US" sz="2800" b="1" dirty="0" smtClean="0">
                <a:latin typeface="Cambria" pitchFamily="18" charset="0"/>
              </a:rPr>
              <a:t>, after defending the Lord’s </a:t>
            </a:r>
            <a:r>
              <a:rPr lang="en-US" sz="2800" b="1" i="1" dirty="0" smtClean="0">
                <a:effectLst>
                  <a:outerShdw blurRad="38100" dist="38100" dir="2700000" algn="tl">
                    <a:srgbClr val="000000">
                      <a:alpha val="43137"/>
                    </a:srgbClr>
                  </a:outerShdw>
                </a:effectLst>
                <a:latin typeface="Cambria" pitchFamily="18" charset="0"/>
              </a:rPr>
              <a:t>absolute sovereignty</a:t>
            </a:r>
            <a:r>
              <a:rPr lang="en-US" sz="2800" b="1" dirty="0" smtClean="0">
                <a:latin typeface="Cambria" pitchFamily="18" charset="0"/>
              </a:rPr>
              <a:t>, upholding His perfect righteousness, showing us His mercy, and defending His fairness, Paul appropriately turned his attention to the </a:t>
            </a:r>
            <a:r>
              <a:rPr lang="en-US" sz="2800" b="1" i="1" dirty="0" smtClean="0">
                <a:effectLst>
                  <a:outerShdw blurRad="38100" dist="38100" dir="2700000" algn="tl">
                    <a:srgbClr val="000000">
                      <a:alpha val="43137"/>
                    </a:srgbClr>
                  </a:outerShdw>
                </a:effectLst>
                <a:latin typeface="Cambria" pitchFamily="18" charset="0"/>
              </a:rPr>
              <a:t>responsibility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 humanity</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Ch10</a:t>
            </a:r>
            <a:r>
              <a:rPr lang="en-US" sz="2800" b="1" dirty="0" smtClean="0">
                <a:latin typeface="Cambria" pitchFamily="18" charset="0"/>
              </a:rPr>
              <a:t>, Paul laments the failure of his unsaved Jewish brethren to see personal righteousness in its proper context.  In trying to obtain righteousness through personal willpower, they </a:t>
            </a:r>
            <a:r>
              <a:rPr lang="en-US" sz="2800" b="1" i="1" dirty="0" smtClean="0">
                <a:effectLst>
                  <a:outerShdw blurRad="38100" dist="38100" dir="2700000" algn="tl">
                    <a:srgbClr val="000000">
                      <a:alpha val="43137"/>
                    </a:srgbClr>
                  </a:outerShdw>
                </a:effectLst>
                <a:latin typeface="Cambria" pitchFamily="18" charset="0"/>
              </a:rPr>
              <a:t>missed the mark</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and failed to recognize their Messiah.</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Paul’s obvious answer to his question is that Israel had ample opportunity by both general and special revelation to respond to God.  Israel had a </a:t>
            </a:r>
            <a:r>
              <a:rPr lang="en-US" sz="2800" b="1" i="1" dirty="0" smtClean="0">
                <a:effectLst>
                  <a:outerShdw blurRad="38100" dist="38100" dir="2700000" algn="tl">
                    <a:srgbClr val="000000">
                      <a:alpha val="43137"/>
                    </a:srgbClr>
                  </a:outerShdw>
                </a:effectLst>
                <a:latin typeface="Cambria" pitchFamily="18" charset="0"/>
              </a:rPr>
              <a:t>human responsibility</a:t>
            </a:r>
            <a:r>
              <a:rPr lang="en-US" sz="2800" b="1" dirty="0" smtClean="0">
                <a:latin typeface="Cambria" pitchFamily="18" charset="0"/>
              </a:rPr>
              <a:t> to heard the gospel and to accept Jesus as Messiah.  </a:t>
            </a:r>
          </a:p>
          <a:p>
            <a:pPr marL="274320" indent="-274320">
              <a:spcAft>
                <a:spcPts val="2400"/>
              </a:spcAft>
              <a:buFont typeface="Arial" pitchFamily="34" charset="0"/>
              <a:buChar char="•"/>
            </a:pPr>
            <a:r>
              <a:rPr lang="en-US" sz="2800" b="1" dirty="0" smtClean="0">
                <a:latin typeface="Cambria" pitchFamily="18" charset="0"/>
              </a:rPr>
              <a:t>God told Israel that He would </a:t>
            </a:r>
            <a:r>
              <a:rPr lang="en-US" sz="2800" b="1" i="1" dirty="0" smtClean="0">
                <a:latin typeface="Cambria" pitchFamily="18" charset="0"/>
              </a:rPr>
              <a:t>“provoke them to jealousy (against) them that are not a nation, and against a nation without understanding will I anger you”</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Deut 32:21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pic>
        <p:nvPicPr>
          <p:cNvPr id="5" name="Picture 4" descr="10 - 19 Moses.jpg"/>
          <p:cNvPicPr>
            <a:picLocks noChangeAspect="1"/>
          </p:cNvPicPr>
          <p:nvPr/>
        </p:nvPicPr>
        <p:blipFill>
          <a:blip r:embed="rId2" cstate="print"/>
          <a:srcRect l="4167" t="6666" r="1667"/>
          <a:stretch>
            <a:fillRect/>
          </a:stretch>
        </p:blipFill>
        <p:spPr>
          <a:xfrm>
            <a:off x="228600" y="228600"/>
            <a:ext cx="8610600" cy="6400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Israel’s continuing rebellious and unbelieving disobedience was judged by God’s turning to the Gentiles (</a:t>
            </a:r>
            <a:r>
              <a:rPr lang="en-US" sz="2800" b="1" dirty="0" smtClean="0">
                <a:effectLst>
                  <a:outerShdw blurRad="38100" dist="38100" dir="2700000" algn="tl">
                    <a:srgbClr val="000000">
                      <a:alpha val="43137"/>
                    </a:srgbClr>
                  </a:outerShdw>
                </a:effectLst>
                <a:latin typeface="Cambria" pitchFamily="18" charset="0"/>
              </a:rPr>
              <a:t>10:20</a:t>
            </a:r>
            <a:r>
              <a:rPr lang="en-US" sz="2800" b="1" dirty="0" smtClean="0">
                <a:latin typeface="Cambria" pitchFamily="18" charset="0"/>
              </a:rPr>
              <a:t>).  At the same time God has not withheld salvation from the Jews.  He has held out His hands, imploring them to return to Him.  </a:t>
            </a:r>
          </a:p>
          <a:p>
            <a:pPr marL="274320" indent="-274320">
              <a:spcAft>
                <a:spcPts val="2400"/>
              </a:spcAft>
              <a:buFont typeface="Arial" pitchFamily="34" charset="0"/>
              <a:buChar char="•"/>
            </a:pPr>
            <a:r>
              <a:rPr lang="en-US" sz="2800" b="1" dirty="0" smtClean="0">
                <a:latin typeface="Cambria" pitchFamily="18" charset="0"/>
              </a:rPr>
              <a:t>Although Paul was probably speaking here only of the part of “﻿the world﻿” to which the full gospel had been proclaimed, the benefit of the gospel was available to all the earth, extending unto the ends of the world.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In this verse, God warns His ancient people that because they had moved Him to jealousy with their “</a:t>
            </a:r>
            <a:r>
              <a:rPr lang="en-US" sz="2800" b="1" dirty="0" smtClean="0">
                <a:effectLst>
                  <a:outerShdw blurRad="38100" dist="38100" dir="2700000" algn="tl">
                    <a:srgbClr val="000000">
                      <a:alpha val="43137"/>
                    </a:srgbClr>
                  </a:outerShdw>
                </a:effectLst>
                <a:latin typeface="Cambria" pitchFamily="18" charset="0"/>
              </a:rPr>
              <a:t>no-gods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idolatry</a:t>
            </a:r>
            <a:r>
              <a:rPr lang="en-US" sz="2800" b="1" dirty="0" smtClean="0">
                <a:latin typeface="Cambria" pitchFamily="18" charset="0"/>
              </a:rPr>
              <a:t>) and provoked Him to anger with their vanities, God in requital would move them to jealousy by receiving into His favor a “</a:t>
            </a:r>
            <a:r>
              <a:rPr lang="en-US" sz="2800" b="1" dirty="0" smtClean="0">
                <a:effectLst>
                  <a:outerShdw blurRad="38100" dist="38100" dir="2700000" algn="tl">
                    <a:srgbClr val="000000">
                      <a:alpha val="43137"/>
                    </a:srgbClr>
                  </a:outerShdw>
                </a:effectLst>
                <a:latin typeface="Cambria" pitchFamily="18" charset="0"/>
              </a:rPr>
              <a:t>no-people</a:t>
            </a:r>
            <a:r>
              <a:rPr lang="en-US" sz="2800" b="1" dirty="0" smtClean="0">
                <a:latin typeface="Cambria" pitchFamily="18" charset="0"/>
              </a:rPr>
              <a:t>” and will use them to provoke Israel to anger by adopting a</a:t>
            </a:r>
            <a:r>
              <a:rPr lang="en-US" sz="2800" b="1" dirty="0" smtClean="0">
                <a:effectLst>
                  <a:outerShdw blurRad="38100" dist="38100" dir="2700000" algn="tl">
                    <a:srgbClr val="000000">
                      <a:alpha val="43137"/>
                    </a:srgbClr>
                  </a:outerShdw>
                </a:effectLst>
                <a:latin typeface="Cambria" pitchFamily="18" charset="0"/>
              </a:rPr>
              <a:t> Gentile</a:t>
            </a:r>
            <a:r>
              <a:rPr lang="en-US" sz="2800" b="1" dirty="0" smtClean="0">
                <a:latin typeface="Cambria" pitchFamily="18" charset="0"/>
              </a:rPr>
              <a:t> nation void of understanding.  </a:t>
            </a:r>
          </a:p>
          <a:p>
            <a:pPr marL="274320" indent="-274320">
              <a:spcAft>
                <a:spcPts val="2400"/>
              </a:spcAft>
              <a:buFont typeface="Arial" pitchFamily="34" charset="0"/>
              <a:buChar char="•"/>
            </a:pPr>
            <a:r>
              <a:rPr lang="en-US" sz="2800" b="1" dirty="0" smtClean="0">
                <a:latin typeface="Cambria" pitchFamily="18" charset="0"/>
              </a:rPr>
              <a:t>Israel’s continuing rebellious and unbelieving disobedience was judged by God’s turning to the Gentiles (</a:t>
            </a:r>
            <a:r>
              <a:rPr lang="en-US" sz="2800" b="1" dirty="0" smtClean="0">
                <a:effectLst>
                  <a:outerShdw blurRad="38100" dist="38100" dir="2700000" algn="tl">
                    <a:srgbClr val="000000">
                      <a:alpha val="43137"/>
                    </a:srgbClr>
                  </a:outerShdw>
                </a:effectLst>
                <a:latin typeface="Cambria" pitchFamily="18" charset="0"/>
              </a:rPr>
              <a:t>10:20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847207"/>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At the same time God has not withheld salvation from the Jews.  He has held out His hands, imploring them to return to Him.  </a:t>
            </a:r>
          </a:p>
          <a:p>
            <a:pPr marL="274320" indent="-274320">
              <a:spcAft>
                <a:spcPts val="2400"/>
              </a:spcAft>
              <a:buFont typeface="Arial" pitchFamily="34" charset="0"/>
              <a:buChar char="•"/>
            </a:pPr>
            <a:r>
              <a:rPr lang="en-US" sz="2800" b="1" dirty="0" smtClean="0">
                <a:latin typeface="Cambria" pitchFamily="18" charset="0"/>
              </a:rPr>
              <a:t>God is stretching forth His hands all day long to a disobedient (</a:t>
            </a:r>
            <a:r>
              <a:rPr lang="en-US" sz="2800" b="1" i="1" dirty="0" smtClean="0">
                <a:effectLst>
                  <a:outerShdw blurRad="38100" dist="38100" dir="2700000" algn="tl">
                    <a:srgbClr val="000000">
                      <a:alpha val="43137"/>
                    </a:srgbClr>
                  </a:outerShdw>
                </a:effectLst>
                <a:latin typeface="Cambria" pitchFamily="18" charset="0"/>
              </a:rPr>
              <a:t>stubborn</a:t>
            </a:r>
            <a:r>
              <a:rPr lang="en-US" sz="2800" b="1" dirty="0" smtClean="0">
                <a:latin typeface="Cambria" pitchFamily="18" charset="0"/>
              </a:rPr>
              <a:t>) and gainsaying (</a:t>
            </a:r>
            <a:r>
              <a:rPr lang="en-US" sz="2800" b="1" i="1" dirty="0" smtClean="0">
                <a:effectLst>
                  <a:outerShdw blurRad="38100" dist="38100" dir="2700000" algn="tl">
                    <a:srgbClr val="000000">
                      <a:alpha val="43137"/>
                    </a:srgbClr>
                  </a:outerShdw>
                </a:effectLst>
                <a:latin typeface="Cambria" pitchFamily="18" charset="0"/>
              </a:rPr>
              <a:t>defiant</a:t>
            </a:r>
            <a:r>
              <a:rPr lang="en-US" sz="2800" b="1" dirty="0" smtClean="0">
                <a:latin typeface="Cambria" pitchFamily="18" charset="0"/>
              </a:rPr>
              <a:t>) people.  The good news is God’s invitation is still open.  God continues to offer salvation to the lost (</a:t>
            </a:r>
            <a:r>
              <a:rPr lang="en-US" sz="2800" b="1" dirty="0" smtClean="0">
                <a:effectLst>
                  <a:outerShdw blurRad="38100" dist="38100" dir="2700000" algn="tl">
                    <a:srgbClr val="000000">
                      <a:alpha val="43137"/>
                    </a:srgbClr>
                  </a:outerShdw>
                </a:effectLst>
                <a:latin typeface="Cambria" pitchFamily="18" charset="0"/>
              </a:rPr>
              <a:t>10:21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10:19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786199"/>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10:1 – 21</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God is </a:t>
            </a:r>
            <a:r>
              <a:rPr lang="en-US" sz="2600" b="1" dirty="0" smtClean="0">
                <a:solidFill>
                  <a:prstClr val="black"/>
                </a:solidFill>
                <a:effectLst>
                  <a:outerShdw blurRad="38100" dist="38100" dir="2700000" algn="tl">
                    <a:srgbClr val="000000">
                      <a:alpha val="43137"/>
                    </a:srgbClr>
                  </a:outerShdw>
                </a:effectLst>
                <a:latin typeface="Cambria" pitchFamily="18" charset="0"/>
              </a:rPr>
              <a:t>sovereign</a:t>
            </a:r>
            <a:r>
              <a:rPr lang="en-US" sz="2600" b="1" dirty="0" smtClean="0">
                <a:solidFill>
                  <a:prstClr val="black"/>
                </a:solidFill>
                <a:latin typeface="Cambria" pitchFamily="18" charset="0"/>
              </a:rPr>
              <a:t> in the choosing of His people: Abraham out of all the Chaldeans; Isaac, not Ishmael; Jacob over Esau; a believing remnant out of a non-believing majority.  Nevertheless, each person is </a:t>
            </a:r>
            <a:r>
              <a:rPr lang="en-US" sz="2600" b="1" dirty="0" smtClean="0">
                <a:solidFill>
                  <a:prstClr val="black"/>
                </a:solidFill>
                <a:effectLst>
                  <a:outerShdw blurRad="38100" dist="38100" dir="2700000" algn="tl">
                    <a:srgbClr val="000000">
                      <a:alpha val="43137"/>
                    </a:srgbClr>
                  </a:outerShdw>
                </a:effectLst>
                <a:latin typeface="Cambria" pitchFamily="18" charset="0"/>
              </a:rPr>
              <a:t>responsible</a:t>
            </a:r>
            <a:r>
              <a:rPr lang="en-US" sz="2600" b="1" dirty="0" smtClean="0">
                <a:solidFill>
                  <a:prstClr val="black"/>
                </a:solidFill>
                <a:latin typeface="Cambria" pitchFamily="18" charset="0"/>
              </a:rPr>
              <a:t> to respond to God’s offer of grace and is blameworthy for refusing it.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Those who suffer the penalty of eternal torment for sin will do so without excuse.  The gospel is within reach of all people (</a:t>
            </a:r>
            <a:r>
              <a:rPr lang="en-US" sz="2600" b="1" dirty="0" smtClean="0">
                <a:solidFill>
                  <a:prstClr val="black"/>
                </a:solidFill>
                <a:effectLst>
                  <a:outerShdw blurRad="38100" dist="38100" dir="2700000" algn="tl">
                    <a:srgbClr val="000000">
                      <a:alpha val="43137"/>
                    </a:srgbClr>
                  </a:outerShdw>
                </a:effectLst>
                <a:latin typeface="Cambria" pitchFamily="18" charset="0"/>
              </a:rPr>
              <a:t>10:8-10</a:t>
            </a:r>
            <a:r>
              <a:rPr lang="en-US" sz="2600" b="1" dirty="0" smtClean="0">
                <a:solidFill>
                  <a:prstClr val="black"/>
                </a:solidFill>
                <a:latin typeface="Cambria" pitchFamily="18" charset="0"/>
              </a:rPr>
              <a:t>), no one is exempt from the offer of eternal life (</a:t>
            </a:r>
            <a:r>
              <a:rPr lang="en-US" sz="2600" b="1" dirty="0" smtClean="0">
                <a:solidFill>
                  <a:prstClr val="black"/>
                </a:solidFill>
                <a:effectLst>
                  <a:outerShdw blurRad="38100" dist="38100" dir="2700000" algn="tl">
                    <a:srgbClr val="000000">
                      <a:alpha val="43137"/>
                    </a:srgbClr>
                  </a:outerShdw>
                </a:effectLst>
                <a:latin typeface="Cambria" pitchFamily="18" charset="0"/>
              </a:rPr>
              <a:t>10:11-15</a:t>
            </a:r>
            <a:r>
              <a:rPr lang="en-US" sz="2600" b="1" dirty="0" smtClean="0">
                <a:solidFill>
                  <a:prstClr val="black"/>
                </a:solidFill>
                <a:latin typeface="Cambria" pitchFamily="18" charset="0"/>
              </a:rPr>
              <a:t>), receiving the gift requires no human effort (</a:t>
            </a:r>
            <a:r>
              <a:rPr lang="en-US" sz="2600" b="1" dirty="0" smtClean="0">
                <a:solidFill>
                  <a:prstClr val="black"/>
                </a:solidFill>
                <a:effectLst>
                  <a:outerShdw blurRad="38100" dist="38100" dir="2700000" algn="tl">
                    <a:srgbClr val="000000">
                      <a:alpha val="43137"/>
                    </a:srgbClr>
                  </a:outerShdw>
                </a:effectLst>
                <a:latin typeface="Cambria" pitchFamily="18" charset="0"/>
              </a:rPr>
              <a:t>10:16-20</a:t>
            </a:r>
            <a:r>
              <a:rPr lang="en-US" sz="2600" b="1" dirty="0" smtClean="0">
                <a:solidFill>
                  <a:prstClr val="black"/>
                </a:solidFill>
                <a:latin typeface="Cambria" pitchFamily="18" charset="0"/>
              </a:rPr>
              <a:t>), and this free gift of eternal life remains available (</a:t>
            </a:r>
            <a:r>
              <a:rPr lang="en-US" sz="2600" b="1" dirty="0" smtClean="0">
                <a:solidFill>
                  <a:prstClr val="black"/>
                </a:solidFill>
                <a:effectLst>
                  <a:outerShdw blurRad="38100" dist="38100" dir="2700000" algn="tl">
                    <a:srgbClr val="000000">
                      <a:alpha val="43137"/>
                    </a:srgbClr>
                  </a:outerShdw>
                </a:effectLst>
                <a:latin typeface="Cambria" pitchFamily="18" charset="0"/>
              </a:rPr>
              <a:t>10:21</a:t>
            </a:r>
            <a:r>
              <a:rPr lang="en-US" sz="2600" b="1" dirty="0" smtClean="0">
                <a:solidFill>
                  <a:prstClr val="black"/>
                </a:solidFill>
                <a:latin typeface="Cambria" pitchFamily="18" charset="0"/>
              </a:rPr>
              <a:t>).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10:1 – 21</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i="1" dirty="0" smtClean="0">
                <a:solidFill>
                  <a:prstClr val="black"/>
                </a:solidFill>
                <a:effectLst>
                  <a:outerShdw blurRad="38100" dist="38100" dir="2700000" algn="tl">
                    <a:srgbClr val="000000">
                      <a:alpha val="43137"/>
                    </a:srgbClr>
                  </a:outerShdw>
                </a:effectLst>
                <a:latin typeface="Cambria" pitchFamily="18" charset="0"/>
              </a:rPr>
              <a:t>God is sovereign; people are responsible</a:t>
            </a:r>
            <a:r>
              <a:rPr lang="en-US" sz="2600" b="1" dirty="0" smtClean="0">
                <a:solidFill>
                  <a:prstClr val="black"/>
                </a:solidFill>
                <a:latin typeface="Cambria" pitchFamily="18" charset="0"/>
              </a:rPr>
              <a:t>.  These two truth must be held simultaneously or evangelism suffers.  The Lord’s sovereignty gives me great comfort in </a:t>
            </a:r>
            <a:r>
              <a:rPr lang="en-US" sz="2600" b="1" i="1" u="sng" dirty="0" smtClean="0">
                <a:solidFill>
                  <a:prstClr val="black"/>
                </a:solidFill>
                <a:latin typeface="Cambria" pitchFamily="18" charset="0"/>
              </a:rPr>
              <a:t>two</a:t>
            </a:r>
            <a:r>
              <a:rPr lang="en-US" sz="2600" b="1" dirty="0" smtClean="0">
                <a:solidFill>
                  <a:prstClr val="black"/>
                </a:solidFill>
                <a:latin typeface="Cambria" pitchFamily="18" charset="0"/>
              </a:rPr>
              <a:t> </a:t>
            </a:r>
            <a:r>
              <a:rPr lang="en-US" sz="2600" b="1" i="1" u="sng" dirty="0" smtClean="0">
                <a:solidFill>
                  <a:prstClr val="black"/>
                </a:solidFill>
                <a:latin typeface="Cambria" pitchFamily="18" charset="0"/>
              </a:rPr>
              <a:t>respects</a:t>
            </a:r>
            <a:r>
              <a:rPr lang="en-US"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FIRST</a:t>
            </a:r>
            <a:r>
              <a:rPr lang="en-US" sz="2600" b="1" dirty="0" smtClean="0">
                <a:solidFill>
                  <a:prstClr val="black"/>
                </a:solidFill>
                <a:latin typeface="Cambria" pitchFamily="18" charset="0"/>
              </a:rPr>
              <a:t> – I rest secure in the fact that my relationship with Him cannot be severed by my unfaithfulness. That’s because God has chosen me and will faithfully equip me to enjoy eternal life with Him.</a:t>
            </a:r>
          </a:p>
          <a:p>
            <a:pPr marL="274320" lvl="1" indent="-274320">
              <a:spcAft>
                <a:spcPts val="1800"/>
              </a:spcAft>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SECOND</a:t>
            </a:r>
            <a:r>
              <a:rPr lang="en-US" sz="2600" b="1" dirty="0" smtClean="0">
                <a:solidFill>
                  <a:prstClr val="black"/>
                </a:solidFill>
                <a:latin typeface="Cambria" pitchFamily="18" charset="0"/>
              </a:rPr>
              <a:t> – I rest secure in the fact that the salvation of others is His accomplishment, not mine.  I can only image the unbearable pressure  of holding the </a:t>
            </a:r>
            <a:r>
              <a:rPr lang="en-US" sz="2600" b="1" dirty="0" smtClean="0">
                <a:solidFill>
                  <a:prstClr val="black"/>
                </a:solidFill>
                <a:effectLst>
                  <a:outerShdw blurRad="38100" dist="38100" dir="2700000" algn="tl">
                    <a:srgbClr val="000000">
                      <a:alpha val="43137"/>
                    </a:srgbClr>
                  </a:outerShdw>
                </a:effectLst>
                <a:latin typeface="Cambria" pitchFamily="18" charset="0"/>
              </a:rPr>
              <a:t>. . .</a:t>
            </a:r>
            <a:r>
              <a:rPr lang="en-US" sz="2600" b="1" dirty="0" smtClean="0">
                <a:solidFill>
                  <a:prstClr val="black"/>
                </a:solidFill>
                <a:latin typeface="Cambria" pitchFamily="18" charset="0"/>
              </a:rPr>
              <a:t>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386090"/>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10:1 – 21</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effectLst>
                  <a:outerShdw blurRad="38100" dist="38100" dir="2700000" algn="tl">
                    <a:srgbClr val="000000">
                      <a:alpha val="43137"/>
                    </a:srgbClr>
                  </a:outerShdw>
                </a:effectLst>
                <a:latin typeface="Cambria" pitchFamily="18" charset="0"/>
              </a:rPr>
              <a:t>. . .</a:t>
            </a:r>
            <a:r>
              <a:rPr lang="en-US" sz="2600" b="1" dirty="0" smtClean="0">
                <a:solidFill>
                  <a:prstClr val="black"/>
                </a:solidFill>
                <a:latin typeface="Cambria" pitchFamily="18" charset="0"/>
              </a:rPr>
              <a:t> eternal destiny of another in my feeble hands.  I would continually worry that a slip of the tongue or something would push someone closer to the edge of damnation.  </a:t>
            </a:r>
          </a:p>
          <a:p>
            <a:pPr marL="274320" lvl="1" indent="-274320">
              <a:spcAft>
                <a:spcPts val="1800"/>
              </a:spcAft>
              <a:buFont typeface="Arial" pitchFamily="34" charset="0"/>
              <a:buChar char="•"/>
            </a:pPr>
            <a:r>
              <a:rPr lang="en-US" sz="2600" b="1" dirty="0" smtClean="0">
                <a:solidFill>
                  <a:prstClr val="black"/>
                </a:solidFill>
                <a:latin typeface="Cambria" pitchFamily="18" charset="0"/>
              </a:rPr>
              <a:t>Because the sovereign control of God determines the destiny of another, I can boldly proclaim the truth without fear.  I am not responsible for the salvation of people; however, my responsibilities are considerable (</a:t>
            </a:r>
            <a:r>
              <a:rPr lang="en-US" sz="2600" b="1" i="1" dirty="0" smtClean="0">
                <a:solidFill>
                  <a:prstClr val="black"/>
                </a:solidFill>
                <a:latin typeface="Cambria" pitchFamily="18" charset="0"/>
              </a:rPr>
              <a:t>as are yours</a:t>
            </a:r>
            <a:r>
              <a:rPr lang="en-US" sz="2600" b="1" dirty="0" smtClean="0">
                <a:solidFill>
                  <a:prstClr val="black"/>
                </a:solidFill>
                <a:latin typeface="Cambria" pitchFamily="18" charset="0"/>
              </a:rPr>
              <a:t>), if you are a believer.  And those responsibilities are vital to the success of God’s plan.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378565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10:1 – 21</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While God does not need us, He has given us a genuine stake in His redeeming the world.  He is omnipotent, but we have </a:t>
            </a:r>
            <a:r>
              <a:rPr lang="en-US" sz="2600" b="1" i="1" u="sng" dirty="0" smtClean="0">
                <a:solidFill>
                  <a:prstClr val="black"/>
                </a:solidFill>
                <a:latin typeface="Cambria" pitchFamily="18" charset="0"/>
              </a:rPr>
              <a:t>three</a:t>
            </a:r>
            <a:r>
              <a:rPr lang="en-US" sz="2600" b="1" i="1" dirty="0" smtClean="0">
                <a:solidFill>
                  <a:prstClr val="black"/>
                </a:solidFill>
                <a:latin typeface="Cambria" pitchFamily="18" charset="0"/>
              </a:rPr>
              <a:t> </a:t>
            </a:r>
            <a:r>
              <a:rPr lang="en-US" sz="2600" b="1" i="1" u="sng" dirty="0" smtClean="0">
                <a:solidFill>
                  <a:prstClr val="black"/>
                </a:solidFill>
                <a:latin typeface="Cambria" pitchFamily="18" charset="0"/>
              </a:rPr>
              <a:t>fundamental</a:t>
            </a:r>
            <a:r>
              <a:rPr lang="en-US" sz="2600" b="1" i="1" dirty="0" smtClean="0">
                <a:solidFill>
                  <a:prstClr val="black"/>
                </a:solidFill>
                <a:latin typeface="Cambria" pitchFamily="18" charset="0"/>
              </a:rPr>
              <a:t> </a:t>
            </a:r>
            <a:r>
              <a:rPr lang="en-US" sz="2600" b="1" i="1" u="sng" dirty="0" smtClean="0">
                <a:solidFill>
                  <a:prstClr val="black"/>
                </a:solidFill>
                <a:latin typeface="Cambria" pitchFamily="18" charset="0"/>
              </a:rPr>
              <a:t>tasks</a:t>
            </a:r>
            <a:r>
              <a:rPr lang="en-US"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t>
            </a:r>
            <a:r>
              <a:rPr lang="en-US" sz="2600" b="1" dirty="0" smtClean="0">
                <a:solidFill>
                  <a:prstClr val="black"/>
                </a:solidFill>
                <a:effectLst>
                  <a:outerShdw blurRad="38100" dist="38100" dir="2700000" algn="tl">
                    <a:srgbClr val="000000">
                      <a:alpha val="43137"/>
                    </a:srgbClr>
                  </a:outerShdw>
                </a:effectLst>
                <a:latin typeface="Cambria" pitchFamily="18" charset="0"/>
              </a:rPr>
              <a:t>1</a:t>
            </a:r>
            <a:r>
              <a:rPr lang="en-US" sz="2600" b="1" dirty="0" smtClean="0">
                <a:solidFill>
                  <a:prstClr val="black"/>
                </a:solidFill>
                <a:latin typeface="Cambria" pitchFamily="18" charset="0"/>
              </a:rPr>
              <a:t>] We must </a:t>
            </a:r>
            <a:r>
              <a:rPr lang="en-US" sz="2600" b="1" i="1" dirty="0" smtClean="0">
                <a:solidFill>
                  <a:prstClr val="black"/>
                </a:solidFill>
                <a:effectLst>
                  <a:outerShdw blurRad="38100" dist="38100" dir="2700000" algn="tl">
                    <a:srgbClr val="000000">
                      <a:alpha val="43137"/>
                    </a:srgbClr>
                  </a:outerShdw>
                </a:effectLst>
                <a:latin typeface="Cambria" pitchFamily="18" charset="0"/>
              </a:rPr>
              <a:t>care</a:t>
            </a:r>
            <a:r>
              <a:rPr lang="en-US" sz="2600" b="1" dirty="0" smtClean="0">
                <a:solidFill>
                  <a:prstClr val="black"/>
                </a:solidFill>
                <a:latin typeface="Cambria" pitchFamily="18" charset="0"/>
              </a:rPr>
              <a:t> enough for the souls of others to go out of our way, to leave our comfort zones, to lay aside our desires in order to proclaim the gospel where it would not otherwise be heard.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0"/>
            <a:ext cx="8458200" cy="5386090"/>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Application of Chapter 10:1 – 21</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lvl="1" indent="-274320">
              <a:spcAft>
                <a:spcPts val="1800"/>
              </a:spcAft>
              <a:buFont typeface="Arial" pitchFamily="34" charset="0"/>
              <a:buChar char="•"/>
            </a:pPr>
            <a:r>
              <a:rPr lang="en-US" sz="2600" b="1" dirty="0" smtClean="0">
                <a:solidFill>
                  <a:prstClr val="black"/>
                </a:solidFill>
                <a:latin typeface="Cambria" pitchFamily="18" charset="0"/>
              </a:rPr>
              <a:t>[</a:t>
            </a:r>
            <a:r>
              <a:rPr lang="en-US" sz="2600" b="1" dirty="0" smtClean="0">
                <a:solidFill>
                  <a:prstClr val="black"/>
                </a:solidFill>
                <a:effectLst>
                  <a:outerShdw blurRad="38100" dist="38100" dir="2700000" algn="tl">
                    <a:srgbClr val="000000">
                      <a:alpha val="43137"/>
                    </a:srgbClr>
                  </a:outerShdw>
                </a:effectLst>
                <a:latin typeface="Cambria" pitchFamily="18" charset="0"/>
              </a:rPr>
              <a:t>2</a:t>
            </a:r>
            <a:r>
              <a:rPr lang="en-US" sz="2600" b="1" dirty="0" smtClean="0">
                <a:solidFill>
                  <a:prstClr val="black"/>
                </a:solidFill>
                <a:latin typeface="Cambria" pitchFamily="18" charset="0"/>
              </a:rPr>
              <a:t>] We must </a:t>
            </a:r>
            <a:r>
              <a:rPr lang="en-US" sz="2600" b="1" i="1" dirty="0" smtClean="0">
                <a:solidFill>
                  <a:prstClr val="black"/>
                </a:solidFill>
                <a:effectLst>
                  <a:outerShdw blurRad="38100" dist="38100" dir="2700000" algn="tl">
                    <a:srgbClr val="000000">
                      <a:alpha val="43137"/>
                    </a:srgbClr>
                  </a:outerShdw>
                </a:effectLst>
                <a:latin typeface="Cambria" pitchFamily="18" charset="0"/>
              </a:rPr>
              <a:t>share</a:t>
            </a:r>
            <a:r>
              <a:rPr lang="en-US" sz="2600" b="1" dirty="0" smtClean="0">
                <a:solidFill>
                  <a:prstClr val="black"/>
                </a:solidFill>
                <a:latin typeface="Cambria" pitchFamily="18" charset="0"/>
              </a:rPr>
              <a:t> the good news faithfully, freely, and often.  Preferably with competence; even better, within the context of an obedient life.  </a:t>
            </a:r>
          </a:p>
          <a:p>
            <a:pPr marL="274320" lvl="1" indent="-274320">
              <a:spcAft>
                <a:spcPts val="1800"/>
              </a:spcAft>
              <a:buFont typeface="Arial" pitchFamily="34" charset="0"/>
              <a:buChar char="•"/>
            </a:pPr>
            <a:r>
              <a:rPr lang="en-US" sz="2600" b="1" dirty="0" smtClean="0">
                <a:solidFill>
                  <a:prstClr val="black"/>
                </a:solidFill>
                <a:latin typeface="Cambria" pitchFamily="18" charset="0"/>
              </a:rPr>
              <a:t>[3] We must </a:t>
            </a:r>
            <a:r>
              <a:rPr lang="en-US" sz="2600" b="1" i="1" dirty="0" smtClean="0">
                <a:solidFill>
                  <a:prstClr val="black"/>
                </a:solidFill>
                <a:effectLst>
                  <a:outerShdw blurRad="38100" dist="38100" dir="2700000" algn="tl">
                    <a:srgbClr val="000000">
                      <a:alpha val="43137"/>
                    </a:srgbClr>
                  </a:outerShdw>
                </a:effectLst>
                <a:latin typeface="Cambria" pitchFamily="18" charset="0"/>
              </a:rPr>
              <a:t>pray</a:t>
            </a:r>
            <a:r>
              <a:rPr lang="en-US" sz="2600" b="1" dirty="0" smtClean="0">
                <a:solidFill>
                  <a:prstClr val="black"/>
                </a:solidFill>
                <a:latin typeface="Cambria" pitchFamily="18" charset="0"/>
              </a:rPr>
              <a:t> that the gospel </a:t>
            </a:r>
            <a:r>
              <a:rPr lang="en-US" sz="2600" b="1" dirty="0" err="1" smtClean="0">
                <a:solidFill>
                  <a:prstClr val="black"/>
                </a:solidFill>
                <a:latin typeface="Cambria" pitchFamily="18" charset="0"/>
              </a:rPr>
              <a:t>willpenetrate</a:t>
            </a:r>
            <a:r>
              <a:rPr lang="en-US" sz="2600" b="1" dirty="0" smtClean="0">
                <a:solidFill>
                  <a:prstClr val="black"/>
                </a:solidFill>
                <a:latin typeface="Cambria" pitchFamily="18" charset="0"/>
              </a:rPr>
              <a:t> the guarded minds and then resonate in the hollows of empty souls.  As we faithfully and competently offer them the free gift of justification by </a:t>
            </a:r>
            <a:r>
              <a:rPr lang="en-US" sz="2600" b="1" u="sng" dirty="0" smtClean="0">
                <a:solidFill>
                  <a:prstClr val="black"/>
                </a:solidFill>
                <a:latin typeface="Cambria" pitchFamily="18" charset="0"/>
              </a:rPr>
              <a:t>grace</a:t>
            </a:r>
            <a:r>
              <a:rPr lang="en-US" sz="2600" b="1" dirty="0" smtClean="0">
                <a:solidFill>
                  <a:prstClr val="black"/>
                </a:solidFill>
                <a:latin typeface="Cambria" pitchFamily="18" charset="0"/>
              </a:rPr>
              <a:t> alone through </a:t>
            </a:r>
            <a:r>
              <a:rPr lang="en-US" sz="2600" b="1" u="sng" dirty="0" smtClean="0">
                <a:solidFill>
                  <a:prstClr val="black"/>
                </a:solidFill>
                <a:latin typeface="Cambria" pitchFamily="18" charset="0"/>
              </a:rPr>
              <a:t>faith</a:t>
            </a:r>
            <a:r>
              <a:rPr lang="en-US" sz="2600" b="1" dirty="0" smtClean="0">
                <a:solidFill>
                  <a:prstClr val="black"/>
                </a:solidFill>
                <a:latin typeface="Cambria" pitchFamily="18" charset="0"/>
              </a:rPr>
              <a:t> alone in </a:t>
            </a:r>
            <a:r>
              <a:rPr lang="en-US" sz="2600" b="1" u="sng" dirty="0" smtClean="0">
                <a:solidFill>
                  <a:prstClr val="black"/>
                </a:solidFill>
                <a:latin typeface="Cambria" pitchFamily="18" charset="0"/>
              </a:rPr>
              <a:t>Christ</a:t>
            </a:r>
            <a:r>
              <a:rPr lang="en-US" sz="2600" b="1" dirty="0" smtClean="0">
                <a:solidFill>
                  <a:prstClr val="black"/>
                </a:solidFill>
                <a:latin typeface="Cambria" pitchFamily="18" charset="0"/>
              </a:rPr>
              <a:t> alone, we must submit their destinies to the loving care of their Creator.  Pray that blind minds will see and deaf souls will hear.  </a:t>
            </a:r>
          </a:p>
        </p:txBody>
      </p:sp>
      <p:grpSp>
        <p:nvGrpSpPr>
          <p:cNvPr id="2" name="Group 10"/>
          <p:cNvGrpSpPr/>
          <p:nvPr/>
        </p:nvGrpSpPr>
        <p:grpSpPr>
          <a:xfrm>
            <a:off x="304800" y="152400"/>
            <a:ext cx="8534400" cy="774700"/>
            <a:chOff x="304800" y="152400"/>
            <a:chExt cx="8534400" cy="774700"/>
          </a:xfrm>
        </p:grpSpPr>
        <p:sp>
          <p:nvSpPr>
            <p:cNvPr id="12"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a:t>
              </a:r>
            </a:p>
          </p:txBody>
        </p:sp>
        <p:pic>
          <p:nvPicPr>
            <p:cNvPr id="13"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7059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available</a:t>
            </a:r>
            <a:r>
              <a:rPr lang="en-US" sz="2800" b="1" dirty="0" smtClean="0">
                <a:latin typeface="Cambria" pitchFamily="18" charset="0"/>
              </a:rPr>
              <a:t>; therefore, those who hear are accountable (</a:t>
            </a:r>
            <a:r>
              <a:rPr lang="en-US" sz="2800" b="1" dirty="0" smtClean="0">
                <a:effectLst>
                  <a:outerShdw blurRad="38100" dist="38100" dir="2700000" algn="tl">
                    <a:srgbClr val="000000">
                      <a:alpha val="43137"/>
                    </a:srgbClr>
                  </a:outerShdw>
                </a:effectLst>
                <a:latin typeface="Cambria" pitchFamily="18" charset="0"/>
              </a:rPr>
              <a:t>10:8-10</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universal</a:t>
            </a:r>
            <a:r>
              <a:rPr lang="en-US" sz="2800" b="1" dirty="0" smtClean="0">
                <a:latin typeface="Cambria" pitchFamily="18" charset="0"/>
              </a:rPr>
              <a:t>; therefore, no one is exempt (</a:t>
            </a:r>
            <a:r>
              <a:rPr lang="en-US" sz="2800" b="1" dirty="0" smtClean="0">
                <a:effectLst>
                  <a:outerShdw blurRad="38100" dist="38100" dir="2700000" algn="tl">
                    <a:srgbClr val="000000">
                      <a:alpha val="43137"/>
                    </a:srgbClr>
                  </a:outerShdw>
                </a:effectLst>
                <a:latin typeface="Cambria" pitchFamily="18" charset="0"/>
              </a:rPr>
              <a:t>10:11-15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 The gospel is </a:t>
            </a:r>
            <a:r>
              <a:rPr lang="en-US" sz="2800" b="1" u="sng" dirty="0" smtClean="0">
                <a:effectLst>
                  <a:outerShdw blurRad="38100" dist="38100" dir="2700000" algn="tl">
                    <a:srgbClr val="000000">
                      <a:alpha val="43137"/>
                    </a:srgbClr>
                  </a:outerShdw>
                </a:effectLst>
                <a:latin typeface="Cambria" pitchFamily="18" charset="0"/>
              </a:rPr>
              <a:t>plain</a:t>
            </a:r>
            <a:r>
              <a:rPr lang="en-US" sz="2800" b="1" dirty="0" smtClean="0">
                <a:latin typeface="Cambria" pitchFamily="18" charset="0"/>
              </a:rPr>
              <a:t>; therefore, the unsaved are responsible (</a:t>
            </a:r>
            <a:r>
              <a:rPr lang="en-US" sz="2800" b="1" dirty="0" smtClean="0">
                <a:effectLst>
                  <a:outerShdw blurRad="38100" dist="38100" dir="2700000" algn="tl">
                    <a:srgbClr val="000000">
                      <a:alpha val="43137"/>
                    </a:srgbClr>
                  </a:outerShdw>
                </a:effectLst>
                <a:latin typeface="Cambria" pitchFamily="18" charset="0"/>
              </a:rPr>
              <a:t>10:16-19</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 God is </a:t>
            </a:r>
            <a:r>
              <a:rPr lang="en-US" sz="2800" b="1" u="sng" dirty="0" smtClean="0">
                <a:effectLst>
                  <a:outerShdw blurRad="38100" dist="38100" dir="2700000" algn="tl">
                    <a:srgbClr val="000000">
                      <a:alpha val="43137"/>
                    </a:srgbClr>
                  </a:outerShdw>
                </a:effectLst>
                <a:latin typeface="Cambria" pitchFamily="18" charset="0"/>
              </a:rPr>
              <a:t>faithful</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immutable</a:t>
            </a:r>
            <a:r>
              <a:rPr lang="en-US" sz="2800" b="1" dirty="0" smtClean="0">
                <a:latin typeface="Cambria" pitchFamily="18" charset="0"/>
              </a:rPr>
              <a:t>; therefore, the crisis of responsibility remains (</a:t>
            </a:r>
            <a:r>
              <a:rPr lang="en-US" sz="2800" b="1" dirty="0" smtClean="0">
                <a:effectLst>
                  <a:outerShdw blurRad="38100" dist="38100" dir="2700000" algn="tl">
                    <a:srgbClr val="000000">
                      <a:alpha val="43137"/>
                    </a:srgbClr>
                  </a:outerShdw>
                </a:effectLst>
                <a:latin typeface="Cambria" pitchFamily="18" charset="0"/>
              </a:rPr>
              <a:t>10:20-21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3" name="Picture 2" descr="10 - 17 chart2.jpg"/>
          <p:cNvPicPr>
            <a:picLocks noChangeAspect="1"/>
          </p:cNvPicPr>
          <p:nvPr/>
        </p:nvPicPr>
        <p:blipFill>
          <a:blip r:embed="rId2" cstate="print"/>
          <a:srcRect l="3120" t="3731" r="2239" b="1119"/>
          <a:stretch>
            <a:fillRect/>
          </a:stretch>
        </p:blipFill>
        <p:spPr>
          <a:xfrm>
            <a:off x="1295400" y="228600"/>
            <a:ext cx="6934200" cy="6477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6096000"/>
            <a:ext cx="87630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 … whosoever shall call upon MY name shall be saved”</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4000"/>
                            </p:stCondLst>
                            <p:childTnLst>
                              <p:par>
                                <p:cTn id="9" presetID="8" presetClass="entr" presetSubtype="3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par>
                          <p:cTn id="12" fill="hold">
                            <p:stCondLst>
                              <p:cond delay="80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120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23 June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84720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3200" b="1" dirty="0" smtClean="0">
                <a:solidFill>
                  <a:prstClr val="black"/>
                </a:solidFill>
                <a:effectLst>
                  <a:outerShdw blurRad="38100" dist="38100" dir="2700000" algn="tl">
                    <a:srgbClr val="000000">
                      <a:alpha val="43137"/>
                    </a:srgbClr>
                  </a:outerShdw>
                </a:effectLst>
                <a:latin typeface="Cambria" pitchFamily="18" charset="0"/>
              </a:rPr>
              <a:t>Read the entire Chapter 11 </a:t>
            </a:r>
          </a:p>
          <a:p>
            <a:pPr marL="548640" indent="-274320">
              <a:spcAft>
                <a:spcPts val="1800"/>
              </a:spcAft>
              <a:buFont typeface="Arial" pitchFamily="34" charset="0"/>
              <a:buChar char="•"/>
            </a:pPr>
            <a:r>
              <a:rPr lang="en-US" sz="3200" b="1" dirty="0" smtClean="0">
                <a:solidFill>
                  <a:prstClr val="black"/>
                </a:solidFill>
                <a:effectLst>
                  <a:outerShdw blurRad="38100" dist="38100" dir="2700000" algn="tl">
                    <a:srgbClr val="000000">
                      <a:alpha val="43137"/>
                    </a:srgbClr>
                  </a:outerShdw>
                </a:effectLst>
                <a:latin typeface="Cambria" pitchFamily="18" charset="0"/>
              </a:rPr>
              <a:t>1st lesson:  11:1-21 (Horticultural Ethnics)</a:t>
            </a:r>
          </a:p>
          <a:p>
            <a:pPr marL="548640" indent="-274320">
              <a:spcAft>
                <a:spcPts val="1800"/>
              </a:spcAft>
              <a:buFont typeface="Arial" pitchFamily="34" charset="0"/>
              <a:buChar char="•"/>
            </a:pPr>
            <a:r>
              <a:rPr lang="en-US" sz="3200" b="1" dirty="0" smtClean="0">
                <a:solidFill>
                  <a:prstClr val="black"/>
                </a:solidFill>
                <a:effectLst>
                  <a:outerShdw blurRad="38100" dist="38100" dir="2700000" algn="tl">
                    <a:srgbClr val="000000">
                      <a:alpha val="43137"/>
                    </a:srgbClr>
                  </a:outerShdw>
                </a:effectLst>
                <a:latin typeface="Cambria" pitchFamily="18" charset="0"/>
              </a:rPr>
              <a:t>2nd lesson:  11:22-36 (Unfathomable)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85000"/>
          </a:srgbClr>
        </a:solidFill>
        <a:effectLst/>
      </p:bgPr>
    </p:bg>
    <p:spTree>
      <p:nvGrpSpPr>
        <p:cNvPr id="1" name=""/>
        <p:cNvGrpSpPr/>
        <p:nvPr/>
      </p:nvGrpSpPr>
      <p:grpSpPr>
        <a:xfrm>
          <a:off x="0" y="0"/>
          <a:ext cx="0" cy="0"/>
          <a:chOff x="0" y="0"/>
          <a:chExt cx="0" cy="0"/>
        </a:xfrm>
      </p:grpSpPr>
      <p:pic>
        <p:nvPicPr>
          <p:cNvPr id="3" name="Picture 2" descr="10 - 1 title2.jpg"/>
          <p:cNvPicPr>
            <a:picLocks noChangeAspect="1"/>
          </p:cNvPicPr>
          <p:nvPr/>
        </p:nvPicPr>
        <p:blipFill>
          <a:blip r:embed="rId2" cstate="print"/>
          <a:srcRect t="20370" b="18519"/>
          <a:stretch>
            <a:fillRect/>
          </a:stretch>
        </p:blipFill>
        <p:spPr>
          <a:xfrm>
            <a:off x="381000" y="609600"/>
            <a:ext cx="8478982" cy="38862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457200" y="5105400"/>
            <a:ext cx="8458200"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Bodoni MT" pitchFamily="18" charset="0"/>
              </a:rPr>
              <a:t>Human Responsibility</a:t>
            </a:r>
            <a:endParaRPr lang="en-US" sz="3200" dirty="0">
              <a:solidFill>
                <a:srgbClr val="FFFF00"/>
              </a:solidFill>
              <a:effectLst>
                <a:outerShdw blurRad="38100" dist="38100" dir="2700000" algn="tl">
                  <a:srgbClr val="000000">
                    <a:alpha val="43137"/>
                  </a:srgbClr>
                </a:outerShdw>
              </a:effectLst>
              <a:latin typeface="Bodoni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15"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2"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Objectives of Ch10: </a:t>
            </a:r>
          </a:p>
          <a:p>
            <a:pPr marL="274320" indent="-274320">
              <a:spcAft>
                <a:spcPts val="24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To see the importance of combining </a:t>
            </a:r>
            <a:r>
              <a:rPr lang="en-US" sz="2800" b="1" i="1" dirty="0" smtClean="0">
                <a:effectLst>
                  <a:outerShdw blurRad="38100" dist="38100" dir="2700000" algn="tl">
                    <a:srgbClr val="000000">
                      <a:alpha val="43137"/>
                    </a:srgbClr>
                  </a:outerShdw>
                </a:effectLst>
                <a:latin typeface="Cambria" pitchFamily="18" charset="0"/>
              </a:rPr>
              <a:t>zeal</a:t>
            </a:r>
            <a:r>
              <a:rPr lang="en-US" sz="2800" b="1" dirty="0" smtClean="0">
                <a:latin typeface="Cambria" pitchFamily="18" charset="0"/>
              </a:rPr>
              <a:t> with </a:t>
            </a:r>
            <a:r>
              <a:rPr lang="en-US" sz="2800" b="1" i="1" dirty="0" smtClean="0">
                <a:effectLst>
                  <a:outerShdw blurRad="38100" dist="38100" dir="2700000" algn="tl">
                    <a:srgbClr val="000000">
                      <a:alpha val="43137"/>
                    </a:srgbClr>
                  </a:outerShdw>
                </a:effectLst>
                <a:latin typeface="Cambria" pitchFamily="18" charset="0"/>
              </a:rPr>
              <a:t>knowledge</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To understand that Israel had plenty of opportunity to </a:t>
            </a:r>
            <a:r>
              <a:rPr lang="en-US" sz="2800" b="1" i="1" dirty="0" smtClean="0">
                <a:effectLst>
                  <a:outerShdw blurRad="38100" dist="38100" dir="2700000" algn="tl">
                    <a:srgbClr val="000000">
                      <a:alpha val="43137"/>
                    </a:srgbClr>
                  </a:outerShdw>
                </a:effectLst>
                <a:latin typeface="Cambria" pitchFamily="18" charset="0"/>
              </a:rPr>
              <a:t>heed</a:t>
            </a:r>
            <a:r>
              <a:rPr lang="en-US" sz="2800" b="1" dirty="0" smtClean="0">
                <a:latin typeface="Cambria" pitchFamily="18" charset="0"/>
              </a:rPr>
              <a:t> the gospel of Christ, but for the most part they had </a:t>
            </a:r>
            <a:r>
              <a:rPr lang="en-US" sz="2800" b="1" i="1" dirty="0" smtClean="0">
                <a:effectLst>
                  <a:outerShdw blurRad="38100" dist="38100" dir="2700000" algn="tl">
                    <a:srgbClr val="000000">
                      <a:alpha val="43137"/>
                    </a:srgbClr>
                  </a:outerShdw>
                </a:effectLst>
                <a:latin typeface="Cambria" pitchFamily="18" charset="0"/>
              </a:rPr>
              <a:t>rejected</a:t>
            </a:r>
            <a:r>
              <a:rPr lang="en-US" sz="2800" b="1" dirty="0" smtClean="0">
                <a:latin typeface="Cambria" pitchFamily="18" charset="0"/>
              </a:rPr>
              <a:t> it.  </a:t>
            </a:r>
          </a:p>
          <a:p>
            <a:pPr marL="274320" indent="-274320"/>
            <a:r>
              <a:rPr lang="en-US" sz="2800" b="1" dirty="0" smtClean="0">
                <a:effectLst>
                  <a:outerShdw blurRad="38100" dist="38100" dir="2700000" algn="tl">
                    <a:srgbClr val="000000">
                      <a:alpha val="43137"/>
                    </a:srgbClr>
                  </a:outerShdw>
                </a:effectLst>
                <a:latin typeface="Cambria" pitchFamily="18" charset="0"/>
              </a:rPr>
              <a:t>Summary: </a:t>
            </a:r>
          </a:p>
          <a:p>
            <a:pPr marL="274320" indent="-274320">
              <a:buFont typeface="Arial" pitchFamily="34" charset="0"/>
              <a:buChar char="•"/>
            </a:pPr>
            <a:r>
              <a:rPr lang="en-US" sz="2800" b="1" dirty="0" smtClean="0">
                <a:latin typeface="Cambria" pitchFamily="18" charset="0"/>
              </a:rPr>
              <a:t>As Paul continues to explain God’s dealings with the nation of Israel, Paul repeats his expression of love towards them (</a:t>
            </a: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Though as a nation they had plenty of zeal (</a:t>
            </a:r>
            <a:r>
              <a:rPr lang="en-US" sz="2800" b="1" i="1" dirty="0" smtClean="0">
                <a:effectLst>
                  <a:outerShdw blurRad="38100" dist="38100" dir="2700000" algn="tl">
                    <a:srgbClr val="000000">
                      <a:alpha val="43137"/>
                    </a:srgbClr>
                  </a:outerShdw>
                </a:effectLst>
                <a:latin typeface="Cambria" pitchFamily="18" charset="0"/>
              </a:rPr>
              <a:t>fervor</a:t>
            </a:r>
            <a:r>
              <a:rPr lang="en-US" sz="2800" b="1" dirty="0" smtClean="0">
                <a:latin typeface="Cambria" pitchFamily="18" charset="0"/>
              </a:rPr>
              <a:t>), unfortunately their zeal was not according to knowledge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Thus they rejected the righteousness of God while trying to establish their own righteousness through the Law of Moses.  But Paul explains that Christ is the fulfillment of the Law and has brought it to an end (</a:t>
            </a:r>
            <a:r>
              <a:rPr lang="en-US" sz="2800" b="1" dirty="0" smtClean="0">
                <a:effectLst>
                  <a:outerShdw blurRad="38100" dist="38100" dir="2700000" algn="tl">
                    <a:srgbClr val="000000">
                      <a:alpha val="43137"/>
                    </a:srgbClr>
                  </a:outerShdw>
                </a:effectLst>
                <a:latin typeface="Cambria" pitchFamily="18" charset="0"/>
              </a:rPr>
              <a:t>3-4</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righteousness God now offers is based upon faith in Christ, not keeping the Law.  It involves not the accomplishment of some great feat (like ascending to heaven or descending to hell), but confessing Jesus as Lord and believing that God raised Him from the dead (</a:t>
            </a:r>
            <a:r>
              <a:rPr lang="en-US" sz="2800" b="1" dirty="0" smtClean="0">
                <a:effectLst>
                  <a:outerShdw blurRad="38100" dist="38100" dir="2700000" algn="tl">
                    <a:srgbClr val="000000">
                      <a:alpha val="43137"/>
                    </a:srgbClr>
                  </a:outerShdw>
                </a:effectLst>
                <a:latin typeface="Cambria" pitchFamily="18" charset="0"/>
              </a:rPr>
              <a:t>5-10</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As foretold by Scripture, it is offered to all, both Jew and Gentile (</a:t>
            </a:r>
            <a:r>
              <a:rPr lang="en-US" sz="2800" b="1" dirty="0" smtClean="0">
                <a:effectLst>
                  <a:outerShdw blurRad="38100" dist="38100" dir="2700000" algn="tl">
                    <a:srgbClr val="000000">
                      <a:alpha val="43137"/>
                    </a:srgbClr>
                  </a:outerShdw>
                </a:effectLst>
                <a:latin typeface="Cambria" pitchFamily="18" charset="0"/>
              </a:rPr>
              <a:t>11-13</a:t>
            </a:r>
            <a:r>
              <a:rPr lang="en-US" sz="2800" b="1" dirty="0" smtClean="0">
                <a:latin typeface="Cambria" pitchFamily="18" charset="0"/>
              </a:rPr>
              <a:t>).  And it is offered through the act of preaching the Word (</a:t>
            </a:r>
            <a:r>
              <a:rPr lang="en-US" sz="2800" b="1" dirty="0" smtClean="0">
                <a:effectLst>
                  <a:outerShdw blurRad="38100" dist="38100" dir="2700000" algn="tl">
                    <a:srgbClr val="000000">
                      <a:alpha val="43137"/>
                    </a:srgbClr>
                  </a:outerShdw>
                </a:effectLst>
                <a:latin typeface="Cambria" pitchFamily="18" charset="0"/>
              </a:rPr>
              <a:t>14-15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problem with the nation of Israel, then, is that not all of them received the gospel message, even when they had ample opportunity (</a:t>
            </a:r>
            <a:r>
              <a:rPr lang="en-US" sz="2800" b="1" dirty="0" smtClean="0">
                <a:effectLst>
                  <a:outerShdw blurRad="38100" dist="38100" dir="2700000" algn="tl">
                    <a:srgbClr val="000000">
                      <a:alpha val="43137"/>
                    </a:srgbClr>
                  </a:outerShdw>
                </a:effectLst>
                <a:latin typeface="Cambria" pitchFamily="18" charset="0"/>
              </a:rPr>
              <a:t>16-18</a:t>
            </a:r>
            <a:r>
              <a:rPr lang="en-US" sz="2800" b="1" dirty="0" smtClean="0">
                <a:latin typeface="Cambria" pitchFamily="18" charset="0"/>
              </a:rPr>
              <a:t>). But as Moses predicted, the day would come when God would provoke Israel to jealousy by another people, who Isaiah said did not seek God yet found Him, while Israel was constantly rebelling against Him (</a:t>
            </a:r>
            <a:r>
              <a:rPr lang="en-US" sz="2800" b="1" dirty="0" smtClean="0">
                <a:effectLst>
                  <a:outerShdw blurRad="38100" dist="38100" dir="2700000" algn="tl">
                    <a:srgbClr val="000000">
                      <a:alpha val="43137"/>
                    </a:srgbClr>
                  </a:outerShdw>
                </a:effectLst>
                <a:latin typeface="Cambria" pitchFamily="18" charset="0"/>
              </a:rPr>
              <a:t>19-21</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3" name="Picture 2" descr="10 - 13-15 title.jpg"/>
          <p:cNvPicPr>
            <a:picLocks noChangeAspect="1"/>
          </p:cNvPicPr>
          <p:nvPr/>
        </p:nvPicPr>
        <p:blipFill>
          <a:blip r:embed="rId2" cstate="print"/>
          <a:stretch>
            <a:fillRect/>
          </a:stretch>
        </p:blipFill>
        <p:spPr>
          <a:xfrm>
            <a:off x="228600" y="914400"/>
            <a:ext cx="8771467" cy="49339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45517</TotalTime>
  <Words>2600</Words>
  <Application>Microsoft Office PowerPoint</Application>
  <PresentationFormat>On-screen Show (4:3)</PresentationFormat>
  <Paragraphs>124</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7480</cp:revision>
  <dcterms:created xsi:type="dcterms:W3CDTF">2016-10-08T19:35:00Z</dcterms:created>
  <dcterms:modified xsi:type="dcterms:W3CDTF">2021-06-14T19:30:28Z</dcterms:modified>
</cp:coreProperties>
</file>