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68"/>
  </p:notesMasterIdLst>
  <p:sldIdLst>
    <p:sldId id="1659" r:id="rId3"/>
    <p:sldId id="2197" r:id="rId4"/>
    <p:sldId id="2511" r:id="rId5"/>
    <p:sldId id="2582" r:id="rId6"/>
    <p:sldId id="2583" r:id="rId7"/>
    <p:sldId id="2498" r:id="rId8"/>
    <p:sldId id="2594" r:id="rId9"/>
    <p:sldId id="2516" r:id="rId10"/>
    <p:sldId id="2585" r:id="rId11"/>
    <p:sldId id="2586" r:id="rId12"/>
    <p:sldId id="2587" r:id="rId13"/>
    <p:sldId id="2514" r:id="rId14"/>
    <p:sldId id="2588" r:id="rId15"/>
    <p:sldId id="2521" r:id="rId16"/>
    <p:sldId id="2590" r:id="rId17"/>
    <p:sldId id="2591" r:id="rId18"/>
    <p:sldId id="2592" r:id="rId19"/>
    <p:sldId id="2485" r:id="rId20"/>
    <p:sldId id="2547" r:id="rId21"/>
    <p:sldId id="2548" r:id="rId22"/>
    <p:sldId id="2557" r:id="rId23"/>
    <p:sldId id="2593" r:id="rId24"/>
    <p:sldId id="2451" r:id="rId25"/>
    <p:sldId id="2556" r:id="rId26"/>
    <p:sldId id="2595" r:id="rId27"/>
    <p:sldId id="2596" r:id="rId28"/>
    <p:sldId id="2597" r:id="rId29"/>
    <p:sldId id="2599" r:id="rId30"/>
    <p:sldId id="2549" r:id="rId31"/>
    <p:sldId id="2600" r:id="rId32"/>
    <p:sldId id="2604" r:id="rId33"/>
    <p:sldId id="2605" r:id="rId34"/>
    <p:sldId id="2601" r:id="rId35"/>
    <p:sldId id="2574" r:id="rId36"/>
    <p:sldId id="2603" r:id="rId37"/>
    <p:sldId id="2520" r:id="rId38"/>
    <p:sldId id="2602" r:id="rId39"/>
    <p:sldId id="2546" r:id="rId40"/>
    <p:sldId id="2607" r:id="rId41"/>
    <p:sldId id="2562" r:id="rId42"/>
    <p:sldId id="2606" r:id="rId43"/>
    <p:sldId id="2608" r:id="rId44"/>
    <p:sldId id="2624" r:id="rId45"/>
    <p:sldId id="2609" r:id="rId46"/>
    <p:sldId id="2610" r:id="rId47"/>
    <p:sldId id="2611" r:id="rId48"/>
    <p:sldId id="2598" r:id="rId49"/>
    <p:sldId id="2571" r:id="rId50"/>
    <p:sldId id="2618" r:id="rId51"/>
    <p:sldId id="2503" r:id="rId52"/>
    <p:sldId id="2614" r:id="rId53"/>
    <p:sldId id="2619" r:id="rId54"/>
    <p:sldId id="2580" r:id="rId55"/>
    <p:sldId id="2613" r:id="rId56"/>
    <p:sldId id="2615" r:id="rId57"/>
    <p:sldId id="2621" r:id="rId58"/>
    <p:sldId id="2620" r:id="rId59"/>
    <p:sldId id="2622" r:id="rId60"/>
    <p:sldId id="2616" r:id="rId61"/>
    <p:sldId id="2617" r:id="rId62"/>
    <p:sldId id="2623" r:id="rId63"/>
    <p:sldId id="2561" r:id="rId64"/>
    <p:sldId id="2612" r:id="rId65"/>
    <p:sldId id="1888" r:id="rId66"/>
    <p:sldId id="1894" r:id="rId6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A3DC"/>
    <a:srgbClr val="F74BBA"/>
    <a:srgbClr val="FFF3E5"/>
    <a:srgbClr val="FFEBD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230" autoAdjust="0"/>
    <p:restoredTop sz="86436"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p:cViewPr varScale="1">
        <p:scale>
          <a:sx n="83" d="100"/>
          <a:sy n="83" d="100"/>
        </p:scale>
        <p:origin x="-3241"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8478F-85AB-4F2F-9836-360E2A3B8D3A}" type="datetimeFigureOut">
              <a:rPr lang="en-US" smtClean="0"/>
              <a:pPr/>
              <a:t>6/22/2021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9C13DB-1E66-41C6-A5A3-6652159ABCB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pPr/>
              <a:t>2</a:t>
            </a:fld>
            <a:endParaRPr lang="en-US" dirty="0"/>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65</a:t>
            </a:fld>
            <a:endParaRPr lang="en-US" dirty="0">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6/22/2021</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6/22/2021</a:t>
            </a:fld>
            <a:endParaRPr lang="en-US" dirty="0">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dirty="0">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6/22/2021</a:t>
            </a:fld>
            <a:endParaRPr lang="en-US" dirty="0">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6/22/2021</a:t>
            </a:fld>
            <a:endParaRPr lang="en-US" dirty="0">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dirty="0">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6/22/2021</a:t>
            </a:fld>
            <a:endParaRPr lang="en-US" dirty="0">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6/22/2021</a:t>
            </a:fld>
            <a:endParaRPr lang="en-US" dirty="0">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6/22/2021</a:t>
            </a:fld>
            <a:endParaRPr lang="en-US" dirty="0">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6/22/2021</a:t>
            </a:fld>
            <a:endParaRPr lang="en-US" dirty="0">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6/22/2021</a:t>
            </a:fld>
            <a:endParaRPr lang="en-US" dirty="0">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dirty="0">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6/22/2021</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6/22/2021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6/22/2021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6/22/2021</a:t>
            </a:fld>
            <a:endParaRPr lang="en-US" dirty="0">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dirty="0">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6/22/2021</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6/22/2021</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6/22/2021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6/22/2021</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6/22/2021</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6/22/2021</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dirty="0"/>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0804793A-1E92-424A-BFA1-CF8C55CC78BE}" type="datetimeFigureOut">
              <a:rPr lang="en-US" smtClean="0"/>
              <a:pPr/>
              <a:t>6/22/2021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6/22/2021</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6/22/2021</a:t>
            </a:fld>
            <a:endParaRPr lang="en-US" dirty="0">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dirty="0">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title - Romans - 4.jpg"/>
          <p:cNvPicPr>
            <a:picLocks noChangeAspect="1"/>
          </p:cNvPicPr>
          <p:nvPr/>
        </p:nvPicPr>
        <p:blipFill>
          <a:blip r:embed="rId3" cstate="print"/>
          <a:stretch>
            <a:fillRect/>
          </a:stretch>
        </p:blipFill>
        <p:spPr>
          <a:xfrm>
            <a:off x="0" y="0"/>
            <a:ext cx="9144000" cy="6858000"/>
          </a:xfrm>
          <a:prstGeom prst="rect">
            <a:avLst/>
          </a:prstGeom>
        </p:spPr>
      </p:pic>
      <p:sp>
        <p:nvSpPr>
          <p:cNvPr id="11" name="Rectangle 10"/>
          <p:cNvSpPr/>
          <p:nvPr/>
        </p:nvSpPr>
        <p:spPr>
          <a:xfrm>
            <a:off x="0" y="0"/>
            <a:ext cx="9144000" cy="2154436"/>
          </a:xfrm>
          <a:prstGeom prst="rect">
            <a:avLst/>
          </a:prstGeom>
        </p:spPr>
        <p:txBody>
          <a:bodyPr wrap="square">
            <a:spAutoFit/>
          </a:bodyPr>
          <a:lstStyle/>
          <a:p>
            <a:pPr algn="ctr"/>
            <a:r>
              <a:rPr lang="en-US" sz="5400" b="1" dirty="0" smtClean="0">
                <a:ln w="12700">
                  <a:solidFill>
                    <a:srgbClr val="002060"/>
                  </a:solidFill>
                </a:ln>
                <a:solidFill>
                  <a:srgbClr val="C00000"/>
                </a:solidFill>
                <a:effectLst>
                  <a:outerShdw blurRad="63500" dist="63500" dir="2700000" algn="tl">
                    <a:srgbClr val="000000">
                      <a:alpha val="45000"/>
                    </a:srgbClr>
                  </a:outerShdw>
                </a:effectLst>
                <a:latin typeface="Britannic Bold" pitchFamily="34" charset="0"/>
              </a:rPr>
              <a:t> </a:t>
            </a:r>
            <a:r>
              <a:rPr lang="en-US" sz="4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The Wild Olive Tree</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Part One</a:t>
            </a:r>
          </a:p>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Chapter 11:1  – 24</a:t>
            </a:r>
            <a:endParaRPr lang="en-US" sz="44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
        <p:nvSpPr>
          <p:cNvPr id="10" name="Rectangle 9"/>
          <p:cNvSpPr/>
          <p:nvPr/>
        </p:nvSpPr>
        <p:spPr>
          <a:xfrm>
            <a:off x="0" y="5105400"/>
            <a:ext cx="9144000" cy="1261884"/>
          </a:xfrm>
          <a:prstGeom prst="rect">
            <a:avLst/>
          </a:prstGeom>
        </p:spPr>
        <p:txBody>
          <a:bodyPr wrap="square">
            <a:spAutoFit/>
          </a:bodyPr>
          <a:lstStyle/>
          <a:p>
            <a:pPr algn="ctr"/>
            <a:r>
              <a:rPr lang="en-US" sz="40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23 June 2021</a:t>
            </a:r>
          </a:p>
          <a:p>
            <a:pPr algn="ctr"/>
            <a:r>
              <a:rPr lang="en-US" sz="3600" b="1" dirty="0" smtClean="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rPr>
              <a:t>Week  23</a:t>
            </a:r>
            <a:endParaRPr lang="en-US" sz="3600" b="1" dirty="0">
              <a:ln w="12700">
                <a:solidFill>
                  <a:srgbClr val="002060"/>
                </a:solidFill>
              </a:ln>
              <a:solidFill>
                <a:srgbClr val="FFFF00"/>
              </a:solidFill>
              <a:effectLst>
                <a:outerShdw blurRad="63500" dist="63500" dir="2700000" algn="tl">
                  <a:srgbClr val="000000">
                    <a:alpha val="45000"/>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wipe(left)">
                                      <p:cBhvr>
                                        <p:cTn id="10" dur="500"/>
                                        <p:tgtEl>
                                          <p:spTgt spid="11">
                                            <p:txEl>
                                              <p:pRg st="1" end="1"/>
                                            </p:txEl>
                                          </p:spTgt>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Effect transition="in" filter="wipe(left)">
                                      <p:cBhvr>
                                        <p:cTn id="14" dur="500"/>
                                        <p:tgtEl>
                                          <p:spTgt spid="11">
                                            <p:txEl>
                                              <p:pRg st="2" end="2"/>
                                            </p:txEl>
                                          </p:spTgt>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1000"/>
                                        <p:tgtEl>
                                          <p:spTgt spid="10">
                                            <p:txEl>
                                              <p:pRg st="0" end="0"/>
                                            </p:txEl>
                                          </p:spTgt>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0">
                                            <p:txEl>
                                              <p:pRg st="1" end="1"/>
                                            </p:txEl>
                                          </p:spTgt>
                                        </p:tgtEl>
                                        <p:attrNameLst>
                                          <p:attrName>style.visibility</p:attrName>
                                        </p:attrNameLst>
                                      </p:cBhvr>
                                      <p:to>
                                        <p:strVal val="visible"/>
                                      </p:to>
                                    </p:set>
                                    <p:animEffect transition="in" filter="wipe(left)">
                                      <p:cBhvr>
                                        <p:cTn id="22" dur="1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85926"/>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Summary: </a:t>
            </a:r>
          </a:p>
          <a:p>
            <a:pPr marL="274320" indent="-274320">
              <a:spcAft>
                <a:spcPts val="2400"/>
              </a:spcAft>
              <a:buFont typeface="Arial" pitchFamily="34" charset="0"/>
              <a:buChar char="•"/>
            </a:pPr>
            <a:r>
              <a:rPr lang="en-US" sz="2800" b="1" dirty="0" smtClean="0">
                <a:latin typeface="Cambria" pitchFamily="18" charset="0"/>
              </a:rPr>
              <a:t>Paul then directs his attention to the Gentile believers, explaining that their obedience allowed them to be </a:t>
            </a:r>
            <a:r>
              <a:rPr lang="en-US" sz="2800" b="1" i="1" dirty="0" smtClean="0">
                <a:effectLst>
                  <a:outerShdw blurRad="38100" dist="38100" dir="2700000" algn="tl">
                    <a:srgbClr val="000000">
                      <a:alpha val="43137"/>
                    </a:srgbClr>
                  </a:outerShdw>
                </a:effectLst>
                <a:latin typeface="Cambria" pitchFamily="18" charset="0"/>
              </a:rPr>
              <a:t>“grafted”</a:t>
            </a:r>
            <a:r>
              <a:rPr lang="en-US" sz="2800" b="1" dirty="0" smtClean="0">
                <a:latin typeface="Cambria" pitchFamily="18" charset="0"/>
              </a:rPr>
              <a:t> into Israel to replace those removed by their own disobedience.  </a:t>
            </a:r>
          </a:p>
          <a:p>
            <a:pPr marL="274320" indent="-274320">
              <a:spcAft>
                <a:spcPts val="2400"/>
              </a:spcAft>
              <a:buFont typeface="Arial" pitchFamily="34" charset="0"/>
              <a:buChar char="•"/>
            </a:pPr>
            <a:r>
              <a:rPr lang="en-US" sz="2800" b="1" dirty="0" smtClean="0">
                <a:latin typeface="Cambria" pitchFamily="18" charset="0"/>
              </a:rPr>
              <a:t>However, this </a:t>
            </a:r>
            <a:r>
              <a:rPr lang="en-US" sz="2800" b="1" i="1" dirty="0" smtClean="0">
                <a:effectLst>
                  <a:outerShdw blurRad="38100" dist="38100" dir="2700000" algn="tl">
                    <a:srgbClr val="000000">
                      <a:alpha val="43137"/>
                    </a:srgbClr>
                  </a:outerShdw>
                </a:effectLst>
                <a:latin typeface="Cambria" pitchFamily="18" charset="0"/>
              </a:rPr>
              <a:t>“grafting”</a:t>
            </a:r>
            <a:r>
              <a:rPr lang="en-US" sz="2800" b="1" dirty="0" smtClean="0">
                <a:latin typeface="Cambria" pitchFamily="18" charset="0"/>
              </a:rPr>
              <a:t> is permanent only as long as they remain faithful.  In addition, if any Israelites repent of their unbelief, they too can be </a:t>
            </a:r>
            <a:r>
              <a:rPr lang="en-US" sz="2800" b="1" i="1" dirty="0" smtClean="0">
                <a:effectLst>
                  <a:outerShdw blurRad="38100" dist="38100" dir="2700000" algn="tl">
                    <a:srgbClr val="000000">
                      <a:alpha val="43137"/>
                    </a:srgbClr>
                  </a:outerShdw>
                </a:effectLst>
                <a:latin typeface="Cambria" pitchFamily="18" charset="0"/>
              </a:rPr>
              <a:t>grafted back in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16-24</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4770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Summary: </a:t>
            </a:r>
          </a:p>
          <a:p>
            <a:pPr marL="274320" indent="-274320">
              <a:spcAft>
                <a:spcPts val="2400"/>
              </a:spcAft>
              <a:buFont typeface="Arial" pitchFamily="34" charset="0"/>
              <a:buChar char="•"/>
            </a:pPr>
            <a:r>
              <a:rPr lang="en-US" sz="2800" b="1" dirty="0" smtClean="0">
                <a:latin typeface="Cambria" pitchFamily="18" charset="0"/>
              </a:rPr>
              <a:t>Paul explains that this is how </a:t>
            </a:r>
            <a:r>
              <a:rPr lang="en-US" sz="2800" b="1" i="1" dirty="0" smtClean="0">
                <a:effectLst>
                  <a:outerShdw blurRad="38100" dist="38100" dir="2700000" algn="tl">
                    <a:srgbClr val="000000">
                      <a:alpha val="43137"/>
                    </a:srgbClr>
                  </a:outerShdw>
                </a:effectLst>
                <a:latin typeface="Cambria" pitchFamily="18" charset="0"/>
              </a:rPr>
              <a:t>“all Israel”</a:t>
            </a:r>
            <a:r>
              <a:rPr lang="en-US" sz="2800" b="1" dirty="0" smtClean="0">
                <a:latin typeface="Cambria" pitchFamily="18" charset="0"/>
              </a:rPr>
              <a:t> will be saved.  Through a </a:t>
            </a:r>
            <a:r>
              <a:rPr lang="en-US" sz="2800" b="1" i="1" dirty="0" smtClean="0">
                <a:effectLst>
                  <a:outerShdw blurRad="38100" dist="38100" dir="2700000" algn="tl">
                    <a:srgbClr val="000000">
                      <a:alpha val="43137"/>
                    </a:srgbClr>
                  </a:outerShdw>
                </a:effectLst>
                <a:latin typeface="Cambria" pitchFamily="18" charset="0"/>
              </a:rPr>
              <a:t>“hardening in part”</a:t>
            </a:r>
            <a:r>
              <a:rPr lang="en-US" sz="2800" b="1" dirty="0" smtClean="0">
                <a:latin typeface="Cambria" pitchFamily="18" charset="0"/>
              </a:rPr>
              <a:t> mercy can now be shown to the Gentiles, and by showing mercy to the Gentiles, mercy will be available to disobedient Israel.  In this way Paul can say that </a:t>
            </a:r>
            <a:r>
              <a:rPr lang="en-US" sz="2800" b="1" i="1" dirty="0" smtClean="0">
                <a:latin typeface="Cambria" pitchFamily="18" charset="0"/>
              </a:rPr>
              <a:t>“God has committed them all to disobedience, that He might have mercy on all,”</a:t>
            </a:r>
            <a:r>
              <a:rPr lang="en-US" sz="2800" b="1" dirty="0" smtClean="0">
                <a:latin typeface="Cambria" pitchFamily="18" charset="0"/>
              </a:rPr>
              <a:t> proving that God is </a:t>
            </a:r>
            <a:r>
              <a:rPr lang="en-US" sz="2800" b="1" i="1" dirty="0" smtClean="0">
                <a:effectLst>
                  <a:outerShdw blurRad="38100" dist="38100" dir="2700000" algn="tl">
                    <a:srgbClr val="000000">
                      <a:alpha val="43137"/>
                    </a:srgbClr>
                  </a:outerShdw>
                </a:effectLst>
                <a:latin typeface="Cambria" pitchFamily="18" charset="0"/>
              </a:rPr>
              <a:t>no respecter</a:t>
            </a:r>
            <a:r>
              <a:rPr lang="en-US" sz="2800" b="1" dirty="0" smtClean="0">
                <a:latin typeface="Cambria" pitchFamily="18" charset="0"/>
              </a:rPr>
              <a:t> of persons and makes His plan of salvation available to all (</a:t>
            </a:r>
            <a:r>
              <a:rPr lang="en-US" sz="2800" b="1" dirty="0" smtClean="0">
                <a:effectLst>
                  <a:outerShdw blurRad="38100" dist="38100" dir="2700000" algn="tl">
                    <a:srgbClr val="000000">
                      <a:alpha val="43137"/>
                    </a:srgbClr>
                  </a:outerShdw>
                </a:effectLst>
                <a:latin typeface="Cambria" pitchFamily="18" charset="0"/>
              </a:rPr>
              <a:t>25-32</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Paul ends this section with a </a:t>
            </a:r>
            <a:r>
              <a:rPr lang="en-US" sz="2800" b="1" dirty="0" smtClean="0">
                <a:effectLst>
                  <a:outerShdw blurRad="38100" dist="38100" dir="2700000" algn="tl">
                    <a:srgbClr val="000000">
                      <a:alpha val="43137"/>
                    </a:srgbClr>
                  </a:outerShdw>
                </a:effectLst>
                <a:latin typeface="Cambria" pitchFamily="18" charset="0"/>
              </a:rPr>
              <a:t>doxology</a:t>
            </a:r>
            <a:r>
              <a:rPr lang="en-US" sz="2800" b="1" dirty="0" smtClean="0">
                <a:latin typeface="Cambria" pitchFamily="18" charset="0"/>
              </a:rPr>
              <a:t> praising the wisdom and knowledge of God (</a:t>
            </a:r>
            <a:r>
              <a:rPr lang="en-US" sz="2800" b="1" dirty="0" smtClean="0">
                <a:effectLst>
                  <a:outerShdw blurRad="38100" dist="38100" dir="2700000" algn="tl">
                    <a:srgbClr val="000000">
                      <a:alpha val="43137"/>
                    </a:srgbClr>
                  </a:outerShdw>
                </a:effectLst>
                <a:latin typeface="Cambria" pitchFamily="18" charset="0"/>
              </a:rPr>
              <a:t>33-36</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4" name="Picture 3" descr="11 - 1-10 Jesus.jpg"/>
          <p:cNvPicPr>
            <a:picLocks noChangeAspect="1"/>
          </p:cNvPicPr>
          <p:nvPr/>
        </p:nvPicPr>
        <p:blipFill>
          <a:blip r:embed="rId2" cstate="print"/>
          <a:stretch>
            <a:fillRect/>
          </a:stretch>
        </p:blipFill>
        <p:spPr>
          <a:xfrm>
            <a:off x="685800" y="457200"/>
            <a:ext cx="7848600" cy="58926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14" name="Picture 13" descr="11 - 1 text.jpg"/>
          <p:cNvPicPr>
            <a:picLocks noChangeAspect="1"/>
          </p:cNvPicPr>
          <p:nvPr/>
        </p:nvPicPr>
        <p:blipFill>
          <a:blip r:embed="rId3" cstate="print"/>
          <a:srcRect l="1111" t="3333" r="1111" b="12222"/>
          <a:stretch>
            <a:fillRect/>
          </a:stretch>
        </p:blipFill>
        <p:spPr>
          <a:xfrm>
            <a:off x="381000" y="1074541"/>
            <a:ext cx="8458200" cy="5486400"/>
          </a:xfrm>
          <a:prstGeom prst="rect">
            <a:avLst/>
          </a:prstGeom>
          <a:ln>
            <a:noFill/>
          </a:ln>
          <a:effectLst>
            <a:outerShdw blurRad="190500" algn="tl" rotWithShape="0">
              <a:srgbClr val="000000">
                <a:alpha val="70000"/>
              </a:srgbClr>
            </a:outerShdw>
          </a:effectLst>
        </p:spPr>
      </p:pic>
      <p:cxnSp>
        <p:nvCxnSpPr>
          <p:cNvPr id="15" name="Straight Connector 14"/>
          <p:cNvCxnSpPr/>
          <p:nvPr/>
        </p:nvCxnSpPr>
        <p:spPr>
          <a:xfrm>
            <a:off x="1066800" y="2667000"/>
            <a:ext cx="16459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1143000" y="4419600"/>
            <a:ext cx="18288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amond(out)">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016758"/>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The Jews are </a:t>
            </a:r>
            <a:r>
              <a:rPr lang="en-US" sz="2800" b="1" i="1" u="sng" dirty="0" smtClean="0">
                <a:latin typeface="Cambria" pitchFamily="18" charset="0"/>
              </a:rPr>
              <a:t>not</a:t>
            </a:r>
            <a:r>
              <a:rPr lang="en-US" sz="2800" b="1" dirty="0" smtClean="0">
                <a:latin typeface="Cambria" pitchFamily="18" charset="0"/>
              </a:rPr>
              <a:t> permanently rejected, but, </a:t>
            </a:r>
            <a:r>
              <a:rPr lang="en-US" sz="2800" b="1" i="1" u="sng" dirty="0" smtClean="0">
                <a:latin typeface="Cambria" pitchFamily="18" charset="0"/>
              </a:rPr>
              <a:t>through</a:t>
            </a:r>
            <a:r>
              <a:rPr lang="en-US" sz="2800" b="1" dirty="0" smtClean="0">
                <a:latin typeface="Cambria" pitchFamily="18" charset="0"/>
              </a:rPr>
              <a:t> the calling of the Gentiles, they will be brought into the Church at last. </a:t>
            </a:r>
          </a:p>
          <a:p>
            <a:pPr marL="274320" indent="-274320">
              <a:spcAft>
                <a:spcPts val="2400"/>
              </a:spcAft>
              <a:buFont typeface="Arial" pitchFamily="34" charset="0"/>
              <a:buChar char="•"/>
            </a:pPr>
            <a:r>
              <a:rPr lang="en-US" sz="2800" b="1" dirty="0" smtClean="0">
                <a:latin typeface="Cambria" pitchFamily="18" charset="0"/>
              </a:rPr>
              <a:t>Painfully recognizing the fact of the present exclusion of Israel as a nation from the inheritance of the promises made to their fathers, Paul accounts for and justifies such exclusion, and proceeds now to the question:       </a:t>
            </a:r>
            <a:r>
              <a:rPr lang="en-US" sz="2800" b="1" i="1" dirty="0" smtClean="0">
                <a:latin typeface="Cambria" pitchFamily="18" charset="0"/>
              </a:rPr>
              <a:t>“Did God reject his people?”</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Paul answers – </a:t>
            </a:r>
            <a:r>
              <a:rPr lang="en-US" sz="2800" b="1" dirty="0" smtClean="0">
                <a:effectLst>
                  <a:outerShdw blurRad="38100" dist="38100" dir="2700000" algn="tl">
                    <a:srgbClr val="000000">
                      <a:alpha val="43137"/>
                    </a:srgbClr>
                  </a:outerShdw>
                </a:effectLst>
                <a:latin typeface="Cambria" pitchFamily="18" charset="0"/>
              </a:rPr>
              <a:t>No; impossible; by no means!</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Paul provides </a:t>
            </a:r>
            <a:r>
              <a:rPr lang="en-US" sz="2800" b="1" dirty="0" smtClean="0">
                <a:effectLst>
                  <a:outerShdw blurRad="38100" dist="38100" dir="2700000" algn="tl">
                    <a:srgbClr val="000000">
                      <a:alpha val="43137"/>
                    </a:srgbClr>
                  </a:outerShdw>
                </a:effectLst>
                <a:latin typeface="Cambria" pitchFamily="18" charset="0"/>
              </a:rPr>
              <a:t>“personal proof”</a:t>
            </a:r>
            <a:r>
              <a:rPr lang="en-US" sz="2800" b="1" dirty="0" smtClean="0">
                <a:latin typeface="Cambria" pitchFamily="18" charset="0"/>
              </a:rPr>
              <a:t> that God has not permanently cast His people aside.  Paul states that </a:t>
            </a:r>
            <a:r>
              <a:rPr lang="en-US" sz="2800" b="1" i="1" dirty="0" smtClean="0">
                <a:latin typeface="Cambria" pitchFamily="18" charset="0"/>
              </a:rPr>
              <a:t>“I am an Israelite and my salvation is proof that God is not through with Israel.”</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Paul’s conversion is a pattern for other Jewish believers.  That is, Paul’s experience is a picture of the way the people of Israel will be </a:t>
            </a:r>
            <a:r>
              <a:rPr lang="en-US" sz="2800" b="1" i="1" dirty="0" smtClean="0">
                <a:effectLst>
                  <a:outerShdw blurRad="38100" dist="38100" dir="2700000" algn="tl">
                    <a:srgbClr val="000000">
                      <a:alpha val="43137"/>
                    </a:srgbClr>
                  </a:outerShdw>
                </a:effectLst>
                <a:latin typeface="Cambria" pitchFamily="18" charset="0"/>
              </a:rPr>
              <a:t>converted</a:t>
            </a:r>
            <a:r>
              <a:rPr lang="en-US" sz="2800" b="1" dirty="0" smtClean="0">
                <a:latin typeface="Cambria" pitchFamily="18" charset="0"/>
              </a:rPr>
              <a:t> at the coming of Christ in glory.  Like Paul, they will be in rebellion and unbelief.  They will see Him whom they pierced (</a:t>
            </a:r>
            <a:r>
              <a:rPr lang="en-US" sz="2800" b="1" dirty="0" smtClean="0">
                <a:effectLst>
                  <a:outerShdw blurRad="38100" dist="38100" dir="2700000" algn="tl">
                    <a:srgbClr val="000000">
                      <a:alpha val="43137"/>
                    </a:srgbClr>
                  </a:outerShdw>
                </a:effectLst>
                <a:latin typeface="Cambria" pitchFamily="18" charset="0"/>
              </a:rPr>
              <a:t>Zech. 12:10</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and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Rev. 1:7</a:t>
            </a:r>
            <a:r>
              <a:rPr lang="en-US" sz="2800" b="1" dirty="0" smtClean="0">
                <a:latin typeface="Cambria" pitchFamily="18" charset="0"/>
              </a:rPr>
              <a:t>) and will </a:t>
            </a:r>
            <a:r>
              <a:rPr lang="en-US" sz="2800" b="1" i="1" dirty="0" smtClean="0">
                <a:effectLst>
                  <a:outerShdw blurRad="38100" dist="38100" dir="2700000" algn="tl">
                    <a:srgbClr val="000000">
                      <a:alpha val="43137"/>
                    </a:srgbClr>
                  </a:outerShdw>
                </a:effectLst>
                <a:latin typeface="Cambria" pitchFamily="18" charset="0"/>
              </a:rPr>
              <a:t>repent</a:t>
            </a:r>
            <a:r>
              <a:rPr lang="en-US" sz="2800" b="1" dirty="0" smtClean="0">
                <a:latin typeface="Cambria" pitchFamily="18" charset="0"/>
              </a:rPr>
              <a:t> and be </a:t>
            </a:r>
            <a:r>
              <a:rPr lang="en-US" sz="2800" b="1" u="sng" dirty="0" smtClean="0">
                <a:effectLst>
                  <a:outerShdw blurRad="38100" dist="38100" dir="2700000" algn="tl">
                    <a:srgbClr val="000000">
                      <a:alpha val="43137"/>
                    </a:srgbClr>
                  </a:outerShdw>
                </a:effectLst>
                <a:latin typeface="Cambria" pitchFamily="18" charset="0"/>
              </a:rPr>
              <a:t>saved</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 – 4</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11 - 2-4 text.jpg"/>
          <p:cNvPicPr>
            <a:picLocks noChangeAspect="1"/>
          </p:cNvPicPr>
          <p:nvPr/>
        </p:nvPicPr>
        <p:blipFill>
          <a:blip r:embed="rId3" cstate="print"/>
          <a:stretch>
            <a:fillRect/>
          </a:stretch>
        </p:blipFill>
        <p:spPr>
          <a:xfrm>
            <a:off x="381000" y="1143000"/>
            <a:ext cx="8153400" cy="5486400"/>
          </a:xfrm>
          <a:prstGeom prst="rect">
            <a:avLst/>
          </a:prstGeom>
        </p:spPr>
      </p:pic>
      <p:cxnSp>
        <p:nvCxnSpPr>
          <p:cNvPr id="8" name="Straight Connector 7"/>
          <p:cNvCxnSpPr/>
          <p:nvPr/>
        </p:nvCxnSpPr>
        <p:spPr>
          <a:xfrm>
            <a:off x="3657600" y="32766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2209800" y="5791200"/>
            <a:ext cx="24688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God’s ancient covenant with his people stands; the </a:t>
            </a:r>
            <a:r>
              <a:rPr lang="en-US" sz="2800" b="1" i="1" dirty="0" smtClean="0">
                <a:effectLst>
                  <a:outerShdw blurRad="38100" dist="38100" dir="2700000" algn="tl">
                    <a:srgbClr val="000000">
                      <a:alpha val="43137"/>
                    </a:srgbClr>
                  </a:outerShdw>
                </a:effectLst>
                <a:latin typeface="Cambria" pitchFamily="18" charset="0"/>
              </a:rPr>
              <a:t>remnant</a:t>
            </a:r>
            <a:r>
              <a:rPr lang="en-US" sz="2800" b="1" dirty="0" smtClean="0">
                <a:latin typeface="Cambria" pitchFamily="18" charset="0"/>
              </a:rPr>
              <a:t> of believers even now is a sign of His continued favor to His ancient people.  From </a:t>
            </a:r>
            <a:r>
              <a:rPr lang="en-US" sz="2800" b="1" dirty="0" smtClean="0">
                <a:effectLst>
                  <a:outerShdw blurRad="38100" dist="38100" dir="2700000" algn="tl">
                    <a:srgbClr val="000000">
                      <a:alpha val="43137"/>
                    </a:srgbClr>
                  </a:outerShdw>
                </a:effectLst>
                <a:latin typeface="Cambria" pitchFamily="18" charset="0"/>
              </a:rPr>
              <a:t>Pentecost</a:t>
            </a:r>
            <a:r>
              <a:rPr lang="en-US" sz="2800" b="1" dirty="0" smtClean="0">
                <a:latin typeface="Cambria" pitchFamily="18" charset="0"/>
              </a:rPr>
              <a:t> to the present day, Christ’s church has never been without believing Jews.  </a:t>
            </a:r>
          </a:p>
          <a:p>
            <a:pPr marL="274320" indent="-274320">
              <a:spcAft>
                <a:spcPts val="2400"/>
              </a:spcAft>
              <a:buFont typeface="Arial" pitchFamily="34" charset="0"/>
              <a:buChar char="•"/>
            </a:pPr>
            <a:r>
              <a:rPr lang="en-US" sz="2800" b="1" dirty="0" smtClean="0">
                <a:latin typeface="Cambria" pitchFamily="18" charset="0"/>
              </a:rPr>
              <a:t>As was in the time of </a:t>
            </a:r>
            <a:r>
              <a:rPr lang="en-US" sz="2800" b="1" dirty="0" smtClean="0">
                <a:effectLst>
                  <a:outerShdw blurRad="38100" dist="38100" dir="2700000" algn="tl">
                    <a:srgbClr val="000000">
                      <a:alpha val="43137"/>
                    </a:srgbClr>
                  </a:outerShdw>
                </a:effectLst>
                <a:latin typeface="Cambria" pitchFamily="18" charset="0"/>
              </a:rPr>
              <a:t>Elijah</a:t>
            </a:r>
            <a:r>
              <a:rPr lang="en-US" sz="2800" b="1" dirty="0" smtClean="0">
                <a:latin typeface="Cambria" pitchFamily="18" charset="0"/>
              </a:rPr>
              <a:t>, the remnant never bowed their knees to Baal.  When his life was threatened by Jezebel, even the godly and normally fearless </a:t>
            </a:r>
            <a:r>
              <a:rPr lang="en-US" sz="2800" b="1" dirty="0" smtClean="0">
                <a:effectLst>
                  <a:outerShdw blurRad="38100" dist="38100" dir="2700000" algn="tl">
                    <a:srgbClr val="000000">
                      <a:alpha val="43137"/>
                    </a:srgbClr>
                  </a:outerShdw>
                </a:effectLst>
                <a:latin typeface="Cambria" pitchFamily="18" charset="0"/>
              </a:rPr>
              <a:t>Elijah</a:t>
            </a:r>
            <a:r>
              <a:rPr lang="en-US" sz="2800" b="1" dirty="0" smtClean="0">
                <a:latin typeface="Cambria" pitchFamily="18" charset="0"/>
              </a:rPr>
              <a:t> became fearful and despondent, thinking in </a:t>
            </a:r>
            <a:r>
              <a:rPr lang="en-US" sz="2800" b="1" i="1" dirty="0" smtClean="0">
                <a:effectLst>
                  <a:outerShdw blurRad="38100" dist="38100" dir="2700000" algn="tl">
                    <a:srgbClr val="000000">
                      <a:alpha val="43137"/>
                    </a:srgbClr>
                  </a:outerShdw>
                </a:effectLst>
                <a:latin typeface="Cambria" pitchFamily="18" charset="0"/>
              </a:rPr>
              <a:t>self pity</a:t>
            </a:r>
            <a:r>
              <a:rPr lang="en-US" sz="2800" b="1" dirty="0" smtClean="0">
                <a:latin typeface="Cambria" pitchFamily="18" charset="0"/>
              </a:rPr>
              <a:t> that he was the only believer left on earth.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 – 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2060"/>
        </a:solidFill>
        <a:effectLst/>
      </p:bgPr>
    </p:bg>
    <p:spTree>
      <p:nvGrpSpPr>
        <p:cNvPr id="1" name=""/>
        <p:cNvGrpSpPr/>
        <p:nvPr/>
      </p:nvGrpSpPr>
      <p:grpSpPr>
        <a:xfrm>
          <a:off x="0" y="0"/>
          <a:ext cx="0" cy="0"/>
          <a:chOff x="0" y="0"/>
          <a:chExt cx="0" cy="0"/>
        </a:xfrm>
      </p:grpSpPr>
      <p:pic>
        <p:nvPicPr>
          <p:cNvPr id="4" name="Picture 3" descr="11 - 3 Elijah.jpg"/>
          <p:cNvPicPr>
            <a:picLocks noChangeAspect="1"/>
          </p:cNvPicPr>
          <p:nvPr/>
        </p:nvPicPr>
        <p:blipFill>
          <a:blip r:embed="rId2" cstate="print"/>
          <a:srcRect l="834" t="1111" r="833" b="1112"/>
          <a:stretch>
            <a:fillRect/>
          </a:stretch>
        </p:blipFill>
        <p:spPr>
          <a:xfrm>
            <a:off x="76200" y="914400"/>
            <a:ext cx="8991600" cy="50292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Through His direct word, God reassured </a:t>
            </a:r>
            <a:r>
              <a:rPr lang="en-US" sz="2800" b="1" dirty="0" smtClean="0">
                <a:effectLst>
                  <a:outerShdw blurRad="38100" dist="38100" dir="2700000" algn="tl">
                    <a:srgbClr val="000000">
                      <a:alpha val="43137"/>
                    </a:srgbClr>
                  </a:outerShdw>
                </a:effectLst>
                <a:latin typeface="Cambria" pitchFamily="18" charset="0"/>
              </a:rPr>
              <a:t>Elijah</a:t>
            </a:r>
            <a:r>
              <a:rPr lang="en-US" sz="2800" b="1" dirty="0" smtClean="0">
                <a:latin typeface="Cambria" pitchFamily="18" charset="0"/>
              </a:rPr>
              <a:t> that </a:t>
            </a:r>
            <a:r>
              <a:rPr lang="en-US" sz="2800" b="1" i="1" dirty="0" smtClean="0">
                <a:effectLst>
                  <a:outerShdw blurRad="38100" dist="38100" dir="2700000" algn="tl">
                    <a:srgbClr val="000000">
                      <a:alpha val="43137"/>
                    </a:srgbClr>
                  </a:outerShdw>
                </a:effectLst>
                <a:latin typeface="Cambria" pitchFamily="18" charset="0"/>
              </a:rPr>
              <a:t>seven thousand</a:t>
            </a:r>
            <a:r>
              <a:rPr lang="en-US" sz="2800" b="1" dirty="0" smtClean="0">
                <a:latin typeface="Cambria" pitchFamily="18" charset="0"/>
              </a:rPr>
              <a:t> others (</a:t>
            </a:r>
            <a:r>
              <a:rPr lang="en-US" sz="2800" b="1" dirty="0" smtClean="0">
                <a:effectLst>
                  <a:outerShdw blurRad="38100" dist="38100" dir="2700000" algn="tl">
                    <a:srgbClr val="000000">
                      <a:alpha val="43137"/>
                    </a:srgbClr>
                  </a:outerShdw>
                </a:effectLst>
                <a:latin typeface="Cambria" pitchFamily="18" charset="0"/>
              </a:rPr>
              <a:t>remnant</a:t>
            </a:r>
            <a:r>
              <a:rPr lang="en-US" sz="2800" b="1" dirty="0" smtClean="0">
                <a:latin typeface="Cambria" pitchFamily="18" charset="0"/>
              </a:rPr>
              <a:t>) remained faithful to the true God and had not bowed the knee to the pagan god Baal, whom the wicked </a:t>
            </a:r>
            <a:r>
              <a:rPr lang="en-US" sz="2800" b="1" dirty="0" smtClean="0">
                <a:effectLst>
                  <a:outerShdw blurRad="38100" dist="38100" dir="2700000" algn="tl">
                    <a:srgbClr val="000000">
                      <a:alpha val="43137"/>
                    </a:srgbClr>
                  </a:outerShdw>
                </a:effectLst>
                <a:latin typeface="Cambria" pitchFamily="18" charset="0"/>
              </a:rPr>
              <a:t>Jezebel</a:t>
            </a:r>
            <a:r>
              <a:rPr lang="en-US" sz="2800" b="1" dirty="0" smtClean="0">
                <a:latin typeface="Cambria" pitchFamily="18" charset="0"/>
              </a:rPr>
              <a:t> and her priests had led most of Israel to worship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1Kings 19:9–18</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When Jesus Christ, came to earth, the apostate nation rejected and crucified Him.  But there was a </a:t>
            </a:r>
            <a:r>
              <a:rPr lang="en-US" sz="2800" b="1" i="1" dirty="0" smtClean="0">
                <a:effectLst>
                  <a:outerShdw blurRad="38100" dist="38100" dir="2700000" algn="tl">
                    <a:srgbClr val="000000">
                      <a:alpha val="43137"/>
                    </a:srgbClr>
                  </a:outerShdw>
                </a:effectLst>
                <a:latin typeface="Cambria" pitchFamily="18" charset="0"/>
              </a:rPr>
              <a:t>godly remnant</a:t>
            </a:r>
            <a:r>
              <a:rPr lang="en-US" sz="2800" b="1" dirty="0" smtClean="0">
                <a:latin typeface="Cambria" pitchFamily="18" charset="0"/>
              </a:rPr>
              <a:t> in Israel before Jesus was born – including </a:t>
            </a:r>
            <a:r>
              <a:rPr lang="en-US" sz="2800" b="1" dirty="0" smtClean="0">
                <a:effectLst>
                  <a:outerShdw blurRad="38100" dist="38100" dir="2700000" algn="tl">
                    <a:srgbClr val="000000">
                      <a:alpha val="43137"/>
                    </a:srgbClr>
                  </a:outerShdw>
                </a:effectLst>
                <a:latin typeface="Cambria" pitchFamily="18" charset="0"/>
              </a:rPr>
              <a:t>Simeon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Anna</a:t>
            </a:r>
            <a:r>
              <a:rPr lang="en-US" sz="2800" b="1" dirty="0" smtClean="0">
                <a:latin typeface="Cambria" pitchFamily="18" charset="0"/>
              </a:rPr>
              <a:t>, and the Bethlehem </a:t>
            </a:r>
            <a:r>
              <a:rPr lang="en-US" sz="2800" b="1" dirty="0" smtClean="0">
                <a:effectLst>
                  <a:outerShdw blurRad="38100" dist="38100" dir="2700000" algn="tl">
                    <a:srgbClr val="000000">
                      <a:alpha val="43137"/>
                    </a:srgbClr>
                  </a:outerShdw>
                </a:effectLst>
                <a:latin typeface="Cambria" pitchFamily="18" charset="0"/>
              </a:rPr>
              <a:t>shepherds</a:t>
            </a:r>
            <a:r>
              <a:rPr lang="en-US" sz="2800" b="1" dirty="0" smtClean="0">
                <a:latin typeface="Cambria" pitchFamily="18" charset="0"/>
              </a:rPr>
              <a:t> – who received and worshiped Jesus when He was but an infant.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 – 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title - Romans - 8.jpg"/>
          <p:cNvPicPr>
            <a:picLocks noChangeAspect="1"/>
          </p:cNvPicPr>
          <p:nvPr/>
        </p:nvPicPr>
        <p:blipFill>
          <a:blip r:embed="rId3" cstate="print"/>
          <a:stretch>
            <a:fillRect/>
          </a:stretch>
        </p:blipFill>
        <p:spPr>
          <a:xfrm>
            <a:off x="0" y="0"/>
            <a:ext cx="9144000" cy="6858000"/>
          </a:xfrm>
          <a:prstGeom prst="rect">
            <a:avLst/>
          </a:prstGeom>
          <a:ln>
            <a:noFill/>
          </a:ln>
          <a:effectLst>
            <a:outerShdw blurRad="190500" algn="tl" rotWithShape="0">
              <a:srgbClr val="000000">
                <a:alpha val="70000"/>
              </a:srgbClr>
            </a:outerShdw>
          </a:effectLst>
        </p:spPr>
      </p:pic>
      <p:sp>
        <p:nvSpPr>
          <p:cNvPr id="4" name="TextBox 3"/>
          <p:cNvSpPr txBox="1"/>
          <p:nvPr/>
        </p:nvSpPr>
        <p:spPr>
          <a:xfrm rot="-180000">
            <a:off x="630539" y="2972595"/>
            <a:ext cx="5879298" cy="954107"/>
          </a:xfrm>
          <a:prstGeom prst="rect">
            <a:avLst/>
          </a:prstGeom>
          <a:noFill/>
        </p:spPr>
        <p:txBody>
          <a:bodyPr wrap="square" rtlCol="0">
            <a:spAutoFit/>
          </a:bodyPr>
          <a:lstStyle/>
          <a:p>
            <a:pPr algn="ctr"/>
            <a:r>
              <a:rPr lang="en-US" sz="2800" dirty="0" smtClean="0">
                <a:effectLst>
                  <a:outerShdw blurRad="38100" dist="38100" dir="2700000" algn="tl">
                    <a:srgbClr val="000000">
                      <a:alpha val="43137"/>
                    </a:srgbClr>
                  </a:outerShdw>
                </a:effectLst>
                <a:latin typeface="Candara" pitchFamily="34" charset="0"/>
              </a:rPr>
              <a:t>“The Wild Olive Tree”</a:t>
            </a:r>
          </a:p>
          <a:p>
            <a:pPr algn="ctr"/>
            <a:r>
              <a:rPr lang="en-US" sz="2800" dirty="0" smtClean="0">
                <a:effectLst>
                  <a:outerShdw blurRad="38100" dist="38100" dir="2700000" algn="tl">
                    <a:srgbClr val="000000">
                      <a:alpha val="43137"/>
                    </a:srgbClr>
                  </a:outerShdw>
                </a:effectLst>
                <a:latin typeface="Candara" pitchFamily="34" charset="0"/>
              </a:rPr>
              <a:t>Part One</a:t>
            </a:r>
            <a:endParaRPr lang="en-US" sz="2800" dirty="0">
              <a:effectLst>
                <a:outerShdw blurRad="38100" dist="38100" dir="2700000" algn="tl">
                  <a:srgbClr val="000000">
                    <a:alpha val="43137"/>
                  </a:srgbClr>
                </a:outerShdw>
              </a:effectLst>
              <a:latin typeface="Candara"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11:4 – 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11 - 4-5 text.jpg"/>
          <p:cNvPicPr>
            <a:picLocks noChangeAspect="1"/>
          </p:cNvPicPr>
          <p:nvPr/>
        </p:nvPicPr>
        <p:blipFill>
          <a:blip r:embed="rId3" cstate="print"/>
          <a:stretch>
            <a:fillRect/>
          </a:stretch>
        </p:blipFill>
        <p:spPr>
          <a:xfrm>
            <a:off x="381000" y="1143000"/>
            <a:ext cx="8412480" cy="5228682"/>
          </a:xfrm>
          <a:prstGeom prst="rect">
            <a:avLst/>
          </a:prstGeom>
        </p:spPr>
      </p:pic>
      <p:cxnSp>
        <p:nvCxnSpPr>
          <p:cNvPr id="8" name="Straight Connector 7"/>
          <p:cNvCxnSpPr/>
          <p:nvPr/>
        </p:nvCxnSpPr>
        <p:spPr>
          <a:xfrm>
            <a:off x="1752600" y="5105400"/>
            <a:ext cx="21031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878532"/>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After the </a:t>
            </a:r>
            <a:r>
              <a:rPr lang="en-US" sz="2800" b="1" dirty="0" smtClean="0">
                <a:effectLst>
                  <a:outerShdw blurRad="38100" dist="38100" dir="2700000" algn="tl">
                    <a:srgbClr val="000000">
                      <a:alpha val="43137"/>
                    </a:srgbClr>
                  </a:outerShdw>
                </a:effectLst>
                <a:latin typeface="Cambria" pitchFamily="18" charset="0"/>
              </a:rPr>
              <a:t>Elijah</a:t>
            </a:r>
            <a:r>
              <a:rPr lang="en-US" sz="2800" b="1" dirty="0" smtClean="0">
                <a:latin typeface="Cambria" pitchFamily="18" charset="0"/>
              </a:rPr>
              <a:t> illustration, Paul drew a conclusion for his day: So too, at the present time there is </a:t>
            </a:r>
            <a:r>
              <a:rPr lang="en-US" sz="2800" b="1" i="1" dirty="0" smtClean="0">
                <a:latin typeface="Cambria" pitchFamily="18" charset="0"/>
              </a:rPr>
              <a:t>“a remnant according to the election of grace has come to be.”</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Paul was only one of many in his generation elected to faith from the people of Israel.  In every generation of the church </a:t>
            </a:r>
            <a:r>
              <a:rPr lang="en-US" sz="2800" b="1" i="1" dirty="0" smtClean="0">
                <a:latin typeface="Cambria" pitchFamily="18" charset="0"/>
              </a:rPr>
              <a:t>“a remnant chosen by grace”</a:t>
            </a:r>
            <a:r>
              <a:rPr lang="en-US" sz="2800" b="1" dirty="0" smtClean="0">
                <a:latin typeface="Cambria" pitchFamily="18" charset="0"/>
              </a:rPr>
              <a:t> has been called from among the Jews.  </a:t>
            </a:r>
          </a:p>
          <a:p>
            <a:pPr marL="274320" indent="-274320">
              <a:spcAft>
                <a:spcPts val="1800"/>
              </a:spcAft>
              <a:buFont typeface="Arial" pitchFamily="34" charset="0"/>
              <a:buChar char="•"/>
            </a:pPr>
            <a:r>
              <a:rPr lang="en-US" sz="2800" b="1" dirty="0" smtClean="0">
                <a:latin typeface="Cambria" pitchFamily="18" charset="0"/>
              </a:rPr>
              <a:t>Paul adds that this choice is totally by God’s      grace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Eph. 2:8-9</a:t>
            </a:r>
            <a:r>
              <a:rPr lang="en-US" sz="2800" b="1" dirty="0" smtClean="0">
                <a:latin typeface="Cambria" pitchFamily="18" charset="0"/>
              </a:rPr>
              <a:t>) and Paul emphasized the difference between grace and works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Rom. 4:4-5; 9:30-32</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11:4 – 5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3" name="Picture 2" descr="11 - 6 grace.jpg"/>
          <p:cNvPicPr>
            <a:picLocks noChangeAspect="1"/>
          </p:cNvPicPr>
          <p:nvPr/>
        </p:nvPicPr>
        <p:blipFill>
          <a:blip r:embed="rId2" cstate="print"/>
          <a:srcRect b="13239"/>
          <a:stretch>
            <a:fillRect/>
          </a:stretch>
        </p:blipFill>
        <p:spPr>
          <a:xfrm>
            <a:off x="1905001" y="685800"/>
            <a:ext cx="5029199" cy="552503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descr="11 - 3 remnant.jpg"/>
          <p:cNvPicPr>
            <a:picLocks noChangeAspect="1"/>
          </p:cNvPicPr>
          <p:nvPr/>
        </p:nvPicPr>
        <p:blipFill>
          <a:blip r:embed="rId3" cstate="print"/>
          <a:srcRect b="11824"/>
          <a:stretch>
            <a:fillRect/>
          </a:stretch>
        </p:blipFill>
        <p:spPr>
          <a:xfrm>
            <a:off x="1828800" y="228599"/>
            <a:ext cx="5334000" cy="6443821"/>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11:6 – 8</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381642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6</a:t>
            </a:r>
            <a:r>
              <a:rPr lang="en-US" sz="2800" i="1" dirty="0" smtClean="0">
                <a:latin typeface="Georgia" pitchFamily="18" charset="0"/>
              </a:rPr>
              <a:t>And if by grace, then it cannot be based on works; if it were, grace would no longer be grace.  </a:t>
            </a:r>
            <a:r>
              <a:rPr lang="en-US" sz="2800" b="1" baseline="30000" dirty="0" smtClean="0">
                <a:effectLst>
                  <a:outerShdw blurRad="38100" dist="38100" dir="2700000" algn="tl">
                    <a:srgbClr val="000000">
                      <a:alpha val="43137"/>
                    </a:srgbClr>
                  </a:outerShdw>
                </a:effectLst>
                <a:latin typeface="Georgia" pitchFamily="18" charset="0"/>
              </a:rPr>
              <a:t>7</a:t>
            </a:r>
            <a:r>
              <a:rPr lang="en-US" sz="2800" i="1" dirty="0" smtClean="0">
                <a:latin typeface="Georgia" pitchFamily="18" charset="0"/>
              </a:rPr>
              <a:t>What then?  What the people of Israel sought so earnestly they did not obtain.  The elect among them did, but the others were hardened, </a:t>
            </a:r>
            <a:r>
              <a:rPr lang="en-US" sz="2800" b="1" baseline="30000" dirty="0" smtClean="0">
                <a:effectLst>
                  <a:outerShdw blurRad="38100" dist="38100" dir="2700000" algn="tl">
                    <a:srgbClr val="000000">
                      <a:alpha val="43137"/>
                    </a:srgbClr>
                  </a:outerShdw>
                </a:effectLst>
                <a:latin typeface="Georgia" pitchFamily="18" charset="0"/>
              </a:rPr>
              <a:t>8</a:t>
            </a:r>
            <a:r>
              <a:rPr lang="en-US" sz="2800" i="1" dirty="0" smtClean="0">
                <a:latin typeface="Georgia" pitchFamily="18" charset="0"/>
              </a:rPr>
              <a:t>as it is written:  “God gave them a spirit of stupor, eyes that could not see and ears that could not hear, to this very day.”    </a:t>
            </a:r>
          </a:p>
        </p:txBody>
      </p:sp>
      <p:cxnSp>
        <p:nvCxnSpPr>
          <p:cNvPr id="15" name="Straight Connector 14"/>
          <p:cNvCxnSpPr/>
          <p:nvPr/>
        </p:nvCxnSpPr>
        <p:spPr>
          <a:xfrm>
            <a:off x="2133600" y="1676400"/>
            <a:ext cx="8229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7467600" y="3810000"/>
            <a:ext cx="6400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038600" y="4267200"/>
            <a:ext cx="7315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78094"/>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Human effort (</a:t>
            </a:r>
            <a:r>
              <a:rPr lang="en-US" sz="2800" b="1" i="1" dirty="0" smtClean="0">
                <a:latin typeface="Cambria" pitchFamily="18" charset="0"/>
              </a:rPr>
              <a:t>work</a:t>
            </a:r>
            <a:r>
              <a:rPr lang="en-US" sz="2800" b="1" dirty="0" smtClean="0">
                <a:latin typeface="Cambria" pitchFamily="18" charset="0"/>
              </a:rPr>
              <a:t>) and God’s grace are mutually exclusive ways to salvation.  Our salvation is by God’s grace only, completely devoid of our work (</a:t>
            </a:r>
            <a:r>
              <a:rPr lang="en-US" sz="2800" b="1" dirty="0" smtClean="0">
                <a:effectLst>
                  <a:outerShdw blurRad="38100" dist="38100" dir="2700000" algn="tl">
                    <a:srgbClr val="000000">
                      <a:alpha val="43137"/>
                    </a:srgbClr>
                  </a:outerShdw>
                </a:effectLst>
                <a:latin typeface="Cambria" pitchFamily="18" charset="0"/>
              </a:rPr>
              <a:t>11:6</a:t>
            </a:r>
            <a:r>
              <a:rPr lang="en-US" sz="2800" b="1" dirty="0" smtClean="0">
                <a:latin typeface="Cambria" pitchFamily="18" charset="0"/>
              </a:rPr>
              <a:t>).</a:t>
            </a:r>
          </a:p>
          <a:p>
            <a:pPr marL="274320" indent="-274320">
              <a:spcAft>
                <a:spcPts val="2400"/>
              </a:spcAft>
              <a:buFont typeface="Arial" pitchFamily="34" charset="0"/>
              <a:buChar char="•"/>
            </a:pPr>
            <a:r>
              <a:rPr lang="en-US" sz="2800" b="1" dirty="0" smtClean="0">
                <a:latin typeface="Cambria" pitchFamily="18" charset="0"/>
              </a:rPr>
              <a:t>In spite of the Jews of Paul’s day intense religious zeal, they failed to obtain God’s righteousness.  Yet, the elect, those whom God graciously had chosen (</a:t>
            </a:r>
            <a:r>
              <a:rPr lang="en-US" sz="2800" b="1" i="1" dirty="0" smtClean="0">
                <a:effectLst>
                  <a:outerShdw blurRad="38100" dist="38100" dir="2700000" algn="tl">
                    <a:srgbClr val="000000">
                      <a:alpha val="43137"/>
                    </a:srgbClr>
                  </a:outerShdw>
                </a:effectLst>
                <a:latin typeface="Cambria" pitchFamily="18" charset="0"/>
              </a:rPr>
              <a:t>predestinate</a:t>
            </a:r>
            <a:r>
              <a:rPr lang="en-US" sz="2800" b="1" dirty="0" smtClean="0">
                <a:latin typeface="Cambria" pitchFamily="18" charset="0"/>
              </a:rPr>
              <a:t>) sought by faith and found God’s righteousness (</a:t>
            </a:r>
            <a:r>
              <a:rPr lang="en-US" sz="2800" b="1" dirty="0" smtClean="0">
                <a:effectLst>
                  <a:outerShdw blurRad="38100" dist="38100" dir="2700000" algn="tl">
                    <a:srgbClr val="000000">
                      <a:alpha val="43137"/>
                    </a:srgbClr>
                  </a:outerShdw>
                </a:effectLst>
                <a:latin typeface="Cambria" pitchFamily="18" charset="0"/>
              </a:rPr>
              <a:t>11:7</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The rest of Israel  were hardened (</a:t>
            </a:r>
            <a:r>
              <a:rPr lang="en-US" sz="2800" b="1" i="1" dirty="0" smtClean="0">
                <a:latin typeface="Cambria" pitchFamily="18" charset="0"/>
              </a:rPr>
              <a:t>callous</a:t>
            </a:r>
            <a:r>
              <a:rPr lang="en-US" sz="2800" b="1" dirty="0" smtClean="0">
                <a:latin typeface="Cambria" pitchFamily="18" charset="0"/>
              </a:rPr>
              <a:t>) or “grew deaf” and were made </a:t>
            </a:r>
            <a:r>
              <a:rPr lang="en-US" sz="2800" b="1" dirty="0" smtClean="0">
                <a:effectLst>
                  <a:outerShdw blurRad="38100" dist="38100" dir="2700000" algn="tl">
                    <a:srgbClr val="000000">
                      <a:alpha val="43137"/>
                    </a:srgbClr>
                  </a:outerShdw>
                </a:effectLst>
                <a:latin typeface="Cambria" pitchFamily="18" charset="0"/>
              </a:rPr>
              <a:t>spiritually blind</a:t>
            </a:r>
            <a:r>
              <a:rPr lang="en-US" sz="2800" b="1" dirty="0" smtClean="0">
                <a:latin typeface="Cambria" pitchFamily="18" charset="0"/>
              </a:rPr>
              <a:t>.  Paul uses both </a:t>
            </a:r>
            <a:r>
              <a:rPr lang="en-US" sz="2800" b="1" dirty="0" smtClean="0">
                <a:effectLst>
                  <a:outerShdw blurRad="38100" dist="38100" dir="2700000" algn="tl">
                    <a:srgbClr val="000000">
                      <a:alpha val="43137"/>
                    </a:srgbClr>
                  </a:outerShdw>
                </a:effectLst>
                <a:latin typeface="Cambria" pitchFamily="18" charset="0"/>
              </a:rPr>
              <a:t>Deuteronomy 29:3-4</a:t>
            </a:r>
            <a:r>
              <a:rPr lang="en-US" sz="2800" b="1" dirty="0" smtClean="0">
                <a:latin typeface="Cambria" pitchFamily="18" charset="0"/>
              </a:rPr>
              <a:t> (law) and </a:t>
            </a:r>
            <a:r>
              <a:rPr lang="en-US" sz="2800" b="1" dirty="0" smtClean="0">
                <a:effectLst>
                  <a:outerShdw blurRad="38100" dist="38100" dir="2700000" algn="tl">
                    <a:srgbClr val="000000">
                      <a:alpha val="43137"/>
                    </a:srgbClr>
                  </a:outerShdw>
                </a:effectLst>
                <a:latin typeface="Cambria" pitchFamily="18" charset="0"/>
              </a:rPr>
              <a:t>Isaiah 29:10</a:t>
            </a:r>
            <a:r>
              <a:rPr lang="en-US" sz="2800" b="1" dirty="0" smtClean="0">
                <a:latin typeface="Cambria" pitchFamily="18" charset="0"/>
              </a:rPr>
              <a:t> (prophets) to explain that hardening involves spiritual drowsiness (</a:t>
            </a:r>
            <a:r>
              <a:rPr lang="en-US" sz="2800" b="1" i="1" dirty="0" smtClean="0">
                <a:effectLst>
                  <a:outerShdw blurRad="38100" dist="38100" dir="2700000" algn="tl">
                    <a:srgbClr val="000000">
                      <a:alpha val="43137"/>
                    </a:srgbClr>
                  </a:outerShdw>
                </a:effectLst>
                <a:latin typeface="Cambria" pitchFamily="18" charset="0"/>
              </a:rPr>
              <a:t>stupor</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a:t>
            </a:r>
            <a:r>
              <a:rPr lang="en-US" sz="2800" b="1" dirty="0" smtClean="0">
                <a:latin typeface="Cambria" pitchFamily="18" charset="0"/>
              </a:rPr>
              <a:t> </a:t>
            </a:r>
            <a:r>
              <a:rPr lang="en-US" sz="2800" b="1" i="1" dirty="0" smtClean="0">
                <a:latin typeface="Cambria" pitchFamily="18" charset="0"/>
              </a:rPr>
              <a:t>“a numbness resulting from a sting”</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11:8</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Both the </a:t>
            </a:r>
            <a:r>
              <a:rPr lang="en-US" sz="2800" b="1" dirty="0" smtClean="0">
                <a:effectLst>
                  <a:outerShdw blurRad="38100" dist="38100" dir="2700000" algn="tl">
                    <a:srgbClr val="000000">
                      <a:alpha val="43137"/>
                    </a:srgbClr>
                  </a:outerShdw>
                </a:effectLst>
                <a:latin typeface="Cambria" pitchFamily="18" charset="0"/>
              </a:rPr>
              <a:t>law</a:t>
            </a:r>
            <a:r>
              <a:rPr lang="en-US" sz="2800" b="1" dirty="0" smtClean="0">
                <a:latin typeface="Cambria" pitchFamily="18" charset="0"/>
              </a:rPr>
              <a:t> and the </a:t>
            </a:r>
            <a:r>
              <a:rPr lang="en-US" sz="2800" b="1" dirty="0" smtClean="0">
                <a:effectLst>
                  <a:outerShdw blurRad="38100" dist="38100" dir="2700000" algn="tl">
                    <a:srgbClr val="000000">
                      <a:alpha val="43137"/>
                    </a:srgbClr>
                  </a:outerShdw>
                </a:effectLst>
                <a:latin typeface="Cambria" pitchFamily="18" charset="0"/>
              </a:rPr>
              <a:t>prophets</a:t>
            </a:r>
            <a:r>
              <a:rPr lang="en-US" sz="2800" b="1" dirty="0" smtClean="0">
                <a:latin typeface="Cambria" pitchFamily="18" charset="0"/>
              </a:rPr>
              <a:t> testify to God’s sovereign and predetermined </a:t>
            </a:r>
            <a:r>
              <a:rPr lang="en-US" sz="2800" b="1" i="1" dirty="0" smtClean="0">
                <a:effectLst>
                  <a:outerShdw blurRad="38100" dist="38100" dir="2700000" algn="tl">
                    <a:srgbClr val="000000">
                      <a:alpha val="43137"/>
                    </a:srgbClr>
                  </a:outerShdw>
                </a:effectLst>
                <a:latin typeface="Cambria" pitchFamily="18" charset="0"/>
              </a:rPr>
              <a:t>hardening</a:t>
            </a:r>
            <a:r>
              <a:rPr lang="en-US" sz="2800" b="1" dirty="0" smtClean="0">
                <a:latin typeface="Cambria" pitchFamily="18" charset="0"/>
              </a:rPr>
              <a:t> of hearts.  But that </a:t>
            </a:r>
            <a:r>
              <a:rPr lang="en-US" sz="2800" b="1" i="1" dirty="0" smtClean="0">
                <a:effectLst>
                  <a:outerShdw blurRad="38100" dist="38100" dir="2700000" algn="tl">
                    <a:srgbClr val="000000">
                      <a:alpha val="43137"/>
                    </a:srgbClr>
                  </a:outerShdw>
                </a:effectLst>
                <a:latin typeface="Cambria" pitchFamily="18" charset="0"/>
              </a:rPr>
              <a:t>hardening</a:t>
            </a:r>
            <a:r>
              <a:rPr lang="en-US" sz="2800" b="1" dirty="0" smtClean="0">
                <a:latin typeface="Cambria" pitchFamily="18" charset="0"/>
              </a:rPr>
              <a:t> is neither capricious nor unjust.  God </a:t>
            </a:r>
            <a:r>
              <a:rPr lang="en-US" sz="2800" b="1" i="1" dirty="0" smtClean="0">
                <a:effectLst>
                  <a:outerShdw blurRad="38100" dist="38100" dir="2700000" algn="tl">
                    <a:srgbClr val="000000">
                      <a:alpha val="43137"/>
                    </a:srgbClr>
                  </a:outerShdw>
                </a:effectLst>
                <a:latin typeface="Cambria" pitchFamily="18" charset="0"/>
              </a:rPr>
              <a:t>hardens</a:t>
            </a:r>
            <a:r>
              <a:rPr lang="en-US" sz="2800" b="1" dirty="0" smtClean="0">
                <a:latin typeface="Cambria" pitchFamily="18" charset="0"/>
              </a:rPr>
              <a:t> only those hearts who, in rejecting His gracious offer of righteousness, </a:t>
            </a:r>
            <a:r>
              <a:rPr lang="en-US" sz="2800" b="1" i="1" dirty="0" smtClean="0">
                <a:effectLst>
                  <a:outerShdw blurRad="38100" dist="38100" dir="2700000" algn="tl">
                    <a:srgbClr val="000000">
                      <a:alpha val="43137"/>
                    </a:srgbClr>
                  </a:outerShdw>
                </a:effectLst>
                <a:latin typeface="Cambria" pitchFamily="18" charset="0"/>
              </a:rPr>
              <a:t>harden</a:t>
            </a:r>
            <a:r>
              <a:rPr lang="en-US" sz="2800" b="1" dirty="0" smtClean="0">
                <a:latin typeface="Cambria" pitchFamily="18" charset="0"/>
              </a:rPr>
              <a:t> themselves to His grace.</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878532"/>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God </a:t>
            </a:r>
            <a:r>
              <a:rPr lang="en-US" sz="2800" b="1" i="1" dirty="0" smtClean="0">
                <a:effectLst>
                  <a:outerShdw blurRad="38100" dist="38100" dir="2700000" algn="tl">
                    <a:srgbClr val="000000">
                      <a:alpha val="43137"/>
                    </a:srgbClr>
                  </a:outerShdw>
                </a:effectLst>
                <a:latin typeface="Cambria" pitchFamily="18" charset="0"/>
              </a:rPr>
              <a:t>judicially hardened</a:t>
            </a:r>
            <a:r>
              <a:rPr lang="en-US" sz="2800" b="1" dirty="0" smtClean="0">
                <a:latin typeface="Cambria" pitchFamily="18" charset="0"/>
              </a:rPr>
              <a:t> Pharaoh’s heart because Pharaoh willingly “﻿hardened his [own] heart﻿” against God.  </a:t>
            </a:r>
          </a:p>
          <a:p>
            <a:pPr marL="274320" indent="-274320">
              <a:spcAft>
                <a:spcPts val="1800"/>
              </a:spcAft>
              <a:buFont typeface="Arial" pitchFamily="34" charset="0"/>
              <a:buChar char="•"/>
            </a:pPr>
            <a:r>
              <a:rPr lang="en-US" sz="2800" b="1" dirty="0" smtClean="0">
                <a:latin typeface="Cambria" pitchFamily="18" charset="0"/>
              </a:rPr>
              <a:t>During the Lord’s Supper, Jesus said, </a:t>
            </a:r>
            <a:r>
              <a:rPr lang="en-US" sz="2800" b="1" i="1" dirty="0" smtClean="0">
                <a:latin typeface="Cambria" pitchFamily="18" charset="0"/>
              </a:rPr>
              <a:t>“﻿Behold, the hand of the one betraying Me is with Me on the table.﻿  For indeed, the Son of Man is going as it has been determined; but woe to that man by whom He is betrayed!﻿”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﻿Luke 22:21–22</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God’s righteous predetermination of Judas’s betrayal was inextricably connected to Judas’s own unrighteous intentions, for which he was held eternally accountable.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2985433"/>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One of the great mysteries of Scripture is the coexistence of God’s sovereign preordination and man’s personal accountability.  </a:t>
            </a:r>
          </a:p>
          <a:p>
            <a:pPr marL="274320" indent="-274320">
              <a:spcAft>
                <a:spcPts val="2400"/>
              </a:spcAft>
              <a:buFont typeface="Arial" pitchFamily="34" charset="0"/>
              <a:buChar char="•"/>
            </a:pPr>
            <a:r>
              <a:rPr lang="en-US" sz="2800" b="1" dirty="0" smtClean="0">
                <a:latin typeface="Cambria" pitchFamily="18" charset="0"/>
              </a:rPr>
              <a:t>God’s judicial </a:t>
            </a:r>
            <a:r>
              <a:rPr lang="en-US" sz="2800" b="1" i="1" dirty="0" smtClean="0">
                <a:effectLst>
                  <a:outerShdw blurRad="38100" dist="38100" dir="2700000" algn="tl">
                    <a:srgbClr val="000000">
                      <a:alpha val="43137"/>
                    </a:srgbClr>
                  </a:outerShdw>
                </a:effectLst>
                <a:latin typeface="Cambria" pitchFamily="18" charset="0"/>
              </a:rPr>
              <a:t>hardening</a:t>
            </a:r>
            <a:r>
              <a:rPr lang="en-US" sz="2800" b="1" dirty="0" smtClean="0">
                <a:latin typeface="Cambria" pitchFamily="18" charset="0"/>
              </a:rPr>
              <a:t> of a man’s heart is never separate from that man’s </a:t>
            </a:r>
            <a:r>
              <a:rPr lang="en-US" sz="2800" b="1" i="1" dirty="0" smtClean="0">
                <a:effectLst>
                  <a:outerShdw blurRad="38100" dist="38100" dir="2700000" algn="tl">
                    <a:srgbClr val="000000">
                      <a:alpha val="43137"/>
                    </a:srgbClr>
                  </a:outerShdw>
                </a:effectLst>
                <a:latin typeface="Cambria" pitchFamily="18" charset="0"/>
              </a:rPr>
              <a:t>hardening</a:t>
            </a:r>
            <a:r>
              <a:rPr lang="en-US" sz="2800" b="1" dirty="0" smtClean="0">
                <a:latin typeface="Cambria" pitchFamily="18" charset="0"/>
              </a:rPr>
              <a:t> of his own heart.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11:6 – 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11:9 –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11 - 9-10 text.jpg"/>
          <p:cNvPicPr>
            <a:picLocks noChangeAspect="1"/>
          </p:cNvPicPr>
          <p:nvPr/>
        </p:nvPicPr>
        <p:blipFill>
          <a:blip r:embed="rId3" cstate="print"/>
          <a:stretch>
            <a:fillRect/>
          </a:stretch>
        </p:blipFill>
        <p:spPr>
          <a:xfrm>
            <a:off x="380999" y="1143000"/>
            <a:ext cx="8396009" cy="4724400"/>
          </a:xfrm>
          <a:prstGeom prst="rect">
            <a:avLst/>
          </a:prstGeom>
          <a:ln>
            <a:noFill/>
          </a:ln>
          <a:effectLst>
            <a:outerShdw blurRad="190500" algn="tl" rotWithShape="0">
              <a:srgbClr val="000000">
                <a:alpha val="70000"/>
              </a:srgbClr>
            </a:outerShdw>
          </a:effectLst>
        </p:spPr>
      </p:pic>
      <p:cxnSp>
        <p:nvCxnSpPr>
          <p:cNvPr id="8" name="Straight Connector 7"/>
          <p:cNvCxnSpPr/>
          <p:nvPr/>
        </p:nvCxnSpPr>
        <p:spPr>
          <a:xfrm>
            <a:off x="4876800" y="3733800"/>
            <a:ext cx="9144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4267200" y="4800600"/>
            <a:ext cx="10972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14221"/>
          </a:xfrm>
          <a:prstGeom prst="rect">
            <a:avLst/>
          </a:prstGeom>
          <a:noFill/>
          <a:effectLst/>
        </p:spPr>
        <p:txBody>
          <a:bodyPr wrap="square" rtlCol="0">
            <a:spAutoFit/>
          </a:bodyPr>
          <a:lstStyle/>
          <a:p>
            <a:pPr marL="274320" indent="-274320">
              <a:spcAft>
                <a:spcPts val="2200"/>
              </a:spcAft>
              <a:buFont typeface="Arial" pitchFamily="34" charset="0"/>
              <a:buChar char="•"/>
            </a:pPr>
            <a:r>
              <a:rPr lang="en-US" sz="2800" b="1" dirty="0" smtClean="0">
                <a:latin typeface="Cambria" pitchFamily="18" charset="0"/>
              </a:rPr>
              <a:t>Spiritual hardening is a terminal disorder for which, there is no remedy.  In the same way, David spoke of their feasts (</a:t>
            </a:r>
            <a:r>
              <a:rPr lang="en-US" sz="2800" b="1" dirty="0" smtClean="0">
                <a:effectLst>
                  <a:outerShdw blurRad="38100" dist="38100" dir="2700000" algn="tl">
                    <a:srgbClr val="000000">
                      <a:alpha val="43137"/>
                    </a:srgbClr>
                  </a:outerShdw>
                </a:effectLst>
                <a:latin typeface="Cambria" pitchFamily="18" charset="0"/>
              </a:rPr>
              <a:t>table</a:t>
            </a:r>
            <a:r>
              <a:rPr lang="en-US" sz="2800" b="1" dirty="0" smtClean="0">
                <a:latin typeface="Cambria" pitchFamily="18" charset="0"/>
              </a:rPr>
              <a:t>) becoming snares and traps (</a:t>
            </a:r>
            <a:r>
              <a:rPr lang="en-US" sz="2800" b="1" dirty="0" smtClean="0">
                <a:effectLst>
                  <a:outerShdw blurRad="38100" dist="38100" dir="2700000" algn="tl">
                    <a:srgbClr val="000000">
                      <a:alpha val="43137"/>
                    </a:srgbClr>
                  </a:outerShdw>
                </a:effectLst>
                <a:latin typeface="Cambria" pitchFamily="18" charset="0"/>
              </a:rPr>
              <a:t>Psalm 69:22–23</a:t>
            </a:r>
            <a:r>
              <a:rPr lang="en-US" sz="2800" b="1" dirty="0" smtClean="0">
                <a:latin typeface="Cambria" pitchFamily="18" charset="0"/>
              </a:rPr>
              <a:t>).﻿  </a:t>
            </a:r>
          </a:p>
          <a:p>
            <a:pPr marL="274320" indent="-274320">
              <a:spcAft>
                <a:spcPts val="2200"/>
              </a:spcAft>
              <a:buFont typeface="Arial" pitchFamily="34" charset="0"/>
              <a:buChar char="•"/>
            </a:pPr>
            <a:r>
              <a:rPr lang="en-US" sz="2800" b="1" dirty="0" smtClean="0">
                <a:latin typeface="Cambria" pitchFamily="18" charset="0"/>
              </a:rPr>
              <a:t>The very things which should have been the source of nourishment and blessing to Israel (table means their blessings from the hand of God, which should have led them to Christ) became the occasion for their </a:t>
            </a:r>
            <a:r>
              <a:rPr lang="en-US" sz="2800" b="1" i="1" dirty="0" smtClean="0">
                <a:effectLst>
                  <a:outerShdw blurRad="38100" dist="38100" dir="2700000" algn="tl">
                    <a:srgbClr val="000000">
                      <a:alpha val="43137"/>
                    </a:srgbClr>
                  </a:outerShdw>
                </a:effectLst>
                <a:latin typeface="Cambria" pitchFamily="18" charset="0"/>
              </a:rPr>
              <a:t>rejection</a:t>
            </a:r>
            <a:r>
              <a:rPr lang="en-US" sz="2800" b="1" dirty="0" smtClean="0">
                <a:latin typeface="Cambria" pitchFamily="18" charset="0"/>
              </a:rPr>
              <a:t> of God        (a snare and a trap, a </a:t>
            </a:r>
            <a:r>
              <a:rPr lang="en-US" sz="2800" b="1" i="1" dirty="0" smtClean="0">
                <a:effectLst>
                  <a:outerShdw blurRad="38100" dist="38100" dir="2700000" algn="tl">
                    <a:srgbClr val="000000">
                      <a:alpha val="43137"/>
                    </a:srgbClr>
                  </a:outerShdw>
                </a:effectLst>
                <a:latin typeface="Cambria" pitchFamily="18" charset="0"/>
              </a:rPr>
              <a:t>stumbling block</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9:32</a:t>
            </a:r>
            <a:r>
              <a:rPr lang="en-US" sz="2800" b="1" dirty="0" smtClean="0">
                <a:latin typeface="Cambria" pitchFamily="18" charset="0"/>
              </a:rPr>
              <a:t>) and God’s judgment (</a:t>
            </a:r>
            <a:r>
              <a:rPr lang="en-US" sz="2800" b="1" i="1" dirty="0" smtClean="0">
                <a:effectLst>
                  <a:outerShdw blurRad="38100" dist="38100" dir="2700000" algn="tl">
                    <a:srgbClr val="000000">
                      <a:alpha val="43137"/>
                    </a:srgbClr>
                  </a:outerShdw>
                </a:effectLst>
                <a:latin typeface="Cambria" pitchFamily="18" charset="0"/>
              </a:rPr>
              <a:t>retribution</a:t>
            </a:r>
            <a:r>
              <a:rPr lang="en-US" sz="2800" b="1" dirty="0" smtClean="0">
                <a:latin typeface="Cambria" pitchFamily="18" charset="0"/>
              </a:rPr>
              <a:t>) on them.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10:9 –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85926"/>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Chapter 9</a:t>
            </a:r>
            <a:r>
              <a:rPr lang="en-US" sz="2800" b="1" dirty="0" smtClean="0">
                <a:latin typeface="Cambria" pitchFamily="18" charset="0"/>
              </a:rPr>
              <a:t>, Paul gives us an overview of the </a:t>
            </a:r>
            <a:r>
              <a:rPr lang="en-US" sz="2800" b="1" i="1" dirty="0" smtClean="0">
                <a:effectLst>
                  <a:outerShdw blurRad="38100" dist="38100" dir="2700000" algn="tl">
                    <a:srgbClr val="000000">
                      <a:alpha val="43137"/>
                    </a:srgbClr>
                  </a:outerShdw>
                </a:effectLst>
                <a:latin typeface="Cambria" pitchFamily="18" charset="0"/>
              </a:rPr>
              <a:t>sovereignty</a:t>
            </a:r>
            <a:r>
              <a:rPr lang="en-US" sz="2800" b="1" dirty="0" smtClean="0">
                <a:latin typeface="Cambria" pitchFamily="18" charset="0"/>
              </a:rPr>
              <a:t> of God and Israel’s </a:t>
            </a:r>
            <a:r>
              <a:rPr lang="en-US" sz="2800" b="1" i="1" dirty="0" smtClean="0">
                <a:effectLst>
                  <a:outerShdw blurRad="38100" dist="38100" dir="2700000" algn="tl">
                    <a:srgbClr val="000000">
                      <a:alpha val="43137"/>
                    </a:srgbClr>
                  </a:outerShdw>
                </a:effectLst>
                <a:latin typeface="Cambria" pitchFamily="18" charset="0"/>
              </a:rPr>
              <a:t>selection</a:t>
            </a:r>
            <a:r>
              <a:rPr lang="en-US" sz="2800" b="1" dirty="0" smtClean="0">
                <a:latin typeface="Cambria" pitchFamily="18" charset="0"/>
              </a:rPr>
              <a:t> in the past.  Paul wants his readers to appreciate why and how God could choose to reject the nation of Israel (except for a </a:t>
            </a:r>
            <a:r>
              <a:rPr lang="en-US" sz="2800" b="1" i="1" u="sng" dirty="0" smtClean="0">
                <a:latin typeface="Cambria" pitchFamily="18" charset="0"/>
              </a:rPr>
              <a:t>remnant</a:t>
            </a:r>
            <a:r>
              <a:rPr lang="en-US" sz="2800" b="1" dirty="0" smtClean="0">
                <a:latin typeface="Cambria" pitchFamily="18" charset="0"/>
              </a:rPr>
              <a:t>) and accept people from among the </a:t>
            </a:r>
            <a:r>
              <a:rPr lang="en-US" sz="2800" b="1" dirty="0" smtClean="0">
                <a:effectLst>
                  <a:outerShdw blurRad="38100" dist="38100" dir="2700000" algn="tl">
                    <a:srgbClr val="000000">
                      <a:alpha val="43137"/>
                    </a:srgbClr>
                  </a:outerShdw>
                </a:effectLst>
                <a:latin typeface="Cambria" pitchFamily="18" charset="0"/>
              </a:rPr>
              <a:t>Gentiles</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Paul defends the God’s </a:t>
            </a:r>
            <a:r>
              <a:rPr lang="en-US" sz="2800" b="1" i="1" dirty="0" smtClean="0">
                <a:effectLst>
                  <a:outerShdw blurRad="38100" dist="38100" dir="2700000" algn="tl">
                    <a:srgbClr val="000000">
                      <a:alpha val="43137"/>
                    </a:srgbClr>
                  </a:outerShdw>
                </a:effectLst>
                <a:latin typeface="Cambria" pitchFamily="18" charset="0"/>
              </a:rPr>
              <a:t>absolute sovereignty</a:t>
            </a:r>
            <a:r>
              <a:rPr lang="en-US" sz="2800" b="1" dirty="0" smtClean="0">
                <a:latin typeface="Cambria" pitchFamily="18" charset="0"/>
              </a:rPr>
              <a:t> by upholding His perfect righteousness, showing us His mercy, and defending His fairness.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683333"/>
          </a:xfrm>
          <a:prstGeom prst="rect">
            <a:avLst/>
          </a:prstGeom>
          <a:noFill/>
          <a:effectLst/>
        </p:spPr>
        <p:txBody>
          <a:bodyPr wrap="square" rtlCol="0">
            <a:spAutoFit/>
          </a:bodyPr>
          <a:lstStyle/>
          <a:p>
            <a:pPr marL="274320" indent="-274320">
              <a:spcAft>
                <a:spcPts val="2200"/>
              </a:spcAft>
              <a:buFont typeface="Arial" pitchFamily="34" charset="0"/>
              <a:buChar char="•"/>
            </a:pPr>
            <a:r>
              <a:rPr lang="en-US" sz="2800" b="1" dirty="0" smtClean="0">
                <a:latin typeface="Cambria" pitchFamily="18" charset="0"/>
              </a:rPr>
              <a:t>When the Lord Jesus Christ came as their Messiah, He really was bringing all the benefits of a banquet.  He was their </a:t>
            </a:r>
            <a:r>
              <a:rPr lang="en-US" sz="2800" b="1" dirty="0" smtClean="0">
                <a:effectLst>
                  <a:outerShdw blurRad="38100" dist="38100" dir="2700000" algn="tl">
                    <a:srgbClr val="000000">
                      <a:alpha val="43137"/>
                    </a:srgbClr>
                  </a:outerShdw>
                </a:effectLst>
                <a:latin typeface="Cambria" pitchFamily="18" charset="0"/>
              </a:rPr>
              <a:t>“table”</a:t>
            </a:r>
            <a:r>
              <a:rPr lang="en-US" sz="2800" b="1" dirty="0" smtClean="0">
                <a:latin typeface="Cambria" pitchFamily="18" charset="0"/>
              </a:rPr>
              <a:t> and their table became a </a:t>
            </a:r>
            <a:r>
              <a:rPr lang="en-US" sz="2800" b="1" i="1" dirty="0" smtClean="0">
                <a:effectLst>
                  <a:outerShdw blurRad="38100" dist="38100" dir="2700000" algn="tl">
                    <a:srgbClr val="000000">
                      <a:alpha val="43137"/>
                    </a:srgbClr>
                  </a:outerShdw>
                </a:effectLst>
                <a:latin typeface="Cambria" pitchFamily="18" charset="0"/>
              </a:rPr>
              <a:t>stumbling block</a:t>
            </a:r>
            <a:r>
              <a:rPr lang="en-US" sz="2800" b="1" dirty="0" smtClean="0">
                <a:latin typeface="Cambria" pitchFamily="18" charset="0"/>
              </a:rPr>
              <a:t> to them.  Paul asks, “Did they stumble that they might fall and never be brought back?”  </a:t>
            </a:r>
            <a:r>
              <a:rPr lang="en-US" sz="2800" b="1" i="1" dirty="0" smtClean="0">
                <a:effectLst>
                  <a:outerShdw blurRad="38100" dist="38100" dir="2700000" algn="tl">
                    <a:srgbClr val="000000">
                      <a:alpha val="43137"/>
                    </a:srgbClr>
                  </a:outerShdw>
                </a:effectLst>
                <a:latin typeface="Cambria" pitchFamily="18" charset="0"/>
              </a:rPr>
              <a:t>God forbid!  </a:t>
            </a:r>
            <a:r>
              <a:rPr lang="en-US" sz="2800" b="1" dirty="0" smtClean="0">
                <a:latin typeface="Cambria" pitchFamily="18" charset="0"/>
              </a:rPr>
              <a:t>  </a:t>
            </a:r>
          </a:p>
          <a:p>
            <a:pPr marL="274320" indent="-274320">
              <a:spcAft>
                <a:spcPts val="2200"/>
              </a:spcAft>
              <a:buFont typeface="Arial" pitchFamily="34" charset="0"/>
              <a:buChar char="•"/>
            </a:pPr>
            <a:r>
              <a:rPr lang="en-US" sz="2800" b="1" dirty="0" smtClean="0">
                <a:latin typeface="Cambria" pitchFamily="18" charset="0"/>
              </a:rPr>
              <a:t> Because they refused to receive God’s truth and </a:t>
            </a:r>
            <a:r>
              <a:rPr lang="en-US" sz="2800" b="1" dirty="0" smtClean="0">
                <a:effectLst>
                  <a:outerShdw blurRad="38100" dist="38100" dir="2700000" algn="tl">
                    <a:srgbClr val="000000">
                      <a:alpha val="43137"/>
                    </a:srgbClr>
                  </a:outerShdw>
                </a:effectLst>
                <a:latin typeface="Cambria" pitchFamily="18" charset="0"/>
              </a:rPr>
              <a:t>Jesus</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as</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Christ</a:t>
            </a:r>
            <a:r>
              <a:rPr lang="en-US" sz="2800" b="1" dirty="0" smtClean="0">
                <a:latin typeface="Cambria" pitchFamily="18" charset="0"/>
              </a:rPr>
              <a:t>, Israel’s backs will be bent under the weight of guilt and punishment forever (</a:t>
            </a:r>
            <a:r>
              <a:rPr lang="en-US" sz="2800" b="1" dirty="0" smtClean="0">
                <a:effectLst>
                  <a:outerShdw blurRad="38100" dist="38100" dir="2700000" algn="tl">
                    <a:srgbClr val="000000">
                      <a:alpha val="43137"/>
                    </a:srgbClr>
                  </a:outerShdw>
                </a:effectLst>
                <a:latin typeface="Cambria" pitchFamily="18" charset="0"/>
              </a:rPr>
              <a:t>11:10</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10:9 –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14221"/>
          </a:xfrm>
          <a:prstGeom prst="rect">
            <a:avLst/>
          </a:prstGeom>
          <a:noFill/>
          <a:effectLst/>
        </p:spPr>
        <p:txBody>
          <a:bodyPr wrap="square" rtlCol="0">
            <a:spAutoFit/>
          </a:bodyPr>
          <a:lstStyle/>
          <a:p>
            <a:pPr marL="274320" indent="-274320">
              <a:spcAft>
                <a:spcPts val="2200"/>
              </a:spcAft>
              <a:buFont typeface="Arial" pitchFamily="34" charset="0"/>
              <a:buChar char="•"/>
            </a:pPr>
            <a:r>
              <a:rPr lang="en-US" sz="2800" b="1" dirty="0" smtClean="0">
                <a:latin typeface="Cambria" pitchFamily="18" charset="0"/>
              </a:rPr>
              <a:t>Here, Paul strengthens his argument with these three </a:t>
            </a:r>
            <a:r>
              <a:rPr lang="en-US" sz="2800" b="1" dirty="0" smtClean="0">
                <a:effectLst>
                  <a:outerShdw blurRad="38100" dist="38100" dir="2700000" algn="tl">
                    <a:srgbClr val="000000">
                      <a:alpha val="43137"/>
                    </a:srgbClr>
                  </a:outerShdw>
                </a:effectLst>
                <a:latin typeface="Cambria" pitchFamily="18" charset="0"/>
              </a:rPr>
              <a:t>OT</a:t>
            </a:r>
            <a:r>
              <a:rPr lang="en-US" sz="2800" b="1" dirty="0" smtClean="0">
                <a:latin typeface="Cambria" pitchFamily="18" charset="0"/>
              </a:rPr>
              <a:t> quotations (Deut., Isaiah, and Psalm) that God’s people should be liable to the state of </a:t>
            </a:r>
            <a:r>
              <a:rPr lang="en-US" sz="2800" b="1" i="1" dirty="0" smtClean="0">
                <a:effectLst>
                  <a:outerShdw blurRad="38100" dist="38100" dir="2700000" algn="tl">
                    <a:srgbClr val="000000">
                      <a:alpha val="43137"/>
                    </a:srgbClr>
                  </a:outerShdw>
                </a:effectLst>
                <a:latin typeface="Cambria" pitchFamily="18" charset="0"/>
              </a:rPr>
              <a:t>stupefaction</a:t>
            </a:r>
            <a:r>
              <a:rPr lang="en-US" sz="2800" b="1" dirty="0" smtClean="0">
                <a:latin typeface="Cambria" pitchFamily="18" charset="0"/>
              </a:rPr>
              <a:t> described, without ceasing to be His people.  </a:t>
            </a:r>
          </a:p>
          <a:p>
            <a:pPr marL="274320" indent="-274320">
              <a:spcAft>
                <a:spcPts val="2200"/>
              </a:spcAft>
              <a:buFont typeface="Arial" pitchFamily="34" charset="0"/>
              <a:buChar char="•"/>
            </a:pPr>
            <a:r>
              <a:rPr lang="en-US" sz="2800" b="1" dirty="0" smtClean="0">
                <a:latin typeface="Cambria" pitchFamily="18" charset="0"/>
              </a:rPr>
              <a:t>Israel’s very religious practices and observances became </a:t>
            </a:r>
            <a:r>
              <a:rPr lang="en-US" sz="2800" b="1" i="1" dirty="0" smtClean="0">
                <a:effectLst>
                  <a:outerShdw blurRad="38100" dist="38100" dir="2700000" algn="tl">
                    <a:srgbClr val="000000">
                      <a:alpha val="43137"/>
                    </a:srgbClr>
                  </a:outerShdw>
                </a:effectLst>
                <a:latin typeface="Cambria" pitchFamily="18" charset="0"/>
              </a:rPr>
              <a:t>substitutes</a:t>
            </a:r>
            <a:r>
              <a:rPr lang="en-US" sz="2800" b="1" dirty="0" smtClean="0">
                <a:latin typeface="Cambria" pitchFamily="18" charset="0"/>
              </a:rPr>
              <a:t> for the real experience of salvation.  Sadly, this same mistake is made today when people depend on religious rituals and practices instead of trusting in Jesus Christ who is pictured in these activities.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10:9 –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683333"/>
          </a:xfrm>
          <a:prstGeom prst="rect">
            <a:avLst/>
          </a:prstGeom>
          <a:noFill/>
          <a:effectLst/>
        </p:spPr>
        <p:txBody>
          <a:bodyPr wrap="square" rtlCol="0">
            <a:spAutoFit/>
          </a:bodyPr>
          <a:lstStyle/>
          <a:p>
            <a:pPr marL="274320" indent="-274320">
              <a:spcAft>
                <a:spcPts val="2200"/>
              </a:spcAft>
              <a:buFont typeface="Arial" pitchFamily="34" charset="0"/>
              <a:buChar char="•"/>
            </a:pPr>
            <a:r>
              <a:rPr lang="en-US" sz="2800" b="1" dirty="0" smtClean="0">
                <a:latin typeface="Cambria" pitchFamily="18" charset="0"/>
              </a:rPr>
              <a:t>Paul makes it clear that the </a:t>
            </a:r>
            <a:r>
              <a:rPr lang="en-US" sz="2800" b="1" i="1" dirty="0" smtClean="0">
                <a:effectLst>
                  <a:outerShdw blurRad="38100" dist="38100" dir="2700000" algn="tl">
                    <a:srgbClr val="000000">
                      <a:alpha val="43137"/>
                    </a:srgbClr>
                  </a:outerShdw>
                </a:effectLst>
                <a:latin typeface="Cambria" pitchFamily="18" charset="0"/>
              </a:rPr>
              <a:t>hardening</a:t>
            </a:r>
            <a:r>
              <a:rPr lang="en-US" sz="2800" b="1" dirty="0" smtClean="0">
                <a:latin typeface="Cambria" pitchFamily="18" charset="0"/>
              </a:rPr>
              <a:t> of Israel is neither total nor final, and this is proof that God has a future for the nation.  </a:t>
            </a:r>
            <a:r>
              <a:rPr lang="en-US" sz="2800" b="1" i="1" dirty="0" smtClean="0">
                <a:latin typeface="Cambria" pitchFamily="18" charset="0"/>
              </a:rPr>
              <a:t>“Hardness in part is happened to Israel, until the fullness of the Gentiles be come in”</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11:25</a:t>
            </a:r>
            <a:r>
              <a:rPr lang="en-US" sz="2800" b="1" dirty="0" smtClean="0">
                <a:latin typeface="Cambria" pitchFamily="18" charset="0"/>
              </a:rPr>
              <a:t>).  </a:t>
            </a:r>
          </a:p>
          <a:p>
            <a:pPr marL="274320" indent="-274320">
              <a:spcAft>
                <a:spcPts val="2200"/>
              </a:spcAft>
              <a:buFont typeface="Arial" pitchFamily="34" charset="0"/>
              <a:buChar char="•"/>
            </a:pPr>
            <a:r>
              <a:rPr lang="en-US" sz="2800" b="1" dirty="0" smtClean="0">
                <a:latin typeface="Cambria" pitchFamily="18" charset="0"/>
              </a:rPr>
              <a:t>The existence of the believing Jewish remnant today, as in Elijah’s day, is evidence that God still has a plan for His people.  Therefore, the present </a:t>
            </a:r>
            <a:r>
              <a:rPr lang="en-US" sz="2800" b="1" i="1" dirty="0" smtClean="0">
                <a:effectLst>
                  <a:outerShdw blurRad="38100" dist="38100" dir="2700000" algn="tl">
                    <a:srgbClr val="000000">
                      <a:alpha val="43137"/>
                    </a:srgbClr>
                  </a:outerShdw>
                </a:effectLst>
                <a:latin typeface="Cambria" pitchFamily="18" charset="0"/>
              </a:rPr>
              <a:t>hardening</a:t>
            </a:r>
            <a:r>
              <a:rPr lang="en-US" sz="2800" b="1" dirty="0" smtClean="0">
                <a:latin typeface="Cambria" pitchFamily="18" charset="0"/>
              </a:rPr>
              <a:t> of Israel as a notion was never intended to be permanent.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10:9 –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10:11 – 12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pic>
        <p:nvPicPr>
          <p:cNvPr id="5" name="Picture 4" descr="11 - 11-12 text.jpg"/>
          <p:cNvPicPr>
            <a:picLocks noChangeAspect="1"/>
          </p:cNvPicPr>
          <p:nvPr/>
        </p:nvPicPr>
        <p:blipFill>
          <a:blip r:embed="rId3" cstate="print"/>
          <a:srcRect t="15191" b="6684"/>
          <a:stretch>
            <a:fillRect/>
          </a:stretch>
        </p:blipFill>
        <p:spPr>
          <a:xfrm>
            <a:off x="381000" y="1143000"/>
            <a:ext cx="8453120" cy="4953000"/>
          </a:xfrm>
          <a:prstGeom prst="rect">
            <a:avLst/>
          </a:prstGeom>
          <a:ln>
            <a:noFill/>
          </a:ln>
          <a:effectLst>
            <a:outerShdw blurRad="190500" algn="tl" rotWithShape="0">
              <a:srgbClr val="000000">
                <a:alpha val="70000"/>
              </a:srgbClr>
            </a:outerShdw>
          </a:effectLst>
        </p:spPr>
      </p:pic>
      <p:cxnSp>
        <p:nvCxnSpPr>
          <p:cNvPr id="8" name="Straight Connector 7"/>
          <p:cNvCxnSpPr/>
          <p:nvPr/>
        </p:nvCxnSpPr>
        <p:spPr>
          <a:xfrm>
            <a:off x="3733800" y="3124200"/>
            <a:ext cx="5486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5105400" y="4114800"/>
            <a:ext cx="5486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4343400" y="5638800"/>
            <a:ext cx="11887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1000"/>
                                        <p:tgtEl>
                                          <p:spTgt spid="9"/>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08981"/>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Israel is experiencing not a </a:t>
            </a:r>
            <a:r>
              <a:rPr lang="en-US" sz="2800" b="1" i="1" dirty="0" smtClean="0">
                <a:effectLst>
                  <a:outerShdw blurRad="38100" dist="38100" dir="2700000" algn="tl">
                    <a:srgbClr val="000000">
                      <a:alpha val="43137"/>
                    </a:srgbClr>
                  </a:outerShdw>
                </a:effectLst>
                <a:latin typeface="Cambria" pitchFamily="18" charset="0"/>
              </a:rPr>
              <a:t>permanent fall</a:t>
            </a:r>
            <a:r>
              <a:rPr lang="en-US" sz="2800" b="1" dirty="0" smtClean="0">
                <a:latin typeface="Cambria" pitchFamily="18" charset="0"/>
              </a:rPr>
              <a:t>, but a </a:t>
            </a:r>
            <a:r>
              <a:rPr lang="en-US" sz="2800" b="1" i="1" dirty="0" smtClean="0">
                <a:effectLst>
                  <a:outerShdw blurRad="38100" dist="38100" dir="2700000" algn="tl">
                    <a:srgbClr val="000000">
                      <a:alpha val="43137"/>
                    </a:srgbClr>
                  </a:outerShdw>
                </a:effectLst>
                <a:latin typeface="Cambria" pitchFamily="18" charset="0"/>
              </a:rPr>
              <a:t>stumbling</a:t>
            </a:r>
            <a:r>
              <a:rPr lang="en-US" sz="2800" b="1" dirty="0" smtClean="0">
                <a:latin typeface="Cambria" pitchFamily="18" charset="0"/>
              </a:rPr>
              <a:t>.  It serves at least </a:t>
            </a:r>
            <a:r>
              <a:rPr lang="en-US" sz="2800" b="1" i="1" u="sng" dirty="0" smtClean="0">
                <a:latin typeface="Cambria" pitchFamily="18" charset="0"/>
              </a:rPr>
              <a:t>two</a:t>
            </a:r>
            <a:r>
              <a:rPr lang="en-US" sz="2800" b="1" dirty="0" smtClean="0">
                <a:latin typeface="Cambria" pitchFamily="18" charset="0"/>
              </a:rPr>
              <a:t> </a:t>
            </a:r>
            <a:r>
              <a:rPr lang="en-US" sz="2800" b="1" i="1" u="sng" dirty="0" smtClean="0">
                <a:latin typeface="Cambria" pitchFamily="18" charset="0"/>
              </a:rPr>
              <a:t>divine</a:t>
            </a:r>
            <a:r>
              <a:rPr lang="en-US" sz="2800" b="1" dirty="0" smtClean="0">
                <a:latin typeface="Cambria" pitchFamily="18" charset="0"/>
              </a:rPr>
              <a:t> </a:t>
            </a:r>
            <a:r>
              <a:rPr lang="en-US" sz="2800" b="1" i="1" u="sng" dirty="0" smtClean="0">
                <a:latin typeface="Cambria" pitchFamily="18" charset="0"/>
              </a:rPr>
              <a:t>purposes</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a</a:t>
            </a:r>
            <a:r>
              <a:rPr lang="en-US" sz="2800" b="1" dirty="0" smtClean="0">
                <a:latin typeface="Cambria" pitchFamily="18" charset="0"/>
              </a:rPr>
              <a:t>) to offer salvation to the Gentiles, and (</a:t>
            </a:r>
            <a:r>
              <a:rPr lang="en-US" sz="2800" b="1" dirty="0" smtClean="0">
                <a:effectLst>
                  <a:outerShdw blurRad="38100" dist="38100" dir="2700000" algn="tl">
                    <a:srgbClr val="000000">
                      <a:alpha val="43137"/>
                    </a:srgbClr>
                  </a:outerShdw>
                </a:effectLst>
                <a:latin typeface="Cambria" pitchFamily="18" charset="0"/>
              </a:rPr>
              <a:t>b</a:t>
            </a:r>
            <a:r>
              <a:rPr lang="en-US" sz="2800" b="1" dirty="0" smtClean="0">
                <a:latin typeface="Cambria" pitchFamily="18" charset="0"/>
              </a:rPr>
              <a:t>) to make or provoke Israel to jealousy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Deut. 32:21</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In turning away from unbelieving Jews to the Gentiles, Paul was fulfilling these </a:t>
            </a:r>
            <a:r>
              <a:rPr lang="en-US" sz="2800" b="1" i="1" u="sng" dirty="0" smtClean="0">
                <a:latin typeface="Cambria" pitchFamily="18" charset="0"/>
              </a:rPr>
              <a:t>two</a:t>
            </a:r>
            <a:r>
              <a:rPr lang="en-US" sz="2800" b="1" dirty="0" smtClean="0">
                <a:latin typeface="Cambria" pitchFamily="18" charset="0"/>
              </a:rPr>
              <a:t> </a:t>
            </a:r>
            <a:r>
              <a:rPr lang="en-US" sz="2800" b="1" i="1" u="sng" dirty="0" smtClean="0">
                <a:latin typeface="Cambria" pitchFamily="18" charset="0"/>
              </a:rPr>
              <a:t>divine</a:t>
            </a:r>
            <a:r>
              <a:rPr lang="en-US" sz="2800" b="1" dirty="0" smtClean="0">
                <a:latin typeface="Cambria" pitchFamily="18" charset="0"/>
              </a:rPr>
              <a:t> purposes of God.  But Paul is convinced that Israel’s transgression (</a:t>
            </a:r>
            <a:r>
              <a:rPr lang="en-US" sz="2800" b="1" i="1" dirty="0" smtClean="0">
                <a:effectLst>
                  <a:outerShdw blurRad="38100" dist="38100" dir="2700000" algn="tl">
                    <a:srgbClr val="000000">
                      <a:alpha val="43137"/>
                    </a:srgbClr>
                  </a:outerShdw>
                </a:effectLst>
                <a:latin typeface="Cambria" pitchFamily="18" charset="0"/>
              </a:rPr>
              <a:t>misstep, or</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“stumble”</a:t>
            </a:r>
            <a:r>
              <a:rPr lang="en-US" sz="2800" b="1" dirty="0" smtClean="0">
                <a:latin typeface="Cambria" pitchFamily="18" charset="0"/>
              </a:rPr>
              <a:t>)           is  temporary.</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11:11 – 12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139869"/>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So Paul looks beyond its immediate results (</a:t>
            </a:r>
            <a:r>
              <a:rPr lang="en-US" sz="2800" b="1" i="1" dirty="0" smtClean="0">
                <a:latin typeface="Cambria" pitchFamily="18" charset="0"/>
              </a:rPr>
              <a:t>riches for the world and Gentiles</a:t>
            </a:r>
            <a:r>
              <a:rPr lang="en-US" sz="2800" b="1" dirty="0" smtClean="0">
                <a:latin typeface="Cambria" pitchFamily="18" charset="0"/>
              </a:rPr>
              <a:t>) to the possibility of its removal (</a:t>
            </a:r>
            <a:r>
              <a:rPr lang="en-US" sz="2800" b="1" i="1" dirty="0" smtClean="0">
                <a:latin typeface="Cambria" pitchFamily="18" charset="0"/>
              </a:rPr>
              <a:t>how much greater riches will their fullness bring</a:t>
            </a:r>
            <a:r>
              <a:rPr lang="en-US" sz="2800" b="1" dirty="0" smtClean="0">
                <a:latin typeface="Cambria" pitchFamily="18" charset="0"/>
              </a:rPr>
              <a:t>).  Israel’s </a:t>
            </a:r>
            <a:r>
              <a:rPr lang="en-US" sz="2800" b="1" dirty="0" smtClean="0">
                <a:effectLst>
                  <a:outerShdw blurRad="38100" dist="38100" dir="2700000" algn="tl">
                    <a:srgbClr val="000000">
                      <a:alpha val="43137"/>
                    </a:srgbClr>
                  </a:outerShdw>
                </a:effectLst>
                <a:latin typeface="Cambria" pitchFamily="18" charset="0"/>
              </a:rPr>
              <a:t>“fullness”</a:t>
            </a:r>
            <a:r>
              <a:rPr lang="en-US" sz="2800" b="1" dirty="0" smtClean="0">
                <a:latin typeface="Cambria" pitchFamily="18" charset="0"/>
              </a:rPr>
              <a:t> suggests a large-scale conversion of the Gentiles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11:25</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Certainly the world (</a:t>
            </a:r>
            <a:r>
              <a:rPr lang="en-US" sz="2800" b="1" dirty="0" smtClean="0">
                <a:effectLst>
                  <a:outerShdw blurRad="38100" dist="38100" dir="2700000" algn="tl">
                    <a:srgbClr val="000000">
                      <a:alpha val="43137"/>
                    </a:srgbClr>
                  </a:outerShdw>
                </a:effectLst>
                <a:latin typeface="Cambria" pitchFamily="18" charset="0"/>
              </a:rPr>
              <a:t>Gentiles</a:t>
            </a:r>
            <a:r>
              <a:rPr lang="en-US" sz="2800" b="1" dirty="0" smtClean="0">
                <a:latin typeface="Cambria" pitchFamily="18" charset="0"/>
              </a:rPr>
              <a:t>) has been enriched spiritually because of so many Gentiles coming to Christ.  But even greater riches will be enjoyed by Gentiles</a:t>
            </a:r>
            <a:r>
              <a:rPr lang="en-US" sz="2800" b="1" i="1" dirty="0" smtClean="0">
                <a:effectLst>
                  <a:outerShdw blurRad="38100" dist="38100" dir="2700000" algn="tl">
                    <a:srgbClr val="000000">
                      <a:alpha val="43137"/>
                    </a:srgbClr>
                  </a:outerShdw>
                </a:effectLst>
                <a:latin typeface="Cambria" pitchFamily="18" charset="0"/>
              </a:rPr>
              <a:t> after</a:t>
            </a:r>
            <a:r>
              <a:rPr lang="en-US" sz="2800" b="1" dirty="0" smtClean="0">
                <a:latin typeface="Cambria" pitchFamily="18" charset="0"/>
              </a:rPr>
              <a:t> the conversion of Israel at the Lord’s return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11:26</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11:11 – 12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11:13 – 16</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03920" cy="4678204"/>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13</a:t>
            </a:r>
            <a:r>
              <a:rPr lang="en-US" sz="2800" i="1" dirty="0" smtClean="0">
                <a:latin typeface="Georgia" pitchFamily="18" charset="0"/>
              </a:rPr>
              <a:t>I am talking to you Gentiles; inasmuch as I am the apostle to the Gentiles, I take pride in my ministry  </a:t>
            </a:r>
            <a:r>
              <a:rPr lang="en-US" sz="2800" b="1" baseline="30000" dirty="0" smtClean="0">
                <a:effectLst>
                  <a:outerShdw blurRad="38100" dist="38100" dir="2700000" algn="tl">
                    <a:srgbClr val="000000">
                      <a:alpha val="43137"/>
                    </a:srgbClr>
                  </a:outerShdw>
                </a:effectLst>
                <a:latin typeface="Georgia" pitchFamily="18" charset="0"/>
              </a:rPr>
              <a:t>14</a:t>
            </a:r>
            <a:r>
              <a:rPr lang="en-US" sz="2800" i="1" dirty="0" smtClean="0">
                <a:latin typeface="Georgia" pitchFamily="18" charset="0"/>
              </a:rPr>
              <a:t>in the hope that I may somehow arouse [provoke] my own people to envy [jealousy] and save some of them.  </a:t>
            </a:r>
            <a:r>
              <a:rPr lang="en-US" sz="2800" b="1" baseline="30000" dirty="0" smtClean="0">
                <a:effectLst>
                  <a:outerShdw blurRad="38100" dist="38100" dir="2700000" algn="tl">
                    <a:srgbClr val="000000">
                      <a:alpha val="43137"/>
                    </a:srgbClr>
                  </a:outerShdw>
                </a:effectLst>
                <a:latin typeface="Georgia" pitchFamily="18" charset="0"/>
              </a:rPr>
              <a:t>15</a:t>
            </a:r>
            <a:r>
              <a:rPr lang="en-US" sz="2800" i="1" dirty="0" smtClean="0">
                <a:latin typeface="Georgia" pitchFamily="18" charset="0"/>
              </a:rPr>
              <a:t>For if their rejection brought reconciliation to the world, what will their acceptance be but life from the dead?  </a:t>
            </a:r>
            <a:r>
              <a:rPr lang="en-US" sz="2800" b="1" baseline="30000" dirty="0" smtClean="0">
                <a:effectLst>
                  <a:outerShdw blurRad="38100" dist="38100" dir="2700000" algn="tl">
                    <a:srgbClr val="000000">
                      <a:alpha val="43137"/>
                    </a:srgbClr>
                  </a:outerShdw>
                </a:effectLst>
                <a:latin typeface="Georgia" pitchFamily="18" charset="0"/>
              </a:rPr>
              <a:t>16</a:t>
            </a:r>
            <a:r>
              <a:rPr lang="en-US" sz="2800" i="1" dirty="0" smtClean="0">
                <a:latin typeface="Georgia" pitchFamily="18" charset="0"/>
              </a:rPr>
              <a:t>If the part of the dough offered as firstfruits is holy, then the whole batch is holy; if the root is holy, so are the branches.</a:t>
            </a:r>
          </a:p>
        </p:txBody>
      </p:sp>
      <p:cxnSp>
        <p:nvCxnSpPr>
          <p:cNvPr id="15" name="Straight Connector 14"/>
          <p:cNvCxnSpPr/>
          <p:nvPr/>
        </p:nvCxnSpPr>
        <p:spPr>
          <a:xfrm>
            <a:off x="1066800" y="2133600"/>
            <a:ext cx="10972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533400" y="2514600"/>
            <a:ext cx="11887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4267200" y="4648200"/>
            <a:ext cx="14630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609600" y="2971800"/>
            <a:ext cx="12801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4648200" y="5105400"/>
            <a:ext cx="6400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6019800" y="2971800"/>
            <a:ext cx="128016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childTnLst>
                          </p:cTn>
                        </p:par>
                        <p:par>
                          <p:cTn id="25" fill="hold">
                            <p:stCondLst>
                              <p:cond delay="40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1000"/>
                                        <p:tgtEl>
                                          <p:spTgt spid="8"/>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Paul singles out the Gentile Christians in the church at Rome and tells them that he is the </a:t>
            </a:r>
            <a:r>
              <a:rPr lang="en-US" sz="2800" b="1" i="1" dirty="0" smtClean="0">
                <a:latin typeface="Cambria" pitchFamily="18" charset="0"/>
              </a:rPr>
              <a:t>“apostle to the Gentiles”</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11:13</a:t>
            </a:r>
            <a:r>
              <a:rPr lang="en-US" sz="2800" b="1" dirty="0" smtClean="0">
                <a:latin typeface="Cambria" pitchFamily="18" charset="0"/>
              </a:rPr>
              <a:t>).  Part of Paul’s purpose for magnifying his service to the Gentiles is to provoke to </a:t>
            </a:r>
            <a:r>
              <a:rPr lang="en-US" sz="2800" b="1" i="1" dirty="0" smtClean="0">
                <a:effectLst>
                  <a:outerShdw blurRad="38100" dist="38100" dir="2700000" algn="tl">
                    <a:srgbClr val="000000">
                      <a:alpha val="43137"/>
                    </a:srgbClr>
                  </a:outerShdw>
                </a:effectLst>
                <a:latin typeface="Cambria" pitchFamily="18" charset="0"/>
              </a:rPr>
              <a:t>jealousy</a:t>
            </a:r>
            <a:r>
              <a:rPr lang="en-US" sz="2800" b="1" dirty="0" smtClean="0">
                <a:latin typeface="Cambria" pitchFamily="18" charset="0"/>
              </a:rPr>
              <a:t> his fellow Jews (</a:t>
            </a:r>
            <a:r>
              <a:rPr lang="en-US" sz="2800" b="1" dirty="0" smtClean="0">
                <a:effectLst>
                  <a:outerShdw blurRad="38100" dist="38100" dir="2700000" algn="tl">
                    <a:srgbClr val="000000">
                      <a:alpha val="43137"/>
                    </a:srgbClr>
                  </a:outerShdw>
                </a:effectLst>
                <a:latin typeface="Cambria" pitchFamily="18" charset="0"/>
              </a:rPr>
              <a:t>11:11</a:t>
            </a:r>
            <a:r>
              <a:rPr lang="en-US" sz="2800" b="1" dirty="0" smtClean="0">
                <a:latin typeface="Cambria" pitchFamily="18" charset="0"/>
              </a:rPr>
              <a:t>), resulting in the salvation of some of them.  Any such Jews won to Christ would be part of the </a:t>
            </a:r>
            <a:r>
              <a:rPr lang="en-US" sz="2800" b="1" i="1" dirty="0" smtClean="0">
                <a:latin typeface="Cambria" pitchFamily="18" charset="0"/>
              </a:rPr>
              <a:t>“remnant chosen by grace.”</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Paul reminds his Gentiles readers that Israel’s </a:t>
            </a:r>
            <a:r>
              <a:rPr lang="en-US" sz="2800" b="1" u="sng" dirty="0" smtClean="0">
                <a:latin typeface="Cambria" pitchFamily="18" charset="0"/>
              </a:rPr>
              <a:t>rejection</a:t>
            </a:r>
            <a:r>
              <a:rPr lang="en-US" sz="2800" b="1" dirty="0" smtClean="0">
                <a:latin typeface="Cambria" pitchFamily="18" charset="0"/>
              </a:rPr>
              <a:t> meant the </a:t>
            </a:r>
            <a:r>
              <a:rPr lang="en-US" sz="2800" b="1" i="1" dirty="0" smtClean="0">
                <a:effectLst>
                  <a:outerShdw blurRad="38100" dist="38100" dir="2700000" algn="tl">
                    <a:srgbClr val="000000">
                      <a:alpha val="43137"/>
                    </a:srgbClr>
                  </a:outerShdw>
                </a:effectLst>
                <a:latin typeface="Cambria" pitchFamily="18" charset="0"/>
              </a:rPr>
              <a:t>reconciliation</a:t>
            </a:r>
            <a:r>
              <a:rPr lang="en-US" sz="2800" b="1" dirty="0" smtClean="0">
                <a:latin typeface="Cambria" pitchFamily="18" charset="0"/>
              </a:rPr>
              <a:t> of the world in the purpose of God.  Because Israel </a:t>
            </a:r>
            <a:r>
              <a:rPr lang="en-US" sz="2800" b="1" u="sng" dirty="0" smtClean="0">
                <a:latin typeface="Cambria" pitchFamily="18" charset="0"/>
              </a:rPr>
              <a:t>rejected</a:t>
            </a:r>
            <a:r>
              <a:rPr lang="en-US" sz="2800" b="1" dirty="0" smtClean="0">
                <a:latin typeface="Cambria" pitchFamily="18" charset="0"/>
              </a:rPr>
              <a:t> Christ, the </a:t>
            </a:r>
            <a:r>
              <a:rPr lang="en-US" sz="2800" b="1" i="1" dirty="0" smtClean="0">
                <a:effectLst>
                  <a:outerShdw blurRad="38100" dist="38100" dir="2700000" algn="tl">
                    <a:srgbClr val="000000">
                      <a:alpha val="43137"/>
                    </a:srgbClr>
                  </a:outerShdw>
                </a:effectLst>
                <a:latin typeface="Cambria" pitchFamily="18" charset="0"/>
              </a:rPr>
              <a:t>gospel</a:t>
            </a:r>
            <a:r>
              <a:rPr lang="en-US" sz="2800" b="1" dirty="0" smtClean="0">
                <a:latin typeface="Cambria" pitchFamily="18" charset="0"/>
              </a:rPr>
              <a:t> was taken to these Gentiles.</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11:13 – 16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rgbClr val="00B0F0"/>
        </a:solidFill>
        <a:effectLst/>
      </p:bgPr>
    </p:bg>
    <p:spTree>
      <p:nvGrpSpPr>
        <p:cNvPr id="1" name=""/>
        <p:cNvGrpSpPr/>
        <p:nvPr/>
      </p:nvGrpSpPr>
      <p:grpSpPr>
        <a:xfrm>
          <a:off x="0" y="0"/>
          <a:ext cx="0" cy="0"/>
          <a:chOff x="0" y="0"/>
          <a:chExt cx="0" cy="0"/>
        </a:xfrm>
      </p:grpSpPr>
      <p:pic>
        <p:nvPicPr>
          <p:cNvPr id="4" name="Picture 3" descr="11 - 15 text.jpg"/>
          <p:cNvPicPr>
            <a:picLocks noChangeAspect="1"/>
          </p:cNvPicPr>
          <p:nvPr/>
        </p:nvPicPr>
        <p:blipFill>
          <a:blip r:embed="rId2" cstate="print"/>
          <a:srcRect t="1880" b="6391"/>
          <a:stretch>
            <a:fillRect/>
          </a:stretch>
        </p:blipFill>
        <p:spPr>
          <a:xfrm>
            <a:off x="457200" y="685800"/>
            <a:ext cx="8369508" cy="51054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Because Paul was convinced that Israel’s stumbling is temporary, he asked, What will their acceptance be but life from the dead?  Israel’s </a:t>
            </a:r>
            <a:r>
              <a:rPr lang="en-US" sz="2800" b="1" i="1" dirty="0" smtClean="0">
                <a:effectLst>
                  <a:outerShdw blurRad="38100" dist="38100" dir="2700000" algn="tl">
                    <a:srgbClr val="000000">
                      <a:alpha val="43137"/>
                    </a:srgbClr>
                  </a:outerShdw>
                </a:effectLst>
                <a:latin typeface="Cambria" pitchFamily="18" charset="0"/>
              </a:rPr>
              <a:t>“acceptance”</a:t>
            </a:r>
            <a:r>
              <a:rPr lang="en-US" sz="2800" b="1" dirty="0" smtClean="0">
                <a:latin typeface="Cambria" pitchFamily="18" charset="0"/>
              </a:rPr>
              <a:t> of Christ is related to “the first resurrection,” the resurrection of life (</a:t>
            </a:r>
            <a:r>
              <a:rPr lang="en-US" sz="2800" b="1" dirty="0" smtClean="0">
                <a:effectLst>
                  <a:outerShdw blurRad="38100" dist="38100" dir="2700000" algn="tl">
                    <a:srgbClr val="000000">
                      <a:alpha val="43137"/>
                    </a:srgbClr>
                  </a:outerShdw>
                </a:effectLst>
                <a:latin typeface="Cambria" pitchFamily="18" charset="0"/>
              </a:rPr>
              <a:t>John 5:29</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The </a:t>
            </a:r>
            <a:r>
              <a:rPr lang="en-US" sz="2800" b="1" i="1" dirty="0" smtClean="0">
                <a:effectLst>
                  <a:outerShdw blurRad="38100" dist="38100" dir="2700000" algn="tl">
                    <a:srgbClr val="000000">
                      <a:alpha val="43137"/>
                    </a:srgbClr>
                  </a:outerShdw>
                </a:effectLst>
                <a:latin typeface="Cambria" pitchFamily="18" charset="0"/>
              </a:rPr>
              <a:t>first resurrection</a:t>
            </a:r>
            <a:r>
              <a:rPr lang="en-US" sz="2800" b="1" dirty="0" smtClean="0">
                <a:latin typeface="Cambria" pitchFamily="18" charset="0"/>
              </a:rPr>
              <a:t> includes dead saints at the Rapture (</a:t>
            </a:r>
            <a:r>
              <a:rPr lang="en-US" sz="2800" b="1" dirty="0" smtClean="0">
                <a:effectLst>
                  <a:outerShdw blurRad="38100" dist="38100" dir="2700000" algn="tl">
                    <a:srgbClr val="000000">
                      <a:alpha val="43137"/>
                    </a:srgbClr>
                  </a:outerShdw>
                </a:effectLst>
                <a:latin typeface="Cambria" pitchFamily="18" charset="0"/>
              </a:rPr>
              <a:t>1Thes. 4:13-18</a:t>
            </a:r>
            <a:r>
              <a:rPr lang="en-US" sz="2800" b="1" dirty="0" smtClean="0">
                <a:latin typeface="Cambria" pitchFamily="18" charset="0"/>
              </a:rPr>
              <a:t>), martyred Great Tribulation saints raised at Christ’s second coming (</a:t>
            </a:r>
            <a:r>
              <a:rPr lang="en-US" sz="2800" b="1" dirty="0" smtClean="0">
                <a:effectLst>
                  <a:outerShdw blurRad="38100" dist="38100" dir="2700000" algn="tl">
                    <a:srgbClr val="000000">
                      <a:alpha val="43137"/>
                    </a:srgbClr>
                  </a:outerShdw>
                </a:effectLst>
                <a:latin typeface="Cambria" pitchFamily="18" charset="0"/>
              </a:rPr>
              <a:t>Rev. 20:4</a:t>
            </a:r>
            <a:r>
              <a:rPr lang="en-US" sz="2800" b="1" dirty="0" smtClean="0">
                <a:latin typeface="Cambria" pitchFamily="18" charset="0"/>
              </a:rPr>
              <a:t>), and believing </a:t>
            </a:r>
            <a:r>
              <a:rPr lang="en-US" sz="2800" b="1" dirty="0" smtClean="0">
                <a:effectLst>
                  <a:outerShdw blurRad="38100" dist="38100" dir="2700000" algn="tl">
                    <a:srgbClr val="000000">
                      <a:alpha val="43137"/>
                    </a:srgbClr>
                  </a:outerShdw>
                </a:effectLst>
                <a:latin typeface="Cambria" pitchFamily="18" charset="0"/>
              </a:rPr>
              <a:t>OT</a:t>
            </a:r>
            <a:r>
              <a:rPr lang="en-US" sz="2800" b="1" dirty="0" smtClean="0">
                <a:latin typeface="Cambria" pitchFamily="18" charset="0"/>
              </a:rPr>
              <a:t> saints      (</a:t>
            </a:r>
            <a:r>
              <a:rPr lang="en-US" sz="2800" b="1" dirty="0" smtClean="0">
                <a:effectLst>
                  <a:outerShdw blurRad="38100" dist="38100" dir="2700000" algn="tl">
                    <a:srgbClr val="000000">
                      <a:alpha val="43137"/>
                    </a:srgbClr>
                  </a:outerShdw>
                </a:effectLst>
                <a:latin typeface="Cambria" pitchFamily="18" charset="0"/>
              </a:rPr>
              <a:t>Dan. 12:1-2</a:t>
            </a:r>
            <a:r>
              <a:rPr lang="en-US" sz="2800" b="1" dirty="0" smtClean="0">
                <a:latin typeface="Cambria" pitchFamily="18" charset="0"/>
              </a:rPr>
              <a:t>).  The </a:t>
            </a:r>
            <a:r>
              <a:rPr lang="en-US" sz="2800" b="1" i="1" dirty="0" smtClean="0">
                <a:effectLst>
                  <a:outerShdw blurRad="38100" dist="38100" dir="2700000" algn="tl">
                    <a:srgbClr val="000000">
                      <a:alpha val="43137"/>
                    </a:srgbClr>
                  </a:outerShdw>
                </a:effectLst>
                <a:latin typeface="Cambria" pitchFamily="18" charset="0"/>
              </a:rPr>
              <a:t>second resurrection</a:t>
            </a:r>
            <a:r>
              <a:rPr lang="en-US" sz="2800" b="1" dirty="0" smtClean="0">
                <a:latin typeface="Cambria" pitchFamily="18" charset="0"/>
              </a:rPr>
              <a:t> will include all the wicked dead to be judged at the great white throne judgment (</a:t>
            </a:r>
            <a:r>
              <a:rPr lang="en-US" sz="2800" b="1" dirty="0" smtClean="0">
                <a:effectLst>
                  <a:outerShdw blurRad="38100" dist="38100" dir="2700000" algn="tl">
                    <a:srgbClr val="000000">
                      <a:alpha val="43137"/>
                    </a:srgbClr>
                  </a:outerShdw>
                </a:effectLst>
                <a:latin typeface="Cambria" pitchFamily="18" charset="0"/>
              </a:rPr>
              <a:t>Rev. 20:5, 12-13</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11:13 – 16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647700"/>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Chapter 10</a:t>
            </a:r>
            <a:r>
              <a:rPr lang="en-US" sz="2800" b="1" dirty="0" smtClean="0">
                <a:latin typeface="Cambria" pitchFamily="18" charset="0"/>
              </a:rPr>
              <a:t>, Paul turns his attention to the </a:t>
            </a:r>
            <a:r>
              <a:rPr lang="en-US" sz="2800" b="1" i="1" dirty="0" smtClean="0">
                <a:effectLst>
                  <a:outerShdw blurRad="38100" dist="38100" dir="2700000" algn="tl">
                    <a:srgbClr val="000000">
                      <a:alpha val="43137"/>
                    </a:srgbClr>
                  </a:outerShdw>
                </a:effectLst>
                <a:latin typeface="Cambria" pitchFamily="18" charset="0"/>
              </a:rPr>
              <a:t>responsibility</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of humanity</a:t>
            </a:r>
            <a:r>
              <a:rPr lang="en-US" sz="2800" b="1" dirty="0" smtClean="0">
                <a:latin typeface="Cambria" pitchFamily="18" charset="0"/>
              </a:rPr>
              <a:t>.  Here, Paul laments at the failure of his unsaved Jewish brethren to see personal righteousness in its proper context.  In trying to obtain righteousness through personal willpower, they </a:t>
            </a:r>
            <a:r>
              <a:rPr lang="en-US" sz="2800" b="1" i="1" dirty="0" smtClean="0">
                <a:effectLst>
                  <a:outerShdw blurRad="38100" dist="38100" dir="2700000" algn="tl">
                    <a:srgbClr val="000000">
                      <a:alpha val="43137"/>
                    </a:srgbClr>
                  </a:outerShdw>
                </a:effectLst>
                <a:latin typeface="Cambria" pitchFamily="18" charset="0"/>
              </a:rPr>
              <a:t>missed the mark</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sin</a:t>
            </a:r>
            <a:r>
              <a:rPr lang="en-US" sz="2800" b="1" dirty="0" smtClean="0">
                <a:latin typeface="Cambria" pitchFamily="18" charset="0"/>
              </a:rPr>
              <a:t>] and failed to recognize their Messiah.  </a:t>
            </a:r>
          </a:p>
          <a:p>
            <a:pPr marL="274320" indent="-274320">
              <a:spcAft>
                <a:spcPts val="2400"/>
              </a:spcAft>
              <a:buFont typeface="Arial" pitchFamily="34" charset="0"/>
              <a:buChar char="•"/>
            </a:pPr>
            <a:r>
              <a:rPr lang="en-US" sz="2800" b="1" dirty="0" smtClean="0">
                <a:latin typeface="Cambria" pitchFamily="18" charset="0"/>
              </a:rPr>
              <a:t>Paul wants us to see the importance of combining </a:t>
            </a:r>
            <a:r>
              <a:rPr lang="en-US" sz="2800" b="1" i="1" dirty="0" smtClean="0">
                <a:effectLst>
                  <a:outerShdw blurRad="38100" dist="38100" dir="2700000" algn="tl">
                    <a:srgbClr val="000000">
                      <a:alpha val="43137"/>
                    </a:srgbClr>
                  </a:outerShdw>
                </a:effectLst>
                <a:latin typeface="Cambria" pitchFamily="18" charset="0"/>
              </a:rPr>
              <a:t>zeal</a:t>
            </a:r>
            <a:r>
              <a:rPr lang="en-US" sz="2800" b="1" dirty="0" smtClean="0">
                <a:latin typeface="Cambria" pitchFamily="18" charset="0"/>
              </a:rPr>
              <a:t> with </a:t>
            </a:r>
            <a:r>
              <a:rPr lang="en-US" sz="2800" b="1" i="1" u="sng" dirty="0" smtClean="0">
                <a:latin typeface="Cambria" pitchFamily="18" charset="0"/>
              </a:rPr>
              <a:t>knowledge</a:t>
            </a:r>
            <a:r>
              <a:rPr lang="en-US" sz="2800" b="1" dirty="0" smtClean="0">
                <a:latin typeface="Cambria" pitchFamily="18" charset="0"/>
              </a:rPr>
              <a:t> and to understand that Israel had plenty of opportunity to heed the gospel of Christ, but instead they </a:t>
            </a:r>
            <a:r>
              <a:rPr lang="en-US" sz="2800" b="1" i="1" dirty="0" smtClean="0">
                <a:effectLst>
                  <a:outerShdw blurRad="38100" dist="38100" dir="2700000" algn="tl">
                    <a:srgbClr val="000000">
                      <a:alpha val="43137"/>
                    </a:srgbClr>
                  </a:outerShdw>
                </a:effectLst>
                <a:latin typeface="Cambria" pitchFamily="18" charset="0"/>
              </a:rPr>
              <a:t>rejected</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it</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10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11 - 11 chart.jpg"/>
          <p:cNvPicPr>
            <a:picLocks noChangeAspect="1"/>
          </p:cNvPicPr>
          <p:nvPr/>
        </p:nvPicPr>
        <p:blipFill>
          <a:blip r:embed="rId2" cstate="print"/>
          <a:stretch>
            <a:fillRect/>
          </a:stretch>
        </p:blipFill>
        <p:spPr>
          <a:xfrm>
            <a:off x="533400" y="1066800"/>
            <a:ext cx="8125170" cy="45720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570756"/>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Paul uses </a:t>
            </a:r>
            <a:r>
              <a:rPr lang="en-US" sz="2800" b="1" i="1" u="sng" dirty="0" smtClean="0">
                <a:latin typeface="Cambria" pitchFamily="18" charset="0"/>
              </a:rPr>
              <a:t>two</a:t>
            </a:r>
            <a:r>
              <a:rPr lang="en-US" sz="2800" b="1" i="1" dirty="0" smtClean="0">
                <a:latin typeface="Cambria" pitchFamily="18" charset="0"/>
              </a:rPr>
              <a:t> </a:t>
            </a:r>
            <a:r>
              <a:rPr lang="en-US" sz="2800" b="1" i="1" u="sng" dirty="0" smtClean="0">
                <a:latin typeface="Cambria" pitchFamily="18" charset="0"/>
              </a:rPr>
              <a:t>illustrations</a:t>
            </a:r>
            <a:r>
              <a:rPr lang="en-US" sz="2800" b="1" dirty="0" smtClean="0">
                <a:latin typeface="Cambria" pitchFamily="18" charset="0"/>
              </a:rPr>
              <a:t> to show that Israel’s stumbling is temporary rather than permanent.  His </a:t>
            </a:r>
            <a:r>
              <a:rPr lang="en-US" sz="2800" b="1" i="1" dirty="0" smtClean="0">
                <a:effectLst>
                  <a:outerShdw blurRad="38100" dist="38100" dir="2700000" algn="tl">
                    <a:srgbClr val="000000">
                      <a:alpha val="43137"/>
                    </a:srgbClr>
                  </a:outerShdw>
                </a:effectLst>
                <a:latin typeface="Cambria" pitchFamily="18" charset="0"/>
              </a:rPr>
              <a:t>first illustration</a:t>
            </a:r>
            <a:r>
              <a:rPr lang="en-US" sz="2800" b="1" dirty="0" smtClean="0">
                <a:latin typeface="Cambria" pitchFamily="18" charset="0"/>
              </a:rPr>
              <a:t> is taken from God’s instructions to Israel to take “a cake from the first of [their] ground meal and present it as an offering” (</a:t>
            </a:r>
            <a:r>
              <a:rPr lang="en-US" sz="2800" b="1" dirty="0" smtClean="0">
                <a:effectLst>
                  <a:outerShdw blurRad="38100" dist="38100" dir="2700000" algn="tl">
                    <a:srgbClr val="000000">
                      <a:alpha val="43137"/>
                    </a:srgbClr>
                  </a:outerShdw>
                </a:effectLst>
                <a:latin typeface="Cambria" pitchFamily="18" charset="0"/>
              </a:rPr>
              <a:t>Num. 15:20</a:t>
            </a:r>
            <a:r>
              <a:rPr lang="en-US" sz="2800" b="1" dirty="0" smtClean="0">
                <a:latin typeface="Cambria" pitchFamily="18" charset="0"/>
              </a:rPr>
              <a:t>) after they entered the land of Canaan and reaped their first wheat harvest.  </a:t>
            </a:r>
          </a:p>
          <a:p>
            <a:pPr marL="274320" indent="-274320">
              <a:spcAft>
                <a:spcPts val="2400"/>
              </a:spcAft>
              <a:buFont typeface="Arial" pitchFamily="34" charset="0"/>
              <a:buChar char="•"/>
            </a:pPr>
            <a:r>
              <a:rPr lang="en-US" sz="2800" b="1" dirty="0" smtClean="0">
                <a:latin typeface="Cambria" pitchFamily="18" charset="0"/>
              </a:rPr>
              <a:t>This offering was to be </a:t>
            </a:r>
            <a:r>
              <a:rPr lang="en-US" sz="2800" b="1" i="1" u="sng" dirty="0" smtClean="0">
                <a:latin typeface="Cambria" pitchFamily="18" charset="0"/>
              </a:rPr>
              <a:t>repeated</a:t>
            </a:r>
            <a:r>
              <a:rPr lang="en-US" sz="2800" b="1" dirty="0" smtClean="0">
                <a:latin typeface="Cambria" pitchFamily="18" charset="0"/>
              </a:rPr>
              <a:t> each year at their harvests.  The cake made from the first ground meal of the wheat harvest was sanctified or made </a:t>
            </a:r>
            <a:r>
              <a:rPr lang="en-US" sz="2800" b="1" i="1" dirty="0" smtClean="0">
                <a:effectLst>
                  <a:outerShdw blurRad="38100" dist="38100" dir="2700000" algn="tl">
                    <a:srgbClr val="000000">
                      <a:alpha val="43137"/>
                    </a:srgbClr>
                  </a:outerShdw>
                </a:effectLst>
                <a:latin typeface="Cambria" pitchFamily="18" charset="0"/>
              </a:rPr>
              <a:t>holy</a:t>
            </a:r>
            <a:r>
              <a:rPr lang="en-US" sz="2800" b="1" dirty="0" smtClean="0">
                <a:latin typeface="Cambria" pitchFamily="18" charset="0"/>
              </a:rPr>
              <a:t> by being offered to God.</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11:13 – 16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585871"/>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As Paul explained, If [since] the part of the dough offered as firstfruits is </a:t>
            </a:r>
            <a:r>
              <a:rPr lang="en-US" sz="2800" b="1" i="1" dirty="0" smtClean="0">
                <a:effectLst>
                  <a:outerShdw blurRad="38100" dist="38100" dir="2700000" algn="tl">
                    <a:srgbClr val="000000">
                      <a:alpha val="43137"/>
                    </a:srgbClr>
                  </a:outerShdw>
                </a:effectLst>
                <a:latin typeface="Cambria" pitchFamily="18" charset="0"/>
              </a:rPr>
              <a:t>holy</a:t>
            </a:r>
            <a:r>
              <a:rPr lang="en-US" sz="2800" b="1" dirty="0" smtClean="0">
                <a:latin typeface="Cambria" pitchFamily="18" charset="0"/>
              </a:rPr>
              <a:t>, then the whole batch [lump]  is </a:t>
            </a:r>
            <a:r>
              <a:rPr lang="en-US" sz="2800" b="1" i="1" dirty="0" smtClean="0">
                <a:effectLst>
                  <a:outerShdw blurRad="38100" dist="38100" dir="2700000" algn="tl">
                    <a:srgbClr val="000000">
                      <a:alpha val="43137"/>
                    </a:srgbClr>
                  </a:outerShdw>
                </a:effectLst>
                <a:latin typeface="Cambria" pitchFamily="18" charset="0"/>
              </a:rPr>
              <a:t>holy</a:t>
            </a:r>
            <a:r>
              <a:rPr lang="en-US" sz="2800" b="1" dirty="0" smtClean="0">
                <a:latin typeface="Cambria" pitchFamily="18" charset="0"/>
              </a:rPr>
              <a:t> also. </a:t>
            </a:r>
          </a:p>
          <a:p>
            <a:pPr marL="274320" indent="-274320">
              <a:spcAft>
                <a:spcPts val="2400"/>
              </a:spcAft>
              <a:buFont typeface="Arial" pitchFamily="34" charset="0"/>
              <a:buChar char="•"/>
            </a:pPr>
            <a:r>
              <a:rPr lang="en-US" sz="2800" b="1" dirty="0" smtClean="0">
                <a:latin typeface="Cambria" pitchFamily="18" charset="0"/>
              </a:rPr>
              <a:t>Paul’s </a:t>
            </a:r>
            <a:r>
              <a:rPr lang="en-US" sz="2800" b="1" i="1" dirty="0" smtClean="0">
                <a:effectLst>
                  <a:outerShdw blurRad="38100" dist="38100" dir="2700000" algn="tl">
                    <a:srgbClr val="000000">
                      <a:alpha val="43137"/>
                    </a:srgbClr>
                  </a:outerShdw>
                </a:effectLst>
                <a:latin typeface="Cambria" pitchFamily="18" charset="0"/>
              </a:rPr>
              <a:t>second illustration</a:t>
            </a:r>
            <a:r>
              <a:rPr lang="en-US" sz="2800" b="1" dirty="0" smtClean="0">
                <a:latin typeface="Cambria" pitchFamily="18" charset="0"/>
              </a:rPr>
              <a:t> is that of an Old Olive Tree, If [since] the root is </a:t>
            </a:r>
            <a:r>
              <a:rPr lang="en-US" sz="2800" b="1" i="1" dirty="0" smtClean="0">
                <a:effectLst>
                  <a:outerShdw blurRad="38100" dist="38100" dir="2700000" algn="tl">
                    <a:srgbClr val="000000">
                      <a:alpha val="43137"/>
                    </a:srgbClr>
                  </a:outerShdw>
                </a:effectLst>
                <a:latin typeface="Cambria" pitchFamily="18" charset="0"/>
              </a:rPr>
              <a:t>holy</a:t>
            </a:r>
            <a:r>
              <a:rPr lang="en-US" sz="2800" b="1" dirty="0" smtClean="0">
                <a:latin typeface="Cambria" pitchFamily="18" charset="0"/>
              </a:rPr>
              <a:t>, so are all of the branches.  </a:t>
            </a:r>
          </a:p>
          <a:p>
            <a:pPr marL="274320" indent="-274320">
              <a:spcAft>
                <a:spcPts val="2400"/>
              </a:spcAft>
              <a:buFont typeface="Arial" pitchFamily="34" charset="0"/>
              <a:buChar char="•"/>
            </a:pPr>
            <a:r>
              <a:rPr lang="en-US" sz="2800" b="1" dirty="0" smtClean="0">
                <a:latin typeface="Cambria" pitchFamily="18" charset="0"/>
              </a:rPr>
              <a:t>In both illustrations the principle is the same: what is considered </a:t>
            </a:r>
            <a:r>
              <a:rPr lang="en-US" sz="2800" b="1" u="sng" dirty="0" smtClean="0">
                <a:effectLst>
                  <a:outerShdw blurRad="38100" dist="38100" dir="2700000" algn="tl">
                    <a:srgbClr val="000000">
                      <a:alpha val="43137"/>
                    </a:srgbClr>
                  </a:outerShdw>
                </a:effectLst>
                <a:latin typeface="Cambria" pitchFamily="18" charset="0"/>
              </a:rPr>
              <a:t>first</a:t>
            </a:r>
            <a:r>
              <a:rPr lang="en-US" sz="2800" b="1" dirty="0" smtClean="0">
                <a:latin typeface="Cambria" pitchFamily="18" charset="0"/>
              </a:rPr>
              <a:t> contributes its </a:t>
            </a:r>
            <a:r>
              <a:rPr lang="en-US" sz="2800" b="1" i="1" dirty="0" smtClean="0">
                <a:effectLst>
                  <a:outerShdw blurRad="38100" dist="38100" dir="2700000" algn="tl">
                    <a:srgbClr val="000000">
                      <a:alpha val="43137"/>
                    </a:srgbClr>
                  </a:outerShdw>
                </a:effectLst>
                <a:latin typeface="Cambria" pitchFamily="18" charset="0"/>
              </a:rPr>
              <a:t>character</a:t>
            </a:r>
            <a:r>
              <a:rPr lang="en-US" sz="2800" b="1" dirty="0" smtClean="0">
                <a:latin typeface="Cambria" pitchFamily="18" charset="0"/>
              </a:rPr>
              <a:t> to what is </a:t>
            </a:r>
            <a:r>
              <a:rPr lang="en-US" sz="2800" b="1" u="sng" dirty="0" smtClean="0">
                <a:effectLst>
                  <a:outerShdw blurRad="38100" dist="38100" dir="2700000" algn="tl">
                    <a:srgbClr val="000000">
                      <a:alpha val="43137"/>
                    </a:srgbClr>
                  </a:outerShdw>
                </a:effectLst>
                <a:latin typeface="Cambria" pitchFamily="18" charset="0"/>
              </a:rPr>
              <a:t>related</a:t>
            </a:r>
            <a:r>
              <a:rPr lang="en-US" sz="2800" b="1" dirty="0" smtClean="0">
                <a:latin typeface="Cambria" pitchFamily="18" charset="0"/>
              </a:rPr>
              <a:t> to it.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11:13 – 16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descr="11 - 17 text2.jpg"/>
          <p:cNvPicPr>
            <a:picLocks noChangeAspect="1"/>
          </p:cNvPicPr>
          <p:nvPr/>
        </p:nvPicPr>
        <p:blipFill>
          <a:blip r:embed="rId2" cstate="print"/>
          <a:srcRect l="12500" r="12500"/>
          <a:stretch>
            <a:fillRect/>
          </a:stretch>
        </p:blipFill>
        <p:spPr>
          <a:xfrm>
            <a:off x="762000" y="304800"/>
            <a:ext cx="7315200" cy="5486400"/>
          </a:xfrm>
          <a:prstGeom prst="rect">
            <a:avLst/>
          </a:prstGeom>
          <a:ln>
            <a:noFill/>
          </a:ln>
          <a:effectLst>
            <a:outerShdw blurRad="190500" algn="tl" rotWithShape="0">
              <a:srgbClr val="000000">
                <a:alpha val="70000"/>
              </a:srgbClr>
            </a:outerShdw>
          </a:effectLst>
        </p:spPr>
      </p:pic>
      <p:sp>
        <p:nvSpPr>
          <p:cNvPr id="3" name="TextBox 2"/>
          <p:cNvSpPr txBox="1"/>
          <p:nvPr/>
        </p:nvSpPr>
        <p:spPr>
          <a:xfrm>
            <a:off x="762000" y="6096000"/>
            <a:ext cx="7315200" cy="523220"/>
          </a:xfrm>
          <a:prstGeom prst="rect">
            <a:avLst/>
          </a:prstGeom>
          <a:noFill/>
        </p:spPr>
        <p:txBody>
          <a:bodyPr wrap="square" rtlCol="0">
            <a:spAutoFit/>
          </a:bodyPr>
          <a:lstStyle/>
          <a:p>
            <a:pPr algn="ctr"/>
            <a:r>
              <a:rPr lang="en-US" sz="2800" dirty="0" smtClean="0">
                <a:solidFill>
                  <a:srgbClr val="FFFF00"/>
                </a:solidFill>
                <a:effectLst>
                  <a:outerShdw blurRad="38100" dist="38100" dir="2700000" algn="tl">
                    <a:srgbClr val="000000">
                      <a:alpha val="43137"/>
                    </a:srgbClr>
                  </a:outerShdw>
                </a:effectLst>
                <a:latin typeface="Britannic Bold" pitchFamily="34" charset="0"/>
              </a:rPr>
              <a:t>The Wild Olive Tree</a:t>
            </a:r>
            <a:endParaRPr lang="en-US" sz="28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par>
                          <p:cTn id="8" fill="hold">
                            <p:stCondLst>
                              <p:cond delay="2000"/>
                            </p:stCondLst>
                            <p:childTnLst>
                              <p:par>
                                <p:cTn id="9" presetID="15"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 calcmode="lin" valueType="num">
                                      <p:cBhvr>
                                        <p:cTn id="13"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416320"/>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With the </a:t>
            </a:r>
            <a:r>
              <a:rPr lang="en-US" sz="2800" b="1" dirty="0" smtClean="0">
                <a:effectLst>
                  <a:outerShdw blurRad="38100" dist="38100" dir="2700000" algn="tl">
                    <a:srgbClr val="000000">
                      <a:alpha val="43137"/>
                    </a:srgbClr>
                  </a:outerShdw>
                </a:effectLst>
                <a:latin typeface="Cambria" pitchFamily="18" charset="0"/>
              </a:rPr>
              <a:t>olive tree</a:t>
            </a:r>
            <a:r>
              <a:rPr lang="en-US" sz="2800" b="1" dirty="0" smtClean="0">
                <a:latin typeface="Cambria" pitchFamily="18" charset="0"/>
              </a:rPr>
              <a:t>, the root obviously comes first and contributes the nature of that type of tree to the branches that come later.  </a:t>
            </a:r>
          </a:p>
          <a:p>
            <a:pPr marL="274320" indent="-274320">
              <a:spcAft>
                <a:spcPts val="2400"/>
              </a:spcAft>
              <a:buFont typeface="Arial" pitchFamily="34" charset="0"/>
              <a:buChar char="•"/>
            </a:pPr>
            <a:r>
              <a:rPr lang="en-US" sz="2800" b="1" dirty="0" smtClean="0">
                <a:latin typeface="Cambria" pitchFamily="18" charset="0"/>
              </a:rPr>
              <a:t>With the </a:t>
            </a:r>
            <a:r>
              <a:rPr lang="en-US" sz="2800" b="1" dirty="0" smtClean="0">
                <a:effectLst>
                  <a:outerShdw blurRad="38100" dist="38100" dir="2700000" algn="tl">
                    <a:srgbClr val="000000">
                      <a:alpha val="43137"/>
                    </a:srgbClr>
                  </a:outerShdw>
                </a:effectLst>
                <a:latin typeface="Cambria" pitchFamily="18" charset="0"/>
              </a:rPr>
              <a:t>cake</a:t>
            </a:r>
            <a:r>
              <a:rPr lang="en-US" sz="2800" b="1" dirty="0" smtClean="0">
                <a:latin typeface="Cambria" pitchFamily="18" charset="0"/>
              </a:rPr>
              <a:t>, the flour is taken from the ground meal, but that </a:t>
            </a:r>
            <a:r>
              <a:rPr lang="en-US" sz="2800" b="1" dirty="0" smtClean="0">
                <a:effectLst>
                  <a:outerShdw blurRad="38100" dist="38100" dir="2700000" algn="tl">
                    <a:srgbClr val="000000">
                      <a:alpha val="43137"/>
                    </a:srgbClr>
                  </a:outerShdw>
                </a:effectLst>
                <a:latin typeface="Cambria" pitchFamily="18" charset="0"/>
              </a:rPr>
              <a:t>cake</a:t>
            </a:r>
            <a:r>
              <a:rPr lang="en-US" sz="2800" b="1" dirty="0" smtClean="0">
                <a:latin typeface="Cambria" pitchFamily="18" charset="0"/>
              </a:rPr>
              <a:t> is formed and baked first and presented as a firstfruit.  Since it is set apart to the Lord first, it </a:t>
            </a:r>
            <a:r>
              <a:rPr lang="en-US" sz="2800" b="1" i="1" u="sng" dirty="0" smtClean="0">
                <a:latin typeface="Cambria" pitchFamily="18" charset="0"/>
              </a:rPr>
              <a:t>sanctifies</a:t>
            </a:r>
            <a:r>
              <a:rPr lang="en-US" sz="2800" b="1" dirty="0" smtClean="0">
                <a:latin typeface="Cambria" pitchFamily="18" charset="0"/>
              </a:rPr>
              <a:t> the whole harvest.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11:13 – 16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416320"/>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The firstfruits and the root represent the patriarchs of Israel or Abraham personally, and the </a:t>
            </a:r>
            <a:r>
              <a:rPr lang="en-US" sz="2800" b="1" i="1" u="sng" dirty="0" smtClean="0">
                <a:latin typeface="Cambria" pitchFamily="18" charset="0"/>
              </a:rPr>
              <a:t>lump</a:t>
            </a:r>
            <a:r>
              <a:rPr lang="en-US" sz="2800" b="1" dirty="0" smtClean="0">
                <a:latin typeface="Cambria" pitchFamily="18" charset="0"/>
              </a:rPr>
              <a:t> and the </a:t>
            </a:r>
            <a:r>
              <a:rPr lang="en-US" sz="2800" b="1" i="1" u="sng" dirty="0" smtClean="0">
                <a:latin typeface="Cambria" pitchFamily="18" charset="0"/>
              </a:rPr>
              <a:t>branches</a:t>
            </a:r>
            <a:r>
              <a:rPr lang="en-US" sz="2800" b="1" dirty="0" smtClean="0">
                <a:latin typeface="Cambria" pitchFamily="18" charset="0"/>
              </a:rPr>
              <a:t> represent the people of Israel.  </a:t>
            </a:r>
          </a:p>
          <a:p>
            <a:pPr marL="274320" indent="-274320">
              <a:spcAft>
                <a:spcPts val="2400"/>
              </a:spcAft>
              <a:buFont typeface="Arial" pitchFamily="34" charset="0"/>
              <a:buChar char="•"/>
            </a:pPr>
            <a:r>
              <a:rPr lang="en-US" sz="2800" b="1" dirty="0" smtClean="0">
                <a:latin typeface="Cambria" pitchFamily="18" charset="0"/>
              </a:rPr>
              <a:t>As a result Israel is set apart (</a:t>
            </a:r>
            <a:r>
              <a:rPr lang="en-US" sz="2800" b="1" dirty="0" smtClean="0">
                <a:effectLst>
                  <a:outerShdw blurRad="38100" dist="38100" dir="2700000" algn="tl">
                    <a:srgbClr val="000000">
                      <a:alpha val="43137"/>
                    </a:srgbClr>
                  </a:outerShdw>
                </a:effectLst>
                <a:latin typeface="Cambria" pitchFamily="18" charset="0"/>
              </a:rPr>
              <a:t>holy</a:t>
            </a:r>
            <a:r>
              <a:rPr lang="en-US" sz="2800" b="1" dirty="0" smtClean="0">
                <a:latin typeface="Cambria" pitchFamily="18" charset="0"/>
              </a:rPr>
              <a:t>) to God, and her </a:t>
            </a:r>
            <a:r>
              <a:rPr lang="en-US" sz="2800" b="1" i="1" dirty="0" smtClean="0">
                <a:effectLst>
                  <a:outerShdw blurRad="38100" dist="38100" dir="2700000" algn="tl">
                    <a:srgbClr val="000000">
                      <a:alpha val="43137"/>
                    </a:srgbClr>
                  </a:outerShdw>
                </a:effectLst>
                <a:latin typeface="Cambria" pitchFamily="18" charset="0"/>
              </a:rPr>
              <a:t>“stumbling”</a:t>
            </a:r>
            <a:r>
              <a:rPr lang="en-US" sz="2800" b="1" dirty="0" smtClean="0">
                <a:latin typeface="Cambria" pitchFamily="18" charset="0"/>
              </a:rPr>
              <a:t> (rejection of Christ) is therefore </a:t>
            </a:r>
            <a:r>
              <a:rPr lang="en-US" sz="2800" b="1" i="1" dirty="0" smtClean="0">
                <a:effectLst>
                  <a:outerShdw blurRad="38100" dist="38100" dir="2700000" algn="tl">
                    <a:srgbClr val="000000">
                      <a:alpha val="43137"/>
                    </a:srgbClr>
                  </a:outerShdw>
                </a:effectLst>
                <a:latin typeface="Cambria" pitchFamily="18" charset="0"/>
              </a:rPr>
              <a:t>temporary</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11:13 – 16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85000"/>
          </a:schemeClr>
        </a:solidFill>
        <a:effectLst/>
      </p:bgPr>
    </p:bg>
    <p:spTree>
      <p:nvGrpSpPr>
        <p:cNvPr id="1" name=""/>
        <p:cNvGrpSpPr/>
        <p:nvPr/>
      </p:nvGrpSpPr>
      <p:grpSpPr>
        <a:xfrm>
          <a:off x="0" y="0"/>
          <a:ext cx="0" cy="0"/>
          <a:chOff x="0" y="0"/>
          <a:chExt cx="0" cy="0"/>
        </a:xfrm>
      </p:grpSpPr>
      <p:sp>
        <p:nvSpPr>
          <p:cNvPr id="3" name="TextBox 2"/>
          <p:cNvSpPr txBox="1"/>
          <p:nvPr/>
        </p:nvSpPr>
        <p:spPr>
          <a:xfrm>
            <a:off x="304800" y="152400"/>
            <a:ext cx="85344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200" b="1" dirty="0" smtClean="0">
                <a:latin typeface="Cambria" pitchFamily="18" charset="0"/>
              </a:rPr>
              <a:t>In this section, Paul sternly warns the Gentiles against pride and arrogance because of Israel’s rejection and their being grafted in.</a:t>
            </a:r>
            <a:endParaRPr lang="en-US" sz="2200" b="1" dirty="0">
              <a:latin typeface="Cambria" pitchFamily="18" charset="0"/>
            </a:endParaRPr>
          </a:p>
        </p:txBody>
      </p:sp>
      <p:pic>
        <p:nvPicPr>
          <p:cNvPr id="2" name="Picture 1" descr="11 - 19 grafted.jpg"/>
          <p:cNvPicPr>
            <a:picLocks noChangeAspect="1"/>
          </p:cNvPicPr>
          <p:nvPr/>
        </p:nvPicPr>
        <p:blipFill>
          <a:blip r:embed="rId2" cstate="print"/>
          <a:stretch>
            <a:fillRect/>
          </a:stretch>
        </p:blipFill>
        <p:spPr>
          <a:xfrm>
            <a:off x="2438400" y="1143000"/>
            <a:ext cx="4038600" cy="546278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2" name="Picture 1" descr="11 - 17 text.jpg"/>
          <p:cNvPicPr>
            <a:picLocks noChangeAspect="1"/>
          </p:cNvPicPr>
          <p:nvPr/>
        </p:nvPicPr>
        <p:blipFill>
          <a:blip r:embed="rId2" cstate="print"/>
          <a:srcRect t="14444" b="13333"/>
          <a:stretch>
            <a:fillRect/>
          </a:stretch>
        </p:blipFill>
        <p:spPr>
          <a:xfrm>
            <a:off x="1143000" y="1295400"/>
            <a:ext cx="6858000" cy="4953000"/>
          </a:xfrm>
          <a:prstGeom prst="rect">
            <a:avLst/>
          </a:prstGeom>
          <a:ln>
            <a:noFill/>
          </a:ln>
          <a:effectLst>
            <a:outerShdw blurRad="190500" algn="tl" rotWithShape="0">
              <a:srgbClr val="000000">
                <a:alpha val="70000"/>
              </a:srgbClr>
            </a:outerShdw>
          </a:effectLst>
        </p:spPr>
      </p:pic>
      <p:grpSp>
        <p:nvGrpSpPr>
          <p:cNvPr id="3" name="Group 2"/>
          <p:cNvGrpSpPr/>
          <p:nvPr/>
        </p:nvGrpSpPr>
        <p:grpSpPr>
          <a:xfrm>
            <a:off x="304800" y="152400"/>
            <a:ext cx="8534400" cy="774700"/>
            <a:chOff x="304800" y="152400"/>
            <a:chExt cx="8534400" cy="774700"/>
          </a:xfrm>
        </p:grpSpPr>
        <p:sp>
          <p:nvSpPr>
            <p:cNvPr id="4"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11:17   </a:t>
              </a:r>
            </a:p>
          </p:txBody>
        </p:sp>
        <p:pic>
          <p:nvPicPr>
            <p:cNvPr id="5"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78094"/>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Some, but not all, of the branches of Israel were removed; God always preserved a believing </a:t>
            </a:r>
            <a:r>
              <a:rPr lang="en-US" sz="2800" b="1" i="1" dirty="0" smtClean="0">
                <a:effectLst>
                  <a:outerShdw blurRad="38100" dist="38100" dir="2700000" algn="tl">
                    <a:srgbClr val="000000">
                      <a:alpha val="43137"/>
                    </a:srgbClr>
                  </a:outerShdw>
                </a:effectLst>
                <a:latin typeface="Cambria" pitchFamily="18" charset="0"/>
              </a:rPr>
              <a:t>remnant</a:t>
            </a:r>
            <a:r>
              <a:rPr lang="en-US" sz="2800" b="1" dirty="0" smtClean="0">
                <a:latin typeface="Cambria" pitchFamily="18" charset="0"/>
              </a:rPr>
              <a:t>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11:3, 4</a:t>
            </a:r>
            <a:r>
              <a:rPr lang="en-US" sz="2800" b="1" dirty="0" smtClean="0">
                <a:latin typeface="Cambria" pitchFamily="18" charset="0"/>
              </a:rPr>
              <a:t>), a wild olive tree grafted in. </a:t>
            </a:r>
          </a:p>
          <a:p>
            <a:pPr marL="274320" indent="-274320">
              <a:spcAft>
                <a:spcPts val="2400"/>
              </a:spcAft>
              <a:buFont typeface="Arial" pitchFamily="34" charset="0"/>
              <a:buChar char="•"/>
            </a:pPr>
            <a:r>
              <a:rPr lang="en-US" sz="2800" b="1" dirty="0" smtClean="0">
                <a:latin typeface="Cambria" pitchFamily="18" charset="0"/>
              </a:rPr>
              <a:t>Olives were an important crop in the ancient world.  Although trees often lived for hundreds of years, individual branches eventually stopped producing olives.  When that happened, branches from younger trees were </a:t>
            </a:r>
            <a:r>
              <a:rPr lang="en-US" sz="2800" b="1" i="1" dirty="0" smtClean="0">
                <a:effectLst>
                  <a:outerShdw blurRad="38100" dist="38100" dir="2700000" algn="tl">
                    <a:srgbClr val="000000">
                      <a:alpha val="43137"/>
                    </a:srgbClr>
                  </a:outerShdw>
                </a:effectLst>
                <a:latin typeface="Cambria" pitchFamily="18" charset="0"/>
              </a:rPr>
              <a:t>grafted in</a:t>
            </a:r>
            <a:r>
              <a:rPr lang="en-US" sz="2800" b="1" dirty="0" smtClean="0">
                <a:latin typeface="Cambria" pitchFamily="18" charset="0"/>
              </a:rPr>
              <a:t> to restore productivity. </a:t>
            </a:r>
          </a:p>
        </p:txBody>
      </p:sp>
      <p:grpSp>
        <p:nvGrpSpPr>
          <p:cNvPr id="5" name="Group 4"/>
          <p:cNvGrpSpPr/>
          <p:nvPr/>
        </p:nvGrpSpPr>
        <p:grpSpPr>
          <a:xfrm>
            <a:off x="304800" y="152400"/>
            <a:ext cx="8534400" cy="774700"/>
            <a:chOff x="304800" y="152400"/>
            <a:chExt cx="8534400" cy="77470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278094"/>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Paul’s point is that the old, unproductive branches (Israel) were broken off and branches from a wild olive tree (Gentiles) were grafted in; </a:t>
            </a:r>
            <a:r>
              <a:rPr lang="en-US" sz="2800" b="1" i="1" dirty="0" smtClean="0">
                <a:latin typeface="Cambria" pitchFamily="18" charset="0"/>
              </a:rPr>
              <a:t>the root and fatness</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Once grafted in, Gentiles partake of the richness of God’s covenant blessings as the spiritual heirs of Abraham (</a:t>
            </a:r>
            <a:r>
              <a:rPr lang="en-US" sz="2800" b="1" i="1" dirty="0" smtClean="0">
                <a:effectLst>
                  <a:outerShdw blurRad="38100" dist="38100" dir="2700000" algn="tl">
                    <a:srgbClr val="000000">
                      <a:alpha val="43137"/>
                    </a:srgbClr>
                  </a:outerShdw>
                </a:effectLst>
                <a:latin typeface="Cambria" pitchFamily="18" charset="0"/>
              </a:rPr>
              <a:t>the olive tree</a:t>
            </a:r>
            <a:r>
              <a:rPr lang="en-US" sz="2800" b="1" dirty="0" smtClean="0">
                <a:latin typeface="Cambria" pitchFamily="18" charset="0"/>
              </a:rPr>
              <a:t>); the place of divine blessing – God’s covenant of salvation made with Abraham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Gen. 12:1–3</a:t>
            </a:r>
            <a:r>
              <a:rPr lang="en-US" sz="2800" b="1" dirty="0" smtClean="0">
                <a:latin typeface="Cambria" pitchFamily="18" charset="0"/>
              </a:rPr>
              <a:t>).  </a:t>
            </a:r>
          </a:p>
        </p:txBody>
      </p:sp>
      <p:grpSp>
        <p:nvGrpSpPr>
          <p:cNvPr id="2" name="Group 4"/>
          <p:cNvGrpSpPr/>
          <p:nvPr/>
        </p:nvGrpSpPr>
        <p:grpSpPr>
          <a:xfrm>
            <a:off x="304800" y="152400"/>
            <a:ext cx="8534400" cy="774700"/>
            <a:chOff x="304800" y="152400"/>
            <a:chExt cx="8534400" cy="77470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11:17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355038"/>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Background: </a:t>
            </a:r>
          </a:p>
          <a:p>
            <a:pPr marL="274320" indent="-274320">
              <a:spcAft>
                <a:spcPts val="2400"/>
              </a:spcAft>
              <a:buFont typeface="Arial" pitchFamily="34" charset="0"/>
              <a:buChar char="•"/>
            </a:pPr>
            <a:r>
              <a:rPr lang="en-US" sz="2800" b="1" dirty="0" smtClean="0">
                <a:latin typeface="Cambria" pitchFamily="18" charset="0"/>
              </a:rPr>
              <a:t>In </a:t>
            </a:r>
            <a:r>
              <a:rPr lang="en-US" sz="2800" b="1" dirty="0" smtClean="0">
                <a:effectLst>
                  <a:outerShdw blurRad="38100" dist="38100" dir="2700000" algn="tl">
                    <a:srgbClr val="000000">
                      <a:alpha val="43137"/>
                    </a:srgbClr>
                  </a:outerShdw>
                </a:effectLst>
                <a:latin typeface="Cambria" pitchFamily="18" charset="0"/>
              </a:rPr>
              <a:t>Chapter 11</a:t>
            </a:r>
            <a:r>
              <a:rPr lang="en-US" sz="2800" b="1" dirty="0" smtClean="0">
                <a:latin typeface="Cambria" pitchFamily="18" charset="0"/>
              </a:rPr>
              <a:t>, Paul turns his attention back to the people of Israel and answers the question if God has </a:t>
            </a:r>
            <a:r>
              <a:rPr lang="en-US" sz="2800" b="1" i="1" dirty="0" smtClean="0">
                <a:effectLst>
                  <a:outerShdw blurRad="38100" dist="38100" dir="2700000" algn="tl">
                    <a:srgbClr val="000000">
                      <a:alpha val="43137"/>
                    </a:srgbClr>
                  </a:outerShdw>
                </a:effectLst>
                <a:latin typeface="Cambria" pitchFamily="18" charset="0"/>
              </a:rPr>
              <a:t>forgotten</a:t>
            </a:r>
            <a:r>
              <a:rPr lang="en-US" sz="2800" b="1" dirty="0" smtClean="0">
                <a:latin typeface="Cambria" pitchFamily="18" charset="0"/>
              </a:rPr>
              <a:t> or just set them </a:t>
            </a:r>
            <a:r>
              <a:rPr lang="en-US" sz="2800" b="1" i="1" u="sng" dirty="0" smtClean="0">
                <a:latin typeface="Cambria" pitchFamily="18" charset="0"/>
              </a:rPr>
              <a:t>aside</a:t>
            </a:r>
            <a:r>
              <a:rPr lang="en-US" sz="2800" b="1" dirty="0" smtClean="0">
                <a:latin typeface="Cambria" pitchFamily="18" charset="0"/>
              </a:rPr>
              <a:t>.  Paul gives several examples to show that despite this rebellion, God has not </a:t>
            </a:r>
            <a:r>
              <a:rPr lang="en-US" sz="2800" b="1" i="1" dirty="0" smtClean="0">
                <a:effectLst>
                  <a:outerShdw blurRad="38100" dist="38100" dir="2700000" algn="tl">
                    <a:srgbClr val="000000">
                      <a:alpha val="43137"/>
                    </a:srgbClr>
                  </a:outerShdw>
                </a:effectLst>
                <a:latin typeface="Cambria" pitchFamily="18" charset="0"/>
              </a:rPr>
              <a:t>totally rejected</a:t>
            </a:r>
            <a:r>
              <a:rPr lang="en-US" sz="2800" b="1" dirty="0" smtClean="0">
                <a:latin typeface="Cambria" pitchFamily="18" charset="0"/>
              </a:rPr>
              <a:t> His people.  </a:t>
            </a:r>
          </a:p>
          <a:p>
            <a:pPr marL="274320" indent="-274320">
              <a:spcAft>
                <a:spcPts val="2400"/>
              </a:spcAft>
              <a:buFont typeface="Arial" pitchFamily="34" charset="0"/>
              <a:buChar char="•"/>
            </a:pPr>
            <a:r>
              <a:rPr lang="en-US" sz="2800" b="1" dirty="0" smtClean="0">
                <a:latin typeface="Cambria" pitchFamily="18" charset="0"/>
              </a:rPr>
              <a:t>Paul wants us to understand the </a:t>
            </a:r>
            <a:r>
              <a:rPr lang="en-US" sz="2800" b="1" i="1" dirty="0" smtClean="0">
                <a:effectLst>
                  <a:outerShdw blurRad="38100" dist="38100" dir="2700000" algn="tl">
                    <a:srgbClr val="000000">
                      <a:alpha val="43137"/>
                    </a:srgbClr>
                  </a:outerShdw>
                </a:effectLst>
                <a:latin typeface="Cambria" pitchFamily="18" charset="0"/>
              </a:rPr>
              <a:t>wisdom of God</a:t>
            </a:r>
            <a:r>
              <a:rPr lang="en-US" sz="2800" b="1" dirty="0" smtClean="0">
                <a:latin typeface="Cambria" pitchFamily="18" charset="0"/>
              </a:rPr>
              <a:t> and Israel’s </a:t>
            </a:r>
            <a:r>
              <a:rPr lang="en-US" sz="2800" b="1" i="1" dirty="0" smtClean="0">
                <a:effectLst>
                  <a:outerShdw blurRad="38100" dist="38100" dir="2700000" algn="tl">
                    <a:srgbClr val="000000">
                      <a:alpha val="43137"/>
                    </a:srgbClr>
                  </a:outerShdw>
                </a:effectLst>
                <a:latin typeface="Cambria" pitchFamily="18" charset="0"/>
              </a:rPr>
              <a:t>future restoration</a:t>
            </a:r>
            <a:r>
              <a:rPr lang="en-US" sz="2800" b="1" dirty="0" smtClean="0">
                <a:latin typeface="Cambria" pitchFamily="18" charset="0"/>
              </a:rPr>
              <a:t>.  Here, Paul wants us to see the possibility of </a:t>
            </a:r>
            <a:r>
              <a:rPr lang="en-US" sz="2800" b="1" i="1" u="sng" dirty="0" smtClean="0">
                <a:latin typeface="Cambria" pitchFamily="18" charset="0"/>
              </a:rPr>
              <a:t>apostasy</a:t>
            </a:r>
            <a:r>
              <a:rPr lang="en-US" sz="2800" b="1" dirty="0" smtClean="0">
                <a:latin typeface="Cambria" pitchFamily="18" charset="0"/>
              </a:rPr>
              <a:t> for us today.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3" name="Picture 2" descr="11 - 18 text.jpg"/>
          <p:cNvPicPr>
            <a:picLocks noChangeAspect="1"/>
          </p:cNvPicPr>
          <p:nvPr/>
        </p:nvPicPr>
        <p:blipFill>
          <a:blip r:embed="rId2" cstate="print"/>
          <a:stretch>
            <a:fillRect/>
          </a:stretch>
        </p:blipFill>
        <p:spPr>
          <a:xfrm>
            <a:off x="457200" y="1219200"/>
            <a:ext cx="8398933" cy="4724400"/>
          </a:xfrm>
          <a:prstGeom prst="rect">
            <a:avLst/>
          </a:prstGeom>
          <a:ln>
            <a:noFill/>
          </a:ln>
          <a:effectLst>
            <a:outerShdw blurRad="190500" algn="tl" rotWithShape="0">
              <a:srgbClr val="000000">
                <a:alpha val="70000"/>
              </a:srgbClr>
            </a:outerShdw>
          </a:effectLst>
        </p:spPr>
      </p:pic>
      <p:grpSp>
        <p:nvGrpSpPr>
          <p:cNvPr id="4" name="Group 3"/>
          <p:cNvGrpSpPr/>
          <p:nvPr/>
        </p:nvGrpSpPr>
        <p:grpSpPr>
          <a:xfrm>
            <a:off x="304800" y="152400"/>
            <a:ext cx="8534400" cy="774700"/>
            <a:chOff x="304800" y="152400"/>
            <a:chExt cx="8534400" cy="77470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11:18   </a:t>
              </a:r>
            </a:p>
          </p:txBody>
        </p:sp>
        <p:pic>
          <p:nvPicPr>
            <p:cNvPr id="7"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47645"/>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Paul admonishes the Gentiles not to boast or brag.  There is no place in the church for spiritual pride or superiority, still less for </a:t>
            </a:r>
            <a:r>
              <a:rPr lang="en-US" sz="2800" b="1" i="1" dirty="0" smtClean="0">
                <a:effectLst>
                  <a:outerShdw blurRad="38100" dist="38100" dir="2700000" algn="tl">
                    <a:srgbClr val="000000">
                      <a:alpha val="43137"/>
                    </a:srgbClr>
                  </a:outerShdw>
                </a:effectLst>
                <a:latin typeface="Cambria" pitchFamily="18" charset="0"/>
              </a:rPr>
              <a:t>anti-Semitism</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We are the spiritual offspring of Abraham (</a:t>
            </a:r>
            <a:r>
              <a:rPr lang="en-US" sz="2800" b="1" dirty="0" smtClean="0">
                <a:effectLst>
                  <a:outerShdw blurRad="38100" dist="38100" dir="2700000" algn="tl">
                    <a:srgbClr val="000000">
                      <a:alpha val="43137"/>
                    </a:srgbClr>
                  </a:outerShdw>
                </a:effectLst>
                <a:latin typeface="Cambria" pitchFamily="18" charset="0"/>
              </a:rPr>
              <a:t>4:11 – </a:t>
            </a:r>
            <a:r>
              <a:rPr lang="en-US" sz="2800" b="1" i="1" dirty="0" smtClean="0">
                <a:effectLst>
                  <a:outerShdw blurRad="38100" dist="38100" dir="2700000" algn="tl">
                    <a:srgbClr val="000000">
                      <a:alpha val="43137"/>
                    </a:srgbClr>
                  </a:outerShdw>
                </a:effectLst>
                <a:latin typeface="Cambria" pitchFamily="18" charset="0"/>
              </a:rPr>
              <a:t>the branches</a:t>
            </a:r>
            <a:r>
              <a:rPr lang="en-US" sz="2800" b="1" dirty="0" smtClean="0">
                <a:latin typeface="Cambria" pitchFamily="18" charset="0"/>
              </a:rPr>
              <a:t>).  The unbelieving Jews who had been broken off so that Gentiles might be grafted in.  </a:t>
            </a:r>
          </a:p>
          <a:p>
            <a:pPr marL="274320" indent="-274320">
              <a:spcAft>
                <a:spcPts val="2400"/>
              </a:spcAft>
              <a:buFont typeface="Arial" pitchFamily="34" charset="0"/>
              <a:buChar char="•"/>
            </a:pPr>
            <a:r>
              <a:rPr lang="en-US" sz="2800" b="1" dirty="0" smtClean="0">
                <a:latin typeface="Cambria" pitchFamily="18" charset="0"/>
              </a:rPr>
              <a:t>Gentiles are not the source of blessing – </a:t>
            </a:r>
            <a:r>
              <a:rPr lang="en-US" sz="2800" b="1" i="1" dirty="0" smtClean="0">
                <a:effectLst>
                  <a:outerShdw blurRad="38100" dist="38100" dir="2700000" algn="tl">
                    <a:srgbClr val="000000">
                      <a:alpha val="43137"/>
                    </a:srgbClr>
                  </a:outerShdw>
                </a:effectLst>
                <a:latin typeface="Cambria" pitchFamily="18" charset="0"/>
              </a:rPr>
              <a:t>the root supports (nourishes) them.</a:t>
            </a:r>
            <a:r>
              <a:rPr lang="en-US" sz="2800" b="1" dirty="0" smtClean="0">
                <a:latin typeface="Cambria" pitchFamily="18" charset="0"/>
              </a:rPr>
              <a:t>  Remember, Gentiles have been </a:t>
            </a:r>
            <a:r>
              <a:rPr lang="en-US" sz="2800" b="1" i="1" dirty="0" smtClean="0">
                <a:effectLst>
                  <a:outerShdw blurRad="38100" dist="38100" dir="2700000" algn="tl">
                    <a:srgbClr val="000000">
                      <a:alpha val="43137"/>
                    </a:srgbClr>
                  </a:outerShdw>
                </a:effectLst>
                <a:latin typeface="Cambria" pitchFamily="18" charset="0"/>
              </a:rPr>
              <a:t>grafted</a:t>
            </a:r>
            <a:r>
              <a:rPr lang="en-US" sz="2800" b="1" dirty="0" smtClean="0">
                <a:latin typeface="Cambria" pitchFamily="18" charset="0"/>
              </a:rPr>
              <a:t> </a:t>
            </a:r>
            <a:r>
              <a:rPr lang="en-US" sz="2800" b="1" i="1" dirty="0" smtClean="0">
                <a:effectLst>
                  <a:outerShdw blurRad="38100" dist="38100" dir="2700000" algn="tl">
                    <a:srgbClr val="000000">
                      <a:alpha val="43137"/>
                    </a:srgbClr>
                  </a:outerShdw>
                </a:effectLst>
                <a:latin typeface="Cambria" pitchFamily="18" charset="0"/>
              </a:rPr>
              <a:t>into</a:t>
            </a:r>
            <a:r>
              <a:rPr lang="en-US" sz="2800" b="1" dirty="0" smtClean="0">
                <a:latin typeface="Cambria" pitchFamily="18" charset="0"/>
              </a:rPr>
              <a:t> the covenant of salvation that God made with Abraham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Gal. 3:6–9</a:t>
            </a:r>
            <a:r>
              <a:rPr lang="en-US" sz="2800" b="1" dirty="0" smtClean="0">
                <a:latin typeface="Cambria" pitchFamily="18" charset="0"/>
              </a:rPr>
              <a:t>).</a:t>
            </a:r>
          </a:p>
        </p:txBody>
      </p:sp>
      <p:grpSp>
        <p:nvGrpSpPr>
          <p:cNvPr id="2" name="Group 4"/>
          <p:cNvGrpSpPr/>
          <p:nvPr/>
        </p:nvGrpSpPr>
        <p:grpSpPr>
          <a:xfrm>
            <a:off x="304800" y="152400"/>
            <a:ext cx="8534400" cy="774700"/>
            <a:chOff x="304800" y="152400"/>
            <a:chExt cx="8534400" cy="77470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6001643"/>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Normally a branch of a </a:t>
            </a:r>
            <a:r>
              <a:rPr lang="en-US" sz="2800" b="1" i="1" u="sng" dirty="0" smtClean="0">
                <a:latin typeface="Cambria" pitchFamily="18" charset="0"/>
              </a:rPr>
              <a:t>cultivated</a:t>
            </a:r>
            <a:r>
              <a:rPr lang="en-US" sz="2800" b="1" dirty="0" smtClean="0">
                <a:latin typeface="Cambria" pitchFamily="18" charset="0"/>
              </a:rPr>
              <a:t> olive tree is grafted into a </a:t>
            </a:r>
            <a:r>
              <a:rPr lang="en-US" sz="2800" b="1" i="1" dirty="0" smtClean="0">
                <a:effectLst>
                  <a:outerShdw blurRad="38100" dist="38100" dir="2700000" algn="tl">
                    <a:srgbClr val="000000">
                      <a:alpha val="43137"/>
                    </a:srgbClr>
                  </a:outerShdw>
                </a:effectLst>
                <a:latin typeface="Cambria" pitchFamily="18" charset="0"/>
              </a:rPr>
              <a:t>wild olive tree</a:t>
            </a:r>
            <a:r>
              <a:rPr lang="en-US" sz="2800" b="1" dirty="0" smtClean="0">
                <a:latin typeface="Cambria" pitchFamily="18" charset="0"/>
              </a:rPr>
              <a:t>, the opposite of what Paul spoke of here.  But Paul knew that grafting the wild into the cultivated was not the norm (though it was done), for later he said it was </a:t>
            </a:r>
            <a:r>
              <a:rPr lang="en-US" sz="2800" b="1" i="1" dirty="0" smtClean="0">
                <a:latin typeface="Cambria" pitchFamily="18" charset="0"/>
              </a:rPr>
              <a:t>“contrary to nature”</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11:24</a:t>
            </a:r>
            <a:r>
              <a:rPr lang="en-US" sz="2800" b="1" dirty="0" smtClean="0">
                <a:latin typeface="Cambria" pitchFamily="18" charset="0"/>
              </a:rPr>
              <a:t>).  </a:t>
            </a:r>
          </a:p>
          <a:p>
            <a:pPr marL="274320" indent="-274320">
              <a:spcAft>
                <a:spcPts val="1800"/>
              </a:spcAft>
              <a:buFont typeface="Arial" pitchFamily="34" charset="0"/>
              <a:buChar char="•"/>
            </a:pPr>
            <a:r>
              <a:rPr lang="en-US" sz="2800" b="1" dirty="0" smtClean="0">
                <a:latin typeface="Cambria" pitchFamily="18" charset="0"/>
              </a:rPr>
              <a:t>To reinforce his warning, Paul declared, You do not support the </a:t>
            </a:r>
            <a:r>
              <a:rPr lang="en-US" sz="2800" b="1" i="1" dirty="0" smtClean="0">
                <a:effectLst>
                  <a:outerShdw blurRad="38100" dist="38100" dir="2700000" algn="tl">
                    <a:srgbClr val="000000">
                      <a:alpha val="43137"/>
                    </a:srgbClr>
                  </a:outerShdw>
                </a:effectLst>
                <a:latin typeface="Cambria" pitchFamily="18" charset="0"/>
              </a:rPr>
              <a:t>root</a:t>
            </a:r>
            <a:r>
              <a:rPr lang="en-US" sz="2800" b="1" dirty="0" smtClean="0">
                <a:latin typeface="Cambria" pitchFamily="18" charset="0"/>
              </a:rPr>
              <a:t>, but the </a:t>
            </a:r>
            <a:r>
              <a:rPr lang="en-US" sz="2800" b="1" i="1" dirty="0" smtClean="0">
                <a:effectLst>
                  <a:outerShdw blurRad="38100" dist="38100" dir="2700000" algn="tl">
                    <a:srgbClr val="000000">
                      <a:alpha val="43137"/>
                    </a:srgbClr>
                  </a:outerShdw>
                </a:effectLst>
                <a:latin typeface="Cambria" pitchFamily="18" charset="0"/>
              </a:rPr>
              <a:t>root</a:t>
            </a:r>
            <a:r>
              <a:rPr lang="en-US" sz="2800" b="1" dirty="0" smtClean="0">
                <a:latin typeface="Cambria" pitchFamily="18" charset="0"/>
              </a:rPr>
              <a:t> supports you. The root of the tree is the source of life and nourishment to all the branches, and Abraham is </a:t>
            </a:r>
            <a:r>
              <a:rPr lang="en-US" sz="2800" b="1" i="1" dirty="0" smtClean="0">
                <a:latin typeface="Cambria" pitchFamily="18" charset="0"/>
              </a:rPr>
              <a:t>“the father of all who believe.”</a:t>
            </a:r>
            <a:r>
              <a:rPr lang="en-US" sz="2800" b="1" dirty="0" smtClean="0">
                <a:latin typeface="Cambria" pitchFamily="18" charset="0"/>
              </a:rPr>
              <a:t>  So Gentile believers are linked to Abraham; in one sense they owe their salvation to him, not vice versa. </a:t>
            </a:r>
          </a:p>
        </p:txBody>
      </p:sp>
      <p:grpSp>
        <p:nvGrpSpPr>
          <p:cNvPr id="2" name="Group 4"/>
          <p:cNvGrpSpPr/>
          <p:nvPr/>
        </p:nvGrpSpPr>
        <p:grpSpPr>
          <a:xfrm>
            <a:off x="304800" y="152400"/>
            <a:ext cx="8534400" cy="774700"/>
            <a:chOff x="304800" y="152400"/>
            <a:chExt cx="8534400" cy="77470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11:18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3" name="Picture 2" descr="11 - 19 text.jpg"/>
          <p:cNvPicPr>
            <a:picLocks noChangeAspect="1"/>
          </p:cNvPicPr>
          <p:nvPr/>
        </p:nvPicPr>
        <p:blipFill>
          <a:blip r:embed="rId2" cstate="print"/>
          <a:srcRect l="1786" r="893" b="6687"/>
          <a:stretch>
            <a:fillRect/>
          </a:stretch>
        </p:blipFill>
        <p:spPr>
          <a:xfrm>
            <a:off x="381000" y="1143000"/>
            <a:ext cx="8424454" cy="5410200"/>
          </a:xfrm>
          <a:prstGeom prst="rect">
            <a:avLst/>
          </a:prstGeom>
          <a:ln>
            <a:noFill/>
          </a:ln>
          <a:effectLst>
            <a:outerShdw blurRad="190500" algn="tl" rotWithShape="0">
              <a:srgbClr val="000000">
                <a:alpha val="70000"/>
              </a:srgbClr>
            </a:outerShdw>
          </a:effectLst>
        </p:spPr>
      </p:pic>
      <p:grpSp>
        <p:nvGrpSpPr>
          <p:cNvPr id="4" name="Group 4"/>
          <p:cNvGrpSpPr/>
          <p:nvPr/>
        </p:nvGrpSpPr>
        <p:grpSpPr>
          <a:xfrm>
            <a:off x="304800" y="152400"/>
            <a:ext cx="8534400" cy="774700"/>
            <a:chOff x="304800" y="152400"/>
            <a:chExt cx="8534400" cy="774700"/>
          </a:xfrm>
        </p:grpSpPr>
        <p:sp>
          <p:nvSpPr>
            <p:cNvPr id="5"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11:19   </a:t>
              </a:r>
            </a:p>
          </p:txBody>
        </p:sp>
        <p:pic>
          <p:nvPicPr>
            <p:cNvPr id="6" name="Picture 5" descr="Scroll.png"/>
            <p:cNvPicPr>
              <a:picLocks noChangeAspect="1"/>
            </p:cNvPicPr>
            <p:nvPr/>
          </p:nvPicPr>
          <p:blipFill>
            <a:blip r:embed="rId3"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out)">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708981"/>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The apostle anticipates the rebuttal a Gentile believer might make:  Branches were broken off </a:t>
            </a:r>
            <a:r>
              <a:rPr lang="en-US" sz="2800" b="1" i="1" dirty="0" smtClean="0">
                <a:latin typeface="Cambria" pitchFamily="18" charset="0"/>
              </a:rPr>
              <a:t>(to make room for me)</a:t>
            </a:r>
            <a:r>
              <a:rPr lang="en-US" sz="2800" b="1" dirty="0" smtClean="0">
                <a:latin typeface="Cambria" pitchFamily="18" charset="0"/>
              </a:rPr>
              <a:t> so that I could be grafted in.  Though that was not the real reason the branches were broken off, Paul accepts the statement for the sake of argument.  </a:t>
            </a:r>
          </a:p>
          <a:p>
            <a:pPr marL="274320" indent="-274320">
              <a:spcAft>
                <a:spcPts val="2400"/>
              </a:spcAft>
              <a:buFont typeface="Arial" pitchFamily="34" charset="0"/>
              <a:buChar char="•"/>
            </a:pPr>
            <a:r>
              <a:rPr lang="en-US" sz="2800" b="1" dirty="0" smtClean="0">
                <a:latin typeface="Cambria" pitchFamily="18" charset="0"/>
              </a:rPr>
              <a:t>Israel is the olive tree that failed to bear fruit for God.  Therefore, God then broke off some of the </a:t>
            </a:r>
            <a:r>
              <a:rPr lang="en-US" sz="2800" b="1" i="1" dirty="0" smtClean="0">
                <a:effectLst>
                  <a:outerShdw blurRad="38100" dist="38100" dir="2700000" algn="tl">
                    <a:srgbClr val="000000">
                      <a:alpha val="43137"/>
                    </a:srgbClr>
                  </a:outerShdw>
                </a:effectLst>
                <a:latin typeface="Cambria" pitchFamily="18" charset="0"/>
              </a:rPr>
              <a:t>Jewish branches</a:t>
            </a:r>
            <a:r>
              <a:rPr lang="en-US" sz="2800" b="1" dirty="0" smtClean="0">
                <a:latin typeface="Cambria" pitchFamily="18" charset="0"/>
              </a:rPr>
              <a:t> and grafted into the olive tree the </a:t>
            </a:r>
            <a:r>
              <a:rPr lang="en-US" sz="2800" b="1" i="1" dirty="0" smtClean="0">
                <a:effectLst>
                  <a:outerShdw blurRad="38100" dist="38100" dir="2700000" algn="tl">
                    <a:srgbClr val="000000">
                      <a:alpha val="43137"/>
                    </a:srgbClr>
                  </a:outerShdw>
                </a:effectLst>
                <a:latin typeface="Cambria" pitchFamily="18" charset="0"/>
              </a:rPr>
              <a:t>Gentiles branches</a:t>
            </a:r>
            <a:r>
              <a:rPr lang="en-US" sz="2800" b="1" dirty="0" smtClean="0">
                <a:latin typeface="Cambria" pitchFamily="18" charset="0"/>
              </a:rPr>
              <a:t> from “a wild olive tree.” </a:t>
            </a:r>
          </a:p>
        </p:txBody>
      </p:sp>
      <p:grpSp>
        <p:nvGrpSpPr>
          <p:cNvPr id="2" name="Group 4"/>
          <p:cNvGrpSpPr/>
          <p:nvPr/>
        </p:nvGrpSpPr>
        <p:grpSpPr>
          <a:xfrm>
            <a:off x="304800" y="152400"/>
            <a:ext cx="8534400" cy="774700"/>
            <a:chOff x="304800" y="152400"/>
            <a:chExt cx="8534400" cy="77470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11:19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11:20 – 22</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34400" cy="3816429"/>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20</a:t>
            </a:r>
            <a:r>
              <a:rPr lang="en-US" sz="2800" i="1" dirty="0" smtClean="0">
                <a:latin typeface="Georgia" pitchFamily="18" charset="0"/>
              </a:rPr>
              <a:t>Granted.  But they were broken off because of unbelief, and you stand by faith.  Do not be arrogant, but tremble.  </a:t>
            </a:r>
            <a:r>
              <a:rPr lang="en-US" sz="2800" b="1" baseline="30000" dirty="0" smtClean="0">
                <a:effectLst>
                  <a:outerShdw blurRad="38100" dist="38100" dir="2700000" algn="tl">
                    <a:srgbClr val="000000">
                      <a:alpha val="43137"/>
                    </a:srgbClr>
                  </a:outerShdw>
                </a:effectLst>
                <a:latin typeface="Georgia" pitchFamily="18" charset="0"/>
              </a:rPr>
              <a:t>21</a:t>
            </a:r>
            <a:r>
              <a:rPr lang="en-US" sz="2800" i="1" dirty="0" smtClean="0">
                <a:latin typeface="Georgia" pitchFamily="18" charset="0"/>
              </a:rPr>
              <a:t>For if God did not spare the natural branches, he will not spare you either.  </a:t>
            </a:r>
            <a:r>
              <a:rPr lang="en-US" sz="2800" b="1" baseline="30000" dirty="0" smtClean="0">
                <a:effectLst>
                  <a:outerShdw blurRad="38100" dist="38100" dir="2700000" algn="tl">
                    <a:srgbClr val="000000">
                      <a:alpha val="43137"/>
                    </a:srgbClr>
                  </a:outerShdw>
                </a:effectLst>
                <a:latin typeface="Georgia" pitchFamily="18" charset="0"/>
              </a:rPr>
              <a:t>22</a:t>
            </a:r>
            <a:r>
              <a:rPr lang="en-US" sz="2800" i="1" dirty="0" smtClean="0">
                <a:latin typeface="Georgia" pitchFamily="18" charset="0"/>
              </a:rPr>
              <a:t>Consider therefore the kindness and sternness of God: sternness to those who fell, but kindness to you, provided that you continue in his kindness. Otherwise, you also will be cut off.  </a:t>
            </a:r>
          </a:p>
        </p:txBody>
      </p:sp>
      <p:cxnSp>
        <p:nvCxnSpPr>
          <p:cNvPr id="15" name="Straight Connector 14"/>
          <p:cNvCxnSpPr/>
          <p:nvPr/>
        </p:nvCxnSpPr>
        <p:spPr>
          <a:xfrm>
            <a:off x="4648200" y="1676400"/>
            <a:ext cx="16459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533400" y="2590800"/>
            <a:ext cx="14630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1066800" y="2971800"/>
            <a:ext cx="11887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4191000" y="4191000"/>
            <a:ext cx="137160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447645"/>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Here Paul points out that the real reason the branches were broken off was Israel’s unbelief and that any Gentile as a grafted-in branch stands (</a:t>
            </a:r>
            <a:r>
              <a:rPr lang="en-US" sz="2800" b="1" i="1" dirty="0" smtClean="0">
                <a:latin typeface="Cambria" pitchFamily="18" charset="0"/>
              </a:rPr>
              <a:t>cf.</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5:2</a:t>
            </a:r>
            <a:r>
              <a:rPr lang="en-US" sz="2800" b="1" dirty="0" smtClean="0">
                <a:latin typeface="Cambria" pitchFamily="18" charset="0"/>
              </a:rPr>
              <a:t>) by faith.  </a:t>
            </a:r>
          </a:p>
          <a:p>
            <a:pPr marL="274320" indent="-274320">
              <a:spcAft>
                <a:spcPts val="2400"/>
              </a:spcAft>
              <a:buFont typeface="Arial" pitchFamily="34" charset="0"/>
              <a:buChar char="•"/>
            </a:pPr>
            <a:r>
              <a:rPr lang="en-US" sz="2800" b="1" dirty="0" smtClean="0">
                <a:latin typeface="Cambria" pitchFamily="18" charset="0"/>
              </a:rPr>
              <a:t>Therefore Paul warns Gentile Christians individually again, Do not be arrogant (</a:t>
            </a:r>
            <a:r>
              <a:rPr lang="en-US" sz="2800" b="1" i="1" dirty="0" smtClean="0">
                <a:latin typeface="Cambria" pitchFamily="18" charset="0"/>
              </a:rPr>
              <a:t>“Do not think high” of yourself”</a:t>
            </a:r>
            <a:r>
              <a:rPr lang="en-US" sz="2800" b="1" dirty="0" smtClean="0">
                <a:latin typeface="Cambria" pitchFamily="18" charset="0"/>
              </a:rPr>
              <a:t>), but be afraid, have a proper fear of God.  </a:t>
            </a:r>
          </a:p>
          <a:p>
            <a:pPr marL="274320" indent="-274320">
              <a:spcAft>
                <a:spcPts val="2400"/>
              </a:spcAft>
              <a:buFont typeface="Arial" pitchFamily="34" charset="0"/>
              <a:buChar char="•"/>
            </a:pPr>
            <a:r>
              <a:rPr lang="en-US" sz="2800" b="1" dirty="0" smtClean="0">
                <a:latin typeface="Cambria" pitchFamily="18" charset="0"/>
              </a:rPr>
              <a:t>Paul reminded them, For if God did not spare the natural branches (</a:t>
            </a:r>
            <a:r>
              <a:rPr lang="en-US" sz="2800" b="1" dirty="0" smtClean="0">
                <a:effectLst>
                  <a:outerShdw blurRad="38100" dist="38100" dir="2700000" algn="tl">
                    <a:srgbClr val="000000">
                      <a:alpha val="43137"/>
                    </a:srgbClr>
                  </a:outerShdw>
                </a:effectLst>
                <a:latin typeface="Cambria" pitchFamily="18" charset="0"/>
              </a:rPr>
              <a:t>Israel</a:t>
            </a:r>
            <a:r>
              <a:rPr lang="en-US" sz="2800" b="1" dirty="0" smtClean="0">
                <a:latin typeface="Cambria" pitchFamily="18" charset="0"/>
              </a:rPr>
              <a:t>), He will not spare you (</a:t>
            </a:r>
            <a:r>
              <a:rPr lang="en-US" sz="2800" b="1" dirty="0" smtClean="0">
                <a:effectLst>
                  <a:outerShdw blurRad="38100" dist="38100" dir="2700000" algn="tl">
                    <a:srgbClr val="000000">
                      <a:alpha val="43137"/>
                    </a:srgbClr>
                  </a:outerShdw>
                </a:effectLst>
                <a:latin typeface="Cambria" pitchFamily="18" charset="0"/>
              </a:rPr>
              <a:t>Gentiles</a:t>
            </a:r>
            <a:r>
              <a:rPr lang="en-US" sz="2800" b="1" dirty="0" smtClean="0">
                <a:latin typeface="Cambria" pitchFamily="18" charset="0"/>
              </a:rPr>
              <a:t>) either.  </a:t>
            </a:r>
          </a:p>
        </p:txBody>
      </p:sp>
      <p:grpSp>
        <p:nvGrpSpPr>
          <p:cNvPr id="2" name="Group 4"/>
          <p:cNvGrpSpPr/>
          <p:nvPr/>
        </p:nvGrpSpPr>
        <p:grpSpPr>
          <a:xfrm>
            <a:off x="304800" y="152400"/>
            <a:ext cx="8534400" cy="774700"/>
            <a:chOff x="304800" y="152400"/>
            <a:chExt cx="8534400" cy="77470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11:20 – 22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585871"/>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If God is righteous in temporarily putting aside Israel as a whole for </a:t>
            </a:r>
            <a:r>
              <a:rPr lang="en-US" sz="2800" b="1" i="1" dirty="0" smtClean="0">
                <a:effectLst>
                  <a:outerShdw blurRad="38100" dist="38100" dir="2700000" algn="tl">
                    <a:srgbClr val="000000">
                      <a:alpha val="43137"/>
                    </a:srgbClr>
                  </a:outerShdw>
                </a:effectLst>
                <a:latin typeface="Cambria" pitchFamily="18" charset="0"/>
              </a:rPr>
              <a:t>unbelief</a:t>
            </a:r>
            <a:r>
              <a:rPr lang="en-US" sz="2800" b="1" dirty="0" smtClean="0">
                <a:latin typeface="Cambria" pitchFamily="18" charset="0"/>
              </a:rPr>
              <a:t>, God certainly could put aside the Gentiles for pride and arrogance.  </a:t>
            </a:r>
          </a:p>
          <a:p>
            <a:pPr marL="274320" indent="-274320">
              <a:spcAft>
                <a:spcPts val="2400"/>
              </a:spcAft>
              <a:buFont typeface="Arial" pitchFamily="34" charset="0"/>
              <a:buChar char="•"/>
            </a:pPr>
            <a:r>
              <a:rPr lang="en-US" sz="2800" b="1" dirty="0" smtClean="0">
                <a:latin typeface="Cambria" pitchFamily="18" charset="0"/>
              </a:rPr>
              <a:t>Now Paul summarizes his whole discussion of God’s sovereign choice in temporarily putting Israel aside corporately and proclaiming righteousness by </a:t>
            </a:r>
            <a:r>
              <a:rPr lang="en-US" sz="2800" b="1" i="1" dirty="0" smtClean="0">
                <a:effectLst>
                  <a:outerShdw blurRad="38100" dist="38100" dir="2700000" algn="tl">
                    <a:srgbClr val="000000">
                      <a:alpha val="43137"/>
                    </a:srgbClr>
                  </a:outerShdw>
                </a:effectLst>
                <a:latin typeface="Cambria" pitchFamily="18" charset="0"/>
              </a:rPr>
              <a:t>faith</a:t>
            </a:r>
            <a:r>
              <a:rPr lang="en-US" sz="2800" b="1" dirty="0" smtClean="0">
                <a:latin typeface="Cambria" pitchFamily="18" charset="0"/>
              </a:rPr>
              <a:t> to all mankind.  </a:t>
            </a:r>
          </a:p>
          <a:p>
            <a:pPr marL="274320" indent="-274320">
              <a:spcAft>
                <a:spcPts val="2400"/>
              </a:spcAft>
              <a:buFont typeface="Arial" pitchFamily="34" charset="0"/>
              <a:buChar char="•"/>
            </a:pPr>
            <a:r>
              <a:rPr lang="en-US" sz="2800" b="1" dirty="0" smtClean="0">
                <a:latin typeface="Cambria" pitchFamily="18" charset="0"/>
              </a:rPr>
              <a:t>Therefore, consider the </a:t>
            </a:r>
            <a:r>
              <a:rPr lang="en-US" sz="2800" b="1" i="1" dirty="0" smtClean="0">
                <a:effectLst>
                  <a:outerShdw blurRad="38100" dist="38100" dir="2700000" algn="tl">
                    <a:srgbClr val="000000">
                      <a:alpha val="43137"/>
                    </a:srgbClr>
                  </a:outerShdw>
                </a:effectLst>
                <a:latin typeface="Cambria" pitchFamily="18" charset="0"/>
              </a:rPr>
              <a:t>kindness</a:t>
            </a:r>
            <a:r>
              <a:rPr lang="en-US" sz="2800" b="1" dirty="0" smtClean="0">
                <a:latin typeface="Cambria" pitchFamily="18" charset="0"/>
              </a:rPr>
              <a:t> (benevolence in action) and the </a:t>
            </a:r>
            <a:r>
              <a:rPr lang="en-US" sz="2800" b="1" i="1" dirty="0" smtClean="0">
                <a:effectLst>
                  <a:outerShdw blurRad="38100" dist="38100" dir="2700000" algn="tl">
                    <a:srgbClr val="000000">
                      <a:alpha val="43137"/>
                    </a:srgbClr>
                  </a:outerShdw>
                </a:effectLst>
                <a:latin typeface="Cambria" pitchFamily="18" charset="0"/>
              </a:rPr>
              <a:t>sternness</a:t>
            </a:r>
            <a:r>
              <a:rPr lang="en-US" sz="2800" b="1" dirty="0" smtClean="0">
                <a:latin typeface="Cambria" pitchFamily="18" charset="0"/>
              </a:rPr>
              <a:t> (harshness) of God. </a:t>
            </a:r>
          </a:p>
        </p:txBody>
      </p:sp>
      <p:grpSp>
        <p:nvGrpSpPr>
          <p:cNvPr id="2" name="Group 4"/>
          <p:cNvGrpSpPr/>
          <p:nvPr/>
        </p:nvGrpSpPr>
        <p:grpSpPr>
          <a:xfrm>
            <a:off x="304800" y="152400"/>
            <a:ext cx="8534400" cy="774700"/>
            <a:chOff x="304800" y="152400"/>
            <a:chExt cx="8534400" cy="77470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11:20 – 22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5878532"/>
          </a:xfrm>
          <a:prstGeom prst="rect">
            <a:avLst/>
          </a:prstGeom>
          <a:noFill/>
          <a:effectLst/>
        </p:spPr>
        <p:txBody>
          <a:bodyPr wrap="square" rtlCol="0">
            <a:spAutoFit/>
          </a:bodyPr>
          <a:lstStyle/>
          <a:p>
            <a:pPr marL="274320" indent="-274320">
              <a:spcAft>
                <a:spcPts val="1800"/>
              </a:spcAft>
              <a:buFont typeface="Arial" pitchFamily="34" charset="0"/>
              <a:buChar char="•"/>
            </a:pPr>
            <a:r>
              <a:rPr lang="en-US" sz="2800" b="1" dirty="0" smtClean="0">
                <a:latin typeface="Cambria" pitchFamily="18" charset="0"/>
              </a:rPr>
              <a:t>God’s sovereign choice involved </a:t>
            </a:r>
            <a:r>
              <a:rPr lang="en-US" sz="2800" b="1" i="1" dirty="0" smtClean="0">
                <a:effectLst>
                  <a:outerShdw blurRad="38100" dist="38100" dir="2700000" algn="tl">
                    <a:srgbClr val="000000">
                      <a:alpha val="43137"/>
                    </a:srgbClr>
                  </a:outerShdw>
                </a:effectLst>
                <a:latin typeface="Cambria" pitchFamily="18" charset="0"/>
              </a:rPr>
              <a:t>severity</a:t>
            </a:r>
            <a:r>
              <a:rPr lang="en-US" sz="2800" b="1" dirty="0" smtClean="0">
                <a:latin typeface="Cambria" pitchFamily="18" charset="0"/>
              </a:rPr>
              <a:t> toward the Jews who stumbled (</a:t>
            </a:r>
            <a:r>
              <a:rPr lang="en-US" sz="2800" b="1" dirty="0" smtClean="0">
                <a:effectLst>
                  <a:outerShdw blurRad="38100" dist="38100" dir="2700000" algn="tl">
                    <a:srgbClr val="000000">
                      <a:alpha val="43137"/>
                    </a:srgbClr>
                  </a:outerShdw>
                </a:effectLst>
                <a:latin typeface="Cambria" pitchFamily="18" charset="0"/>
              </a:rPr>
              <a:t>fell</a:t>
            </a:r>
            <a:r>
              <a:rPr lang="en-US" sz="2800" b="1" dirty="0" smtClean="0">
                <a:latin typeface="Cambria" pitchFamily="18" charset="0"/>
              </a:rPr>
              <a:t>) in unbelief and were hardened, but that same decision displayed the </a:t>
            </a:r>
            <a:r>
              <a:rPr lang="en-US" sz="2800" b="1" i="1" dirty="0" smtClean="0">
                <a:effectLst>
                  <a:outerShdw blurRad="38100" dist="38100" dir="2700000" algn="tl">
                    <a:srgbClr val="000000">
                      <a:alpha val="43137"/>
                    </a:srgbClr>
                  </a:outerShdw>
                </a:effectLst>
                <a:latin typeface="Cambria" pitchFamily="18" charset="0"/>
              </a:rPr>
              <a:t>goodness</a:t>
            </a:r>
            <a:r>
              <a:rPr lang="en-US" sz="2800" b="1" dirty="0" smtClean="0">
                <a:latin typeface="Cambria" pitchFamily="18" charset="0"/>
              </a:rPr>
              <a:t> of God toward individual Gentiles.   </a:t>
            </a:r>
          </a:p>
          <a:p>
            <a:pPr marL="274320" indent="-274320">
              <a:spcAft>
                <a:spcPts val="1800"/>
              </a:spcAft>
              <a:buFont typeface="Arial" pitchFamily="34" charset="0"/>
              <a:buChar char="•"/>
            </a:pPr>
            <a:r>
              <a:rPr lang="en-US" sz="2800" b="1" dirty="0" smtClean="0">
                <a:latin typeface="Cambria" pitchFamily="18" charset="0"/>
              </a:rPr>
              <a:t>God’s continuing His goodness to the Gentiles depends on their continuing in His kindness.  If Gentiles do not continue in God’s kindness, they </a:t>
            </a:r>
            <a:r>
              <a:rPr lang="en-US" sz="2800" b="1" i="1" u="sng" dirty="0" smtClean="0">
                <a:effectLst>
                  <a:outerShdw blurRad="38100" dist="38100" dir="2700000" algn="tl">
                    <a:srgbClr val="000000">
                      <a:alpha val="43137"/>
                    </a:srgbClr>
                  </a:outerShdw>
                </a:effectLst>
                <a:latin typeface="Cambria" pitchFamily="18" charset="0"/>
              </a:rPr>
              <a:t>also</a:t>
            </a:r>
            <a:r>
              <a:rPr lang="en-US" sz="2800" b="1" dirty="0" smtClean="0">
                <a:latin typeface="Cambria" pitchFamily="18" charset="0"/>
              </a:rPr>
              <a:t> will be cut off.  </a:t>
            </a:r>
          </a:p>
          <a:p>
            <a:pPr marL="274320" indent="-274320">
              <a:spcAft>
                <a:spcPts val="1800"/>
              </a:spcAft>
              <a:buFont typeface="Arial" pitchFamily="34" charset="0"/>
              <a:buChar char="•"/>
            </a:pPr>
            <a:r>
              <a:rPr lang="en-US" sz="2800" b="1" dirty="0" smtClean="0">
                <a:latin typeface="Cambria" pitchFamily="18" charset="0"/>
              </a:rPr>
              <a:t>This does not suggest that a Christian can lose his salvation; it refers to Gentiles as a whole (suggested by the singular </a:t>
            </a:r>
            <a:r>
              <a:rPr lang="en-US" sz="2800" b="1" i="1" u="sng" dirty="0" smtClean="0">
                <a:effectLst>
                  <a:outerShdw blurRad="38100" dist="38100" dir="2700000" algn="tl">
                    <a:srgbClr val="000000">
                      <a:alpha val="43137"/>
                    </a:srgbClr>
                  </a:outerShdw>
                </a:effectLst>
                <a:latin typeface="Cambria" pitchFamily="18" charset="0"/>
              </a:rPr>
              <a:t>you</a:t>
            </a:r>
            <a:r>
              <a:rPr lang="en-US" sz="2800" b="1" dirty="0" smtClean="0">
                <a:latin typeface="Cambria" pitchFamily="18" charset="0"/>
              </a:rPr>
              <a:t>) turning from the gospel much as Israel as a nation had done.</a:t>
            </a:r>
          </a:p>
        </p:txBody>
      </p:sp>
      <p:grpSp>
        <p:nvGrpSpPr>
          <p:cNvPr id="2" name="Group 4"/>
          <p:cNvGrpSpPr/>
          <p:nvPr/>
        </p:nvGrpSpPr>
        <p:grpSpPr>
          <a:xfrm>
            <a:off x="304800" y="152400"/>
            <a:ext cx="8534400" cy="774700"/>
            <a:chOff x="304800" y="152400"/>
            <a:chExt cx="8534400" cy="77470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11:20 – 22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11:23 – 24</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9" name="TextBox 8"/>
          <p:cNvSpPr txBox="1"/>
          <p:nvPr/>
        </p:nvSpPr>
        <p:spPr>
          <a:xfrm>
            <a:off x="304800" y="1071801"/>
            <a:ext cx="8534400" cy="3385542"/>
          </a:xfrm>
          <a:prstGeom prst="rect">
            <a:avLst/>
          </a:prstGeom>
          <a:gradFill>
            <a:gsLst>
              <a:gs pos="0">
                <a:srgbClr val="00B0F0"/>
              </a:gs>
              <a:gs pos="39999">
                <a:srgbClr val="85C2FF"/>
              </a:gs>
              <a:gs pos="70000">
                <a:srgbClr val="C4D6EB"/>
              </a:gs>
              <a:gs pos="100000">
                <a:srgbClr val="FFEBFA"/>
              </a:gs>
            </a:gsLst>
            <a:lin ang="5400000" scaled="0"/>
          </a:gradFill>
          <a:ln w="25400">
            <a:solidFill>
              <a:srgbClr val="002060"/>
            </a:solidFill>
          </a:ln>
        </p:spPr>
        <p:txBody>
          <a:bodyPr wrap="square" lIns="182880" tIns="182880" rIns="182880" bIns="182880" rtlCol="0">
            <a:spAutoFit/>
          </a:bodyPr>
          <a:lstStyle/>
          <a:p>
            <a:r>
              <a:rPr lang="en-US" sz="2800" b="1" baseline="30000" dirty="0" smtClean="0">
                <a:effectLst>
                  <a:outerShdw blurRad="38100" dist="38100" dir="2700000" algn="tl">
                    <a:srgbClr val="000000">
                      <a:alpha val="43137"/>
                    </a:srgbClr>
                  </a:outerShdw>
                </a:effectLst>
                <a:latin typeface="Georgia" pitchFamily="18" charset="0"/>
              </a:rPr>
              <a:t>23</a:t>
            </a:r>
            <a:r>
              <a:rPr lang="en-US" sz="2800" i="1" dirty="0" smtClean="0">
                <a:latin typeface="Georgia" pitchFamily="18" charset="0"/>
              </a:rPr>
              <a:t>And if they do not persist in unbelief, they will be grafted in, for God is able to graft them in again.  </a:t>
            </a:r>
            <a:r>
              <a:rPr lang="en-US" sz="2800" b="1" baseline="30000" dirty="0" smtClean="0">
                <a:effectLst>
                  <a:outerShdw blurRad="38100" dist="38100" dir="2700000" algn="tl">
                    <a:srgbClr val="000000">
                      <a:alpha val="43137"/>
                    </a:srgbClr>
                  </a:outerShdw>
                </a:effectLst>
                <a:latin typeface="Georgia" pitchFamily="18" charset="0"/>
              </a:rPr>
              <a:t>24</a:t>
            </a:r>
            <a:r>
              <a:rPr lang="en-US" sz="2800" i="1" dirty="0" smtClean="0">
                <a:latin typeface="Georgia" pitchFamily="18" charset="0"/>
              </a:rPr>
              <a:t>After all, if you were cut out of an olive tree that is wild by nature, and contrary to nature were grafted into a cultivated olive tree, how much more readily will these, the natural branches, be grafted into their own olive tree!  </a:t>
            </a:r>
          </a:p>
        </p:txBody>
      </p:sp>
      <p:cxnSp>
        <p:nvCxnSpPr>
          <p:cNvPr id="15" name="Straight Connector 14"/>
          <p:cNvCxnSpPr/>
          <p:nvPr/>
        </p:nvCxnSpPr>
        <p:spPr>
          <a:xfrm>
            <a:off x="457200" y="2133600"/>
            <a:ext cx="16459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6" name="Straight Connector 15"/>
          <p:cNvCxnSpPr/>
          <p:nvPr/>
        </p:nvCxnSpPr>
        <p:spPr>
          <a:xfrm>
            <a:off x="4191000" y="2514600"/>
            <a:ext cx="100584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838200" y="2971800"/>
            <a:ext cx="64008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cxnSp>
        <p:nvCxnSpPr>
          <p:cNvPr id="13" name="Straight Connector 12"/>
          <p:cNvCxnSpPr/>
          <p:nvPr/>
        </p:nvCxnSpPr>
        <p:spPr>
          <a:xfrm>
            <a:off x="4876800" y="3810000"/>
            <a:ext cx="1188720" cy="0"/>
          </a:xfrm>
          <a:prstGeom prst="line">
            <a:avLst/>
          </a:prstGeom>
          <a:ln w="50800">
            <a:solidFill>
              <a:srgbClr val="FFFF00"/>
            </a:solidFill>
          </a:ln>
        </p:spPr>
        <p:style>
          <a:lnRef idx="3">
            <a:schemeClr val="dk1"/>
          </a:lnRef>
          <a:fillRef idx="0">
            <a:schemeClr val="dk1"/>
          </a:fillRef>
          <a:effectRef idx="2">
            <a:schemeClr val="dk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000"/>
                                        <p:tgtEl>
                                          <p:spTgt spid="1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1000"/>
                                        <p:tgtEl>
                                          <p:spTgt spid="16"/>
                                        </p:tgtEl>
                                      </p:cBhvr>
                                    </p:animEffect>
                                  </p:childTnLst>
                                </p:cTn>
                              </p:par>
                            </p:childTnLst>
                          </p:cTn>
                        </p:par>
                        <p:par>
                          <p:cTn id="17" fill="hold">
                            <p:stCondLst>
                              <p:cond delay="2000"/>
                            </p:stCondLst>
                            <p:childTnLst>
                              <p:par>
                                <p:cTn id="18" presetID="22" presetClass="entr" presetSubtype="8" fill="hold"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3000"/>
                            </p:stCondLst>
                            <p:childTnLst>
                              <p:par>
                                <p:cTn id="22" presetID="22" presetClass="entr" presetSubtype="8"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90000"/>
          </a:schemeClr>
        </a:solidFill>
        <a:effectLst/>
      </p:bgPr>
    </p:bg>
    <p:spTree>
      <p:nvGrpSpPr>
        <p:cNvPr id="1" name=""/>
        <p:cNvGrpSpPr/>
        <p:nvPr/>
      </p:nvGrpSpPr>
      <p:grpSpPr>
        <a:xfrm>
          <a:off x="0" y="0"/>
          <a:ext cx="0" cy="0"/>
          <a:chOff x="0" y="0"/>
          <a:chExt cx="0" cy="0"/>
        </a:xfrm>
      </p:grpSpPr>
      <p:pic>
        <p:nvPicPr>
          <p:cNvPr id="5" name="Picture 4" descr="11 - 1 overview.jpg"/>
          <p:cNvPicPr>
            <a:picLocks noChangeAspect="1"/>
          </p:cNvPicPr>
          <p:nvPr/>
        </p:nvPicPr>
        <p:blipFill>
          <a:blip r:embed="rId2" cstate="print"/>
          <a:srcRect l="7639" t="6790" b="15123"/>
          <a:stretch>
            <a:fillRect/>
          </a:stretch>
        </p:blipFill>
        <p:spPr>
          <a:xfrm>
            <a:off x="762000" y="990600"/>
            <a:ext cx="7696200" cy="4880046"/>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585871"/>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Paul reminds the people of Israel, if they do not persist (</a:t>
            </a:r>
            <a:r>
              <a:rPr lang="en-US" sz="2800" b="1" i="1" dirty="0" smtClean="0">
                <a:latin typeface="Cambria" pitchFamily="18" charset="0"/>
              </a:rPr>
              <a:t>continue</a:t>
            </a:r>
            <a:r>
              <a:rPr lang="en-US" sz="2800" b="1" dirty="0" smtClean="0">
                <a:latin typeface="Cambria" pitchFamily="18" charset="0"/>
              </a:rPr>
              <a:t>) in unbelief, they will be grafted in, for God is able to graft them in </a:t>
            </a:r>
            <a:r>
              <a:rPr lang="en-US" sz="2800" b="1" i="1" dirty="0" smtClean="0">
                <a:effectLst>
                  <a:outerShdw blurRad="38100" dist="38100" dir="2700000" algn="tl">
                    <a:srgbClr val="000000">
                      <a:alpha val="43137"/>
                    </a:srgbClr>
                  </a:outerShdw>
                </a:effectLst>
                <a:latin typeface="Cambria" pitchFamily="18" charset="0"/>
              </a:rPr>
              <a:t>again</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At issue is not God’s ability but God’s decision. God sovereignly chose to put Israel aside corporately because of unbelief and to extend righteousness by faith to everyone.  </a:t>
            </a:r>
          </a:p>
          <a:p>
            <a:pPr marL="274320" indent="-274320">
              <a:spcAft>
                <a:spcPts val="2400"/>
              </a:spcAft>
              <a:buFont typeface="Arial" pitchFamily="34" charset="0"/>
              <a:buChar char="•"/>
            </a:pPr>
            <a:r>
              <a:rPr lang="en-US" sz="2800" b="1" dirty="0" smtClean="0">
                <a:latin typeface="Cambria" pitchFamily="18" charset="0"/>
              </a:rPr>
              <a:t>This demonstrates God’s decision to graft Gentiles into the spiritual stock of Abraham. </a:t>
            </a:r>
          </a:p>
        </p:txBody>
      </p:sp>
      <p:grpSp>
        <p:nvGrpSpPr>
          <p:cNvPr id="2" name="Group 4"/>
          <p:cNvGrpSpPr/>
          <p:nvPr/>
        </p:nvGrpSpPr>
        <p:grpSpPr>
          <a:xfrm>
            <a:off x="304800" y="152400"/>
            <a:ext cx="8534400" cy="774700"/>
            <a:chOff x="304800" y="152400"/>
            <a:chExt cx="8534400" cy="77470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11:23 – 24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847207"/>
          </a:xfrm>
          <a:prstGeom prst="rect">
            <a:avLst/>
          </a:prstGeom>
          <a:noFill/>
          <a:effectLst/>
        </p:spPr>
        <p:txBody>
          <a:bodyPr wrap="square" rtlCol="0">
            <a:spAutoFit/>
          </a:bodyPr>
          <a:lstStyle/>
          <a:p>
            <a:pPr marL="274320" indent="-274320">
              <a:spcAft>
                <a:spcPts val="2400"/>
              </a:spcAft>
              <a:buFont typeface="Arial" pitchFamily="34" charset="0"/>
              <a:buChar char="•"/>
            </a:pPr>
            <a:r>
              <a:rPr lang="en-US" sz="2800" b="1" dirty="0" smtClean="0">
                <a:latin typeface="Cambria" pitchFamily="18" charset="0"/>
              </a:rPr>
              <a:t>Therefore, if the unbelief which caused Israel’s rejection by God is removed, God is able and will graft the people of Israel (</a:t>
            </a:r>
            <a:r>
              <a:rPr lang="en-US" sz="2800" b="1" i="1" dirty="0" smtClean="0">
                <a:latin typeface="Cambria" pitchFamily="18" charset="0"/>
              </a:rPr>
              <a:t>the natural branches</a:t>
            </a:r>
            <a:r>
              <a:rPr lang="en-US" sz="2800" b="1" dirty="0" smtClean="0">
                <a:latin typeface="Cambria" pitchFamily="18" charset="0"/>
              </a:rPr>
              <a:t>) back into the spiritual stock to which they belong (</a:t>
            </a:r>
            <a:r>
              <a:rPr lang="en-US" sz="2800" b="1" i="1" dirty="0" smtClean="0">
                <a:latin typeface="Cambria" pitchFamily="18" charset="0"/>
              </a:rPr>
              <a:t>their own olive tree</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After all, as Paul wrote earlier, </a:t>
            </a:r>
            <a:r>
              <a:rPr lang="en-US" sz="2800" b="1" i="1" dirty="0" smtClean="0">
                <a:latin typeface="Cambria" pitchFamily="18" charset="0"/>
              </a:rPr>
              <a:t>“Everyone who calls on the name of the Lord will be saved”</a:t>
            </a:r>
            <a:r>
              <a:rPr lang="en-US" sz="2800" b="1" dirty="0" smtClean="0">
                <a:latin typeface="Cambria" pitchFamily="18" charset="0"/>
              </a:rPr>
              <a:t> (</a:t>
            </a:r>
            <a:r>
              <a:rPr lang="en-US" sz="2800" b="1" dirty="0" smtClean="0">
                <a:effectLst>
                  <a:outerShdw blurRad="38100" dist="38100" dir="2700000" algn="tl">
                    <a:srgbClr val="000000">
                      <a:alpha val="43137"/>
                    </a:srgbClr>
                  </a:outerShdw>
                </a:effectLst>
                <a:latin typeface="Cambria" pitchFamily="18" charset="0"/>
              </a:rPr>
              <a:t>10:13</a:t>
            </a:r>
            <a:r>
              <a:rPr lang="en-US" sz="2800" b="1" dirty="0" smtClean="0">
                <a:latin typeface="Cambria" pitchFamily="18" charset="0"/>
              </a:rPr>
              <a:t>).</a:t>
            </a:r>
          </a:p>
        </p:txBody>
      </p:sp>
      <p:grpSp>
        <p:nvGrpSpPr>
          <p:cNvPr id="2" name="Group 4"/>
          <p:cNvGrpSpPr/>
          <p:nvPr/>
        </p:nvGrpSpPr>
        <p:grpSpPr>
          <a:xfrm>
            <a:off x="304800" y="152400"/>
            <a:ext cx="8534400" cy="774700"/>
            <a:chOff x="304800" y="152400"/>
            <a:chExt cx="8534400" cy="774700"/>
          </a:xfrm>
        </p:grpSpPr>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11:23 – 24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pic>
        <p:nvPicPr>
          <p:cNvPr id="3" name="Picture 2" descr="11 - 17 - engrafted2.jpg"/>
          <p:cNvPicPr>
            <a:picLocks noChangeAspect="1"/>
          </p:cNvPicPr>
          <p:nvPr/>
        </p:nvPicPr>
        <p:blipFill>
          <a:blip r:embed="rId2" cstate="print"/>
          <a:stretch>
            <a:fillRect/>
          </a:stretch>
        </p:blipFill>
        <p:spPr>
          <a:xfrm>
            <a:off x="1905000" y="223777"/>
            <a:ext cx="5334000" cy="6405623"/>
          </a:xfrm>
          <a:prstGeom prst="rect">
            <a:avLst/>
          </a:prstGeom>
          <a:ln>
            <a:noFill/>
          </a:ln>
          <a:effectLst>
            <a:outerShdw blurRad="190500" algn="tl" rotWithShape="0">
              <a:srgbClr val="000000">
                <a:alpha val="70000"/>
              </a:srgbClr>
            </a:outerShdw>
          </a:effectLst>
        </p:spPr>
      </p:pic>
      <p:sp>
        <p:nvSpPr>
          <p:cNvPr id="4" name="Down Arrow 3"/>
          <p:cNvSpPr/>
          <p:nvPr/>
        </p:nvSpPr>
        <p:spPr>
          <a:xfrm rot="-3000000">
            <a:off x="1681278" y="95354"/>
            <a:ext cx="274320" cy="1334317"/>
          </a:xfrm>
          <a:prstGeom prst="downArrow">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6" name="Down Arrow 5"/>
          <p:cNvSpPr/>
          <p:nvPr/>
        </p:nvSpPr>
        <p:spPr>
          <a:xfrm rot="-3000000">
            <a:off x="1757477" y="2076553"/>
            <a:ext cx="274320" cy="1334317"/>
          </a:xfrm>
          <a:prstGeom prst="downArrow">
            <a:avLst/>
          </a:prstGeom>
          <a:solidFill>
            <a:srgbClr val="FFC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Down Arrow 6"/>
          <p:cNvSpPr/>
          <p:nvPr/>
        </p:nvSpPr>
        <p:spPr>
          <a:xfrm rot="-3000000">
            <a:off x="1757479" y="4210154"/>
            <a:ext cx="274320" cy="1334317"/>
          </a:xfrm>
          <a:prstGeom prst="down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righ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22" presetClass="entr" presetSubtype="2"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right)">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11 - 17 - olive tree.jpg"/>
          <p:cNvPicPr>
            <a:picLocks noChangeAspect="1"/>
          </p:cNvPicPr>
          <p:nvPr/>
        </p:nvPicPr>
        <p:blipFill>
          <a:blip r:embed="rId2" cstate="print"/>
          <a:stretch>
            <a:fillRect/>
          </a:stretch>
        </p:blipFill>
        <p:spPr>
          <a:xfrm>
            <a:off x="685800" y="533400"/>
            <a:ext cx="7696200" cy="577215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10000"/>
          </a:schemeClr>
        </a:soli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1981200" y="152400"/>
            <a:ext cx="5257800" cy="6553200"/>
          </a:xfrm>
          <a:prstGeom prst="rect">
            <a:avLst/>
          </a:prstGeom>
        </p:spPr>
      </p:pic>
      <p:pic>
        <p:nvPicPr>
          <p:cNvPr id="8" name="Picture 7" descr="9 - 33 stone2.jpeg"/>
          <p:cNvPicPr>
            <a:picLocks noChangeAspect="1"/>
          </p:cNvPicPr>
          <p:nvPr/>
        </p:nvPicPr>
        <p:blipFill>
          <a:blip r:embed="rId3" cstate="print"/>
          <a:stretch>
            <a:fillRect/>
          </a:stretch>
        </p:blipFill>
        <p:spPr>
          <a:xfrm>
            <a:off x="2057400" y="1219200"/>
            <a:ext cx="5105401" cy="3657600"/>
          </a:xfrm>
          <a:prstGeom prst="rect">
            <a:avLst/>
          </a:prstGeom>
          <a:ln>
            <a:noFill/>
          </a:ln>
          <a:effectLst>
            <a:outerShdw blurRad="190500" algn="tl" rotWithShape="0">
              <a:srgbClr val="000000">
                <a:alpha val="70000"/>
              </a:srgbClr>
            </a:outerShdw>
          </a:effectLst>
        </p:spPr>
      </p:pic>
      <p:pic>
        <p:nvPicPr>
          <p:cNvPr id="6" name="Picture 5" descr="7 - 24 Jesus.jpg"/>
          <p:cNvPicPr>
            <a:picLocks noChangeAspect="1"/>
          </p:cNvPicPr>
          <p:nvPr/>
        </p:nvPicPr>
        <p:blipFill>
          <a:blip r:embed="rId4" cstate="print"/>
          <a:stretch>
            <a:fillRect/>
          </a:stretch>
        </p:blipFill>
        <p:spPr>
          <a:xfrm>
            <a:off x="1905000" y="152400"/>
            <a:ext cx="5562600" cy="6579973"/>
          </a:xfrm>
          <a:prstGeom prst="rect">
            <a:avLst/>
          </a:prstGeom>
          <a:ln>
            <a:noFill/>
          </a:ln>
          <a:effectLst>
            <a:outerShdw blurRad="190500" algn="tl" rotWithShape="0">
              <a:srgbClr val="000000">
                <a:alpha val="70000"/>
              </a:srgbClr>
            </a:outerShdw>
          </a:effectLst>
        </p:spPr>
      </p:pic>
      <p:sp>
        <p:nvSpPr>
          <p:cNvPr id="5" name="TextBox 4"/>
          <p:cNvSpPr txBox="1"/>
          <p:nvPr/>
        </p:nvSpPr>
        <p:spPr>
          <a:xfrm>
            <a:off x="228600" y="6096000"/>
            <a:ext cx="8763000" cy="461665"/>
          </a:xfrm>
          <a:prstGeom prst="rect">
            <a:avLst/>
          </a:prstGeom>
          <a:noFill/>
          <a:effectLst>
            <a:outerShdw blurRad="76200" dist="38100" dir="1200000" algn="ctr" rotWithShape="0">
              <a:schemeClr val="bg1">
                <a:lumMod val="95000"/>
              </a:schemeClr>
            </a:outerShdw>
          </a:effectLst>
        </p:spPr>
        <p:txBody>
          <a:bodyPr wrap="square" rtlCol="0">
            <a:spAutoFit/>
          </a:bodyPr>
          <a:lstStyle/>
          <a:p>
            <a:pPr algn="ctr"/>
            <a:r>
              <a:rPr lang="en-US" sz="2400" smtClean="0">
                <a:solidFill>
                  <a:srgbClr val="FFFF00"/>
                </a:solidFill>
                <a:effectLst>
                  <a:outerShdw blurRad="38100" dist="38100" dir="2700000" algn="tl">
                    <a:srgbClr val="000000">
                      <a:alpha val="43137"/>
                    </a:srgbClr>
                  </a:outerShdw>
                </a:effectLst>
                <a:latin typeface="Britannic Bold" pitchFamily="34" charset="0"/>
              </a:rPr>
              <a:t>“I </a:t>
            </a:r>
            <a:r>
              <a:rPr lang="en-US" sz="2400" dirty="0" smtClean="0">
                <a:solidFill>
                  <a:srgbClr val="FFFF00"/>
                </a:solidFill>
                <a:effectLst>
                  <a:outerShdw blurRad="38100" dist="38100" dir="2700000" algn="tl">
                    <a:srgbClr val="000000">
                      <a:alpha val="43137"/>
                    </a:srgbClr>
                  </a:outerShdw>
                </a:effectLst>
                <a:latin typeface="Britannic Bold" pitchFamily="34" charset="0"/>
              </a:rPr>
              <a:t>am the Savior of all, Jew and Gentile . . .”</a:t>
            </a:r>
            <a:endParaRPr lang="en-US" sz="2400" dirty="0">
              <a:solidFill>
                <a:srgbClr val="FFFF00"/>
              </a:solidFill>
              <a:effectLst>
                <a:outerShdw blurRad="38100" dist="38100" dir="2700000" algn="tl">
                  <a:srgbClr val="000000">
                    <a:alpha val="43137"/>
                  </a:srgbClr>
                </a:outerShdw>
              </a:effectLst>
              <a:latin typeface="Britannic Bold"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4000"/>
                            </p:stCondLst>
                            <p:childTnLst>
                              <p:par>
                                <p:cTn id="9" presetID="8" presetClass="entr" presetSubtype="32" fill="hold" nodeType="afterEffect">
                                  <p:stCondLst>
                                    <p:cond delay="2000"/>
                                  </p:stCondLst>
                                  <p:childTnLst>
                                    <p:set>
                                      <p:cBhvr>
                                        <p:cTn id="10" dur="1" fill="hold">
                                          <p:stCondLst>
                                            <p:cond delay="0"/>
                                          </p:stCondLst>
                                        </p:cTn>
                                        <p:tgtEl>
                                          <p:spTgt spid="8"/>
                                        </p:tgtEl>
                                        <p:attrNameLst>
                                          <p:attrName>style.visibility</p:attrName>
                                        </p:attrNameLst>
                                      </p:cBhvr>
                                      <p:to>
                                        <p:strVal val="visible"/>
                                      </p:to>
                                    </p:set>
                                    <p:animEffect transition="in" filter="diamond(out)">
                                      <p:cBhvr>
                                        <p:cTn id="11" dur="2000"/>
                                        <p:tgtEl>
                                          <p:spTgt spid="8"/>
                                        </p:tgtEl>
                                      </p:cBhvr>
                                    </p:animEffect>
                                  </p:childTnLst>
                                </p:cTn>
                              </p:par>
                            </p:childTnLst>
                          </p:cTn>
                        </p:par>
                        <p:par>
                          <p:cTn id="12" fill="hold">
                            <p:stCondLst>
                              <p:cond delay="8000"/>
                            </p:stCondLst>
                            <p:childTnLst>
                              <p:par>
                                <p:cTn id="13" presetID="8" presetClass="entr" presetSubtype="32" fill="hold" nodeType="afterEffect">
                                  <p:stCondLst>
                                    <p:cond delay="2000"/>
                                  </p:stCondLst>
                                  <p:childTnLst>
                                    <p:set>
                                      <p:cBhvr>
                                        <p:cTn id="14" dur="1" fill="hold">
                                          <p:stCondLst>
                                            <p:cond delay="0"/>
                                          </p:stCondLst>
                                        </p:cTn>
                                        <p:tgtEl>
                                          <p:spTgt spid="6"/>
                                        </p:tgtEl>
                                        <p:attrNameLst>
                                          <p:attrName>style.visibility</p:attrName>
                                        </p:attrNameLst>
                                      </p:cBhvr>
                                      <p:to>
                                        <p:strVal val="visible"/>
                                      </p:to>
                                    </p:set>
                                    <p:animEffect transition="in" filter="diamond(out)">
                                      <p:cBhvr>
                                        <p:cTn id="15" dur="2000"/>
                                        <p:tgtEl>
                                          <p:spTgt spid="6"/>
                                        </p:tgtEl>
                                      </p:cBhvr>
                                    </p:animEffect>
                                  </p:childTnLst>
                                </p:cTn>
                              </p:par>
                            </p:childTnLst>
                          </p:cTn>
                        </p:par>
                        <p:par>
                          <p:cTn id="16" fill="hold">
                            <p:stCondLst>
                              <p:cond delay="12000"/>
                            </p:stCondLst>
                            <p:childTnLst>
                              <p:par>
                                <p:cTn id="17" presetID="15" presetClass="entr" presetSubtype="0" fill="hold" grpId="0" nodeType="afterEffect">
                                  <p:stCondLst>
                                    <p:cond delay="1000"/>
                                  </p:stCondLst>
                                  <p:childTnLst>
                                    <p:set>
                                      <p:cBhvr>
                                        <p:cTn id="18" dur="1" fill="hold">
                                          <p:stCondLst>
                                            <p:cond delay="0"/>
                                          </p:stCondLst>
                                        </p:cTn>
                                        <p:tgtEl>
                                          <p:spTgt spid="5"/>
                                        </p:tgtEl>
                                        <p:attrNameLst>
                                          <p:attrName>style.visibility</p:attrName>
                                        </p:attrNameLst>
                                      </p:cBhvr>
                                      <p:to>
                                        <p:strVal val="visible"/>
                                      </p:to>
                                    </p:set>
                                    <p:anim calcmode="lin" valueType="num">
                                      <p:cBhvr>
                                        <p:cTn id="19" dur="2000" fill="hold"/>
                                        <p:tgtEl>
                                          <p:spTgt spid="5"/>
                                        </p:tgtEl>
                                        <p:attrNameLst>
                                          <p:attrName>ppt_w</p:attrName>
                                        </p:attrNameLst>
                                      </p:cBhvr>
                                      <p:tavLst>
                                        <p:tav tm="0">
                                          <p:val>
                                            <p:fltVal val="0"/>
                                          </p:val>
                                        </p:tav>
                                        <p:tav tm="100000">
                                          <p:val>
                                            <p:strVal val="#ppt_w"/>
                                          </p:val>
                                        </p:tav>
                                      </p:tavLst>
                                    </p:anim>
                                    <p:anim calcmode="lin" valueType="num">
                                      <p:cBhvr>
                                        <p:cTn id="20" dur="2000" fill="hold"/>
                                        <p:tgtEl>
                                          <p:spTgt spid="5"/>
                                        </p:tgtEl>
                                        <p:attrNameLst>
                                          <p:attrName>ppt_h</p:attrName>
                                        </p:attrNameLst>
                                      </p:cBhvr>
                                      <p:tavLst>
                                        <p:tav tm="0">
                                          <p:val>
                                            <p:fltVal val="0"/>
                                          </p:val>
                                        </p:tav>
                                        <p:tav tm="100000">
                                          <p:val>
                                            <p:strVal val="#ppt_h"/>
                                          </p:val>
                                        </p:tav>
                                      </p:tavLst>
                                    </p:anim>
                                    <p:anim calcmode="lin" valueType="num">
                                      <p:cBhvr>
                                        <p:cTn id="21" dur="2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2" dur="2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458200" cy="646331"/>
          </a:xfrm>
          <a:prstGeom prst="rect">
            <a:avLst/>
          </a:prstGeom>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30 June 2021</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Romans</a:t>
            </a:r>
            <a:endParaRPr lang="en-US" sz="3000" b="1" dirty="0"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1981200"/>
            <a:ext cx="8534400" cy="3754874"/>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C00000"/>
                </a:solidFill>
                <a:latin typeface="Britannic Bold" pitchFamily="34" charset="0"/>
              </a:rPr>
              <a:t>	</a:t>
            </a:r>
            <a:r>
              <a:rPr lang="en-US" sz="3000" b="1" dirty="0" smtClean="0">
                <a:solidFill>
                  <a:srgbClr val="C00000"/>
                </a:solidFill>
                <a:latin typeface="Britannic Bold" pitchFamily="34" charset="0"/>
              </a:rPr>
              <a:t>Before next class, read the below chapter in the KJV and in one other versions of the Bible, i.e., NKJV, NRSV, NIV, CEV, etc … </a:t>
            </a:r>
          </a:p>
          <a:p>
            <a:pPr marL="548640" indent="-274320">
              <a:spcAft>
                <a:spcPts val="1800"/>
              </a:spcAft>
              <a:buFont typeface="Arial" pitchFamily="34" charset="0"/>
              <a:buChar char="•"/>
            </a:pPr>
            <a:r>
              <a:rPr lang="en-US" sz="3000" b="1" dirty="0" smtClean="0">
                <a:solidFill>
                  <a:prstClr val="black"/>
                </a:solidFill>
                <a:effectLst>
                  <a:outerShdw blurRad="38100" dist="38100" dir="2700000" algn="tl">
                    <a:srgbClr val="000000">
                      <a:alpha val="43137"/>
                    </a:srgbClr>
                  </a:outerShdw>
                </a:effectLst>
                <a:latin typeface="Cambria" pitchFamily="18" charset="0"/>
              </a:rPr>
              <a:t>Read the entire Chapter 11 </a:t>
            </a:r>
          </a:p>
          <a:p>
            <a:pPr marL="548640" indent="-274320">
              <a:spcAft>
                <a:spcPts val="1800"/>
              </a:spcAft>
              <a:buFont typeface="Arial" pitchFamily="34" charset="0"/>
              <a:buChar char="•"/>
            </a:pPr>
            <a:r>
              <a:rPr lang="en-US" sz="3000" b="1" dirty="0" smtClean="0">
                <a:solidFill>
                  <a:prstClr val="black"/>
                </a:solidFill>
                <a:effectLst>
                  <a:outerShdw blurRad="38100" dist="38100" dir="2700000" algn="tl">
                    <a:srgbClr val="000000">
                      <a:alpha val="43137"/>
                    </a:srgbClr>
                  </a:outerShdw>
                </a:effectLst>
                <a:latin typeface="Cambria" pitchFamily="18" charset="0"/>
              </a:rPr>
              <a:t>1st lesson:  11:1-24 (The Wild Olive Tree)</a:t>
            </a:r>
          </a:p>
          <a:p>
            <a:pPr marL="548640" indent="-274320">
              <a:spcAft>
                <a:spcPts val="1800"/>
              </a:spcAft>
              <a:buFont typeface="Arial" pitchFamily="34" charset="0"/>
              <a:buChar char="•"/>
            </a:pPr>
            <a:r>
              <a:rPr lang="en-US" sz="3000" b="1" dirty="0" smtClean="0">
                <a:solidFill>
                  <a:prstClr val="black"/>
                </a:solidFill>
                <a:effectLst>
                  <a:outerShdw blurRad="38100" dist="38100" dir="2700000" algn="tl">
                    <a:srgbClr val="000000">
                      <a:alpha val="43137"/>
                    </a:srgbClr>
                  </a:outerShdw>
                </a:effectLst>
                <a:latin typeface="Cambria" pitchFamily="18" charset="0"/>
              </a:rPr>
              <a:t>2nd lesson: 11:25-36 (The Salvation of Israel)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2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3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4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par>
                          <p:cTn id="29" fill="hold">
                            <p:stCondLst>
                              <p:cond delay="5100"/>
                            </p:stCondLst>
                            <p:childTnLst>
                              <p:par>
                                <p:cTn id="30" presetID="22" presetClass="entr" presetSubtype="8" fill="hold" nodeType="after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left)">
                                      <p:cBhvr>
                                        <p:cTn id="32" dur="1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 name="Picture 3" descr="11 - 3 remnant2.jpg"/>
          <p:cNvPicPr>
            <a:picLocks noChangeAspect="1"/>
          </p:cNvPicPr>
          <p:nvPr/>
        </p:nvPicPr>
        <p:blipFill>
          <a:blip r:embed="rId2" cstate="print"/>
          <a:srcRect l="5000" r="4167"/>
          <a:stretch>
            <a:fillRect/>
          </a:stretch>
        </p:blipFill>
        <p:spPr>
          <a:xfrm>
            <a:off x="457200" y="838200"/>
            <a:ext cx="8305800" cy="5143500"/>
          </a:xfrm>
          <a:prstGeom prst="rect">
            <a:avLst/>
          </a:prstGeom>
          <a:ln>
            <a:noFill/>
          </a:ln>
          <a:effectLst>
            <a:outerShdw blurRad="190500" algn="tl" rotWithShape="0">
              <a:srgbClr val="000000">
                <a:alpha val="70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4355038"/>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Summary: </a:t>
            </a:r>
          </a:p>
          <a:p>
            <a:pPr marL="274320" indent="-274320">
              <a:spcAft>
                <a:spcPts val="2400"/>
              </a:spcAft>
              <a:buFont typeface="Arial" pitchFamily="34" charset="0"/>
              <a:buChar char="•"/>
            </a:pPr>
            <a:r>
              <a:rPr lang="en-US" sz="2800" b="1" dirty="0" smtClean="0">
                <a:latin typeface="Cambria" pitchFamily="18" charset="0"/>
              </a:rPr>
              <a:t>Paul concluded </a:t>
            </a:r>
            <a:r>
              <a:rPr lang="en-US" sz="2800" b="1" i="1" dirty="0" smtClean="0">
                <a:latin typeface="Cambria" pitchFamily="18" charset="0"/>
              </a:rPr>
              <a:t>chapter ten</a:t>
            </a:r>
            <a:r>
              <a:rPr lang="en-US" sz="2800" b="1" dirty="0" smtClean="0">
                <a:latin typeface="Cambria" pitchFamily="18" charset="0"/>
              </a:rPr>
              <a:t> with a quotation from Isaiah describing the nation of Israel as </a:t>
            </a:r>
            <a:r>
              <a:rPr lang="en-US" sz="2800" b="1" i="1" dirty="0" smtClean="0">
                <a:latin typeface="Cambria" pitchFamily="18" charset="0"/>
              </a:rPr>
              <a:t>“a disobedient and contrary people.”</a:t>
            </a:r>
            <a:r>
              <a:rPr lang="en-US" sz="2800" b="1" dirty="0" smtClean="0">
                <a:latin typeface="Cambria" pitchFamily="18" charset="0"/>
              </a:rPr>
              <a:t>  Paul begins </a:t>
            </a:r>
            <a:r>
              <a:rPr lang="en-US" sz="2800" b="1" i="1" dirty="0" smtClean="0">
                <a:latin typeface="Cambria" pitchFamily="18" charset="0"/>
              </a:rPr>
              <a:t>chapter eleven</a:t>
            </a:r>
            <a:r>
              <a:rPr lang="en-US" sz="2800" b="1" dirty="0" smtClean="0">
                <a:latin typeface="Cambria" pitchFamily="18" charset="0"/>
              </a:rPr>
              <a:t> by giving several examples to show that despite this rebellion God has not totally rejected His people (</a:t>
            </a:r>
            <a:r>
              <a:rPr lang="en-US" sz="2800" b="1" dirty="0" smtClean="0">
                <a:effectLst>
                  <a:outerShdw blurRad="38100" dist="38100" dir="2700000" algn="tl">
                    <a:srgbClr val="000000">
                      <a:alpha val="43137"/>
                    </a:srgbClr>
                  </a:outerShdw>
                </a:effectLst>
                <a:latin typeface="Cambria" pitchFamily="18" charset="0"/>
              </a:rPr>
              <a:t>1-6</a:t>
            </a:r>
            <a:r>
              <a:rPr lang="en-US" sz="2800" b="1" dirty="0" smtClean="0">
                <a:latin typeface="Cambria" pitchFamily="18" charset="0"/>
              </a:rPr>
              <a:t>).  </a:t>
            </a:r>
          </a:p>
          <a:p>
            <a:pPr marL="274320" indent="-274320">
              <a:spcAft>
                <a:spcPts val="2400"/>
              </a:spcAft>
              <a:buFont typeface="Arial" pitchFamily="34" charset="0"/>
              <a:buChar char="•"/>
            </a:pPr>
            <a:r>
              <a:rPr lang="en-US" sz="2800" b="1" dirty="0" smtClean="0">
                <a:latin typeface="Cambria" pitchFamily="18" charset="0"/>
              </a:rPr>
              <a:t>What God has done, however, is harden the hearts of the rebellious Israelites (</a:t>
            </a:r>
            <a:r>
              <a:rPr lang="en-US" sz="2800" b="1" dirty="0" smtClean="0">
                <a:effectLst>
                  <a:outerShdw blurRad="38100" dist="38100" dir="2700000" algn="tl">
                    <a:srgbClr val="000000">
                      <a:alpha val="43137"/>
                    </a:srgbClr>
                  </a:outerShdw>
                </a:effectLst>
                <a:latin typeface="Cambria" pitchFamily="18" charset="0"/>
              </a:rPr>
              <a:t>7-10</a:t>
            </a:r>
            <a:r>
              <a:rPr lang="en-US" sz="2800" b="1" dirty="0" smtClean="0">
                <a:latin typeface="Cambria" pitchFamily="18" charset="0"/>
              </a:rPr>
              <a:t>).</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304800" y="1066800"/>
            <a:ext cx="8534400" cy="3924151"/>
          </a:xfrm>
          <a:prstGeom prst="rect">
            <a:avLst/>
          </a:prstGeom>
          <a:noFill/>
          <a:effectLst/>
        </p:spPr>
        <p:txBody>
          <a:bodyPr wrap="square" rtlCol="0">
            <a:spAutoFit/>
          </a:bodyPr>
          <a:lstStyle/>
          <a:p>
            <a:pPr>
              <a:spcAft>
                <a:spcPts val="600"/>
              </a:spcAft>
            </a:pPr>
            <a:r>
              <a:rPr lang="en-US" sz="2800" b="1" dirty="0" smtClean="0">
                <a:effectLst>
                  <a:outerShdw blurRad="38100" dist="38100" dir="2700000" algn="tl">
                    <a:srgbClr val="000000">
                      <a:alpha val="43137"/>
                    </a:srgbClr>
                  </a:outerShdw>
                </a:effectLst>
                <a:latin typeface="Cambria" pitchFamily="18" charset="0"/>
              </a:rPr>
              <a:t>Summary: </a:t>
            </a:r>
          </a:p>
          <a:p>
            <a:pPr marL="274320" indent="-274320">
              <a:spcAft>
                <a:spcPts val="2400"/>
              </a:spcAft>
              <a:buFont typeface="Arial" pitchFamily="34" charset="0"/>
              <a:buChar char="•"/>
            </a:pPr>
            <a:r>
              <a:rPr lang="en-US" sz="2800" b="1" dirty="0" smtClean="0">
                <a:latin typeface="Cambria" pitchFamily="18" charset="0"/>
              </a:rPr>
              <a:t>But the outcome of this </a:t>
            </a:r>
            <a:r>
              <a:rPr lang="en-US" sz="2800" b="1" i="1" dirty="0" smtClean="0">
                <a:effectLst>
                  <a:outerShdw blurRad="38100" dist="38100" dir="2700000" algn="tl">
                    <a:srgbClr val="000000">
                      <a:alpha val="43137"/>
                    </a:srgbClr>
                  </a:outerShdw>
                </a:effectLst>
                <a:latin typeface="Cambria" pitchFamily="18" charset="0"/>
              </a:rPr>
              <a:t>“hardening”</a:t>
            </a:r>
            <a:r>
              <a:rPr lang="en-US" sz="2800" b="1" dirty="0" smtClean="0">
                <a:latin typeface="Cambria" pitchFamily="18" charset="0"/>
              </a:rPr>
              <a:t> led to salvation coming to the Gentiles, which in turn God was using to provoke Israel to jealousy in an attempt to win them back to Him.  </a:t>
            </a:r>
          </a:p>
          <a:p>
            <a:pPr marL="274320" indent="-274320">
              <a:spcAft>
                <a:spcPts val="2400"/>
              </a:spcAft>
              <a:buFont typeface="Arial" pitchFamily="34" charset="0"/>
              <a:buChar char="•"/>
            </a:pPr>
            <a:r>
              <a:rPr lang="en-US" sz="2800" b="1" dirty="0" smtClean="0">
                <a:latin typeface="Cambria" pitchFamily="18" charset="0"/>
              </a:rPr>
              <a:t>This is also why Paul magnified his ministry to the Gentiles, hoping to save some of his people by provoking them to jealousy (</a:t>
            </a:r>
            <a:r>
              <a:rPr lang="en-US" sz="2800" b="1" dirty="0" smtClean="0">
                <a:effectLst>
                  <a:outerShdw blurRad="38100" dist="38100" dir="2700000" algn="tl">
                    <a:srgbClr val="000000">
                      <a:alpha val="43137"/>
                    </a:srgbClr>
                  </a:outerShdw>
                </a:effectLst>
                <a:latin typeface="Cambria" pitchFamily="18" charset="0"/>
              </a:rPr>
              <a:t>11-15</a:t>
            </a:r>
            <a:r>
              <a:rPr lang="en-US" sz="2800" b="1" dirty="0" smtClean="0">
                <a:latin typeface="Cambria" pitchFamily="18" charset="0"/>
              </a:rPr>
              <a:t>).  </a:t>
            </a:r>
          </a:p>
        </p:txBody>
      </p:sp>
      <p:sp>
        <p:nvSpPr>
          <p:cNvPr id="6" name="Title 1"/>
          <p:cNvSpPr txBox="1">
            <a:spLocks/>
          </p:cNvSpPr>
          <p:nvPr/>
        </p:nvSpPr>
        <p:spPr>
          <a:xfrm>
            <a:off x="304800" y="152400"/>
            <a:ext cx="8534400" cy="731520"/>
          </a:xfrm>
          <a:prstGeom prst="rect">
            <a:avLst/>
          </a:prstGeom>
        </p:spPr>
        <p:style>
          <a:lnRef idx="1">
            <a:schemeClr val="accent1"/>
          </a:lnRef>
          <a:fillRef idx="2">
            <a:schemeClr val="accent1"/>
          </a:fillRef>
          <a:effectRef idx="1">
            <a:schemeClr val="accent1"/>
          </a:effectRef>
          <a:fontRef idx="minor">
            <a:schemeClr val="dk1"/>
          </a:fontRef>
        </p:style>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all" spc="0" normalizeH="0" baseline="0" noProof="0" dirty="0" smtClean="0">
                <a:ln>
                  <a:noFill/>
                </a:ln>
                <a:solidFill>
                  <a:srgbClr val="7030A0"/>
                </a:solidFill>
                <a:effectLst>
                  <a:outerShdw blurRad="38100" dist="38100" dir="2700000" algn="tl">
                    <a:srgbClr val="000000">
                      <a:alpha val="43137"/>
                    </a:srgbClr>
                  </a:outerShdw>
                  <a:reflection blurRad="12700" stA="48000" endA="300" endPos="55000" dir="5400000" sy="-90000" algn="bl" rotWithShape="0"/>
                </a:effectLst>
                <a:uLnTx/>
                <a:uFillTx/>
                <a:latin typeface="Britannic Bold" pitchFamily="34" charset="0"/>
                <a:ea typeface="+mn-ea"/>
                <a:cs typeface="+mn-cs"/>
              </a:rPr>
              <a:t>Romans 11  </a:t>
            </a:r>
          </a:p>
        </p:txBody>
      </p:sp>
      <p:pic>
        <p:nvPicPr>
          <p:cNvPr id="7" name="Picture 5" descr="Scroll.png"/>
          <p:cNvPicPr>
            <a:picLocks noChangeAspect="1"/>
          </p:cNvPicPr>
          <p:nvPr/>
        </p:nvPicPr>
        <p:blipFill>
          <a:blip r:embed="rId2" cstate="print"/>
          <a:srcRect/>
          <a:stretch>
            <a:fillRect/>
          </a:stretch>
        </p:blipFill>
        <p:spPr bwMode="auto">
          <a:xfrm>
            <a:off x="7315200" y="152400"/>
            <a:ext cx="1524000" cy="774700"/>
          </a:xfrm>
          <a:prstGeom prst="rect">
            <a:avLst/>
          </a:prstGeom>
          <a:noFill/>
          <a:ln w="9525">
            <a:noFill/>
            <a:miter lim="800000"/>
            <a:headEnd/>
            <a:tailEnd/>
          </a:ln>
          <a:effectLst>
            <a:outerShdw dist="38100" dir="2700000" rotWithShape="0">
              <a:srgbClr val="808080">
                <a:alpha val="42998"/>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47517</TotalTime>
  <Words>3674</Words>
  <Application>Microsoft Office PowerPoint</Application>
  <PresentationFormat>On-screen Show (4:3)</PresentationFormat>
  <Paragraphs>165</Paragraphs>
  <Slides>65</Slides>
  <Notes>3</Notes>
  <HiddenSlides>0</HiddenSlides>
  <MMClips>0</MMClips>
  <ScaleCrop>false</ScaleCrop>
  <HeadingPairs>
    <vt:vector size="4" baseType="variant">
      <vt:variant>
        <vt:lpstr>Theme</vt:lpstr>
      </vt:variant>
      <vt:variant>
        <vt:i4>2</vt:i4>
      </vt:variant>
      <vt:variant>
        <vt:lpstr>Slide Titles</vt:lpstr>
      </vt:variant>
      <vt:variant>
        <vt:i4>65</vt:i4>
      </vt:variant>
    </vt:vector>
  </HeadingPairs>
  <TitlesOfParts>
    <vt:vector size="67" baseType="lpstr">
      <vt:lpstr>Trek</vt:lpstr>
      <vt:lpstr>1_Trek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7605</cp:revision>
  <dcterms:created xsi:type="dcterms:W3CDTF">2016-10-08T19:35:00Z</dcterms:created>
  <dcterms:modified xsi:type="dcterms:W3CDTF">2021-06-23T02:08:40Z</dcterms:modified>
</cp:coreProperties>
</file>