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50"/>
  </p:notesMasterIdLst>
  <p:sldIdLst>
    <p:sldId id="1659" r:id="rId3"/>
    <p:sldId id="2197" r:id="rId4"/>
    <p:sldId id="2514" r:id="rId5"/>
    <p:sldId id="2516" r:id="rId6"/>
    <p:sldId id="2585" r:id="rId7"/>
    <p:sldId id="2612" r:id="rId8"/>
    <p:sldId id="2586" r:id="rId9"/>
    <p:sldId id="2561" r:id="rId10"/>
    <p:sldId id="2644" r:id="rId11"/>
    <p:sldId id="2646" r:id="rId12"/>
    <p:sldId id="2624" r:id="rId13"/>
    <p:sldId id="2498" r:id="rId14"/>
    <p:sldId id="2625" r:id="rId15"/>
    <p:sldId id="2588" r:id="rId16"/>
    <p:sldId id="2587" r:id="rId17"/>
    <p:sldId id="2648" r:id="rId18"/>
    <p:sldId id="2649" r:id="rId19"/>
    <p:sldId id="2521" r:id="rId20"/>
    <p:sldId id="2647" r:id="rId21"/>
    <p:sldId id="2651" r:id="rId22"/>
    <p:sldId id="2652" r:id="rId23"/>
    <p:sldId id="2654" r:id="rId24"/>
    <p:sldId id="2451" r:id="rId25"/>
    <p:sldId id="2631" r:id="rId26"/>
    <p:sldId id="2655" r:id="rId27"/>
    <p:sldId id="2658" r:id="rId28"/>
    <p:sldId id="2635" r:id="rId29"/>
    <p:sldId id="2656" r:id="rId30"/>
    <p:sldId id="2659" r:id="rId31"/>
    <p:sldId id="2660" r:id="rId32"/>
    <p:sldId id="2630" r:id="rId33"/>
    <p:sldId id="2638" r:id="rId34"/>
    <p:sldId id="2665" r:id="rId35"/>
    <p:sldId id="2637" r:id="rId36"/>
    <p:sldId id="2664" r:id="rId37"/>
    <p:sldId id="2666" r:id="rId38"/>
    <p:sldId id="2661" r:id="rId39"/>
    <p:sldId id="2574" r:id="rId40"/>
    <p:sldId id="2662" r:id="rId41"/>
    <p:sldId id="2663" r:id="rId42"/>
    <p:sldId id="2667" r:id="rId43"/>
    <p:sldId id="2639" r:id="rId44"/>
    <p:sldId id="2640" r:id="rId45"/>
    <p:sldId id="2546" r:id="rId46"/>
    <p:sldId id="2642" r:id="rId47"/>
    <p:sldId id="1888" r:id="rId48"/>
    <p:sldId id="189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C"/>
    <a:srgbClr val="F74BBA"/>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230" autoAdjust="0"/>
    <p:restoredTop sz="8643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6/29/2021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47</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6/29/2021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6/29/2021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6/29/2021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6/29/2021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6/29/2021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6/29/2021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6/29/2021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6/29/2021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6/29/2021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6/29/2021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2154436"/>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The Salvation of Israel</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Part Two</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11:25 – 36</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30 June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24</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500"/>
                                        <p:tgtEl>
                                          <p:spTgt spid="11">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ipe(left)">
                                      <p:cBhvr>
                                        <p:cTn id="14" dur="500"/>
                                        <p:tgtEl>
                                          <p:spTgt spid="11">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1000"/>
                                        <p:tgtEl>
                                          <p:spTgt spid="10">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8592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Furthermore, some claim that the </a:t>
            </a:r>
            <a:r>
              <a:rPr lang="en-US" sz="2800" b="1" dirty="0" smtClean="0">
                <a:effectLst>
                  <a:outerShdw blurRad="38100" dist="38100" dir="2700000" algn="tl">
                    <a:srgbClr val="000000">
                      <a:alpha val="43137"/>
                    </a:srgbClr>
                  </a:outerShdw>
                </a:effectLst>
                <a:latin typeface="Cambria" pitchFamily="18" charset="0"/>
              </a:rPr>
              <a:t>church</a:t>
            </a:r>
            <a:r>
              <a:rPr lang="en-US" sz="2800" b="1" dirty="0" smtClean="0">
                <a:latin typeface="Cambria" pitchFamily="18" charset="0"/>
              </a:rPr>
              <a:t> will inherit the promises of Abraham’s covenant, not literally, but “spiritually” – which can mean just about anything you care to read into it.  </a:t>
            </a:r>
            <a:r>
              <a:rPr lang="en-US" sz="2800" b="1" i="1" dirty="0" smtClean="0">
                <a:effectLst>
                  <a:outerShdw blurRad="38100" dist="38100" dir="2700000" algn="tl">
                    <a:srgbClr val="000000">
                      <a:alpha val="43137"/>
                    </a:srgbClr>
                  </a:outerShdw>
                </a:effectLst>
                <a:latin typeface="Cambria" pitchFamily="18" charset="0"/>
              </a:rPr>
              <a:t>Not true!</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Paul stresses </a:t>
            </a:r>
            <a:r>
              <a:rPr lang="en-US" sz="2800" b="1" dirty="0" smtClean="0">
                <a:effectLst>
                  <a:outerShdw blurRad="38100" dist="38100" dir="2700000" algn="tl">
                    <a:srgbClr val="000000">
                      <a:alpha val="43137"/>
                    </a:srgbClr>
                  </a:outerShdw>
                </a:effectLst>
                <a:latin typeface="Cambria" pitchFamily="18" charset="0"/>
              </a:rPr>
              <a:t>Jew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effectLst>
                  <a:outerShdw blurRad="38100" dist="38100" dir="2700000" algn="tl">
                    <a:srgbClr val="000000">
                      <a:alpha val="43137"/>
                    </a:srgbClr>
                  </a:outerShdw>
                </a:effectLst>
                <a:latin typeface="Cambria" pitchFamily="18" charset="0"/>
              </a:rPr>
              <a:t> Gentile</a:t>
            </a:r>
            <a:r>
              <a:rPr lang="en-US" sz="2800" b="1" dirty="0" smtClean="0">
                <a:latin typeface="Cambria" pitchFamily="18" charset="0"/>
              </a:rPr>
              <a:t> unity, but he also stresses their distinction in terms of how God   will carry out His</a:t>
            </a:r>
            <a:r>
              <a:rPr lang="en-US" sz="2800" b="1" dirty="0" smtClean="0">
                <a:effectLst>
                  <a:outerShdw blurRad="38100" dist="38100" dir="2700000" algn="tl">
                    <a:srgbClr val="000000">
                      <a:alpha val="43137"/>
                    </a:srgbClr>
                  </a:outerShdw>
                </a:effectLst>
                <a:latin typeface="Cambria" pitchFamily="18" charset="0"/>
              </a:rPr>
              <a:t> salvation</a:t>
            </a:r>
            <a:r>
              <a:rPr lang="en-US" sz="2800" b="1" dirty="0" smtClean="0">
                <a:latin typeface="Cambria" pitchFamily="18" charset="0"/>
              </a:rPr>
              <a:t> plan for the world.  Gentiles do not replace Israel, but they coexist together in </a:t>
            </a:r>
            <a:r>
              <a:rPr lang="en-US" sz="2800" b="1" dirty="0" smtClean="0">
                <a:effectLst>
                  <a:outerShdw blurRad="38100" dist="38100" dir="2700000" algn="tl">
                    <a:srgbClr val="000000">
                      <a:alpha val="43137"/>
                    </a:srgbClr>
                  </a:outerShdw>
                </a:effectLst>
                <a:latin typeface="Cambria" pitchFamily="18" charset="0"/>
              </a:rPr>
              <a:t>salvation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effectLst>
                  <a:outerShdw blurRad="38100" dist="38100" dir="2700000" algn="tl">
                    <a:srgbClr val="000000">
                      <a:alpha val="43137"/>
                    </a:srgbClr>
                  </a:outerShdw>
                </a:effectLst>
                <a:latin typeface="Cambria" pitchFamily="18" charset="0"/>
              </a:rPr>
              <a:t> fellowship</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22-24</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11 - 17 text2.jpg"/>
          <p:cNvPicPr>
            <a:picLocks noChangeAspect="1"/>
          </p:cNvPicPr>
          <p:nvPr/>
        </p:nvPicPr>
        <p:blipFill>
          <a:blip r:embed="rId2" cstate="print"/>
          <a:srcRect l="12500" r="12500"/>
          <a:stretch>
            <a:fillRect/>
          </a:stretch>
        </p:blipFill>
        <p:spPr>
          <a:xfrm>
            <a:off x="914400" y="304800"/>
            <a:ext cx="7315200" cy="54864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228600" y="6096000"/>
            <a:ext cx="8610600" cy="523220"/>
          </a:xfrm>
          <a:prstGeom prst="rect">
            <a:avLst/>
          </a:prstGeom>
          <a:noFill/>
        </p:spPr>
        <p:txBody>
          <a:bodyPr wrap="square" rtlCol="0">
            <a:spAutoFit/>
          </a:bodyPr>
          <a:lstStyle/>
          <a:p>
            <a:pPr algn="ctr"/>
            <a:r>
              <a:rPr lang="en-US" sz="2800" dirty="0" smtClean="0">
                <a:solidFill>
                  <a:srgbClr val="FFFF00"/>
                </a:solidFill>
                <a:effectLst>
                  <a:outerShdw blurRad="38100" dist="38100" dir="2700000" algn="tl">
                    <a:srgbClr val="000000">
                      <a:alpha val="43137"/>
                    </a:srgbClr>
                  </a:outerShdw>
                </a:effectLst>
                <a:latin typeface="Britannic Bold" pitchFamily="34" charset="0"/>
              </a:rPr>
              <a:t>The wild olive branches grafted into divine favor </a:t>
            </a:r>
            <a:endParaRPr lang="en-US" sz="28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11 - 40 QuestionMark.jpg"/>
          <p:cNvPicPr>
            <a:picLocks noChangeAspect="1"/>
          </p:cNvPicPr>
          <p:nvPr/>
        </p:nvPicPr>
        <p:blipFill>
          <a:blip r:embed="rId2" cstate="print"/>
          <a:stretch>
            <a:fillRect/>
          </a:stretch>
        </p:blipFill>
        <p:spPr>
          <a:xfrm>
            <a:off x="1447800" y="152400"/>
            <a:ext cx="6553200" cy="6553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11 - 25 Israel saved.jpg"/>
          <p:cNvPicPr>
            <a:picLocks noChangeAspect="1"/>
          </p:cNvPicPr>
          <p:nvPr/>
        </p:nvPicPr>
        <p:blipFill>
          <a:blip r:embed="rId2" cstate="print"/>
          <a:stretch>
            <a:fillRect/>
          </a:stretch>
        </p:blipFill>
        <p:spPr>
          <a:xfrm>
            <a:off x="3124200" y="152400"/>
            <a:ext cx="48006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3124200" y="6096000"/>
            <a:ext cx="4800600" cy="461665"/>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“The Salvation of Israel”</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
        <p:nvSpPr>
          <p:cNvPr id="7" name="TextBox 6"/>
          <p:cNvSpPr txBox="1"/>
          <p:nvPr/>
        </p:nvSpPr>
        <p:spPr>
          <a:xfrm>
            <a:off x="152400" y="381000"/>
            <a:ext cx="3048000" cy="461665"/>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alpha val="43137"/>
                    </a:srgbClr>
                  </a:outerShdw>
                </a:effectLst>
                <a:latin typeface="Britannic Bold" pitchFamily="34" charset="0"/>
              </a:rPr>
              <a:t>Tonight’s focus . . . </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11:25</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11 - 25 text.jpg"/>
          <p:cNvPicPr>
            <a:picLocks noChangeAspect="1"/>
          </p:cNvPicPr>
          <p:nvPr/>
        </p:nvPicPr>
        <p:blipFill>
          <a:blip r:embed="rId3" cstate="print"/>
          <a:srcRect t="17886" r="14634" b="8943"/>
          <a:stretch>
            <a:fillRect/>
          </a:stretch>
        </p:blipFill>
        <p:spPr>
          <a:xfrm>
            <a:off x="381000" y="1143000"/>
            <a:ext cx="8458200" cy="5437415"/>
          </a:xfrm>
          <a:prstGeom prst="rect">
            <a:avLst/>
          </a:prstGeom>
          <a:ln>
            <a:noFill/>
          </a:ln>
          <a:effectLst>
            <a:outerShdw blurRad="190500" algn="tl" rotWithShape="0">
              <a:srgbClr val="000000">
                <a:alpha val="70000"/>
              </a:srgbClr>
            </a:outerShdw>
          </a:effectLst>
        </p:spPr>
      </p:pic>
      <p:cxnSp>
        <p:nvCxnSpPr>
          <p:cNvPr id="15" name="Straight Connector 14"/>
          <p:cNvCxnSpPr/>
          <p:nvPr/>
        </p:nvCxnSpPr>
        <p:spPr>
          <a:xfrm>
            <a:off x="1143000" y="35814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981200" y="5562600"/>
            <a:ext cx="14630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16977"/>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reveals that Israel’s corporate stumbling, which is temporary, not permanent, is called a </a:t>
            </a:r>
            <a:r>
              <a:rPr lang="en-US" sz="2800" b="1" i="1" dirty="0" smtClean="0">
                <a:effectLst>
                  <a:outerShdw blurRad="38100" dist="38100" dir="2700000" algn="tl">
                    <a:srgbClr val="000000">
                      <a:alpha val="43137"/>
                    </a:srgbClr>
                  </a:outerShdw>
                </a:effectLst>
                <a:latin typeface="Cambria" pitchFamily="18" charset="0"/>
              </a:rPr>
              <a:t>mystery</a:t>
            </a:r>
            <a:r>
              <a:rPr lang="en-US" sz="2800" b="1" dirty="0" smtClean="0">
                <a:latin typeface="Cambria" pitchFamily="18" charset="0"/>
              </a:rPr>
              <a:t>.  In Scripture a </a:t>
            </a:r>
            <a:r>
              <a:rPr lang="en-US" sz="2800" b="1" dirty="0" smtClean="0">
                <a:effectLst>
                  <a:outerShdw blurRad="38100" dist="38100" dir="2700000" algn="tl">
                    <a:srgbClr val="000000">
                      <a:alpha val="43137"/>
                    </a:srgbClr>
                  </a:outerShdw>
                </a:effectLst>
                <a:latin typeface="Cambria" pitchFamily="18" charset="0"/>
              </a:rPr>
              <a:t>mystery</a:t>
            </a:r>
            <a:r>
              <a:rPr lang="en-US" sz="2800" b="1" dirty="0" smtClean="0">
                <a:latin typeface="Cambria" pitchFamily="18" charset="0"/>
              </a:rPr>
              <a:t> is not a truth difficult to understand, but a truth previously concealed, but now revealed and publicly proclaimed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Eph. 3:4-6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600" i="1" dirty="0" smtClean="0">
                <a:latin typeface="Cambria" pitchFamily="18" charset="0"/>
              </a:rPr>
              <a:t>“In reading this, then, you will be able to understand my insight into the </a:t>
            </a:r>
            <a:r>
              <a:rPr lang="en-US" sz="2600" i="1" u="sng" dirty="0" smtClean="0">
                <a:latin typeface="Cambria" pitchFamily="18" charset="0"/>
              </a:rPr>
              <a:t>mystery</a:t>
            </a:r>
            <a:r>
              <a:rPr lang="en-US" sz="2600" i="1" dirty="0" smtClean="0">
                <a:latin typeface="Cambria" pitchFamily="18" charset="0"/>
              </a:rPr>
              <a:t> of Christ, </a:t>
            </a:r>
            <a:r>
              <a:rPr lang="en-US" sz="2600" b="1" baseline="30000" dirty="0" smtClean="0">
                <a:effectLst>
                  <a:outerShdw blurRad="38100" dist="38100" dir="2700000" algn="tl">
                    <a:srgbClr val="000000">
                      <a:alpha val="43137"/>
                    </a:srgbClr>
                  </a:outerShdw>
                </a:effectLst>
                <a:latin typeface="Cambria" pitchFamily="18" charset="0"/>
              </a:rPr>
              <a:t>5</a:t>
            </a:r>
            <a:r>
              <a:rPr lang="en-US" sz="2600" i="1" dirty="0" smtClean="0">
                <a:latin typeface="Cambria" pitchFamily="18" charset="0"/>
              </a:rPr>
              <a:t>which was not made known to people in other generations as it has now been revealed by the Spirit to God’s holy apostles and prophets.  </a:t>
            </a:r>
            <a:r>
              <a:rPr lang="en-US" sz="2600" b="1" baseline="30000" dirty="0" smtClean="0">
                <a:effectLst>
                  <a:outerShdw blurRad="38100" dist="38100" dir="2700000" algn="tl">
                    <a:srgbClr val="000000">
                      <a:alpha val="43137"/>
                    </a:srgbClr>
                  </a:outerShdw>
                </a:effectLst>
                <a:latin typeface="Cambria" pitchFamily="18" charset="0"/>
              </a:rPr>
              <a:t>6</a:t>
            </a:r>
            <a:r>
              <a:rPr lang="en-US" sz="2600" i="1" dirty="0" smtClean="0">
                <a:latin typeface="Cambria" pitchFamily="18" charset="0"/>
              </a:rPr>
              <a:t>that through the gospel the Gentiles are heirs together with Israel, members </a:t>
            </a:r>
            <a:r>
              <a:rPr lang="en-US" sz="2600" i="1" u="sng" dirty="0" smtClean="0">
                <a:latin typeface="Cambria" pitchFamily="18" charset="0"/>
              </a:rPr>
              <a:t>together</a:t>
            </a:r>
            <a:r>
              <a:rPr lang="en-US" sz="2600" i="1" dirty="0" smtClean="0">
                <a:latin typeface="Cambria" pitchFamily="18" charset="0"/>
              </a:rPr>
              <a:t> of one body, and sharers together in the promise in Christ Jesus.”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16758"/>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wants to make sure his Gentile readers knew about the </a:t>
            </a:r>
            <a:r>
              <a:rPr lang="en-US" sz="2800" b="1" dirty="0" smtClean="0">
                <a:effectLst>
                  <a:outerShdw blurRad="38100" dist="38100" dir="2700000" algn="tl">
                    <a:srgbClr val="000000">
                      <a:alpha val="43137"/>
                    </a:srgbClr>
                  </a:outerShdw>
                </a:effectLst>
                <a:latin typeface="Cambria" pitchFamily="18" charset="0"/>
              </a:rPr>
              <a:t>mystery</a:t>
            </a:r>
            <a:r>
              <a:rPr lang="en-US" sz="2800" b="1" dirty="0" smtClean="0">
                <a:latin typeface="Cambria" pitchFamily="18" charset="0"/>
              </a:rPr>
              <a:t> concerning Israel in God’s sovereign choice.  God’s purpose was so that you may not be </a:t>
            </a:r>
            <a:r>
              <a:rPr lang="en-US" sz="2800" b="1" i="1" dirty="0" smtClean="0">
                <a:effectLst>
                  <a:outerShdw blurRad="38100" dist="38100" dir="2700000" algn="tl">
                    <a:srgbClr val="000000">
                      <a:alpha val="43137"/>
                    </a:srgbClr>
                  </a:outerShdw>
                </a:effectLst>
                <a:latin typeface="Cambria" pitchFamily="18" charset="0"/>
              </a:rPr>
              <a:t>conceited</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God’s sovereign plan to put Israel aside temporarily in order to show grace to Gentiles is no basis for </a:t>
            </a:r>
            <a:r>
              <a:rPr lang="en-US" sz="2800" b="1" i="1" dirty="0" smtClean="0">
                <a:effectLst>
                  <a:outerShdw blurRad="38100" dist="38100" dir="2700000" algn="tl">
                    <a:srgbClr val="000000">
                      <a:alpha val="43137"/>
                    </a:srgbClr>
                  </a:outerShdw>
                </a:effectLst>
                <a:latin typeface="Cambria" pitchFamily="18" charset="0"/>
              </a:rPr>
              <a:t>conceit</a:t>
            </a:r>
            <a:r>
              <a:rPr lang="en-US" sz="2800" b="1" dirty="0" smtClean="0">
                <a:latin typeface="Cambria" pitchFamily="18" charset="0"/>
              </a:rPr>
              <a:t> on the part of the Gentiles.  </a:t>
            </a:r>
          </a:p>
          <a:p>
            <a:pPr marL="274320" indent="-274320">
              <a:spcAft>
                <a:spcPts val="2400"/>
              </a:spcAft>
              <a:buFont typeface="Arial" pitchFamily="34" charset="0"/>
              <a:buChar char="•"/>
            </a:pPr>
            <a:r>
              <a:rPr lang="en-US" sz="2800" b="1" dirty="0" smtClean="0">
                <a:latin typeface="Cambria" pitchFamily="18" charset="0"/>
              </a:rPr>
              <a:t>God purpose is that some from all nations should by faith receive the righteousness provided by grace.  Thus, displaying further the glory of God.  </a:t>
            </a:r>
            <a:endParaRPr lang="en-US" sz="2400" i="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Israel’s relationship as God’s Chosen People was rescinded for a time as they now experience a </a:t>
            </a:r>
            <a:r>
              <a:rPr lang="en-US" sz="2800" b="1" i="1" dirty="0" smtClean="0">
                <a:effectLst>
                  <a:outerShdw blurRad="38100" dist="38100" dir="2700000" algn="tl">
                    <a:srgbClr val="000000">
                      <a:alpha val="43137"/>
                    </a:srgbClr>
                  </a:outerShdw>
                </a:effectLst>
                <a:latin typeface="Cambria" pitchFamily="18" charset="0"/>
              </a:rPr>
              <a:t>hardening</a:t>
            </a:r>
            <a:r>
              <a:rPr lang="en-US" sz="2800" b="1" dirty="0" smtClean="0">
                <a:latin typeface="Cambria" pitchFamily="18" charset="0"/>
              </a:rPr>
              <a:t> in part until the full number of the Gentiles has come in.  There is a </a:t>
            </a:r>
            <a:r>
              <a:rPr lang="en-US" sz="2800" b="1" i="1" dirty="0" smtClean="0">
                <a:effectLst>
                  <a:outerShdw blurRad="38100" dist="38100" dir="2700000" algn="tl">
                    <a:srgbClr val="000000">
                      <a:alpha val="43137"/>
                    </a:srgbClr>
                  </a:outerShdw>
                </a:effectLst>
                <a:latin typeface="Cambria" pitchFamily="18" charset="0"/>
              </a:rPr>
              <a:t>fullness</a:t>
            </a:r>
            <a:r>
              <a:rPr lang="en-US" sz="2800" b="1" dirty="0" smtClean="0">
                <a:latin typeface="Cambria" pitchFamily="18" charset="0"/>
              </a:rPr>
              <a:t> for Israel (</a:t>
            </a:r>
            <a:r>
              <a:rPr lang="en-US" sz="2800" b="1" dirty="0" smtClean="0">
                <a:effectLst>
                  <a:outerShdw blurRad="38100" dist="38100" dir="2700000" algn="tl">
                    <a:srgbClr val="000000">
                      <a:alpha val="43137"/>
                    </a:srgbClr>
                  </a:outerShdw>
                </a:effectLst>
                <a:latin typeface="Cambria" pitchFamily="18" charset="0"/>
              </a:rPr>
              <a:t>11:12</a:t>
            </a:r>
            <a:r>
              <a:rPr lang="en-US" sz="2800" b="1" dirty="0" smtClean="0">
                <a:latin typeface="Cambria" pitchFamily="18" charset="0"/>
              </a:rPr>
              <a:t>) and a </a:t>
            </a:r>
            <a:r>
              <a:rPr lang="en-US" sz="2800" b="1" i="1" dirty="0" smtClean="0">
                <a:effectLst>
                  <a:outerShdw blurRad="38100" dist="38100" dir="2700000" algn="tl">
                    <a:srgbClr val="000000">
                      <a:alpha val="43137"/>
                    </a:srgbClr>
                  </a:outerShdw>
                </a:effectLst>
                <a:latin typeface="Cambria" pitchFamily="18" charset="0"/>
              </a:rPr>
              <a:t>fullness</a:t>
            </a:r>
            <a:r>
              <a:rPr lang="en-US" sz="2800" b="1" dirty="0" smtClean="0">
                <a:latin typeface="Cambria" pitchFamily="18" charset="0"/>
              </a:rPr>
              <a:t> for the Gentiles (</a:t>
            </a:r>
            <a:r>
              <a:rPr lang="en-US" sz="2800" b="1" dirty="0" smtClean="0">
                <a:effectLst>
                  <a:outerShdw blurRad="38100" dist="38100" dir="2700000" algn="tl">
                    <a:srgbClr val="000000">
                      <a:alpha val="43137"/>
                    </a:srgbClr>
                  </a:outerShdw>
                </a:effectLst>
                <a:latin typeface="Cambria" pitchFamily="18" charset="0"/>
              </a:rPr>
              <a:t>11:25</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Here, Paul gives </a:t>
            </a:r>
            <a:r>
              <a:rPr lang="en-US" sz="2800" b="1" i="1" u="sng" dirty="0" smtClean="0">
                <a:latin typeface="Cambria" pitchFamily="18" charset="0"/>
              </a:rPr>
              <a:t>two</a:t>
            </a:r>
            <a:r>
              <a:rPr lang="en-US" sz="2800" b="1" i="1" dirty="0" smtClean="0">
                <a:latin typeface="Cambria" pitchFamily="18" charset="0"/>
              </a:rPr>
              <a:t> </a:t>
            </a:r>
            <a:r>
              <a:rPr lang="en-US" sz="2800" b="1" i="1" u="sng" dirty="0" smtClean="0">
                <a:latin typeface="Cambria" pitchFamily="18" charset="0"/>
              </a:rPr>
              <a:t>specific</a:t>
            </a:r>
            <a:r>
              <a:rPr lang="en-US" sz="2800" b="1" i="1" dirty="0" smtClean="0">
                <a:latin typeface="Cambria" pitchFamily="18" charset="0"/>
              </a:rPr>
              <a:t> </a:t>
            </a:r>
            <a:r>
              <a:rPr lang="en-US" sz="2800" b="1" i="1" u="sng" dirty="0" smtClean="0">
                <a:latin typeface="Cambria" pitchFamily="18" charset="0"/>
              </a:rPr>
              <a:t>facts</a:t>
            </a:r>
            <a:r>
              <a:rPr lang="en-US" sz="2800" b="1" dirty="0" smtClean="0">
                <a:latin typeface="Cambria" pitchFamily="18" charset="0"/>
              </a:rPr>
              <a:t> about Israel’s hardening:  </a:t>
            </a:r>
            <a:r>
              <a:rPr lang="en-US" sz="2800" b="1" dirty="0" smtClean="0">
                <a:effectLst>
                  <a:outerShdw blurRad="38100" dist="38100" dir="2700000" algn="tl">
                    <a:srgbClr val="000000">
                      <a:alpha val="43137"/>
                    </a:srgbClr>
                  </a:outerShdw>
                </a:effectLst>
                <a:latin typeface="Cambria" pitchFamily="18" charset="0"/>
              </a:rPr>
              <a:t>a)</a:t>
            </a:r>
            <a:r>
              <a:rPr lang="en-US" sz="2800" b="1" dirty="0" smtClean="0">
                <a:latin typeface="Cambria" pitchFamily="18" charset="0"/>
              </a:rPr>
              <a:t> it is </a:t>
            </a:r>
            <a:r>
              <a:rPr lang="en-US" sz="2800" b="1" i="1" dirty="0" smtClean="0">
                <a:effectLst>
                  <a:outerShdw blurRad="38100" dist="38100" dir="2700000" algn="tl">
                    <a:srgbClr val="000000">
                      <a:alpha val="43137"/>
                    </a:srgbClr>
                  </a:outerShdw>
                </a:effectLst>
                <a:latin typeface="Cambria" pitchFamily="18" charset="0"/>
              </a:rPr>
              <a:t>partial</a:t>
            </a:r>
            <a:r>
              <a:rPr lang="en-US" sz="2800" b="1" dirty="0" smtClean="0">
                <a:latin typeface="Cambria" pitchFamily="18" charset="0"/>
              </a:rPr>
              <a:t> because throughout this time there is a remnant chosen by grace (</a:t>
            </a:r>
            <a:r>
              <a:rPr lang="en-US" sz="2800" b="1" dirty="0" smtClean="0">
                <a:effectLst>
                  <a:outerShdw blurRad="38100" dist="38100" dir="2700000" algn="tl">
                    <a:srgbClr val="000000">
                      <a:alpha val="43137"/>
                    </a:srgbClr>
                  </a:outerShdw>
                </a:effectLst>
                <a:latin typeface="Cambria" pitchFamily="18" charset="0"/>
              </a:rPr>
              <a:t>11:5</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b)</a:t>
            </a:r>
            <a:r>
              <a:rPr lang="en-US" sz="2800" b="1" dirty="0" smtClean="0">
                <a:latin typeface="Cambria" pitchFamily="18" charset="0"/>
              </a:rPr>
              <a:t> it is </a:t>
            </a:r>
            <a:r>
              <a:rPr lang="en-US" sz="2800" b="1" i="1" dirty="0" smtClean="0">
                <a:effectLst>
                  <a:outerShdw blurRad="38100" dist="38100" dir="2700000" algn="tl">
                    <a:srgbClr val="000000">
                      <a:alpha val="43137"/>
                    </a:srgbClr>
                  </a:outerShdw>
                </a:effectLst>
                <a:latin typeface="Cambria" pitchFamily="18" charset="0"/>
              </a:rPr>
              <a:t>temporary</a:t>
            </a:r>
            <a:r>
              <a:rPr lang="en-US" sz="2800" b="1" dirty="0" smtClean="0">
                <a:latin typeface="Cambria" pitchFamily="18" charset="0"/>
              </a:rPr>
              <a:t> because it will end when God’s sovereignly chosen number of Gentiles has been saved.  </a:t>
            </a:r>
            <a:endParaRPr lang="en-US" sz="2400" i="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11:26 – 27</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11 - 26-27 text.jpg"/>
          <p:cNvPicPr>
            <a:picLocks noChangeAspect="1"/>
          </p:cNvPicPr>
          <p:nvPr/>
        </p:nvPicPr>
        <p:blipFill>
          <a:blip r:embed="rId3" cstate="print"/>
          <a:srcRect l="7193" t="19298" b="8772"/>
          <a:stretch>
            <a:fillRect/>
          </a:stretch>
        </p:blipFill>
        <p:spPr>
          <a:xfrm>
            <a:off x="381000" y="1111094"/>
            <a:ext cx="8444570" cy="4908706"/>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a:off x="1219200" y="29718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explains that when the era of the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has ended, </a:t>
            </a:r>
            <a:r>
              <a:rPr lang="en-US" sz="2800" b="1" i="1" dirty="0" smtClean="0">
                <a:effectLst>
                  <a:outerShdw blurRad="38100" dist="38100" dir="2700000" algn="tl">
                    <a:srgbClr val="000000">
                      <a:alpha val="43137"/>
                    </a:srgbClr>
                  </a:outerShdw>
                </a:effectLst>
                <a:latin typeface="Cambria" pitchFamily="18" charset="0"/>
              </a:rPr>
              <a:t>“all Israel will be saved.”</a:t>
            </a:r>
            <a:r>
              <a:rPr lang="en-US" sz="2800" b="1" dirty="0" smtClean="0">
                <a:latin typeface="Cambria" pitchFamily="18" charset="0"/>
              </a:rPr>
              <a:t>  This may or may not include the majority of Jewish individuals.  Remember, </a:t>
            </a:r>
            <a:r>
              <a:rPr lang="en-US" sz="2800" b="1" i="1" dirty="0" smtClean="0">
                <a:effectLst>
                  <a:outerShdw blurRad="38100" dist="38100" dir="2700000" algn="tl">
                    <a:srgbClr val="000000">
                      <a:alpha val="43137"/>
                    </a:srgbClr>
                  </a:outerShdw>
                </a:effectLst>
                <a:latin typeface="Cambria" pitchFamily="18" charset="0"/>
              </a:rPr>
              <a:t>“all Israel,”</a:t>
            </a:r>
            <a:r>
              <a:rPr lang="en-US" sz="2800" b="1" dirty="0" smtClean="0">
                <a:latin typeface="Cambria" pitchFamily="18" charset="0"/>
              </a:rPr>
              <a:t> or the true Israel, is not determined by numbers but by belief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faith</a:t>
            </a:r>
            <a:r>
              <a:rPr lang="en-US" sz="2800" b="1" i="1" dirty="0" smtClean="0">
                <a:latin typeface="Cambria" pitchFamily="18" charset="0"/>
              </a:rPr>
              <a:t>)</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Therefore, </a:t>
            </a:r>
            <a:r>
              <a:rPr lang="en-US" sz="2800" b="1" i="1" dirty="0" smtClean="0">
                <a:effectLst>
                  <a:outerShdw blurRad="38100" dist="38100" dir="2700000" algn="tl">
                    <a:srgbClr val="000000">
                      <a:alpha val="43137"/>
                    </a:srgbClr>
                  </a:outerShdw>
                </a:effectLst>
                <a:latin typeface="Cambria" pitchFamily="18" charset="0"/>
              </a:rPr>
              <a:t>“all Israel” and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“the fullness of the Gentiles”</a:t>
            </a:r>
            <a:r>
              <a:rPr lang="en-US" sz="2800" b="1" dirty="0" smtClean="0">
                <a:latin typeface="Cambria" pitchFamily="18" charset="0"/>
              </a:rPr>
              <a:t> represent the sum total of God’s elect.  When all of God’s chosen individuals have believed, the next age will begin.  Paul alludes to this coming era by quoting from </a:t>
            </a:r>
            <a:r>
              <a:rPr lang="en-US" sz="2800" b="1" dirty="0" smtClean="0">
                <a:effectLst>
                  <a:outerShdw blurRad="38100" dist="38100" dir="2700000" algn="tl">
                    <a:srgbClr val="000000">
                      <a:alpha val="43137"/>
                    </a:srgbClr>
                  </a:outerShdw>
                </a:effectLst>
                <a:latin typeface="Cambria" pitchFamily="18" charset="0"/>
              </a:rPr>
              <a:t>Isaiah 59</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11:26 – 27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2972595"/>
            <a:ext cx="5879298"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andara" pitchFamily="34" charset="0"/>
              </a:rPr>
              <a:t>“The Salvation of Israel”</a:t>
            </a:r>
          </a:p>
          <a:p>
            <a:pPr algn="ctr"/>
            <a:r>
              <a:rPr lang="en-US" sz="2800" dirty="0" smtClean="0">
                <a:effectLst>
                  <a:outerShdw blurRad="38100" dist="38100" dir="2700000" algn="tl">
                    <a:srgbClr val="000000">
                      <a:alpha val="43137"/>
                    </a:srgbClr>
                  </a:outerShdw>
                </a:effectLst>
                <a:latin typeface="Candara" pitchFamily="34" charset="0"/>
              </a:rPr>
              <a:t>Part Two</a:t>
            </a:r>
            <a:endParaRPr lang="en-US" sz="2800" dirty="0">
              <a:effectLst>
                <a:outerShdw blurRad="38100" dist="38100" dir="2700000" algn="tl">
                  <a:srgbClr val="000000">
                    <a:alpha val="43137"/>
                  </a:srgbClr>
                </a:outerShdw>
              </a:effectLst>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6001643"/>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In this prophetic song, </a:t>
            </a:r>
            <a:r>
              <a:rPr lang="en-US" sz="2800" b="1" dirty="0" smtClean="0">
                <a:effectLst>
                  <a:outerShdw blurRad="38100" dist="38100" dir="2700000" algn="tl">
                    <a:srgbClr val="000000">
                      <a:alpha val="43137"/>
                    </a:srgbClr>
                  </a:outerShdw>
                </a:effectLst>
                <a:latin typeface="Cambria" pitchFamily="18" charset="0"/>
              </a:rPr>
              <a:t>Isaiah</a:t>
            </a:r>
            <a:r>
              <a:rPr lang="en-US" sz="2800" b="1" dirty="0" smtClean="0">
                <a:latin typeface="Cambria" pitchFamily="18" charset="0"/>
              </a:rPr>
              <a:t> laments the sorrowful condition of Israel, in which there is no justice or righteousness.  And because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is supposed to be God’s example of righteousness for the rest of the world, all of creation is </a:t>
            </a:r>
            <a:r>
              <a:rPr lang="en-US" sz="2800" b="1" i="1" dirty="0" smtClean="0">
                <a:effectLst>
                  <a:outerShdw blurRad="38100" dist="38100" dir="2700000" algn="tl">
                    <a:srgbClr val="000000">
                      <a:alpha val="43137"/>
                    </a:srgbClr>
                  </a:outerShdw>
                </a:effectLst>
                <a:latin typeface="Cambria" pitchFamily="18" charset="0"/>
              </a:rPr>
              <a:t>corrupt</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Moreover, “there was no one to intercede” (</a:t>
            </a:r>
            <a:r>
              <a:rPr lang="en-US" sz="2800" b="1" dirty="0" smtClean="0">
                <a:effectLst>
                  <a:outerShdw blurRad="38100" dist="38100" dir="2700000" algn="tl">
                    <a:srgbClr val="000000">
                      <a:alpha val="43137"/>
                    </a:srgbClr>
                  </a:outerShdw>
                </a:effectLst>
                <a:latin typeface="Cambria" pitchFamily="18" charset="0"/>
              </a:rPr>
              <a:t>Isa. 59:16</a:t>
            </a:r>
            <a:r>
              <a:rPr lang="en-US" sz="2800" b="1" dirty="0" smtClean="0">
                <a:latin typeface="Cambria" pitchFamily="18" charset="0"/>
              </a:rPr>
              <a:t>), no one to make things right.  So, God Himself dons His armor to invade and conquer this hostile territory, to bring evildoers to justice and to redeem “those who turn from transgression.”   </a:t>
            </a:r>
            <a:r>
              <a:rPr lang="en-US" sz="2800" b="1" dirty="0" smtClean="0">
                <a:effectLst>
                  <a:outerShdw blurRad="38100" dist="38100" dir="2700000" algn="tl">
                    <a:srgbClr val="000000">
                      <a:alpha val="43137"/>
                    </a:srgbClr>
                  </a:outerShdw>
                </a:effectLst>
                <a:latin typeface="Cambria" pitchFamily="18" charset="0"/>
              </a:rPr>
              <a:t>Isaiah 59:20</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600" i="1" dirty="0" smtClean="0">
                <a:latin typeface="Cambria" pitchFamily="18" charset="0"/>
              </a:rPr>
              <a:t>“And the </a:t>
            </a:r>
            <a:r>
              <a:rPr lang="en-US" sz="2600" i="1" u="sng" dirty="0" smtClean="0">
                <a:latin typeface="Cambria" pitchFamily="18" charset="0"/>
              </a:rPr>
              <a:t>Redeemer</a:t>
            </a:r>
            <a:r>
              <a:rPr lang="en-US" sz="2600" i="1" dirty="0" smtClean="0">
                <a:latin typeface="Cambria" pitchFamily="18" charset="0"/>
              </a:rPr>
              <a:t> shall come to Zion, and unto them that turn from transgression in Jacob, saith the LORD.”</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11:26 – 27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At this future time, Jesus Christ will come to this earth, claim the </a:t>
            </a:r>
            <a:r>
              <a:rPr lang="en-US" sz="2800" b="1" i="1" dirty="0" smtClean="0">
                <a:effectLst>
                  <a:outerShdw blurRad="38100" dist="38100" dir="2700000" algn="tl">
                    <a:srgbClr val="000000">
                      <a:alpha val="43137"/>
                    </a:srgbClr>
                  </a:outerShdw>
                </a:effectLst>
                <a:latin typeface="Cambria" pitchFamily="18" charset="0"/>
              </a:rPr>
              <a:t>throne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of Israel</a:t>
            </a:r>
            <a:r>
              <a:rPr lang="en-US" sz="2800" b="1" dirty="0" smtClean="0">
                <a:latin typeface="Cambria" pitchFamily="18" charset="0"/>
              </a:rPr>
              <a:t>, and establish a </a:t>
            </a:r>
            <a:r>
              <a:rPr lang="en-US" sz="2800" b="1" i="1" dirty="0" smtClean="0">
                <a:effectLst>
                  <a:outerShdw blurRad="38100" dist="38100" dir="2700000" algn="tl">
                    <a:srgbClr val="000000">
                      <a:alpha val="43137"/>
                    </a:srgbClr>
                  </a:outerShdw>
                </a:effectLst>
                <a:latin typeface="Cambria" pitchFamily="18" charset="0"/>
              </a:rPr>
              <a:t>nation</a:t>
            </a:r>
            <a:r>
              <a:rPr lang="en-US" sz="2800" b="1" dirty="0" smtClean="0">
                <a:latin typeface="Cambria" pitchFamily="18" charset="0"/>
              </a:rPr>
              <a:t> that is obedient to Him.  Christ will come to earth like a mighty, rushing river and flood the whole world with His righteousness.   </a:t>
            </a:r>
          </a:p>
          <a:p>
            <a:pPr marL="274320" indent="-274320">
              <a:spcAft>
                <a:spcPts val="2400"/>
              </a:spcAft>
              <a:buFont typeface="Arial" pitchFamily="34" charset="0"/>
              <a:buChar char="•"/>
            </a:pPr>
            <a:r>
              <a:rPr lang="en-US" sz="2800" b="1" dirty="0" smtClean="0">
                <a:latin typeface="Cambria" pitchFamily="18" charset="0"/>
              </a:rPr>
              <a:t>Furthermore, Christ will put into effect the full provisions of the </a:t>
            </a:r>
            <a:r>
              <a:rPr lang="en-US" sz="2800" b="1" i="1" dirty="0" smtClean="0">
                <a:effectLst>
                  <a:outerShdw blurRad="38100" dist="38100" dir="2700000" algn="tl">
                    <a:srgbClr val="000000">
                      <a:alpha val="43137"/>
                    </a:srgbClr>
                  </a:outerShdw>
                </a:effectLst>
                <a:latin typeface="Cambria" pitchFamily="18" charset="0"/>
              </a:rPr>
              <a:t>new covenant</a:t>
            </a:r>
            <a:r>
              <a:rPr lang="en-US" sz="2800" b="1" dirty="0" smtClean="0">
                <a:latin typeface="Cambria" pitchFamily="18" charset="0"/>
              </a:rPr>
              <a:t> .  That new era will be glorious!  At that time, the Hebrew children of Israel will finally receive all of           their </a:t>
            </a:r>
            <a:r>
              <a:rPr lang="en-US" sz="2800" b="1" i="1" dirty="0" smtClean="0">
                <a:effectLst>
                  <a:outerShdw blurRad="38100" dist="38100" dir="2700000" algn="tl">
                    <a:srgbClr val="000000">
                      <a:alpha val="43137"/>
                    </a:srgbClr>
                  </a:outerShdw>
                </a:effectLst>
                <a:latin typeface="Cambria" pitchFamily="18" charset="0"/>
              </a:rPr>
              <a:t>covenant blessings</a:t>
            </a:r>
            <a:r>
              <a:rPr lang="en-US" sz="2800" b="1" dirty="0" smtClean="0">
                <a:latin typeface="Cambria" pitchFamily="18" charset="0"/>
              </a:rPr>
              <a:t>.  They will have their </a:t>
            </a:r>
            <a:r>
              <a:rPr lang="en-US" sz="2800" b="1" i="1" dirty="0" smtClean="0">
                <a:effectLst>
                  <a:outerShdw blurRad="38100" dist="38100" dir="2700000" algn="tl">
                    <a:srgbClr val="000000">
                      <a:alpha val="43137"/>
                    </a:srgbClr>
                  </a:outerShdw>
                </a:effectLst>
                <a:latin typeface="Cambria" pitchFamily="18" charset="0"/>
              </a:rPr>
              <a:t>Promised Land</a:t>
            </a:r>
            <a:r>
              <a:rPr lang="en-US" sz="2800" b="1" dirty="0" smtClean="0">
                <a:latin typeface="Cambria" pitchFamily="18" charset="0"/>
              </a:rPr>
              <a:t> – all of it!  They will have their King – </a:t>
            </a:r>
            <a:r>
              <a:rPr lang="en-US" sz="2800" b="1" i="1" dirty="0" smtClean="0">
                <a:effectLst>
                  <a:outerShdw blurRad="38100" dist="38100" dir="2700000" algn="tl">
                    <a:srgbClr val="000000">
                      <a:alpha val="43137"/>
                    </a:srgbClr>
                  </a:outerShdw>
                </a:effectLst>
                <a:latin typeface="Cambria" pitchFamily="18" charset="0"/>
              </a:rPr>
              <a:t>a perfectly righteous, obedient King</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11:26 – 27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16758"/>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Following this judgment God will then remove godlessness and sins from the nation as He establishes His </a:t>
            </a:r>
            <a:r>
              <a:rPr lang="en-US" sz="2800" b="1" dirty="0" smtClean="0">
                <a:effectLst>
                  <a:outerShdw blurRad="38100" dist="38100" dir="2700000" algn="tl">
                    <a:srgbClr val="000000">
                      <a:alpha val="43137"/>
                    </a:srgbClr>
                  </a:outerShdw>
                </a:effectLst>
                <a:latin typeface="Cambria" pitchFamily="18" charset="0"/>
              </a:rPr>
              <a:t>New Covenant</a:t>
            </a:r>
            <a:r>
              <a:rPr lang="en-US" sz="2800" b="1" dirty="0" smtClean="0">
                <a:latin typeface="Cambria" pitchFamily="18" charset="0"/>
              </a:rPr>
              <a:t> with regenerate Israel (</a:t>
            </a:r>
            <a:r>
              <a:rPr lang="en-US" sz="2800" b="1" dirty="0" smtClean="0">
                <a:effectLst>
                  <a:outerShdw blurRad="38100" dist="38100" dir="2700000" algn="tl">
                    <a:srgbClr val="000000">
                      <a:alpha val="43137"/>
                    </a:srgbClr>
                  </a:outerShdw>
                </a:effectLst>
                <a:latin typeface="Cambria" pitchFamily="18" charset="0"/>
              </a:rPr>
              <a:t>Jer. 31:31-34</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 salvation of all Israel will take place only as individual Israelites of that day place their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in Christ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11:23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“if they do not persist in unbelief”</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Faith in Christ is the only means of </a:t>
            </a:r>
            <a:r>
              <a:rPr lang="en-US" sz="2800" b="1" i="1" dirty="0" smtClean="0">
                <a:effectLst>
                  <a:outerShdw blurRad="38100" dist="38100" dir="2700000" algn="tl">
                    <a:srgbClr val="000000">
                      <a:alpha val="43137"/>
                    </a:srgbClr>
                  </a:outerShdw>
                </a:effectLst>
                <a:latin typeface="Cambria" pitchFamily="18" charset="0"/>
              </a:rPr>
              <a:t>salvation</a:t>
            </a:r>
            <a:r>
              <a:rPr lang="en-US" sz="2800" b="1" dirty="0" smtClean="0">
                <a:latin typeface="Cambria" pitchFamily="18" charset="0"/>
              </a:rPr>
              <a:t>, for Jew as well as Gentile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1:16–17; 10:11–13</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11:26 – 27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11:28 – 29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0" name="Picture 9" descr="11 - 28-29 text2.jpg"/>
          <p:cNvPicPr>
            <a:picLocks noChangeAspect="1"/>
          </p:cNvPicPr>
          <p:nvPr/>
        </p:nvPicPr>
        <p:blipFill>
          <a:blip r:embed="rId3" cstate="print"/>
          <a:srcRect l="2041" t="10884" r="2040" b="6122"/>
          <a:stretch>
            <a:fillRect/>
          </a:stretch>
        </p:blipFill>
        <p:spPr>
          <a:xfrm>
            <a:off x="381000" y="1143000"/>
            <a:ext cx="8458200" cy="5488832"/>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ou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Here Paul summarized God’s dealings with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and with the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In order for God to bring the gospel to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He had to deal with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corporately as </a:t>
            </a:r>
            <a:r>
              <a:rPr lang="en-US" sz="2800" b="1" i="1" dirty="0" smtClean="0">
                <a:effectLst>
                  <a:outerShdw blurRad="38100" dist="38100" dir="2700000" algn="tl">
                    <a:srgbClr val="000000">
                      <a:alpha val="43137"/>
                    </a:srgbClr>
                  </a:outerShdw>
                </a:effectLst>
                <a:latin typeface="Cambria" pitchFamily="18" charset="0"/>
              </a:rPr>
              <a:t>enemies</a:t>
            </a:r>
            <a:r>
              <a:rPr lang="en-US" sz="2800" b="1" dirty="0" smtClean="0">
                <a:latin typeface="Cambria" pitchFamily="18" charset="0"/>
              </a:rPr>
              <a:t>.  Unfortunately, the great majority of Jews are enemies of the gospel and have </a:t>
            </a:r>
            <a:r>
              <a:rPr lang="en-US" sz="2800" b="1" i="1" dirty="0" smtClean="0">
                <a:effectLst>
                  <a:outerShdw blurRad="38100" dist="38100" dir="2700000" algn="tl">
                    <a:srgbClr val="000000">
                      <a:alpha val="43137"/>
                    </a:srgbClr>
                  </a:outerShdw>
                </a:effectLst>
                <a:latin typeface="Cambria" pitchFamily="18" charset="0"/>
              </a:rPr>
              <a:t>rejected</a:t>
            </a:r>
            <a:r>
              <a:rPr lang="en-US" sz="2800" b="1" dirty="0" smtClean="0">
                <a:latin typeface="Cambria" pitchFamily="18" charset="0"/>
              </a:rPr>
              <a:t> God’s grace.  </a:t>
            </a:r>
          </a:p>
          <a:p>
            <a:pPr marL="274320" indent="-274320">
              <a:spcAft>
                <a:spcPts val="2400"/>
              </a:spcAft>
              <a:buFont typeface="Arial" pitchFamily="34" charset="0"/>
              <a:buChar char="•"/>
            </a:pPr>
            <a:r>
              <a:rPr lang="en-US" sz="2800" b="1" dirty="0" smtClean="0">
                <a:latin typeface="Cambria" pitchFamily="18" charset="0"/>
              </a:rPr>
              <a:t>But rather than judge them by their present condition, we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should first be </a:t>
            </a:r>
            <a:r>
              <a:rPr lang="en-US" sz="2800" b="1" i="1" dirty="0" smtClean="0">
                <a:effectLst>
                  <a:outerShdw blurRad="38100" dist="38100" dir="2700000" algn="tl">
                    <a:srgbClr val="000000">
                      <a:alpha val="43137"/>
                    </a:srgbClr>
                  </a:outerShdw>
                </a:effectLst>
                <a:latin typeface="Cambria" pitchFamily="18" charset="0"/>
              </a:rPr>
              <a:t>thankful</a:t>
            </a:r>
            <a:r>
              <a:rPr lang="en-US" sz="2800" b="1" dirty="0" smtClean="0">
                <a:latin typeface="Cambria" pitchFamily="18" charset="0"/>
              </a:rPr>
              <a:t> for the blessings we currently enjoy at their expense.  In fact, we should honor them for their future role in God’s plan to redeem His creation.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11:28 – 29</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But in relation to God’s choice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election</a:t>
            </a:r>
            <a:r>
              <a:rPr lang="en-US" sz="2800" b="1" i="1" dirty="0" smtClean="0">
                <a:latin typeface="Cambria" pitchFamily="18" charset="0"/>
              </a:rPr>
              <a:t>)</a:t>
            </a:r>
            <a:r>
              <a:rPr lang="en-US" sz="2800" b="1" dirty="0" smtClean="0">
                <a:latin typeface="Cambria" pitchFamily="18" charset="0"/>
              </a:rPr>
              <a:t> of Abraham and His covenant with him and the patriarchs,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is beloved.  Because God chose Abraham, Isaac, and Jacob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9:6-13</a:t>
            </a:r>
            <a:r>
              <a:rPr lang="en-US" sz="2800" b="1" dirty="0" smtClean="0">
                <a:latin typeface="Cambria" pitchFamily="18" charset="0"/>
              </a:rPr>
              <a:t>), He loves the nation and will carry through on His promises.  </a:t>
            </a:r>
          </a:p>
          <a:p>
            <a:pPr marL="274320" indent="-274320">
              <a:spcAft>
                <a:spcPts val="2400"/>
              </a:spcAft>
              <a:buFont typeface="Arial" pitchFamily="34" charset="0"/>
              <a:buChar char="•"/>
            </a:pPr>
            <a:r>
              <a:rPr lang="en-US" sz="2800" b="1" dirty="0" smtClean="0">
                <a:latin typeface="Cambria" pitchFamily="18" charset="0"/>
              </a:rPr>
              <a:t>Israel must finally be saved corporately:  God chose her.   And the gifts and the calling of God are irrevocable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not repented of</a:t>
            </a:r>
            <a:r>
              <a:rPr lang="en-US" sz="2800" b="1" i="1" dirty="0" smtClean="0">
                <a:latin typeface="Cambria" pitchFamily="18" charset="0"/>
              </a:rPr>
              <a:t> )</a:t>
            </a:r>
            <a:r>
              <a:rPr lang="en-US" sz="2800" b="1" dirty="0" smtClean="0">
                <a:latin typeface="Cambria" pitchFamily="18" charset="0"/>
              </a:rPr>
              <a:t>.  God does not revoke what He has given or whom He has chosen (“call” means </a:t>
            </a:r>
            <a:r>
              <a:rPr lang="en-US" sz="2800" b="1" i="1" dirty="0" smtClean="0">
                <a:effectLst>
                  <a:outerShdw blurRad="38100" dist="38100" dir="2700000" algn="tl">
                    <a:srgbClr val="000000">
                      <a:alpha val="43137"/>
                    </a:srgbClr>
                  </a:outerShdw>
                </a:effectLst>
                <a:latin typeface="Cambria" pitchFamily="18" charset="0"/>
              </a:rPr>
              <a:t>election and salvation</a:t>
            </a:r>
            <a:r>
              <a:rPr lang="en-US" sz="2800" b="1" dirty="0" smtClean="0">
                <a:latin typeface="Cambria" pitchFamily="18" charset="0"/>
              </a:rPr>
              <a:t>;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8:30</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11:28 – 29</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11:30 – 32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30</a:t>
            </a:r>
            <a:r>
              <a:rPr lang="en-US" sz="2800" i="1" dirty="0" smtClean="0">
                <a:latin typeface="Georgia" pitchFamily="18" charset="0"/>
              </a:rPr>
              <a:t>Just as you who were at one time disobedient to God have now received mercy as a result of their disobedience, </a:t>
            </a:r>
            <a:r>
              <a:rPr lang="en-US" sz="2800" b="1" baseline="30000" dirty="0" smtClean="0">
                <a:effectLst>
                  <a:outerShdw blurRad="38100" dist="38100" dir="2700000" algn="tl">
                    <a:srgbClr val="000000">
                      <a:alpha val="43137"/>
                    </a:srgbClr>
                  </a:outerShdw>
                </a:effectLst>
                <a:latin typeface="Georgia" pitchFamily="18" charset="0"/>
              </a:rPr>
              <a:t>31</a:t>
            </a:r>
            <a:r>
              <a:rPr lang="en-US" sz="2800" i="1" dirty="0" smtClean="0">
                <a:latin typeface="Georgia" pitchFamily="18" charset="0"/>
              </a:rPr>
              <a:t>so they too have now become disobedient in order that they too may now receive mercy as a result of God’s mercy to you.  </a:t>
            </a:r>
            <a:r>
              <a:rPr lang="en-US" sz="2800" b="1" baseline="30000" dirty="0" smtClean="0">
                <a:effectLst>
                  <a:outerShdw blurRad="38100" dist="38100" dir="2700000" algn="tl">
                    <a:srgbClr val="000000">
                      <a:alpha val="43137"/>
                    </a:srgbClr>
                  </a:outerShdw>
                </a:effectLst>
                <a:latin typeface="Georgia" pitchFamily="18" charset="0"/>
              </a:rPr>
              <a:t>32</a:t>
            </a:r>
            <a:r>
              <a:rPr lang="en-US" sz="2800" i="1" dirty="0" smtClean="0">
                <a:latin typeface="Georgia" pitchFamily="18" charset="0"/>
              </a:rPr>
              <a:t>For God has bound [concluded] everyone over to disobedience so that he may have mercy on them all.</a:t>
            </a:r>
          </a:p>
        </p:txBody>
      </p:sp>
      <p:cxnSp>
        <p:nvCxnSpPr>
          <p:cNvPr id="15" name="Straight Connector 14"/>
          <p:cNvCxnSpPr/>
          <p:nvPr/>
        </p:nvCxnSpPr>
        <p:spPr>
          <a:xfrm>
            <a:off x="6172200" y="1676400"/>
            <a:ext cx="18288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267200" y="2133600"/>
            <a:ext cx="100584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533400" y="2514600"/>
            <a:ext cx="19202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33400" y="29718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457200" y="3429000"/>
            <a:ext cx="100584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4572000" y="3429000"/>
            <a:ext cx="100584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33400" y="4267200"/>
            <a:ext cx="19202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5867400" y="4267200"/>
            <a:ext cx="100584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000"/>
                                        <p:tgtEl>
                                          <p:spTgt spid="15"/>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1000"/>
                                        <p:tgtEl>
                                          <p:spTgt spid="10"/>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summarizes his teaching on the current disposition of the Jews in God’s plan using the word group translated </a:t>
            </a:r>
            <a:r>
              <a:rPr lang="en-US" sz="2800" b="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four times in three verses (</a:t>
            </a:r>
            <a:r>
              <a:rPr lang="en-US" sz="2800" b="1" dirty="0" smtClean="0">
                <a:effectLst>
                  <a:outerShdw blurRad="38100" dist="38100" dir="2700000" algn="tl">
                    <a:srgbClr val="000000">
                      <a:alpha val="43137"/>
                    </a:srgbClr>
                  </a:outerShdw>
                </a:effectLst>
                <a:latin typeface="Cambria" pitchFamily="18" charset="0"/>
              </a:rPr>
              <a:t>11:30-32</a:t>
            </a:r>
            <a:r>
              <a:rPr lang="en-US" sz="2800" b="1" dirty="0" smtClean="0">
                <a:latin typeface="Cambria" pitchFamily="18" charset="0"/>
              </a:rPr>
              <a:t>).  The apostle rarely repeated himself, so this is remarkable.  </a:t>
            </a:r>
          </a:p>
          <a:p>
            <a:pPr marL="274320" indent="-274320">
              <a:spcAft>
                <a:spcPts val="2400"/>
              </a:spcAft>
              <a:buFont typeface="Arial" pitchFamily="34" charset="0"/>
              <a:buChar char="•"/>
            </a:pPr>
            <a:r>
              <a:rPr lang="en-US" sz="2800" b="1" dirty="0" smtClean="0">
                <a:latin typeface="Cambria" pitchFamily="18" charset="0"/>
              </a:rPr>
              <a:t>The Greek noun </a:t>
            </a:r>
            <a:r>
              <a:rPr lang="en-US" sz="2800" b="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describes the unrelenting, inexplicable, overwhelming grace of God for His covenant people.  The term is filled with emotion, referring to God’s inclination to relieve our misery.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11:30 – 32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847207"/>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uses another word group four times in the same space.  The Greek noun is translated </a:t>
            </a:r>
            <a:r>
              <a:rPr lang="en-US" sz="2800" b="1" dirty="0" smtClean="0">
                <a:effectLst>
                  <a:outerShdw blurRad="38100" dist="38100" dir="2700000" algn="tl">
                    <a:srgbClr val="000000">
                      <a:alpha val="43137"/>
                    </a:srgbClr>
                  </a:outerShdw>
                </a:effectLst>
                <a:latin typeface="Cambria" pitchFamily="18" charset="0"/>
              </a:rPr>
              <a:t>“disobedience.”</a:t>
            </a:r>
            <a:r>
              <a:rPr lang="en-US" sz="2800" b="1" dirty="0" smtClean="0">
                <a:latin typeface="Cambria" pitchFamily="18" charset="0"/>
              </a:rPr>
              <a:t>  The literal meaning is “the condition of being un-persuadable” or “obstinate.”  </a:t>
            </a:r>
          </a:p>
          <a:p>
            <a:pPr marL="274320" indent="-274320">
              <a:spcAft>
                <a:spcPts val="2400"/>
              </a:spcAft>
              <a:buFont typeface="Arial" pitchFamily="34" charset="0"/>
              <a:buChar char="•"/>
            </a:pPr>
            <a:r>
              <a:rPr lang="en-US" sz="2800" b="1" dirty="0" smtClean="0">
                <a:latin typeface="Cambria" pitchFamily="18" charset="0"/>
              </a:rPr>
              <a:t>Paul then alternates between these two terms to show how God used the </a:t>
            </a:r>
            <a:r>
              <a:rPr lang="en-US" sz="2800" b="1" i="1" dirty="0" smtClean="0">
                <a:effectLst>
                  <a:outerShdw blurRad="38100" dist="38100" dir="2700000" algn="tl">
                    <a:srgbClr val="000000">
                      <a:alpha val="43137"/>
                    </a:srgbClr>
                  </a:outerShdw>
                </a:effectLst>
                <a:latin typeface="Cambria" pitchFamily="18" charset="0"/>
              </a:rPr>
              <a:t>disobedience</a:t>
            </a:r>
            <a:r>
              <a:rPr lang="en-US" sz="2800" b="1" dirty="0" smtClean="0">
                <a:latin typeface="Cambria" pitchFamily="18" charset="0"/>
              </a:rPr>
              <a:t> of one group as a means of showing </a:t>
            </a:r>
            <a:r>
              <a:rPr lang="en-US" sz="2800" b="1" i="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to the other.</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11:30 – 32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God will extend His </a:t>
            </a:r>
            <a:r>
              <a:rPr lang="en-US" sz="2800" b="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to unbelieving Israel, just as He did to unbelieving Gentiles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5:8</a:t>
            </a:r>
            <a:r>
              <a:rPr lang="en-US" sz="2800" b="1" dirty="0" smtClean="0">
                <a:latin typeface="Cambria" pitchFamily="18" charset="0"/>
              </a:rPr>
              <a:t>).  Salvation, whether of Jews or Gentiles, flows from God’s </a:t>
            </a:r>
            <a:r>
              <a:rPr lang="en-US" sz="2800" b="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Though not the author of sin, God allowed man to pursue his sinful inclinations so that He could receive glory by demonstrating His </a:t>
            </a:r>
            <a:r>
              <a:rPr lang="en-US" sz="2800" b="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to disobedient sinners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Eph. 2:2</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i="1" dirty="0" smtClean="0">
                <a:latin typeface="Cambria" pitchFamily="18" charset="0"/>
              </a:rPr>
              <a:t>“Wherein in time past ye walked according to the course of this world, according to the prince of the power of the air, the spirit that now works in the children of disobedience.”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11:30 – 32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Picture 3" descr="11 - 1-10 Jesus.jpg"/>
          <p:cNvPicPr>
            <a:picLocks noChangeAspect="1"/>
          </p:cNvPicPr>
          <p:nvPr/>
        </p:nvPicPr>
        <p:blipFill>
          <a:blip r:embed="rId2" cstate="print"/>
          <a:stretch>
            <a:fillRect/>
          </a:stretch>
        </p:blipFill>
        <p:spPr>
          <a:xfrm>
            <a:off x="685800" y="457200"/>
            <a:ext cx="7848600" cy="5892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God is surrounding us with our own sin and drawing the net closed to cut off any means of escape.  </a:t>
            </a:r>
            <a:r>
              <a:rPr lang="en-US" sz="2800" b="1" dirty="0" smtClean="0">
                <a:effectLst>
                  <a:outerShdw blurRad="38100" dist="38100" dir="2700000" algn="tl">
                    <a:srgbClr val="000000">
                      <a:alpha val="43137"/>
                    </a:srgbClr>
                  </a:outerShdw>
                </a:effectLst>
                <a:latin typeface="Cambria" pitchFamily="18" charset="0"/>
              </a:rPr>
              <a:t>Why?</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To give us grace!</a:t>
            </a:r>
            <a:r>
              <a:rPr lang="en-US" sz="2800" b="1" i="1" dirty="0" smtClean="0">
                <a:latin typeface="Cambria" pitchFamily="18" charset="0"/>
              </a:rPr>
              <a:t>  </a:t>
            </a:r>
            <a:endParaRPr lang="en-US" sz="2800" b="1" dirty="0" smtClean="0">
              <a:latin typeface="Cambria" pitchFamily="18" charset="0"/>
            </a:endParaRPr>
          </a:p>
          <a:p>
            <a:pPr marL="274320" indent="-274320">
              <a:spcAft>
                <a:spcPts val="2400"/>
              </a:spcAft>
              <a:buFont typeface="Arial" pitchFamily="34" charset="0"/>
              <a:buChar char="•"/>
            </a:pPr>
            <a:r>
              <a:rPr lang="en-US" sz="2800" b="1" dirty="0" smtClean="0">
                <a:latin typeface="Cambria" pitchFamily="18" charset="0"/>
              </a:rPr>
              <a:t>Why would a holy God go to such great lengths to show such unmerited kindness to creatures who have not only rebelled but are resistant to grace?  That is as nonsensical as grafting fruitless branches into a perfectly good </a:t>
            </a:r>
            <a:r>
              <a:rPr lang="en-US" sz="2800" b="1" dirty="0" smtClean="0">
                <a:effectLst>
                  <a:outerShdw blurRad="38100" dist="38100" dir="2700000" algn="tl">
                    <a:srgbClr val="000000">
                      <a:alpha val="43137"/>
                    </a:srgbClr>
                  </a:outerShdw>
                </a:effectLst>
                <a:latin typeface="Cambria" pitchFamily="18" charset="0"/>
              </a:rPr>
              <a:t>olive tree</a:t>
            </a:r>
            <a:r>
              <a:rPr lang="en-US" sz="2800" b="1" dirty="0" smtClean="0">
                <a:latin typeface="Cambria" pitchFamily="18" charset="0"/>
              </a:rPr>
              <a:t>.  But such is the nature of </a:t>
            </a:r>
            <a:r>
              <a:rPr lang="en-US" sz="2800" b="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It cannot be explained, only received with gratitude as one in great need.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11:30 – 32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4" name="Picture 3" descr="11 - 32 text.jpg"/>
          <p:cNvPicPr>
            <a:picLocks noChangeAspect="1"/>
          </p:cNvPicPr>
          <p:nvPr/>
        </p:nvPicPr>
        <p:blipFill>
          <a:blip r:embed="rId3" cstate="print"/>
          <a:srcRect l="3704" t="18107" r="3704" b="16049"/>
          <a:stretch>
            <a:fillRect/>
          </a:stretch>
        </p:blipFill>
        <p:spPr>
          <a:xfrm>
            <a:off x="380999" y="1219200"/>
            <a:ext cx="8429625" cy="4495800"/>
          </a:xfrm>
          <a:prstGeom prst="rect">
            <a:avLst/>
          </a:prstGeom>
          <a:ln>
            <a:noFill/>
          </a:ln>
          <a:effectLst>
            <a:outerShdw blurRad="190500" algn="tl" rotWithShape="0">
              <a:srgbClr val="000000">
                <a:alpha val="70000"/>
              </a:srgbClr>
            </a:outerShdw>
          </a:effectLst>
        </p:spPr>
      </p:pic>
      <p:cxnSp>
        <p:nvCxnSpPr>
          <p:cNvPr id="5" name="Straight Connector 4"/>
          <p:cNvCxnSpPr/>
          <p:nvPr/>
        </p:nvCxnSpPr>
        <p:spPr>
          <a:xfrm>
            <a:off x="3429000" y="4724400"/>
            <a:ext cx="10058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Man’s sin, manifested in his willful disobedience, provides a means for God to demonstrate the magnitude and graciousness of His </a:t>
            </a:r>
            <a:r>
              <a:rPr lang="en-US" sz="2800" b="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Were there no disobedience, there would be no need for and there could be no expression of God’s </a:t>
            </a:r>
            <a:r>
              <a:rPr lang="en-US" sz="2800" b="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To reveal Himself as </a:t>
            </a:r>
            <a:r>
              <a:rPr lang="en-US" sz="2800" b="1" i="1" dirty="0" smtClean="0">
                <a:effectLst>
                  <a:outerShdw blurRad="38100" dist="38100" dir="2700000" algn="tl">
                    <a:srgbClr val="000000">
                      <a:alpha val="43137"/>
                    </a:srgbClr>
                  </a:outerShdw>
                </a:effectLst>
                <a:latin typeface="Cambria" pitchFamily="18" charset="0"/>
              </a:rPr>
              <a:t>merciful</a:t>
            </a:r>
            <a:r>
              <a:rPr lang="en-US" sz="2800" b="1" dirty="0" smtClean="0">
                <a:latin typeface="Cambria" pitchFamily="18" charset="0"/>
              </a:rPr>
              <a:t>, God permitted sin. He has shut up all—the whole world, Jew and  Gentile—in disobedience and unbelief in order that He might show </a:t>
            </a:r>
            <a:r>
              <a:rPr lang="en-US" sz="2800" b="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to all who repent of their sin and turn to Him for gracious </a:t>
            </a:r>
            <a:r>
              <a:rPr lang="en-US" sz="2800" b="1" i="1" dirty="0" smtClean="0">
                <a:effectLst>
                  <a:outerShdw blurRad="38100" dist="38100" dir="2700000" algn="tl">
                    <a:srgbClr val="000000">
                      <a:alpha val="43137"/>
                    </a:srgbClr>
                  </a:outerShdw>
                </a:effectLst>
                <a:latin typeface="Cambria" pitchFamily="18" charset="0"/>
              </a:rPr>
              <a:t>salvation</a:t>
            </a:r>
            <a:r>
              <a:rPr lang="en-US" sz="2800" b="1" dirty="0" smtClean="0">
                <a:latin typeface="Cambria" pitchFamily="18" charset="0"/>
              </a:rPr>
              <a:t>.</a:t>
            </a:r>
            <a:endParaRPr lang="en-US" sz="2800" b="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In His </a:t>
            </a:r>
            <a:r>
              <a:rPr lang="en-US" sz="2800" b="1" i="1" dirty="0" smtClean="0">
                <a:effectLst>
                  <a:outerShdw blurRad="38100" dist="38100" dir="2700000" algn="tl">
                    <a:srgbClr val="000000">
                      <a:alpha val="43137"/>
                    </a:srgbClr>
                  </a:outerShdw>
                </a:effectLst>
                <a:latin typeface="Cambria" pitchFamily="18" charset="0"/>
              </a:rPr>
              <a:t>sovereign omnipotence</a:t>
            </a:r>
            <a:r>
              <a:rPr lang="en-US" sz="2800" b="1" dirty="0" smtClean="0">
                <a:latin typeface="Cambria" pitchFamily="18" charset="0"/>
              </a:rPr>
              <a:t>, God has allowed man intellectually, morally, and spiritually to fall into a state of </a:t>
            </a:r>
            <a:r>
              <a:rPr lang="en-US" sz="2800" b="1" u="sng"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to the extent that, </a:t>
            </a:r>
            <a:r>
              <a:rPr lang="en-US" sz="2800" b="1" i="1" dirty="0" smtClean="0">
                <a:latin typeface="Cambria" pitchFamily="18" charset="0"/>
              </a:rPr>
              <a:t>on his own</a:t>
            </a:r>
            <a:r>
              <a:rPr lang="en-US" sz="2800" b="1" dirty="0" smtClean="0">
                <a:latin typeface="Cambria" pitchFamily="18" charset="0"/>
              </a:rPr>
              <a:t>, man is </a:t>
            </a:r>
            <a:r>
              <a:rPr lang="en-US" sz="2800" b="1" u="sng" dirty="0" smtClean="0">
                <a:effectLst>
                  <a:outerShdw blurRad="38100" dist="38100" dir="2700000" algn="tl">
                    <a:srgbClr val="000000">
                      <a:alpha val="43137"/>
                    </a:srgbClr>
                  </a:outerShdw>
                </a:effectLst>
                <a:latin typeface="Cambria" pitchFamily="18" charset="0"/>
              </a:rPr>
              <a:t>unable</a:t>
            </a:r>
            <a:r>
              <a:rPr lang="en-US" sz="2800" b="1" dirty="0" smtClean="0">
                <a:latin typeface="Cambria" pitchFamily="18" charset="0"/>
              </a:rPr>
              <a:t> to be convinced of God’s truth, specifically the truth that he is </a:t>
            </a:r>
            <a:r>
              <a:rPr lang="en-US" sz="2800" b="1" dirty="0" smtClean="0">
                <a:effectLst>
                  <a:outerShdw blurRad="38100" dist="38100" dir="2700000" algn="tl">
                    <a:srgbClr val="000000">
                      <a:alpha val="43137"/>
                    </a:srgbClr>
                  </a:outerShdw>
                </a:effectLst>
                <a:latin typeface="Cambria" pitchFamily="18" charset="0"/>
              </a:rPr>
              <a:t>lost</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condemned</a:t>
            </a:r>
            <a:r>
              <a:rPr lang="en-US" sz="2800" b="1" dirty="0" smtClean="0">
                <a:latin typeface="Cambria" pitchFamily="18" charset="0"/>
              </a:rPr>
              <a:t> and that he is powerless in himself to change his condition.  </a:t>
            </a:r>
          </a:p>
          <a:p>
            <a:pPr marL="274320" indent="-274320">
              <a:spcAft>
                <a:spcPts val="2400"/>
              </a:spcAft>
              <a:buFont typeface="Arial" pitchFamily="34" charset="0"/>
              <a:buChar char="•"/>
            </a:pPr>
            <a:r>
              <a:rPr lang="en-US" sz="2800" b="1" dirty="0" smtClean="0">
                <a:latin typeface="Cambria" pitchFamily="18" charset="0"/>
              </a:rPr>
              <a:t>God allowed man to fall into sin in order that his only hope would be </a:t>
            </a:r>
            <a:r>
              <a:rPr lang="en-US" sz="2800" b="1" dirty="0" smtClean="0">
                <a:effectLst>
                  <a:outerShdw blurRad="38100" dist="38100" dir="2700000" algn="tl">
                    <a:srgbClr val="000000">
                      <a:alpha val="43137"/>
                    </a:srgbClr>
                  </a:outerShdw>
                </a:effectLst>
                <a:latin typeface="Cambria" pitchFamily="18" charset="0"/>
              </a:rPr>
              <a:t>divine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It must be noted that this </a:t>
            </a:r>
            <a:r>
              <a:rPr lang="en-US" sz="2800" b="1" dirty="0" smtClean="0">
                <a:effectLst>
                  <a:outerShdw blurRad="38100" dist="38100" dir="2700000" algn="tl">
                    <a:srgbClr val="000000">
                      <a:alpha val="43137"/>
                    </a:srgbClr>
                  </a:outerShdw>
                </a:effectLst>
                <a:latin typeface="Cambria" pitchFamily="18" charset="0"/>
              </a:rPr>
              <a:t>saving mercy</a:t>
            </a:r>
            <a:r>
              <a:rPr lang="en-US" sz="2800" b="1" dirty="0" smtClean="0">
                <a:latin typeface="Cambria" pitchFamily="18" charset="0"/>
              </a:rPr>
              <a:t> is shown to all. </a:t>
            </a:r>
            <a:endParaRPr lang="en-US" sz="2800" b="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11 - 33 text.jpg"/>
          <p:cNvPicPr>
            <a:picLocks noChangeAspect="1"/>
          </p:cNvPicPr>
          <p:nvPr/>
        </p:nvPicPr>
        <p:blipFill>
          <a:blip r:embed="rId3" cstate="print"/>
          <a:srcRect b="10087"/>
          <a:stretch>
            <a:fillRect/>
          </a:stretch>
        </p:blipFill>
        <p:spPr>
          <a:xfrm>
            <a:off x="1219200" y="990600"/>
            <a:ext cx="6324600" cy="568664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Reflecting on the unsearchable </a:t>
            </a:r>
            <a:r>
              <a:rPr lang="en-US" sz="2800" b="1" dirty="0" smtClean="0">
                <a:effectLst>
                  <a:outerShdw blurRad="38100" dist="38100" dir="2700000" algn="tl">
                    <a:srgbClr val="000000">
                      <a:alpha val="43137"/>
                    </a:srgbClr>
                  </a:outerShdw>
                </a:effectLst>
                <a:latin typeface="Cambria" pitchFamily="18" charset="0"/>
              </a:rPr>
              <a:t>mercy</a:t>
            </a:r>
            <a:r>
              <a:rPr lang="en-US" sz="2800" b="1" dirty="0" smtClean="0">
                <a:latin typeface="Cambria" pitchFamily="18" charset="0"/>
              </a:rPr>
              <a:t> of God prompted Paul to break forth in a </a:t>
            </a:r>
            <a:r>
              <a:rPr lang="en-US" sz="2800" b="1" dirty="0" smtClean="0">
                <a:effectLst>
                  <a:outerShdw blurRad="38100" dist="38100" dir="2700000" algn="tl">
                    <a:srgbClr val="000000">
                      <a:alpha val="43137"/>
                    </a:srgbClr>
                  </a:outerShdw>
                </a:effectLst>
                <a:latin typeface="Cambria" pitchFamily="18" charset="0"/>
              </a:rPr>
              <a:t>doxology</a:t>
            </a:r>
            <a:r>
              <a:rPr lang="en-US" sz="2800" b="1" dirty="0" smtClean="0">
                <a:latin typeface="Cambria" pitchFamily="18" charset="0"/>
              </a:rPr>
              <a:t>.  Such inexplicable grace can only come from a God of infinitely deep goodness.  </a:t>
            </a:r>
          </a:p>
          <a:p>
            <a:pPr marL="274320" indent="-274320">
              <a:spcAft>
                <a:spcPts val="2400"/>
              </a:spcAft>
              <a:buFont typeface="Arial" pitchFamily="34" charset="0"/>
              <a:buChar char="•"/>
            </a:pPr>
            <a:r>
              <a:rPr lang="en-US" sz="2800" b="1" dirty="0" smtClean="0">
                <a:latin typeface="Cambria" pitchFamily="18" charset="0"/>
              </a:rPr>
              <a:t>To praise his Creator, Paul searches his extensive vocabulary to find the right words.  It was as if he were stringing verbal pearls onto a magnificent necklace of praise, selecting each one ever so carefully </a:t>
            </a:r>
            <a:r>
              <a:rPr lang="en-US" sz="2800" b="1" dirty="0" smtClean="0">
                <a:effectLst>
                  <a:outerShdw blurRad="38100" dist="38100" dir="2700000" algn="tl">
                    <a:srgbClr val="000000">
                      <a:alpha val="43137"/>
                    </a:srgbClr>
                  </a:outerShdw>
                </a:effectLst>
                <a:latin typeface="Cambria" pitchFamily="18" charset="0"/>
              </a:rPr>
              <a:t>. . .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bursts out with a marvelous </a:t>
            </a:r>
            <a:r>
              <a:rPr lang="en-US" sz="2800" b="1" dirty="0" smtClean="0">
                <a:effectLst>
                  <a:outerShdw blurRad="38100" dist="38100" dir="2700000" algn="tl">
                    <a:srgbClr val="000000">
                      <a:alpha val="43137"/>
                    </a:srgbClr>
                  </a:outerShdw>
                </a:effectLst>
                <a:latin typeface="Cambria" pitchFamily="18" charset="0"/>
              </a:rPr>
              <a:t>doxology</a:t>
            </a:r>
            <a:r>
              <a:rPr lang="en-US" sz="2800" b="1" dirty="0" smtClean="0">
                <a:latin typeface="Cambria" pitchFamily="18" charset="0"/>
              </a:rPr>
              <a:t>, in which he rejoices that God’s temporarily setting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aside glorifies His incomprehensibility.  The full wonder of God’s gracious omnipotence is wholly beyond human understanding.  It staggers even the most mature Christian mind, including Paul’s own mind </a:t>
            </a:r>
            <a:r>
              <a:rPr lang="en-US" sz="2800" b="1" dirty="0" smtClean="0">
                <a:effectLst>
                  <a:outerShdw blurRad="38100" dist="38100" dir="2700000" algn="tl">
                    <a:srgbClr val="000000">
                      <a:alpha val="43137"/>
                    </a:srgbClr>
                  </a:outerShdw>
                </a:effectLst>
                <a:latin typeface="Cambria" pitchFamily="18" charset="0"/>
              </a:rPr>
              <a:t>. . . </a:t>
            </a:r>
            <a:r>
              <a:rPr lang="en-US" sz="2800" b="1" i="1" dirty="0" smtClean="0">
                <a:effectLst>
                  <a:outerShdw blurRad="38100" dist="38100" dir="2700000" algn="tl">
                    <a:srgbClr val="000000">
                      <a:alpha val="43137"/>
                    </a:srgbClr>
                  </a:outerShdw>
                </a:effectLst>
                <a:latin typeface="Cambria" pitchFamily="18" charset="0"/>
              </a:rPr>
              <a:t>blown!</a:t>
            </a:r>
            <a:r>
              <a:rPr lang="en-US" sz="2800" b="1" i="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Having completed his argument and affirmed God’s sovereignty, integrity, and generosity, Paul has nothing more to add but a </a:t>
            </a:r>
            <a:r>
              <a:rPr lang="en-US" sz="2800" b="1" i="1" dirty="0" smtClean="0">
                <a:effectLst>
                  <a:outerShdw blurRad="38100" dist="38100" dir="2700000" algn="tl">
                    <a:srgbClr val="000000">
                      <a:alpha val="43137"/>
                    </a:srgbClr>
                  </a:outerShdw>
                </a:effectLst>
                <a:latin typeface="Cambria" pitchFamily="18" charset="0"/>
              </a:rPr>
              <a:t>hymn of praise</a:t>
            </a:r>
            <a:r>
              <a:rPr lang="en-US" sz="2800" b="1" dirty="0" smtClean="0">
                <a:latin typeface="Cambria" pitchFamily="18" charset="0"/>
              </a:rPr>
              <a:t> for the depth of the riches of God’s wisdom and knowledge. </a:t>
            </a:r>
            <a:endParaRPr lang="en-US" sz="2800" b="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This </a:t>
            </a:r>
            <a:r>
              <a:rPr lang="en-US" sz="2800" b="1" dirty="0" smtClean="0">
                <a:effectLst>
                  <a:outerShdw blurRad="38100" dist="38100" dir="2700000" algn="tl">
                    <a:srgbClr val="000000">
                      <a:alpha val="43137"/>
                    </a:srgbClr>
                  </a:outerShdw>
                </a:effectLst>
                <a:latin typeface="Cambria" pitchFamily="18" charset="0"/>
              </a:rPr>
              <a:t>doxology</a:t>
            </a:r>
            <a:r>
              <a:rPr lang="en-US" sz="2800" b="1" dirty="0" smtClean="0">
                <a:latin typeface="Cambria" pitchFamily="18" charset="0"/>
              </a:rPr>
              <a:t> is a fitting response not only to God’s future plans for Israel (</a:t>
            </a:r>
            <a:r>
              <a:rPr lang="en-US" sz="2800" b="1" dirty="0" smtClean="0">
                <a:effectLst>
                  <a:outerShdw blurRad="38100" dist="38100" dir="2700000" algn="tl">
                    <a:srgbClr val="000000">
                      <a:alpha val="43137"/>
                    </a:srgbClr>
                  </a:outerShdw>
                </a:effectLst>
                <a:latin typeface="Cambria" pitchFamily="18" charset="0"/>
              </a:rPr>
              <a:t>chaps. 9–11</a:t>
            </a:r>
            <a:r>
              <a:rPr lang="en-US" sz="2800" b="1" dirty="0" smtClean="0">
                <a:latin typeface="Cambria" pitchFamily="18" charset="0"/>
              </a:rPr>
              <a:t>), but to Paul’s entire discussion of justification by faith (</a:t>
            </a:r>
            <a:r>
              <a:rPr lang="en-US" sz="2800" b="1" dirty="0" smtClean="0">
                <a:effectLst>
                  <a:outerShdw blurRad="38100" dist="38100" dir="2700000" algn="tl">
                    <a:srgbClr val="000000">
                      <a:alpha val="43137"/>
                    </a:srgbClr>
                  </a:outerShdw>
                </a:effectLst>
                <a:latin typeface="Cambria" pitchFamily="18" charset="0"/>
              </a:rPr>
              <a:t>chaps. 1–11</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As someone has remarked, </a:t>
            </a:r>
            <a:r>
              <a:rPr lang="en-US" sz="2800" b="1" dirty="0" smtClean="0">
                <a:effectLst>
                  <a:outerShdw blurRad="38100" dist="38100" dir="2700000" algn="tl">
                    <a:srgbClr val="000000">
                      <a:alpha val="43137"/>
                    </a:srgbClr>
                  </a:outerShdw>
                </a:effectLst>
                <a:latin typeface="Cambria" pitchFamily="18" charset="0"/>
              </a:rPr>
              <a:t>“Theology becomes doxology!”</a:t>
            </a:r>
            <a:r>
              <a:rPr lang="en-US" sz="2800" b="1" dirty="0" smtClean="0">
                <a:latin typeface="Cambria" pitchFamily="18" charset="0"/>
              </a:rPr>
              <a:t>  Only a God as wise as our God could take the fall of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and turn it into salvation for the world!  His plans will not be aborted nor will His purposes lack fulfillment.  No human being can fully know the mind of the Lord; and the more we study His ways, the more we offer Him </a:t>
            </a:r>
            <a:r>
              <a:rPr lang="en-US" sz="2800" b="1" i="1" dirty="0" smtClean="0">
                <a:effectLst>
                  <a:outerShdw blurRad="38100" dist="38100" dir="2700000" algn="tl">
                    <a:srgbClr val="000000">
                      <a:alpha val="43137"/>
                    </a:srgbClr>
                  </a:outerShdw>
                </a:effectLst>
                <a:latin typeface="Cambria" pitchFamily="18" charset="0"/>
              </a:rPr>
              <a:t>songs of praise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11:34 – 35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11 - 34-35 text.jpg"/>
          <p:cNvPicPr>
            <a:picLocks noChangeAspect="1"/>
          </p:cNvPicPr>
          <p:nvPr/>
        </p:nvPicPr>
        <p:blipFill>
          <a:blip r:embed="rId3" cstate="print"/>
          <a:srcRect t="16909" b="12565"/>
          <a:stretch>
            <a:fillRect/>
          </a:stretch>
        </p:blipFill>
        <p:spPr>
          <a:xfrm>
            <a:off x="609600" y="1066800"/>
            <a:ext cx="7924800" cy="5589069"/>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Are we to conclude that God does not know what He is doing, and that the nation of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completely ruined His plans?  Of course not!  God is too wise to make plans that will not be fulfilled.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did not allow Him to </a:t>
            </a:r>
            <a:r>
              <a:rPr lang="en-US" sz="2800" b="1" i="1" dirty="0" smtClean="0">
                <a:effectLst>
                  <a:outerShdw blurRad="38100" dist="38100" dir="2700000" algn="tl">
                    <a:srgbClr val="000000">
                      <a:alpha val="43137"/>
                    </a:srgbClr>
                  </a:outerShdw>
                </a:effectLst>
                <a:latin typeface="Cambria" pitchFamily="18" charset="0"/>
              </a:rPr>
              <a:t>rule</a:t>
            </a:r>
            <a:r>
              <a:rPr lang="en-US" sz="2800" b="1" dirty="0" smtClean="0">
                <a:latin typeface="Cambria" pitchFamily="18" charset="0"/>
              </a:rPr>
              <a:t>, so He </a:t>
            </a:r>
            <a:r>
              <a:rPr lang="en-US" sz="2800" b="1" i="1" dirty="0" smtClean="0">
                <a:effectLst>
                  <a:outerShdw blurRad="38100" dist="38100" dir="2700000" algn="tl">
                    <a:srgbClr val="000000">
                      <a:alpha val="43137"/>
                    </a:srgbClr>
                  </a:outerShdw>
                </a:effectLst>
                <a:latin typeface="Cambria" pitchFamily="18" charset="0"/>
              </a:rPr>
              <a:t>overruled!</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 apostle then quoted </a:t>
            </a:r>
            <a:r>
              <a:rPr lang="en-US" sz="2800" b="1" dirty="0" smtClean="0">
                <a:effectLst>
                  <a:outerShdw blurRad="38100" dist="38100" dir="2700000" algn="tl">
                    <a:srgbClr val="000000">
                      <a:alpha val="43137"/>
                    </a:srgbClr>
                  </a:outerShdw>
                </a:effectLst>
                <a:latin typeface="Cambria" pitchFamily="18" charset="0"/>
              </a:rPr>
              <a:t>Isaiah 40:13</a:t>
            </a:r>
            <a:r>
              <a:rPr lang="en-US" sz="2800" b="1" dirty="0" smtClean="0">
                <a:latin typeface="Cambria" pitchFamily="18" charset="0"/>
              </a:rPr>
              <a:t>, which shows that God is the sole </a:t>
            </a:r>
            <a:r>
              <a:rPr lang="en-US" sz="2800" b="1" dirty="0" smtClean="0">
                <a:effectLst>
                  <a:outerShdw blurRad="38100" dist="38100" dir="2700000" algn="tl">
                    <a:srgbClr val="000000">
                      <a:alpha val="43137"/>
                    </a:srgbClr>
                  </a:outerShdw>
                </a:effectLst>
                <a:latin typeface="Cambria" pitchFamily="18" charset="0"/>
              </a:rPr>
              <a:t>Designer</a:t>
            </a:r>
            <a:r>
              <a:rPr lang="en-US" sz="2800" b="1" dirty="0" smtClean="0">
                <a:latin typeface="Cambria" pitchFamily="18" charset="0"/>
              </a:rPr>
              <a:t> of His wise plan.  God has all knowledge and no one knows His mind or gives Him advice (</a:t>
            </a:r>
            <a:r>
              <a:rPr lang="en-US" sz="2800" b="1" dirty="0" smtClean="0">
                <a:effectLst>
                  <a:outerShdw blurRad="38100" dist="38100" dir="2700000" algn="tl">
                    <a:srgbClr val="000000">
                      <a:alpha val="43137"/>
                    </a:srgbClr>
                  </a:outerShdw>
                </a:effectLst>
                <a:latin typeface="Cambria" pitchFamily="18" charset="0"/>
              </a:rPr>
              <a:t>counsel</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11:34 – 35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55038"/>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After concluding </a:t>
            </a:r>
            <a:r>
              <a:rPr lang="en-US" sz="2800" b="1" dirty="0" smtClean="0">
                <a:effectLst>
                  <a:outerShdw blurRad="38100" dist="38100" dir="2700000" algn="tl">
                    <a:srgbClr val="000000">
                      <a:alpha val="43137"/>
                    </a:srgbClr>
                  </a:outerShdw>
                </a:effectLst>
                <a:latin typeface="Cambria" pitchFamily="18" charset="0"/>
              </a:rPr>
              <a:t>chapter ten</a:t>
            </a:r>
            <a:r>
              <a:rPr lang="en-US" sz="2800" b="1" dirty="0" smtClean="0">
                <a:latin typeface="Cambria" pitchFamily="18" charset="0"/>
              </a:rPr>
              <a:t> with a quotation from </a:t>
            </a:r>
            <a:r>
              <a:rPr lang="en-US" sz="2800" b="1" dirty="0" smtClean="0">
                <a:effectLst>
                  <a:outerShdw blurRad="38100" dist="38100" dir="2700000" algn="tl">
                    <a:srgbClr val="000000">
                      <a:alpha val="43137"/>
                    </a:srgbClr>
                  </a:outerShdw>
                </a:effectLst>
                <a:latin typeface="Cambria" pitchFamily="18" charset="0"/>
              </a:rPr>
              <a:t>Isaiah</a:t>
            </a:r>
            <a:r>
              <a:rPr lang="en-US" sz="2800" b="1" dirty="0" smtClean="0">
                <a:latin typeface="Cambria" pitchFamily="18" charset="0"/>
              </a:rPr>
              <a:t> describing the nation of Israel as        </a:t>
            </a:r>
            <a:r>
              <a:rPr lang="en-US" sz="2800" b="1" i="1" dirty="0" smtClean="0">
                <a:latin typeface="Cambria" pitchFamily="18" charset="0"/>
              </a:rPr>
              <a:t>“a disobedient and contrary people,”</a:t>
            </a:r>
            <a:r>
              <a:rPr lang="en-US" sz="2800" b="1" dirty="0" smtClean="0">
                <a:latin typeface="Cambria" pitchFamily="18" charset="0"/>
              </a:rPr>
              <a:t>  Paul begins </a:t>
            </a:r>
            <a:r>
              <a:rPr lang="en-US" sz="2800" b="1" dirty="0" smtClean="0">
                <a:effectLst>
                  <a:outerShdw blurRad="38100" dist="38100" dir="2700000" algn="tl">
                    <a:srgbClr val="000000">
                      <a:alpha val="43137"/>
                    </a:srgbClr>
                  </a:outerShdw>
                </a:effectLst>
                <a:latin typeface="Cambria" pitchFamily="18" charset="0"/>
              </a:rPr>
              <a:t>chapter eleven</a:t>
            </a:r>
            <a:r>
              <a:rPr lang="en-US" sz="2800" b="1" dirty="0" smtClean="0">
                <a:latin typeface="Cambria" pitchFamily="18" charset="0"/>
              </a:rPr>
              <a:t> by giving several examples to show that despite this rebellion God has not totally rejected His people (</a:t>
            </a:r>
            <a:r>
              <a:rPr lang="en-US" sz="2800" b="1" dirty="0" smtClean="0">
                <a:effectLst>
                  <a:outerShdw blurRad="38100" dist="38100" dir="2700000" algn="tl">
                    <a:srgbClr val="000000">
                      <a:alpha val="43137"/>
                    </a:srgbClr>
                  </a:outerShdw>
                </a:effectLst>
                <a:latin typeface="Cambria" pitchFamily="18" charset="0"/>
              </a:rPr>
              <a:t>1-6</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What God has done, however, is </a:t>
            </a:r>
            <a:r>
              <a:rPr lang="en-US" sz="2800" b="1" i="1" dirty="0" smtClean="0">
                <a:effectLst>
                  <a:outerShdw blurRad="38100" dist="38100" dir="2700000" algn="tl">
                    <a:srgbClr val="000000">
                      <a:alpha val="43137"/>
                    </a:srgbClr>
                  </a:outerShdw>
                </a:effectLst>
                <a:latin typeface="Cambria" pitchFamily="18" charset="0"/>
              </a:rPr>
              <a:t>harden</a:t>
            </a:r>
            <a:r>
              <a:rPr lang="en-US" sz="2800" b="1" dirty="0" smtClean="0">
                <a:latin typeface="Cambria" pitchFamily="18" charset="0"/>
              </a:rPr>
              <a:t> the hearts of the rebellious Israelites (</a:t>
            </a:r>
            <a:r>
              <a:rPr lang="en-US" sz="2800" b="1" dirty="0" smtClean="0">
                <a:effectLst>
                  <a:outerShdw blurRad="38100" dist="38100" dir="2700000" algn="tl">
                    <a:srgbClr val="000000">
                      <a:alpha val="43137"/>
                    </a:srgbClr>
                  </a:outerShdw>
                </a:effectLst>
                <a:latin typeface="Cambria" pitchFamily="18" charset="0"/>
              </a:rPr>
              <a:t>7-10</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154984"/>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This is followed by a quotation from </a:t>
            </a:r>
            <a:r>
              <a:rPr lang="en-US" sz="2800" b="1" dirty="0" smtClean="0">
                <a:effectLst>
                  <a:outerShdw blurRad="38100" dist="38100" dir="2700000" algn="tl">
                    <a:srgbClr val="000000">
                      <a:alpha val="43137"/>
                    </a:srgbClr>
                  </a:outerShdw>
                </a:effectLst>
                <a:latin typeface="Cambria" pitchFamily="18" charset="0"/>
              </a:rPr>
              <a:t>Job 41:11</a:t>
            </a:r>
            <a:r>
              <a:rPr lang="en-US" sz="2800" b="1" dirty="0" smtClean="0">
                <a:latin typeface="Cambria" pitchFamily="18" charset="0"/>
              </a:rPr>
              <a:t>, which testifies to God’s sole responsibility for His acts.  </a:t>
            </a:r>
          </a:p>
          <a:p>
            <a:pPr marL="274320" indent="-274320">
              <a:spcAft>
                <a:spcPts val="2400"/>
              </a:spcAft>
              <a:buFont typeface="Arial" pitchFamily="34" charset="0"/>
              <a:buChar char="•"/>
            </a:pPr>
            <a:r>
              <a:rPr lang="en-US" sz="2800" b="1" dirty="0" smtClean="0">
                <a:latin typeface="Cambria" pitchFamily="18" charset="0"/>
              </a:rPr>
              <a:t>God is indeed the </a:t>
            </a:r>
            <a:r>
              <a:rPr lang="en-US" sz="2800" b="1" dirty="0" smtClean="0">
                <a:effectLst>
                  <a:outerShdw blurRad="38100" dist="38100" dir="2700000" algn="tl">
                    <a:srgbClr val="000000">
                      <a:alpha val="43137"/>
                    </a:srgbClr>
                  </a:outerShdw>
                </a:effectLst>
                <a:latin typeface="Cambria" pitchFamily="18" charset="0"/>
              </a:rPr>
              <a:t>Sovereign</a:t>
            </a:r>
            <a:r>
              <a:rPr lang="en-US" sz="2800" b="1" dirty="0" smtClean="0">
                <a:latin typeface="Cambria" pitchFamily="18" charset="0"/>
              </a:rPr>
              <a:t> of all things, the One to whom all creatures are accountable and whom all should glorify.  </a:t>
            </a:r>
          </a:p>
          <a:p>
            <a:pPr marL="274320" indent="-274320">
              <a:spcAft>
                <a:spcPts val="2400"/>
              </a:spcAft>
              <a:buFont typeface="Arial" pitchFamily="34" charset="0"/>
              <a:buChar char="•"/>
            </a:pPr>
            <a:r>
              <a:rPr lang="en-US" sz="2800" b="1" dirty="0" smtClean="0">
                <a:latin typeface="Cambria" pitchFamily="18" charset="0"/>
              </a:rPr>
              <a:t>God is under no obligation to </a:t>
            </a:r>
            <a:r>
              <a:rPr lang="en-US" sz="2800" b="1" i="1" dirty="0" smtClean="0">
                <a:effectLst>
                  <a:outerShdw blurRad="38100" dist="38100" dir="2700000" algn="tl">
                    <a:srgbClr val="000000">
                      <a:alpha val="43137"/>
                    </a:srgbClr>
                  </a:outerShdw>
                </a:effectLst>
                <a:latin typeface="Cambria" pitchFamily="18" charset="0"/>
              </a:rPr>
              <a:t>repay</a:t>
            </a:r>
            <a:r>
              <a:rPr lang="en-US" sz="2800" b="1" dirty="0" smtClean="0">
                <a:latin typeface="Cambria" pitchFamily="18" charset="0"/>
              </a:rPr>
              <a:t> anyone, for no one has ever given Him anything.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11:34 – 35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8587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God is sovereign, self-sufficient, and free from any obligation except those He places on Himself. He owes the </a:t>
            </a:r>
            <a:r>
              <a:rPr lang="en-US" sz="2800" b="1" dirty="0" smtClean="0">
                <a:effectLst>
                  <a:outerShdw blurRad="38100" dist="38100" dir="2700000" algn="tl">
                    <a:srgbClr val="000000">
                      <a:alpha val="43137"/>
                    </a:srgbClr>
                  </a:outerShdw>
                </a:effectLst>
                <a:latin typeface="Cambria" pitchFamily="18" charset="0"/>
              </a:rPr>
              <a:t>Jew</a:t>
            </a:r>
            <a:r>
              <a:rPr lang="en-US" sz="2800" b="1" dirty="0" smtClean="0">
                <a:latin typeface="Cambria" pitchFamily="18" charset="0"/>
              </a:rPr>
              <a:t> nothing and the </a:t>
            </a:r>
            <a:r>
              <a:rPr lang="en-US" sz="2800" b="1" dirty="0" smtClean="0">
                <a:effectLst>
                  <a:outerShdw blurRad="38100" dist="38100" dir="2700000" algn="tl">
                    <a:srgbClr val="000000">
                      <a:alpha val="43137"/>
                    </a:srgbClr>
                  </a:outerShdw>
                </a:effectLst>
                <a:latin typeface="Cambria" pitchFamily="18" charset="0"/>
              </a:rPr>
              <a:t>Gentile</a:t>
            </a:r>
            <a:r>
              <a:rPr lang="en-US" sz="2800" b="1" dirty="0" smtClean="0">
                <a:latin typeface="Cambria" pitchFamily="18" charset="0"/>
              </a:rPr>
              <a:t> nothing</a:t>
            </a:r>
          </a:p>
          <a:p>
            <a:pPr marL="274320" indent="-274320">
              <a:spcAft>
                <a:spcPts val="2400"/>
              </a:spcAft>
              <a:buFont typeface="Arial" pitchFamily="34" charset="0"/>
              <a:buChar char="•"/>
            </a:pPr>
            <a:r>
              <a:rPr lang="en-US" sz="2800" b="1" dirty="0" smtClean="0">
                <a:latin typeface="Cambria" pitchFamily="18" charset="0"/>
              </a:rPr>
              <a:t>Therefore, to Him be the glory forever.  Amen!  God is the only proper One to magnify and glorify (</a:t>
            </a:r>
            <a:r>
              <a:rPr lang="en-US" sz="2800" b="1" dirty="0" smtClean="0">
                <a:effectLst>
                  <a:outerShdw blurRad="38100" dist="38100" dir="2700000" algn="tl">
                    <a:srgbClr val="000000">
                      <a:alpha val="43137"/>
                    </a:srgbClr>
                  </a:outerShdw>
                </a:effectLst>
                <a:latin typeface="Cambria" pitchFamily="18" charset="0"/>
              </a:rPr>
              <a:t>1Cor. 1:31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i="1" dirty="0" smtClean="0">
                <a:latin typeface="Cambria" pitchFamily="18" charset="0"/>
              </a:rPr>
              <a:t>“He who glories, let him glory in the Lord.”</a:t>
            </a:r>
            <a:r>
              <a:rPr lang="en-US" sz="2800" b="1" dirty="0" smtClean="0">
                <a:latin typeface="Cambria" pitchFamily="18" charset="0"/>
              </a:rPr>
              <a:t> ).  </a:t>
            </a:r>
          </a:p>
          <a:p>
            <a:pPr marL="274320" indent="-274320">
              <a:spcAft>
                <a:spcPts val="2400"/>
              </a:spcAft>
              <a:buFont typeface="Arial" pitchFamily="34" charset="0"/>
              <a:buChar char="•"/>
            </a:pPr>
            <a:r>
              <a:rPr lang="en-US" sz="2800" b="1" dirty="0" smtClean="0">
                <a:latin typeface="Cambria" pitchFamily="18" charset="0"/>
              </a:rPr>
              <a:t>The all-sovereign God deserves the </a:t>
            </a:r>
            <a:r>
              <a:rPr lang="en-US" sz="2800" b="1" dirty="0" smtClean="0">
                <a:effectLst>
                  <a:outerShdw blurRad="38100" dist="38100" dir="2700000" algn="tl">
                    <a:srgbClr val="000000">
                      <a:alpha val="43137"/>
                    </a:srgbClr>
                  </a:outerShdw>
                </a:effectLst>
                <a:latin typeface="Cambria" pitchFamily="18" charset="0"/>
              </a:rPr>
              <a:t>praise</a:t>
            </a:r>
            <a:r>
              <a:rPr lang="en-US" sz="2800" b="1" dirty="0" smtClean="0">
                <a:latin typeface="Cambria" pitchFamily="18" charset="0"/>
              </a:rPr>
              <a:t> of all His creatures.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11:34 – 35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11 - 36 text2.jpg"/>
          <p:cNvPicPr>
            <a:picLocks noChangeAspect="1"/>
          </p:cNvPicPr>
          <p:nvPr/>
        </p:nvPicPr>
        <p:blipFill>
          <a:blip r:embed="rId3" cstate="print"/>
          <a:srcRect t="12683"/>
          <a:stretch>
            <a:fillRect/>
          </a:stretch>
        </p:blipFill>
        <p:spPr>
          <a:xfrm>
            <a:off x="1219200" y="1066800"/>
            <a:ext cx="6934200" cy="569901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concludes, for </a:t>
            </a:r>
            <a:r>
              <a:rPr lang="en-US" sz="2800" b="1" i="1" u="sng" dirty="0" smtClean="0">
                <a:latin typeface="Cambria" pitchFamily="18" charset="0"/>
              </a:rPr>
              <a:t>from</a:t>
            </a:r>
            <a:r>
              <a:rPr lang="en-US" sz="2800" b="1" dirty="0" smtClean="0">
                <a:latin typeface="Cambria" pitchFamily="18" charset="0"/>
              </a:rPr>
              <a:t> Him and </a:t>
            </a:r>
            <a:r>
              <a:rPr lang="en-US" sz="2800" b="1" i="1" u="sng" dirty="0" smtClean="0">
                <a:latin typeface="Cambria" pitchFamily="18" charset="0"/>
              </a:rPr>
              <a:t>through</a:t>
            </a:r>
            <a:r>
              <a:rPr lang="en-US" sz="2800" b="1" dirty="0" smtClean="0">
                <a:latin typeface="Cambria" pitchFamily="18" charset="0"/>
              </a:rPr>
              <a:t> Him and </a:t>
            </a:r>
            <a:r>
              <a:rPr lang="en-US" sz="2800" b="1" i="1" u="sng" dirty="0" smtClean="0">
                <a:latin typeface="Cambria" pitchFamily="18" charset="0"/>
              </a:rPr>
              <a:t>to</a:t>
            </a:r>
            <a:r>
              <a:rPr lang="en-US" sz="2800" b="1" dirty="0" smtClean="0">
                <a:latin typeface="Cambria" pitchFamily="18" charset="0"/>
              </a:rPr>
              <a:t> Him are all things.  God is the </a:t>
            </a:r>
            <a:r>
              <a:rPr lang="en-US" sz="2800" b="1" i="1" dirty="0" smtClean="0">
                <a:effectLst>
                  <a:outerShdw blurRad="38100" dist="38100" dir="2700000" algn="tl">
                    <a:srgbClr val="000000">
                      <a:alpha val="43137"/>
                    </a:srgbClr>
                  </a:outerShdw>
                </a:effectLst>
                <a:latin typeface="Cambria" pitchFamily="18" charset="0"/>
              </a:rPr>
              <a:t>first Cause</a:t>
            </a:r>
            <a:r>
              <a:rPr lang="en-US" sz="2800" b="1" dirty="0" smtClean="0">
                <a:latin typeface="Cambria" pitchFamily="18" charset="0"/>
              </a:rPr>
              <a:t>, the </a:t>
            </a:r>
            <a:r>
              <a:rPr lang="en-US" sz="2800" b="1" i="1" dirty="0" smtClean="0">
                <a:effectLst>
                  <a:outerShdw blurRad="38100" dist="38100" dir="2700000" algn="tl">
                    <a:srgbClr val="000000">
                      <a:alpha val="43137"/>
                    </a:srgbClr>
                  </a:outerShdw>
                </a:effectLst>
                <a:latin typeface="Cambria" pitchFamily="18" charset="0"/>
              </a:rPr>
              <a:t>effective Cause</a:t>
            </a:r>
            <a:r>
              <a:rPr lang="en-US" sz="2800" b="1" dirty="0" smtClean="0">
                <a:latin typeface="Cambria" pitchFamily="18" charset="0"/>
              </a:rPr>
              <a:t>, and the </a:t>
            </a:r>
            <a:r>
              <a:rPr lang="en-US" sz="2800" b="1" i="1" dirty="0" smtClean="0">
                <a:effectLst>
                  <a:outerShdw blurRad="38100" dist="38100" dir="2700000" algn="tl">
                    <a:srgbClr val="000000">
                      <a:alpha val="43137"/>
                    </a:srgbClr>
                  </a:outerShdw>
                </a:effectLst>
                <a:latin typeface="Cambria" pitchFamily="18" charset="0"/>
              </a:rPr>
              <a:t>final Cause</a:t>
            </a:r>
            <a:r>
              <a:rPr lang="en-US" sz="2800" b="1" dirty="0" smtClean="0">
                <a:latin typeface="Cambria" pitchFamily="18" charset="0"/>
              </a:rPr>
              <a:t> of everything.  God’s deep ways are beyond man’s discovering (</a:t>
            </a:r>
            <a:r>
              <a:rPr lang="en-US" sz="2800" b="1" i="1" dirty="0" smtClean="0">
                <a:effectLst>
                  <a:outerShdw blurRad="38100" dist="38100" dir="2700000" algn="tl">
                    <a:srgbClr val="000000">
                      <a:alpha val="43137"/>
                    </a:srgbClr>
                  </a:outerShdw>
                </a:effectLst>
                <a:latin typeface="Cambria" pitchFamily="18" charset="0"/>
              </a:rPr>
              <a:t>v33</a:t>
            </a:r>
            <a:r>
              <a:rPr lang="en-US" sz="2800" b="1" dirty="0" smtClean="0">
                <a:latin typeface="Cambria" pitchFamily="18" charset="0"/>
              </a:rPr>
              <a:t>); beyond man’s knowing (</a:t>
            </a:r>
            <a:r>
              <a:rPr lang="en-US" sz="2800" b="1" i="1" dirty="0" smtClean="0">
                <a:effectLst>
                  <a:outerShdw blurRad="38100" dist="38100" dir="2700000" algn="tl">
                    <a:srgbClr val="000000">
                      <a:alpha val="43137"/>
                    </a:srgbClr>
                  </a:outerShdw>
                </a:effectLst>
                <a:latin typeface="Cambria" pitchFamily="18" charset="0"/>
              </a:rPr>
              <a:t>v34a</a:t>
            </a:r>
            <a:r>
              <a:rPr lang="en-US" sz="2800" b="1" dirty="0" smtClean="0">
                <a:latin typeface="Cambria" pitchFamily="18" charset="0"/>
              </a:rPr>
              <a:t>), beyond man’s counseling (</a:t>
            </a:r>
            <a:r>
              <a:rPr lang="en-US" sz="2800" b="1" i="1" dirty="0" smtClean="0">
                <a:effectLst>
                  <a:outerShdw blurRad="38100" dist="38100" dir="2700000" algn="tl">
                    <a:srgbClr val="000000">
                      <a:alpha val="43137"/>
                    </a:srgbClr>
                  </a:outerShdw>
                </a:effectLst>
                <a:latin typeface="Cambria" pitchFamily="18" charset="0"/>
              </a:rPr>
              <a:t>v34b</a:t>
            </a:r>
            <a:r>
              <a:rPr lang="en-US" sz="2800" b="1" dirty="0" smtClean="0">
                <a:latin typeface="Cambria" pitchFamily="18" charset="0"/>
              </a:rPr>
              <a:t>), and beyond man’s giving (</a:t>
            </a:r>
            <a:r>
              <a:rPr lang="en-US" sz="2800" b="1" i="1" dirty="0" smtClean="0">
                <a:effectLst>
                  <a:outerShdw blurRad="38100" dist="38100" dir="2700000" algn="tl">
                    <a:srgbClr val="000000">
                      <a:alpha val="43137"/>
                    </a:srgbClr>
                  </a:outerShdw>
                </a:effectLst>
                <a:latin typeface="Cambria" pitchFamily="18" charset="0"/>
              </a:rPr>
              <a:t>v35</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After traversing all the great realities of salvation, Paul ends with an ascription of glory to his Lord. This simple </a:t>
            </a:r>
            <a:r>
              <a:rPr lang="en-US" sz="2800" b="1" dirty="0" smtClean="0">
                <a:effectLst>
                  <a:outerShdw blurRad="38100" dist="38100" dir="2700000" algn="tl">
                    <a:srgbClr val="000000">
                      <a:alpha val="43137"/>
                    </a:srgbClr>
                  </a:outerShdw>
                </a:effectLst>
                <a:latin typeface="Cambria" pitchFamily="18" charset="0"/>
              </a:rPr>
              <a:t>doxology</a:t>
            </a:r>
            <a:r>
              <a:rPr lang="en-US" sz="2800" b="1" dirty="0" smtClean="0">
                <a:latin typeface="Cambria" pitchFamily="18" charset="0"/>
              </a:rPr>
              <a:t> draws a clear line between the </a:t>
            </a:r>
            <a:r>
              <a:rPr lang="en-US" sz="2800" b="1" i="1" dirty="0" smtClean="0">
                <a:effectLst>
                  <a:outerShdw blurRad="38100" dist="38100" dir="2700000" algn="tl">
                    <a:srgbClr val="000000">
                      <a:alpha val="43137"/>
                    </a:srgbClr>
                  </a:outerShdw>
                </a:effectLst>
                <a:latin typeface="Cambria" pitchFamily="18" charset="0"/>
              </a:rPr>
              <a:t>Christian doctrinal</a:t>
            </a:r>
            <a:r>
              <a:rPr lang="en-US" sz="2800" b="1" dirty="0" smtClean="0">
                <a:latin typeface="Cambria" pitchFamily="18" charset="0"/>
              </a:rPr>
              <a:t> section and the final five chapters on </a:t>
            </a:r>
            <a:r>
              <a:rPr lang="en-US" sz="2800" b="1" i="1" dirty="0" smtClean="0">
                <a:effectLst>
                  <a:outerShdw blurRad="38100" dist="38100" dir="2700000" algn="tl">
                    <a:srgbClr val="000000">
                      <a:alpha val="43137"/>
                    </a:srgbClr>
                  </a:outerShdw>
                </a:effectLst>
                <a:latin typeface="Cambria" pitchFamily="18" charset="0"/>
              </a:rPr>
              <a:t>Christian duty</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11:36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6" name="TextBox 5"/>
          <p:cNvSpPr txBox="1"/>
          <p:nvPr/>
        </p:nvSpPr>
        <p:spPr>
          <a:xfrm>
            <a:off x="762000" y="1524000"/>
            <a:ext cx="7772400" cy="2862322"/>
          </a:xfrm>
          <a:prstGeom prst="rect">
            <a:avLst/>
          </a:prstGeom>
          <a:noFill/>
        </p:spPr>
        <p:txBody>
          <a:bodyPr wrap="square" rtlCol="0">
            <a:spAutoFit/>
          </a:bodyPr>
          <a:lstStyle/>
          <a:p>
            <a:pPr algn="ctr"/>
            <a:r>
              <a:rPr lang="en-US" sz="6000" dirty="0" smtClean="0">
                <a:solidFill>
                  <a:srgbClr val="FFFF00"/>
                </a:solidFill>
                <a:effectLst>
                  <a:outerShdw blurRad="38100" dist="38100" dir="2700000" algn="tl">
                    <a:srgbClr val="000000">
                      <a:alpha val="43137"/>
                    </a:srgbClr>
                  </a:outerShdw>
                </a:effectLst>
                <a:latin typeface="Elephant" pitchFamily="18" charset="0"/>
              </a:rPr>
              <a:t>Review </a:t>
            </a:r>
          </a:p>
          <a:p>
            <a:pPr algn="ctr"/>
            <a:r>
              <a:rPr lang="en-US" sz="6000" dirty="0" smtClean="0">
                <a:solidFill>
                  <a:srgbClr val="FFFF00"/>
                </a:solidFill>
                <a:effectLst>
                  <a:outerShdw blurRad="38100" dist="38100" dir="2700000" algn="tl">
                    <a:srgbClr val="000000">
                      <a:alpha val="43137"/>
                    </a:srgbClr>
                  </a:outerShdw>
                </a:effectLst>
                <a:latin typeface="Elephant" pitchFamily="18" charset="0"/>
              </a:rPr>
              <a:t>of </a:t>
            </a:r>
          </a:p>
          <a:p>
            <a:pPr algn="ctr"/>
            <a:r>
              <a:rPr lang="en-US" sz="6000" dirty="0" smtClean="0">
                <a:solidFill>
                  <a:srgbClr val="FFFF00"/>
                </a:solidFill>
                <a:effectLst>
                  <a:outerShdw blurRad="38100" dist="38100" dir="2700000" algn="tl">
                    <a:srgbClr val="000000">
                      <a:alpha val="43137"/>
                    </a:srgbClr>
                  </a:outerShdw>
                </a:effectLst>
                <a:latin typeface="Elephant" pitchFamily="18" charset="0"/>
              </a:rPr>
              <a:t>Romans 9 – 11 </a:t>
            </a:r>
            <a:endParaRPr lang="en-US" sz="6000" dirty="0">
              <a:solidFill>
                <a:srgbClr val="FFFF00"/>
              </a:solidFill>
              <a:effectLst>
                <a:outerShdw blurRad="38100" dist="38100" dir="2700000" algn="tl">
                  <a:srgbClr val="000000">
                    <a:alpha val="43137"/>
                  </a:srgbClr>
                </a:outerShdw>
              </a:effectLst>
              <a:latin typeface="Elephan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10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Picture 2" descr="11 - 1 summary.jpg"/>
          <p:cNvPicPr>
            <a:picLocks noChangeAspect="1"/>
          </p:cNvPicPr>
          <p:nvPr/>
        </p:nvPicPr>
        <p:blipFill>
          <a:blip r:embed="rId2" cstate="print"/>
          <a:stretch>
            <a:fillRect/>
          </a:stretch>
        </p:blipFill>
        <p:spPr>
          <a:xfrm>
            <a:off x="304800" y="533400"/>
            <a:ext cx="8531429" cy="5715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8" name="Picture 7" descr="9 - 33 stone2.jpeg"/>
          <p:cNvPicPr>
            <a:picLocks noChangeAspect="1"/>
          </p:cNvPicPr>
          <p:nvPr/>
        </p:nvPicPr>
        <p:blipFill>
          <a:blip r:embed="rId3" cstate="print"/>
          <a:stretch>
            <a:fillRect/>
          </a:stretch>
        </p:blipFill>
        <p:spPr>
          <a:xfrm>
            <a:off x="2057400" y="1219200"/>
            <a:ext cx="5105401" cy="36576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905000" y="152400"/>
            <a:ext cx="5562600" cy="6579973"/>
          </a:xfrm>
          <a:prstGeom prst="rect">
            <a:avLst/>
          </a:prstGeom>
          <a:ln>
            <a:noFill/>
          </a:ln>
          <a:effectLst>
            <a:outerShdw blurRad="190500" algn="tl" rotWithShape="0">
              <a:srgbClr val="000000">
                <a:alpha val="70000"/>
              </a:srgbClr>
            </a:outerShdw>
          </a:effectLst>
        </p:spPr>
      </p:pic>
      <p:sp>
        <p:nvSpPr>
          <p:cNvPr id="5" name="TextBox 4"/>
          <p:cNvSpPr txBox="1"/>
          <p:nvPr/>
        </p:nvSpPr>
        <p:spPr>
          <a:xfrm>
            <a:off x="228600" y="6096000"/>
            <a:ext cx="8763000" cy="430887"/>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200" dirty="0" smtClean="0">
                <a:solidFill>
                  <a:srgbClr val="FFFF00"/>
                </a:solidFill>
                <a:effectLst>
                  <a:outerShdw blurRad="38100" dist="38100" dir="2700000" algn="tl">
                    <a:srgbClr val="000000">
                      <a:alpha val="43137"/>
                    </a:srgbClr>
                  </a:outerShdw>
                </a:effectLst>
                <a:latin typeface="Britannic Bold" pitchFamily="34" charset="0"/>
              </a:rPr>
              <a:t>“I am the Savior of all, Jew and Gentile . . .”</a:t>
            </a:r>
            <a:endParaRPr lang="en-US" sz="22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4000"/>
                            </p:stCondLst>
                            <p:childTnLst>
                              <p:par>
                                <p:cTn id="9" presetID="8" presetClass="entr" presetSubtype="32"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2000"/>
                                        <p:tgtEl>
                                          <p:spTgt spid="8"/>
                                        </p:tgtEl>
                                      </p:cBhvr>
                                    </p:animEffect>
                                  </p:childTnLst>
                                </p:cTn>
                              </p:par>
                            </p:childTnLst>
                          </p:cTn>
                        </p:par>
                        <p:par>
                          <p:cTn id="12" fill="hold">
                            <p:stCondLst>
                              <p:cond delay="8000"/>
                            </p:stCondLst>
                            <p:childTnLst>
                              <p:par>
                                <p:cTn id="13" presetID="8" presetClass="entr" presetSubtype="32"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2000"/>
                                        <p:tgtEl>
                                          <p:spTgt spid="6"/>
                                        </p:tgtEl>
                                      </p:cBhvr>
                                    </p:animEffect>
                                  </p:childTnLst>
                                </p:cTn>
                              </p:par>
                            </p:childTnLst>
                          </p:cTn>
                        </p:par>
                        <p:par>
                          <p:cTn id="16" fill="hold">
                            <p:stCondLst>
                              <p:cond delay="12000"/>
                            </p:stCondLst>
                            <p:childTnLst>
                              <p:par>
                                <p:cTn id="17" presetID="15"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8 September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4385816"/>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Read the entire Book of Romans again.</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Read Chapter 12 twice.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1st lesson:  12:1-8  “A Compelling Commitment”</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2nd lesson: 12:9-21 “Christianity 101”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1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par>
                          <p:cTn id="33" fill="hold">
                            <p:stCondLst>
                              <p:cond delay="6100"/>
                            </p:stCondLst>
                            <p:childTnLst>
                              <p:par>
                                <p:cTn id="34" presetID="22" presetClass="entr" presetSubtype="8" fill="hold"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55038"/>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But the outcome of this </a:t>
            </a:r>
            <a:r>
              <a:rPr lang="en-US" sz="2800" b="1" i="1" dirty="0" smtClean="0">
                <a:effectLst>
                  <a:outerShdw blurRad="38100" dist="38100" dir="2700000" algn="tl">
                    <a:srgbClr val="000000">
                      <a:alpha val="43137"/>
                    </a:srgbClr>
                  </a:outerShdw>
                </a:effectLst>
                <a:latin typeface="Cambria" pitchFamily="18" charset="0"/>
              </a:rPr>
              <a:t>“hardening”</a:t>
            </a:r>
            <a:r>
              <a:rPr lang="en-US" sz="2800" b="1" dirty="0" smtClean="0">
                <a:latin typeface="Cambria" pitchFamily="18" charset="0"/>
              </a:rPr>
              <a:t> led to </a:t>
            </a:r>
            <a:r>
              <a:rPr lang="en-US" sz="2800" b="1" i="1" dirty="0" smtClean="0">
                <a:effectLst>
                  <a:outerShdw blurRad="38100" dist="38100" dir="2700000" algn="tl">
                    <a:srgbClr val="000000">
                      <a:alpha val="43137"/>
                    </a:srgbClr>
                  </a:outerShdw>
                </a:effectLst>
                <a:latin typeface="Cambria" pitchFamily="18" charset="0"/>
              </a:rPr>
              <a:t>salvation</a:t>
            </a:r>
            <a:r>
              <a:rPr lang="en-US" sz="2800" b="1" dirty="0" smtClean="0">
                <a:latin typeface="Cambria" pitchFamily="18" charset="0"/>
              </a:rPr>
              <a:t> coming to the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which in turn God was using to provoke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to jealousy in an attempt to </a:t>
            </a:r>
            <a:r>
              <a:rPr lang="en-US" sz="2800" b="1" i="1" u="sng" dirty="0" smtClean="0">
                <a:latin typeface="Cambria" pitchFamily="18" charset="0"/>
              </a:rPr>
              <a:t>win</a:t>
            </a:r>
            <a:r>
              <a:rPr lang="en-US" sz="2800" b="1" dirty="0" smtClean="0">
                <a:latin typeface="Cambria" pitchFamily="18" charset="0"/>
              </a:rPr>
              <a:t> them back to Him.  </a:t>
            </a:r>
          </a:p>
          <a:p>
            <a:pPr marL="274320" indent="-274320">
              <a:spcAft>
                <a:spcPts val="2400"/>
              </a:spcAft>
              <a:buFont typeface="Arial" pitchFamily="34" charset="0"/>
              <a:buChar char="•"/>
            </a:pPr>
            <a:r>
              <a:rPr lang="en-US" sz="2800" b="1" dirty="0" smtClean="0">
                <a:latin typeface="Cambria" pitchFamily="18" charset="0"/>
              </a:rPr>
              <a:t>This is also why Paul magnified his ministry to the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hoping to save some of his people (</a:t>
            </a:r>
            <a:r>
              <a:rPr lang="en-US" sz="2800" b="1" dirty="0" smtClean="0">
                <a:effectLst>
                  <a:outerShdw blurRad="38100" dist="38100" dir="2700000" algn="tl">
                    <a:srgbClr val="000000">
                      <a:alpha val="43137"/>
                    </a:srgbClr>
                  </a:outerShdw>
                </a:effectLst>
                <a:latin typeface="Cambria" pitchFamily="18" charset="0"/>
              </a:rPr>
              <a:t>remnant</a:t>
            </a:r>
            <a:r>
              <a:rPr lang="en-US" sz="2800" b="1" dirty="0" smtClean="0">
                <a:latin typeface="Cambria" pitchFamily="18" charset="0"/>
              </a:rPr>
              <a:t>) by provoking them to jealousy           (</a:t>
            </a:r>
            <a:r>
              <a:rPr lang="en-US" sz="2800" b="1" dirty="0" smtClean="0">
                <a:effectLst>
                  <a:outerShdw blurRad="38100" dist="38100" dir="2700000" algn="tl">
                    <a:srgbClr val="000000">
                      <a:alpha val="43137"/>
                    </a:srgbClr>
                  </a:outerShdw>
                </a:effectLst>
                <a:latin typeface="Cambria" pitchFamily="18" charset="0"/>
              </a:rPr>
              <a:t>11-15</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11 - 17 - olive tree.jpg"/>
          <p:cNvPicPr>
            <a:picLocks noChangeAspect="1"/>
          </p:cNvPicPr>
          <p:nvPr/>
        </p:nvPicPr>
        <p:blipFill>
          <a:blip r:embed="rId2" cstate="print"/>
          <a:stretch>
            <a:fillRect/>
          </a:stretch>
        </p:blipFill>
        <p:spPr>
          <a:xfrm>
            <a:off x="762000" y="304800"/>
            <a:ext cx="7696200" cy="5772150"/>
          </a:xfrm>
          <a:prstGeom prst="rect">
            <a:avLst/>
          </a:prstGeom>
          <a:ln>
            <a:noFill/>
          </a:ln>
          <a:effectLst>
            <a:outerShdw blurRad="190500" algn="tl" rotWithShape="0">
              <a:srgbClr val="000000">
                <a:alpha val="70000"/>
              </a:srgbClr>
            </a:outerShdw>
          </a:effectLst>
        </p:spPr>
      </p:pic>
      <p:sp>
        <p:nvSpPr>
          <p:cNvPr id="3" name="TextBox 2"/>
          <p:cNvSpPr txBox="1"/>
          <p:nvPr/>
        </p:nvSpPr>
        <p:spPr>
          <a:xfrm>
            <a:off x="762000" y="6248400"/>
            <a:ext cx="7620000" cy="400110"/>
          </a:xfrm>
          <a:prstGeom prst="rect">
            <a:avLst/>
          </a:prstGeom>
          <a:noFill/>
        </p:spPr>
        <p:txBody>
          <a:bodyPr wrap="square" rtlCol="0">
            <a:spAutoFit/>
          </a:bodyPr>
          <a:lstStyle/>
          <a:p>
            <a:pPr algn="ctr"/>
            <a:r>
              <a:rPr lang="en-US" sz="2000" dirty="0" smtClean="0">
                <a:latin typeface="Britannic Bold" pitchFamily="34" charset="0"/>
              </a:rPr>
              <a:t>The Olive Tree of Divine Favor (Privilege)</a:t>
            </a:r>
            <a:endParaRPr lang="en-US" sz="2000" dirty="0">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8592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Paul turns his attention to the </a:t>
            </a:r>
            <a:r>
              <a:rPr lang="en-US" sz="2800" b="1" dirty="0" smtClean="0">
                <a:effectLst>
                  <a:outerShdw blurRad="38100" dist="38100" dir="2700000" algn="tl">
                    <a:srgbClr val="000000">
                      <a:alpha val="43137"/>
                    </a:srgbClr>
                  </a:outerShdw>
                </a:effectLst>
                <a:latin typeface="Cambria" pitchFamily="18" charset="0"/>
              </a:rPr>
              <a:t>Gentile</a:t>
            </a:r>
            <a:r>
              <a:rPr lang="en-US" sz="2800" b="1" dirty="0" smtClean="0">
                <a:latin typeface="Cambria" pitchFamily="18" charset="0"/>
              </a:rPr>
              <a:t> believers, explaining that their obedience allowed them to be </a:t>
            </a:r>
            <a:r>
              <a:rPr lang="en-US" sz="2800" b="1" i="1" dirty="0" smtClean="0">
                <a:effectLst>
                  <a:outerShdw blurRad="38100" dist="38100" dir="2700000" algn="tl">
                    <a:srgbClr val="000000">
                      <a:alpha val="43137"/>
                    </a:srgbClr>
                  </a:outerShdw>
                </a:effectLst>
                <a:latin typeface="Cambria" pitchFamily="18" charset="0"/>
              </a:rPr>
              <a:t>“grafted”</a:t>
            </a:r>
            <a:r>
              <a:rPr lang="en-US" sz="2800" b="1" dirty="0" smtClean="0">
                <a:latin typeface="Cambria" pitchFamily="18" charset="0"/>
              </a:rPr>
              <a:t> into </a:t>
            </a:r>
            <a:r>
              <a:rPr lang="en-US" sz="2800" b="1" dirty="0" smtClean="0">
                <a:effectLst>
                  <a:outerShdw blurRad="38100" dist="38100" dir="2700000" algn="tl">
                    <a:srgbClr val="000000">
                      <a:alpha val="43137"/>
                    </a:srgbClr>
                  </a:outerShdw>
                </a:effectLst>
                <a:latin typeface="Cambria" pitchFamily="18" charset="0"/>
              </a:rPr>
              <a:t>DIVINE FAVOR</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olive tree</a:t>
            </a:r>
            <a:r>
              <a:rPr lang="en-US" sz="2800" b="1" dirty="0" smtClean="0">
                <a:latin typeface="Cambria" pitchFamily="18" charset="0"/>
              </a:rPr>
              <a:t>) to replace those </a:t>
            </a:r>
            <a:r>
              <a:rPr lang="en-US" sz="2800" b="1" dirty="0" smtClean="0">
                <a:effectLst>
                  <a:outerShdw blurRad="38100" dist="38100" dir="2700000" algn="tl">
                    <a:srgbClr val="000000">
                      <a:alpha val="43137"/>
                    </a:srgbClr>
                  </a:outerShdw>
                </a:effectLst>
                <a:latin typeface="Cambria" pitchFamily="18" charset="0"/>
              </a:rPr>
              <a:t>Israelites</a:t>
            </a:r>
            <a:r>
              <a:rPr lang="en-US" sz="2800" b="1" dirty="0" smtClean="0">
                <a:latin typeface="Cambria" pitchFamily="18" charset="0"/>
              </a:rPr>
              <a:t> removed by their own disobedience and/or unbelief.  </a:t>
            </a:r>
          </a:p>
          <a:p>
            <a:pPr marL="274320" indent="-274320">
              <a:spcAft>
                <a:spcPts val="2400"/>
              </a:spcAft>
              <a:buFont typeface="Arial" pitchFamily="34" charset="0"/>
              <a:buChar char="•"/>
            </a:pPr>
            <a:r>
              <a:rPr lang="en-US" sz="2800" b="1" dirty="0" smtClean="0">
                <a:latin typeface="Cambria" pitchFamily="18" charset="0"/>
              </a:rPr>
              <a:t>However, this </a:t>
            </a:r>
            <a:r>
              <a:rPr lang="en-US" sz="2800" b="1" i="1" dirty="0" smtClean="0">
                <a:effectLst>
                  <a:outerShdw blurRad="38100" dist="38100" dir="2700000" algn="tl">
                    <a:srgbClr val="000000">
                      <a:alpha val="43137"/>
                    </a:srgbClr>
                  </a:outerShdw>
                </a:effectLst>
                <a:latin typeface="Cambria" pitchFamily="18" charset="0"/>
              </a:rPr>
              <a:t>“grafting”</a:t>
            </a:r>
            <a:r>
              <a:rPr lang="en-US" sz="2800" b="1" dirty="0" smtClean="0">
                <a:latin typeface="Cambria" pitchFamily="18" charset="0"/>
              </a:rPr>
              <a:t> is permanent only as long as they remain faithful.  In addition, if any Israelites repent of their unbelief, they too can be </a:t>
            </a:r>
            <a:r>
              <a:rPr lang="en-US" sz="2800" b="1" i="1" dirty="0" smtClean="0">
                <a:effectLst>
                  <a:outerShdw blurRad="38100" dist="38100" dir="2700000" algn="tl">
                    <a:srgbClr val="000000">
                      <a:alpha val="43137"/>
                    </a:srgbClr>
                  </a:outerShdw>
                </a:effectLst>
                <a:latin typeface="Cambria" pitchFamily="18" charset="0"/>
              </a:rPr>
              <a:t>grafted back in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16-23</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 name="Picture 2" descr="11 - 17 - engrafted2.jpg"/>
          <p:cNvPicPr>
            <a:picLocks noChangeAspect="1"/>
          </p:cNvPicPr>
          <p:nvPr/>
        </p:nvPicPr>
        <p:blipFill>
          <a:blip r:embed="rId2" cstate="print"/>
          <a:stretch>
            <a:fillRect/>
          </a:stretch>
        </p:blipFill>
        <p:spPr>
          <a:xfrm>
            <a:off x="1905000" y="223777"/>
            <a:ext cx="5334000" cy="6405623"/>
          </a:xfrm>
          <a:prstGeom prst="rect">
            <a:avLst/>
          </a:prstGeom>
          <a:ln>
            <a:noFill/>
          </a:ln>
          <a:effectLst>
            <a:outerShdw blurRad="190500" algn="tl" rotWithShape="0">
              <a:srgbClr val="000000">
                <a:alpha val="70000"/>
              </a:srgbClr>
            </a:outerShdw>
          </a:effectLst>
        </p:spPr>
      </p:pic>
      <p:sp>
        <p:nvSpPr>
          <p:cNvPr id="4" name="Down Arrow 3"/>
          <p:cNvSpPr/>
          <p:nvPr/>
        </p:nvSpPr>
        <p:spPr>
          <a:xfrm rot="-3000000">
            <a:off x="1681278" y="95354"/>
            <a:ext cx="274320" cy="1334317"/>
          </a:xfrm>
          <a:prstGeom prst="down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Down Arrow 5"/>
          <p:cNvSpPr/>
          <p:nvPr/>
        </p:nvSpPr>
        <p:spPr>
          <a:xfrm rot="-3000000">
            <a:off x="1757477" y="2076553"/>
            <a:ext cx="274320" cy="1334317"/>
          </a:xfrm>
          <a:prstGeom prst="downArrow">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Down Arrow 6"/>
          <p:cNvSpPr/>
          <p:nvPr/>
        </p:nvSpPr>
        <p:spPr>
          <a:xfrm rot="-3000000">
            <a:off x="1757479" y="4210154"/>
            <a:ext cx="274320" cy="1334317"/>
          </a:xfrm>
          <a:prstGeom prst="down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7315200" y="762000"/>
            <a:ext cx="685800" cy="338554"/>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v17</a:t>
            </a:r>
            <a:endParaRPr lang="en-US" sz="1600" b="1" dirty="0">
              <a:effectLst>
                <a:outerShdw blurRad="38100" dist="38100" dir="2700000" algn="tl">
                  <a:srgbClr val="000000">
                    <a:alpha val="43137"/>
                  </a:srgbClr>
                </a:outerShdw>
              </a:effectLst>
            </a:endParaRPr>
          </a:p>
        </p:txBody>
      </p:sp>
      <p:sp>
        <p:nvSpPr>
          <p:cNvPr id="9" name="TextBox 8"/>
          <p:cNvSpPr txBox="1"/>
          <p:nvPr/>
        </p:nvSpPr>
        <p:spPr>
          <a:xfrm>
            <a:off x="1143000" y="1371600"/>
            <a:ext cx="685800" cy="338554"/>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v16</a:t>
            </a:r>
            <a:endParaRPr lang="en-US" sz="1600" b="1" dirty="0">
              <a:effectLst>
                <a:outerShdw blurRad="38100" dist="38100" dir="2700000" algn="tl">
                  <a:srgbClr val="000000">
                    <a:alpha val="43137"/>
                  </a:srgbClr>
                </a:outerShdw>
              </a:effectLst>
            </a:endParaRPr>
          </a:p>
        </p:txBody>
      </p:sp>
      <p:sp>
        <p:nvSpPr>
          <p:cNvPr id="10" name="TextBox 9"/>
          <p:cNvSpPr txBox="1"/>
          <p:nvPr/>
        </p:nvSpPr>
        <p:spPr>
          <a:xfrm>
            <a:off x="7315200" y="4800600"/>
            <a:ext cx="685800" cy="338554"/>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v23</a:t>
            </a:r>
            <a:endParaRPr lang="en-US" sz="1600" b="1" dirty="0">
              <a:effectLst>
                <a:outerShdw blurRad="38100" dist="38100" dir="2700000" algn="tl">
                  <a:srgbClr val="000000">
                    <a:alpha val="43137"/>
                  </a:srgbClr>
                </a:outerShdw>
              </a:effectLst>
            </a:endParaRPr>
          </a:p>
        </p:txBody>
      </p:sp>
      <p:sp>
        <p:nvSpPr>
          <p:cNvPr id="11" name="TextBox 10"/>
          <p:cNvSpPr txBox="1"/>
          <p:nvPr/>
        </p:nvSpPr>
        <p:spPr>
          <a:xfrm>
            <a:off x="1143000" y="3505200"/>
            <a:ext cx="685800" cy="338554"/>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v17</a:t>
            </a:r>
            <a:endParaRPr lang="en-US" sz="1600" b="1" dirty="0">
              <a:effectLst>
                <a:outerShdw blurRad="38100" dist="38100" dir="2700000" algn="tl">
                  <a:srgbClr val="000000">
                    <a:alpha val="43137"/>
                  </a:srgbClr>
                </a:outerShdw>
              </a:effectLst>
            </a:endParaRPr>
          </a:p>
        </p:txBody>
      </p:sp>
      <p:sp>
        <p:nvSpPr>
          <p:cNvPr id="12" name="TextBox 11"/>
          <p:cNvSpPr txBox="1"/>
          <p:nvPr/>
        </p:nvSpPr>
        <p:spPr>
          <a:xfrm>
            <a:off x="1143000" y="5334000"/>
            <a:ext cx="685800" cy="338554"/>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v22</a:t>
            </a:r>
            <a:endParaRPr lang="en-US" sz="1600" b="1" dirty="0">
              <a:effectLst>
                <a:outerShdw blurRad="38100" dist="38100" dir="2700000" algn="tl">
                  <a:srgbClr val="000000">
                    <a:alpha val="43137"/>
                  </a:srgbClr>
                </a:outerShdw>
              </a:effectLst>
            </a:endParaRPr>
          </a:p>
        </p:txBody>
      </p:sp>
      <p:sp>
        <p:nvSpPr>
          <p:cNvPr id="13" name="TextBox 12"/>
          <p:cNvSpPr txBox="1"/>
          <p:nvPr/>
        </p:nvSpPr>
        <p:spPr>
          <a:xfrm>
            <a:off x="7315200" y="2743200"/>
            <a:ext cx="685800" cy="338554"/>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v19</a:t>
            </a:r>
            <a:endParaRPr lang="en-US" sz="16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1000"/>
                                        <p:tgtEl>
                                          <p:spTgt spid="6"/>
                                        </p:tgtEl>
                                      </p:cBhvr>
                                    </p:animEffect>
                                  </p:childTnLst>
                                </p:cTn>
                              </p:par>
                            </p:childTnLst>
                          </p:cTn>
                        </p:par>
                        <p:par>
                          <p:cTn id="26" fill="hold">
                            <p:stCondLst>
                              <p:cond delay="1500"/>
                            </p:stCondLst>
                            <p:childTnLst>
                              <p:par>
                                <p:cTn id="27" presetID="22" presetClass="entr" presetSubtype="8" fill="hold" grpId="0" nodeType="afterEffect">
                                  <p:stCondLst>
                                    <p:cond delay="100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1000"/>
                                        <p:tgtEl>
                                          <p:spTgt spid="7"/>
                                        </p:tgtEl>
                                      </p:cBhvr>
                                    </p:animEffect>
                                  </p:childTnLst>
                                </p:cTn>
                              </p:par>
                            </p:childTnLst>
                          </p:cTn>
                        </p:par>
                        <p:par>
                          <p:cTn id="44" fill="hold">
                            <p:stCondLst>
                              <p:cond delay="1500"/>
                            </p:stCondLst>
                            <p:childTnLst>
                              <p:par>
                                <p:cTn id="45" presetID="22" presetClass="entr" presetSubtype="8" fill="hold" grpId="0" nodeType="afterEffect">
                                  <p:stCondLst>
                                    <p:cond delay="100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1" nodeType="clickEffect">
                                  <p:stCondLst>
                                    <p:cond delay="0"/>
                                  </p:stCondLst>
                                  <p:childTnLst>
                                    <p:animEffect transition="out" filter="dissolv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Paul is careful to maintain a distinction between the </a:t>
            </a:r>
            <a:r>
              <a:rPr lang="en-US" sz="2800" b="1" dirty="0" smtClean="0">
                <a:effectLst>
                  <a:outerShdw blurRad="38100" dist="38100" dir="2700000" algn="tl">
                    <a:srgbClr val="000000">
                      <a:alpha val="43137"/>
                    </a:srgbClr>
                  </a:outerShdw>
                </a:effectLst>
                <a:latin typeface="Cambria" pitchFamily="18" charset="0"/>
              </a:rPr>
              <a:t>church</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in this illustration.  Here, Paul stresses the unity of </a:t>
            </a:r>
            <a:r>
              <a:rPr lang="en-US" sz="2800" b="1" dirty="0" smtClean="0">
                <a:effectLst>
                  <a:outerShdw blurRad="38100" dist="38100" dir="2700000" algn="tl">
                    <a:srgbClr val="000000">
                      <a:alpha val="43137"/>
                    </a:srgbClr>
                  </a:outerShdw>
                </a:effectLst>
                <a:latin typeface="Cambria" pitchFamily="18" charset="0"/>
              </a:rPr>
              <a:t>Jew</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Gentile</a:t>
            </a:r>
            <a:r>
              <a:rPr lang="en-US" sz="2800" b="1" dirty="0" smtClean="0">
                <a:latin typeface="Cambria" pitchFamily="18" charset="0"/>
              </a:rPr>
              <a:t> Christians, declaring them to be a new, single species of humanity unlike any before (Eph. 2:14ff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400" i="1" dirty="0" smtClean="0">
                <a:latin typeface="Cambria" pitchFamily="18" charset="0"/>
              </a:rPr>
              <a:t>“For he is our peace, who hath made both one, and hath broken down the middle wall of partition between us”</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Some have concluded that God set aside the literal nation of Israel and superseded it by establishing a “spiritual Israel” called the </a:t>
            </a:r>
            <a:r>
              <a:rPr lang="en-US" sz="2800" b="1" dirty="0" smtClean="0">
                <a:effectLst>
                  <a:outerShdw blurRad="38100" dist="38100" dir="2700000" algn="tl">
                    <a:srgbClr val="000000">
                      <a:alpha val="43137"/>
                    </a:srgbClr>
                  </a:outerShdw>
                </a:effectLst>
                <a:latin typeface="Cambria" pitchFamily="18" charset="0"/>
              </a:rPr>
              <a:t>church</a:t>
            </a:r>
            <a:r>
              <a:rPr lang="en-US" sz="2800" b="1" dirty="0" smtClean="0">
                <a:latin typeface="Cambria" pitchFamily="18" charset="0"/>
              </a:rPr>
              <a:t>, which is made up of this new race of humankind.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49154</TotalTime>
  <Words>2726</Words>
  <Application>Microsoft Office PowerPoint</Application>
  <PresentationFormat>On-screen Show (4:3)</PresentationFormat>
  <Paragraphs>130</Paragraphs>
  <Slides>47</Slides>
  <Notes>3</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7713</cp:revision>
  <dcterms:created xsi:type="dcterms:W3CDTF">2016-10-08T19:35:00Z</dcterms:created>
  <dcterms:modified xsi:type="dcterms:W3CDTF">2021-06-29T19:02:31Z</dcterms:modified>
</cp:coreProperties>
</file>