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54"/>
  </p:notesMasterIdLst>
  <p:sldIdLst>
    <p:sldId id="1659" r:id="rId4"/>
    <p:sldId id="2672" r:id="rId5"/>
    <p:sldId id="2670" r:id="rId6"/>
    <p:sldId id="2668" r:id="rId7"/>
    <p:sldId id="2675" r:id="rId8"/>
    <p:sldId id="2676" r:id="rId9"/>
    <p:sldId id="2677" r:id="rId10"/>
    <p:sldId id="2678" r:id="rId11"/>
    <p:sldId id="2669" r:id="rId12"/>
    <p:sldId id="2681" r:id="rId13"/>
    <p:sldId id="2682" r:id="rId14"/>
    <p:sldId id="2514" r:id="rId15"/>
    <p:sldId id="2671" r:id="rId16"/>
    <p:sldId id="2679" r:id="rId17"/>
    <p:sldId id="2680" r:id="rId18"/>
    <p:sldId id="2498" r:id="rId19"/>
    <p:sldId id="2197" r:id="rId20"/>
    <p:sldId id="2516" r:id="rId21"/>
    <p:sldId id="2685" r:id="rId22"/>
    <p:sldId id="2688" r:id="rId23"/>
    <p:sldId id="2689" r:id="rId24"/>
    <p:sldId id="1885" r:id="rId25"/>
    <p:sldId id="2691" r:id="rId26"/>
    <p:sldId id="2692" r:id="rId27"/>
    <p:sldId id="2693" r:id="rId28"/>
    <p:sldId id="2695" r:id="rId29"/>
    <p:sldId id="2694" r:id="rId30"/>
    <p:sldId id="2696" r:id="rId31"/>
    <p:sldId id="2697" r:id="rId32"/>
    <p:sldId id="2698" r:id="rId33"/>
    <p:sldId id="2699" r:id="rId34"/>
    <p:sldId id="2701" r:id="rId35"/>
    <p:sldId id="2684" r:id="rId36"/>
    <p:sldId id="2702" r:id="rId37"/>
    <p:sldId id="2704" r:id="rId38"/>
    <p:sldId id="2705" r:id="rId39"/>
    <p:sldId id="2706" r:id="rId40"/>
    <p:sldId id="2546" r:id="rId41"/>
    <p:sldId id="2658" r:id="rId42"/>
    <p:sldId id="2709" r:id="rId43"/>
    <p:sldId id="2710" r:id="rId44"/>
    <p:sldId id="2711" r:id="rId45"/>
    <p:sldId id="2712" r:id="rId46"/>
    <p:sldId id="2713" r:id="rId47"/>
    <p:sldId id="2714" r:id="rId48"/>
    <p:sldId id="2715" r:id="rId49"/>
    <p:sldId id="2716" r:id="rId50"/>
    <p:sldId id="2707" r:id="rId51"/>
    <p:sldId id="1888" r:id="rId52"/>
    <p:sldId id="189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0"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9/4/2021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17</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50</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9/4/2021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9/4/2021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Compelling Commitment</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12:1 – 8</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8 September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25</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534400" cy="4530471"/>
          </a:xfrm>
        </p:spPr>
        <p:txBody>
          <a:bodyPr wrap="square">
            <a:spAutoFit/>
          </a:bodyPr>
          <a:lstStyle/>
          <a:p>
            <a:pPr marL="274320" indent="-274320">
              <a:lnSpc>
                <a:spcPct val="110000"/>
              </a:lnSpc>
              <a:spcBef>
                <a:spcPts val="0"/>
              </a:spcBef>
              <a:spcAft>
                <a:spcPts val="1200"/>
              </a:spcAft>
              <a:buClrTx/>
              <a:buNone/>
            </a:pPr>
            <a:r>
              <a:rPr lang="en-US" sz="2800" b="1" dirty="0" smtClean="0">
                <a:solidFill>
                  <a:schemeClr val="tx1"/>
                </a:solidFill>
                <a:effectLst>
                  <a:outerShdw blurRad="38100" dist="38100" dir="2700000" algn="tl">
                    <a:srgbClr val="000000">
                      <a:alpha val="43137"/>
                    </a:srgbClr>
                  </a:outerShdw>
                </a:effectLst>
                <a:latin typeface="Cambria" pitchFamily="18" charset="0"/>
              </a:rPr>
              <a:t>Practical Application: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The Book of Romans makes it clear that there is nothing we can do to save ourselves.  Every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“good deed”</a:t>
            </a:r>
            <a:r>
              <a:rPr lang="en-US" sz="2400" b="1" dirty="0" smtClean="0">
                <a:solidFill>
                  <a:schemeClr val="tx1"/>
                </a:solidFill>
                <a:latin typeface="Cambria" pitchFamily="18" charset="0"/>
                <a:cs typeface="Arial" pitchFamily="34" charset="0"/>
              </a:rPr>
              <a:t> we have ever done is as a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filthy rag</a:t>
            </a:r>
            <a:r>
              <a:rPr lang="en-US" sz="2400" b="1" dirty="0" smtClean="0">
                <a:solidFill>
                  <a:schemeClr val="tx1"/>
                </a:solidFill>
                <a:latin typeface="Cambria" pitchFamily="18" charset="0"/>
                <a:cs typeface="Arial" pitchFamily="34" charset="0"/>
              </a:rPr>
              <a:t> before God.  So dead in our trespasses and sins are we that only the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grace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and</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 mercy</a:t>
            </a:r>
            <a:r>
              <a:rPr lang="en-US" sz="2400" b="1" dirty="0" smtClean="0">
                <a:solidFill>
                  <a:schemeClr val="tx1"/>
                </a:solidFill>
                <a:latin typeface="Cambria" pitchFamily="18" charset="0"/>
                <a:cs typeface="Arial" pitchFamily="34" charset="0"/>
              </a:rPr>
              <a:t> of God can save us.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God expressed that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grace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and</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 mercy</a:t>
            </a:r>
            <a:r>
              <a:rPr lang="en-US" sz="2400" b="1" dirty="0" smtClean="0">
                <a:solidFill>
                  <a:schemeClr val="tx1"/>
                </a:solidFill>
                <a:latin typeface="Cambria" pitchFamily="18" charset="0"/>
                <a:cs typeface="Arial" pitchFamily="34" charset="0"/>
              </a:rPr>
              <a:t> by sending His Son, Jesus Christ, to die on the cross in our place.  When we turn our lives over to Christ, we are no longer controlled by our sin nature, but we are controlled by the Spirit.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458200" cy="4684359"/>
          </a:xfrm>
        </p:spPr>
        <p:txBody>
          <a:bodyPr wrap="square">
            <a:spAutoFit/>
          </a:bodyPr>
          <a:lstStyle/>
          <a:p>
            <a:pPr marL="274320" indent="-274320">
              <a:lnSpc>
                <a:spcPct val="110000"/>
              </a:lnSpc>
              <a:spcBef>
                <a:spcPts val="0"/>
              </a:spcBef>
              <a:spcAft>
                <a:spcPts val="1200"/>
              </a:spcAft>
              <a:buClrTx/>
              <a:buNone/>
            </a:pPr>
            <a:r>
              <a:rPr lang="en-US" sz="2800" b="1" dirty="0" smtClean="0">
                <a:solidFill>
                  <a:schemeClr val="tx1"/>
                </a:solidFill>
                <a:effectLst>
                  <a:outerShdw blurRad="38100" dist="38100" dir="2700000" algn="tl">
                    <a:srgbClr val="000000">
                      <a:alpha val="43137"/>
                    </a:srgbClr>
                  </a:outerShdw>
                </a:effectLst>
                <a:latin typeface="Cambria" pitchFamily="18" charset="0"/>
              </a:rPr>
              <a:t>Practical Application: (cont.)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If we make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confession</a:t>
            </a:r>
            <a:r>
              <a:rPr lang="en-US" sz="2400" b="1" dirty="0" smtClean="0">
                <a:solidFill>
                  <a:schemeClr val="tx1"/>
                </a:solidFill>
                <a:latin typeface="Cambria" pitchFamily="18" charset="0"/>
                <a:cs typeface="Arial" pitchFamily="34" charset="0"/>
              </a:rPr>
              <a:t> that Jesus is Lord, and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believe</a:t>
            </a:r>
            <a:r>
              <a:rPr lang="en-US" sz="2400" b="1" dirty="0" smtClean="0">
                <a:solidFill>
                  <a:schemeClr val="tx1"/>
                </a:solidFill>
                <a:latin typeface="Cambria" pitchFamily="18" charset="0"/>
                <a:cs typeface="Arial" pitchFamily="34" charset="0"/>
              </a:rPr>
              <a:t> that He is raised from the dead, we are saved,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born again</a:t>
            </a:r>
            <a:r>
              <a:rPr lang="en-US" sz="2400" b="1" dirty="0" smtClean="0">
                <a:solidFill>
                  <a:schemeClr val="tx1"/>
                </a:solidFill>
                <a:latin typeface="Cambria" pitchFamily="18" charset="0"/>
                <a:cs typeface="Arial" pitchFamily="34" charset="0"/>
              </a:rPr>
              <a:t>.  We need to live our lives offered to God as a living sacrifice to Him.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Worship of the God who saved us should be our highest desire.  Perhaps the best application of Romans would be to apply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Romans 1:16-17</a:t>
            </a:r>
            <a:r>
              <a:rPr lang="en-US" sz="2400" b="1" dirty="0" smtClean="0">
                <a:solidFill>
                  <a:schemeClr val="tx1"/>
                </a:solidFill>
                <a:latin typeface="Cambria" pitchFamily="18" charset="0"/>
                <a:cs typeface="Arial" pitchFamily="34" charset="0"/>
              </a:rPr>
              <a:t>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Paul’s theme</a:t>
            </a:r>
            <a:r>
              <a:rPr lang="en-US" sz="2400" b="1" dirty="0" smtClean="0">
                <a:solidFill>
                  <a:schemeClr val="tx1"/>
                </a:solidFill>
                <a:latin typeface="Cambria" pitchFamily="18" charset="0"/>
                <a:cs typeface="Arial" pitchFamily="34" charset="0"/>
              </a:rPr>
              <a:t>) and not be ashamed of the gospel.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Instead, let us all be </a:t>
            </a:r>
            <a:r>
              <a:rPr lang="en-US" sz="2400" b="1" i="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faithful</a:t>
            </a:r>
            <a:r>
              <a:rPr lang="en-US" sz="2400" b="1" dirty="0" smtClean="0">
                <a:solidFill>
                  <a:schemeClr val="tx1"/>
                </a:solidFill>
                <a:latin typeface="Cambria" pitchFamily="18" charset="0"/>
                <a:cs typeface="Arial" pitchFamily="34" charset="0"/>
              </a:rPr>
              <a:t> in proclaiming it!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Effect transition="in" filter="wipe(left)">
                                      <p:cBhvr>
                                        <p:cTn id="21"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4000"/>
          </a:srgbClr>
        </a:solidFill>
        <a:effectLst/>
      </p:bgPr>
    </p:bg>
    <p:spTree>
      <p:nvGrpSpPr>
        <p:cNvPr id="1" name=""/>
        <p:cNvGrpSpPr/>
        <p:nvPr/>
      </p:nvGrpSpPr>
      <p:grpSpPr>
        <a:xfrm>
          <a:off x="0" y="0"/>
          <a:ext cx="0" cy="0"/>
          <a:chOff x="0" y="0"/>
          <a:chExt cx="0" cy="0"/>
        </a:xfrm>
      </p:grpSpPr>
      <p:sp>
        <p:nvSpPr>
          <p:cNvPr id="5" name="TextBox 4"/>
          <p:cNvSpPr txBox="1"/>
          <p:nvPr/>
        </p:nvSpPr>
        <p:spPr>
          <a:xfrm>
            <a:off x="685800" y="228600"/>
            <a:ext cx="7620000" cy="1200329"/>
          </a:xfrm>
          <a:prstGeom prst="rect">
            <a:avLst/>
          </a:prstGeom>
          <a:noFill/>
        </p:spPr>
        <p:txBody>
          <a:bodyPr wrap="square" rtlCol="0">
            <a:spAutoFit/>
          </a:bodyPr>
          <a:lstStyle/>
          <a:p>
            <a:r>
              <a:rPr lang="en-US" sz="2400" b="1" dirty="0" smtClean="0">
                <a:solidFill>
                  <a:schemeClr val="tx2">
                    <a:lumMod val="75000"/>
                  </a:schemeClr>
                </a:solidFill>
                <a:latin typeface="Cambria" pitchFamily="18" charset="0"/>
              </a:rPr>
              <a:t>Paul’s primary </a:t>
            </a:r>
            <a:r>
              <a:rPr lang="en-US" sz="2400" b="1" dirty="0" smtClean="0">
                <a:solidFill>
                  <a:schemeClr val="tx2">
                    <a:lumMod val="75000"/>
                  </a:schemeClr>
                </a:solidFill>
                <a:effectLst>
                  <a:outerShdw blurRad="38100" dist="38100" dir="2700000" algn="tl">
                    <a:srgbClr val="000000">
                      <a:alpha val="43137"/>
                    </a:srgbClr>
                  </a:outerShdw>
                </a:effectLst>
                <a:latin typeface="Cambria" pitchFamily="18" charset="0"/>
              </a:rPr>
              <a:t>theme</a:t>
            </a:r>
            <a:r>
              <a:rPr lang="en-US" sz="2400" b="1" dirty="0" smtClean="0">
                <a:solidFill>
                  <a:schemeClr val="tx2">
                    <a:lumMod val="75000"/>
                  </a:schemeClr>
                </a:solidFill>
                <a:latin typeface="Cambria" pitchFamily="18" charset="0"/>
              </a:rPr>
              <a:t> running through the Book of Romans is the revelation of God’s </a:t>
            </a:r>
            <a:r>
              <a:rPr lang="en-US" sz="2400" b="1" dirty="0" smtClean="0">
                <a:solidFill>
                  <a:schemeClr val="tx2">
                    <a:lumMod val="75000"/>
                  </a:schemeClr>
                </a:solidFill>
                <a:effectLst>
                  <a:outerShdw blurRad="38100" dist="38100" dir="2700000" algn="tl">
                    <a:srgbClr val="000000">
                      <a:alpha val="43137"/>
                    </a:srgbClr>
                  </a:outerShdw>
                </a:effectLst>
                <a:latin typeface="Cambria" pitchFamily="18" charset="0"/>
              </a:rPr>
              <a:t>righteousness</a:t>
            </a:r>
            <a:r>
              <a:rPr lang="en-US" sz="2400" b="1" dirty="0" smtClean="0">
                <a:solidFill>
                  <a:schemeClr val="tx2">
                    <a:lumMod val="75000"/>
                  </a:schemeClr>
                </a:solidFill>
                <a:latin typeface="Cambria" pitchFamily="18" charset="0"/>
              </a:rPr>
              <a:t> in His plan for salvation, what the Bible calls the </a:t>
            </a:r>
            <a:r>
              <a:rPr lang="en-US" sz="2400" b="1" dirty="0" smtClean="0">
                <a:solidFill>
                  <a:schemeClr val="tx2">
                    <a:lumMod val="75000"/>
                  </a:schemeClr>
                </a:solidFill>
                <a:effectLst>
                  <a:outerShdw blurRad="38100" dist="38100" dir="2700000" algn="tl">
                    <a:srgbClr val="000000">
                      <a:alpha val="43137"/>
                    </a:srgbClr>
                  </a:outerShdw>
                </a:effectLst>
                <a:latin typeface="Cambria" pitchFamily="18" charset="0"/>
              </a:rPr>
              <a:t>gospel</a:t>
            </a:r>
            <a:r>
              <a:rPr lang="en-US" sz="2400" b="1" dirty="0" smtClean="0">
                <a:solidFill>
                  <a:schemeClr val="tx2">
                    <a:lumMod val="75000"/>
                  </a:schemeClr>
                </a:solidFill>
                <a:latin typeface="Cambria" pitchFamily="18" charset="0"/>
              </a:rPr>
              <a:t>:</a:t>
            </a:r>
            <a:endParaRPr lang="en-US" sz="2400" b="1" dirty="0">
              <a:solidFill>
                <a:schemeClr val="tx2">
                  <a:lumMod val="75000"/>
                </a:schemeClr>
              </a:solidFill>
              <a:latin typeface="Cambria" pitchFamily="18" charset="0"/>
            </a:endParaRPr>
          </a:p>
        </p:txBody>
      </p:sp>
      <p:pic>
        <p:nvPicPr>
          <p:cNvPr id="6" name="Picture 5" descr="1 - 16-17 text.jpg"/>
          <p:cNvPicPr>
            <a:picLocks noChangeAspect="1"/>
          </p:cNvPicPr>
          <p:nvPr/>
        </p:nvPicPr>
        <p:blipFill>
          <a:blip r:embed="rId2" cstate="print"/>
          <a:srcRect l="9304" t="11294" r="8070" b="16043"/>
          <a:stretch>
            <a:fillRect/>
          </a:stretch>
        </p:blipFill>
        <p:spPr>
          <a:xfrm>
            <a:off x="990600" y="1752600"/>
            <a:ext cx="7162800" cy="4724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14413"/>
          </a:xfrm>
          <a:prstGeom prst="rect">
            <a:avLst/>
          </a:prstGeom>
          <a:noFill/>
          <a:effectLst/>
        </p:spPr>
        <p:txBody>
          <a:bodyPr wrap="square" rtlCol="0">
            <a:spAutoFit/>
          </a:bodyPr>
          <a:lstStyle/>
          <a:p>
            <a:pPr marL="274320" indent="-274320">
              <a:lnSpc>
                <a:spcPct val="110000"/>
              </a:lnSpc>
              <a:spcAft>
                <a:spcPts val="1200"/>
              </a:spcAft>
            </a:pPr>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lnSpc>
                <a:spcPct val="110000"/>
              </a:lnSpc>
              <a:spcAft>
                <a:spcPts val="1200"/>
              </a:spcAft>
              <a:buSzPct val="70000"/>
              <a:buFont typeface="Arial" pitchFamily="34" charset="0"/>
              <a:buChar char="•"/>
            </a:pPr>
            <a:r>
              <a:rPr lang="en-US" sz="2400" b="1" dirty="0" smtClean="0">
                <a:latin typeface="Cambria" pitchFamily="18" charset="0"/>
              </a:rPr>
              <a:t>God’s Spirit will “quicken”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give life to</a:t>
            </a:r>
            <a:r>
              <a:rPr lang="en-US" sz="2400" b="1" i="1" dirty="0" smtClean="0">
                <a:latin typeface="Cambria" pitchFamily="18" charset="0"/>
              </a:rPr>
              <a:t>)</a:t>
            </a:r>
            <a:r>
              <a:rPr lang="en-US" sz="2400" b="1" dirty="0" smtClean="0">
                <a:latin typeface="Cambria" pitchFamily="18" charset="0"/>
              </a:rPr>
              <a:t> all who believe in Jesus, allowing us to “present [our] bodies a </a:t>
            </a:r>
            <a:r>
              <a:rPr lang="en-US" sz="2400" b="1" i="1" dirty="0" smtClean="0">
                <a:effectLst>
                  <a:outerShdw blurRad="38100" dist="38100" dir="2700000" algn="tl">
                    <a:srgbClr val="000000">
                      <a:alpha val="43137"/>
                    </a:srgbClr>
                  </a:outerShdw>
                </a:effectLst>
                <a:latin typeface="Cambria" pitchFamily="18" charset="0"/>
              </a:rPr>
              <a:t>living sacrifice</a:t>
            </a:r>
            <a:r>
              <a:rPr lang="en-US" sz="2400" b="1" dirty="0" smtClean="0">
                <a:latin typeface="Cambria" pitchFamily="18" charset="0"/>
              </a:rPr>
              <a:t>, holy, acceptable unto God”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  </a:t>
            </a:r>
          </a:p>
          <a:p>
            <a:pPr marL="274320" indent="-274320">
              <a:lnSpc>
                <a:spcPct val="110000"/>
              </a:lnSpc>
              <a:spcAft>
                <a:spcPts val="1200"/>
              </a:spcAft>
              <a:buSzPct val="70000"/>
              <a:buFont typeface="Arial" pitchFamily="34" charset="0"/>
              <a:buChar char="•"/>
            </a:pPr>
            <a:r>
              <a:rPr lang="en-US" sz="2400" b="1" dirty="0" smtClean="0">
                <a:latin typeface="Cambria" pitchFamily="18" charset="0"/>
              </a:rPr>
              <a:t>It is possible, with God’s help, to “be not overcome of evil, but [to] overcome evil with good” (</a:t>
            </a:r>
            <a:r>
              <a:rPr lang="en-US" sz="2400" b="1" dirty="0" smtClean="0">
                <a:effectLst>
                  <a:outerShdw blurRad="38100" dist="38100" dir="2700000" algn="tl">
                    <a:srgbClr val="000000">
                      <a:alpha val="43137"/>
                    </a:srgbClr>
                  </a:outerShdw>
                </a:effectLst>
                <a:latin typeface="Cambria" pitchFamily="18" charset="0"/>
              </a:rPr>
              <a:t>12:21</a:t>
            </a:r>
            <a:r>
              <a:rPr lang="en-US" sz="2400" b="1" dirty="0" smtClean="0">
                <a:latin typeface="Cambria" pitchFamily="18" charset="0"/>
              </a:rPr>
              <a:t>). </a:t>
            </a:r>
          </a:p>
          <a:p>
            <a:pPr marL="274320" indent="-274320">
              <a:lnSpc>
                <a:spcPct val="110000"/>
              </a:lnSpc>
              <a:spcAft>
                <a:spcPts val="1200"/>
              </a:spcAft>
              <a:buSzPct val="70000"/>
            </a:pPr>
            <a:r>
              <a:rPr lang="en-US" sz="2400" b="1" dirty="0" smtClean="0">
                <a:latin typeface="Cambria" pitchFamily="18" charset="0"/>
              </a:rPr>
              <a:t>      The Book of Romans may further be defined as: </a:t>
            </a:r>
          </a:p>
          <a:p>
            <a:pPr marL="274320" lvl="1" indent="-274320">
              <a:lnSpc>
                <a:spcPct val="110000"/>
              </a:lnSpc>
              <a:spcAft>
                <a:spcPts val="1200"/>
              </a:spcAft>
              <a:buSzPct val="70000"/>
              <a:buFont typeface="Arial" pitchFamily="34" charset="0"/>
              <a:buChar char="•"/>
            </a:pPr>
            <a:r>
              <a:rPr lang="en-US" sz="2400" b="1" dirty="0" smtClean="0">
                <a:latin typeface="Cambria" pitchFamily="18" charset="0"/>
              </a:rPr>
              <a:t>How the Gospel </a:t>
            </a:r>
            <a:r>
              <a:rPr lang="en-US" sz="2400" b="1" u="sng" dirty="0" smtClean="0">
                <a:effectLst>
                  <a:outerShdw blurRad="38100" dist="38100" dir="2700000" algn="tl">
                    <a:srgbClr val="000000">
                      <a:alpha val="43137"/>
                    </a:srgbClr>
                  </a:outerShdw>
                </a:effectLst>
                <a:latin typeface="Cambria" pitchFamily="18" charset="0"/>
              </a:rPr>
              <a:t>Saves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 1 </a:t>
            </a:r>
            <a:r>
              <a:rPr lang="en-US" sz="2400" b="1" i="1" dirty="0" smtClean="0">
                <a:effectLst>
                  <a:outerShdw blurRad="38100" dist="38100" dir="2700000" algn="tl">
                    <a:srgbClr val="000000">
                      <a:alpha val="43137"/>
                    </a:srgbClr>
                  </a:outerShdw>
                </a:effectLst>
                <a:latin typeface="Cambria" pitchFamily="18" charset="0"/>
              </a:rPr>
              <a:t>thru</a:t>
            </a:r>
            <a:r>
              <a:rPr lang="en-US" sz="2400" b="1" dirty="0" smtClean="0">
                <a:effectLst>
                  <a:outerShdw blurRad="38100" dist="38100" dir="2700000" algn="tl">
                    <a:srgbClr val="000000">
                      <a:alpha val="43137"/>
                    </a:srgbClr>
                  </a:outerShdw>
                </a:effectLst>
                <a:latin typeface="Cambria" pitchFamily="18" charset="0"/>
              </a:rPr>
              <a:t> 8</a:t>
            </a:r>
            <a:r>
              <a:rPr lang="en-US" sz="2400" b="1" dirty="0" smtClean="0">
                <a:latin typeface="Cambria" pitchFamily="18" charset="0"/>
              </a:rPr>
              <a:t>).</a:t>
            </a:r>
          </a:p>
          <a:p>
            <a:pPr marL="274320" lvl="1" indent="-274320">
              <a:lnSpc>
                <a:spcPct val="110000"/>
              </a:lnSpc>
              <a:spcAft>
                <a:spcPts val="1200"/>
              </a:spcAft>
              <a:buSzPct val="70000"/>
              <a:buFont typeface="Arial" pitchFamily="34" charset="0"/>
              <a:buChar char="•"/>
            </a:pPr>
            <a:r>
              <a:rPr lang="en-US" sz="2400" b="1" dirty="0" smtClean="0">
                <a:latin typeface="Cambria" pitchFamily="18" charset="0"/>
              </a:rPr>
              <a:t>How the Gospel Relates to </a:t>
            </a:r>
            <a:r>
              <a:rPr lang="en-US" sz="2400" b="1" u="sng" dirty="0" smtClean="0">
                <a:effectLst>
                  <a:outerShdw blurRad="38100" dist="38100" dir="2700000" algn="tl">
                    <a:srgbClr val="000000">
                      <a:alpha val="43137"/>
                    </a:srgbClr>
                  </a:outerShdw>
                </a:effectLst>
                <a:latin typeface="Cambria" pitchFamily="18" charset="0"/>
              </a:rPr>
              <a:t>Israel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 9 </a:t>
            </a:r>
            <a:r>
              <a:rPr lang="en-US" sz="2400" b="1" i="1" dirty="0" smtClean="0">
                <a:effectLst>
                  <a:outerShdw blurRad="38100" dist="38100" dir="2700000" algn="tl">
                    <a:srgbClr val="000000">
                      <a:alpha val="43137"/>
                    </a:srgbClr>
                  </a:outerShdw>
                </a:effectLst>
                <a:latin typeface="Cambria" pitchFamily="18" charset="0"/>
              </a:rPr>
              <a:t>thru</a:t>
            </a:r>
            <a:r>
              <a:rPr lang="en-US" sz="2400" b="1" dirty="0" smtClean="0">
                <a:effectLst>
                  <a:outerShdw blurRad="38100" dist="38100" dir="2700000" algn="tl">
                    <a:srgbClr val="000000">
                      <a:alpha val="43137"/>
                    </a:srgbClr>
                  </a:outerShdw>
                </a:effectLst>
                <a:latin typeface="Cambria" pitchFamily="18" charset="0"/>
              </a:rPr>
              <a:t> 11</a:t>
            </a:r>
            <a:r>
              <a:rPr lang="en-US" sz="2400" b="1" dirty="0" smtClean="0">
                <a:latin typeface="Cambria" pitchFamily="18" charset="0"/>
              </a:rPr>
              <a:t>).</a:t>
            </a:r>
          </a:p>
          <a:p>
            <a:pPr marL="274320" lvl="1" indent="-274320">
              <a:lnSpc>
                <a:spcPct val="110000"/>
              </a:lnSpc>
              <a:spcAft>
                <a:spcPts val="1200"/>
              </a:spcAft>
              <a:buSzPct val="70000"/>
              <a:buFont typeface="Arial" pitchFamily="34" charset="0"/>
              <a:buChar char="•"/>
            </a:pPr>
            <a:r>
              <a:rPr lang="en-US" sz="2400" b="1" dirty="0" smtClean="0">
                <a:latin typeface="Cambria" pitchFamily="18" charset="0"/>
              </a:rPr>
              <a:t>How the Gospel Affects </a:t>
            </a:r>
            <a:r>
              <a:rPr lang="en-US" sz="2400" b="1" u="sng" dirty="0" smtClean="0">
                <a:effectLst>
                  <a:outerShdw blurRad="38100" dist="38100" dir="2700000" algn="tl">
                    <a:srgbClr val="000000">
                      <a:alpha val="43137"/>
                    </a:srgbClr>
                  </a:outerShdw>
                </a:effectLst>
                <a:latin typeface="Cambria" pitchFamily="18" charset="0"/>
              </a:rPr>
              <a:t>Conduct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 12 </a:t>
            </a:r>
            <a:r>
              <a:rPr lang="en-US" sz="2400" b="1" i="1" dirty="0" smtClean="0">
                <a:effectLst>
                  <a:outerShdw blurRad="38100" dist="38100" dir="2700000" algn="tl">
                    <a:srgbClr val="000000">
                      <a:alpha val="43137"/>
                    </a:srgbClr>
                  </a:outerShdw>
                </a:effectLst>
                <a:latin typeface="Cambria" pitchFamily="18" charset="0"/>
              </a:rPr>
              <a:t>thru</a:t>
            </a:r>
            <a:r>
              <a:rPr lang="en-US" sz="2400" b="1" dirty="0" smtClean="0">
                <a:effectLst>
                  <a:outerShdw blurRad="38100" dist="38100" dir="2700000" algn="tl">
                    <a:srgbClr val="000000">
                      <a:alpha val="43137"/>
                    </a:srgbClr>
                  </a:outerShdw>
                </a:effectLst>
                <a:latin typeface="Cambria" pitchFamily="18" charset="0"/>
              </a:rPr>
              <a:t> 16</a:t>
            </a:r>
            <a:r>
              <a:rPr lang="en-US" sz="24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2000"/>
                            </p:stCondLst>
                            <p:childTnLst>
                              <p:par>
                                <p:cTn id="25" presetID="22" presetClass="entr" presetSubtype="8" fill="hold"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5000"/>
                            </p:stCondLst>
                            <p:childTnLst>
                              <p:par>
                                <p:cTn id="29" presetID="22" presetClass="entr" presetSubtype="8" fill="hold" nodeType="afterEffect">
                                  <p:stCondLst>
                                    <p:cond delay="2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6" name="TextBox 5"/>
          <p:cNvSpPr txBox="1"/>
          <p:nvPr/>
        </p:nvSpPr>
        <p:spPr>
          <a:xfrm>
            <a:off x="762000" y="1524000"/>
            <a:ext cx="7772400" cy="2862322"/>
          </a:xfrm>
          <a:prstGeom prst="rect">
            <a:avLst/>
          </a:prstGeom>
          <a:noFill/>
        </p:spPr>
        <p:txBody>
          <a:bodyPr wrap="square" rtlCol="0" anchor="ctr" anchorCtr="0">
            <a:spAutoFit/>
          </a:bodyPr>
          <a:lstStyle/>
          <a:p>
            <a:pPr algn="ctr"/>
            <a:r>
              <a:rPr lang="en-US" sz="6000" dirty="0" smtClean="0">
                <a:solidFill>
                  <a:schemeClr val="bg1"/>
                </a:solidFill>
                <a:effectLst>
                  <a:outerShdw blurRad="38100" dist="38100" dir="2700000" algn="tl">
                    <a:srgbClr val="000000">
                      <a:alpha val="43137"/>
                    </a:srgbClr>
                  </a:outerShdw>
                </a:effectLst>
                <a:latin typeface="Elephant" pitchFamily="18" charset="0"/>
              </a:rPr>
              <a:t>A Quick Review </a:t>
            </a:r>
          </a:p>
          <a:p>
            <a:pPr algn="ctr"/>
            <a:r>
              <a:rPr lang="en-US" sz="6000" dirty="0" smtClean="0">
                <a:solidFill>
                  <a:schemeClr val="bg1"/>
                </a:solidFill>
                <a:effectLst>
                  <a:outerShdw blurRad="38100" dist="38100" dir="2700000" algn="tl">
                    <a:srgbClr val="000000">
                      <a:alpha val="43137"/>
                    </a:srgbClr>
                  </a:outerShdw>
                </a:effectLst>
                <a:latin typeface="Elephant" pitchFamily="18" charset="0"/>
              </a:rPr>
              <a:t>of </a:t>
            </a:r>
          </a:p>
          <a:p>
            <a:pPr algn="ctr"/>
            <a:r>
              <a:rPr lang="en-US" sz="6000" dirty="0" smtClean="0">
                <a:solidFill>
                  <a:schemeClr val="bg1"/>
                </a:solidFill>
                <a:effectLst>
                  <a:outerShdw blurRad="38100" dist="38100" dir="2700000" algn="tl">
                    <a:srgbClr val="000000">
                      <a:alpha val="43137"/>
                    </a:srgbClr>
                  </a:outerShdw>
                </a:effectLst>
                <a:latin typeface="Elephant" pitchFamily="18" charset="0"/>
              </a:rPr>
              <a:t>Chapters 1 – 11 </a:t>
            </a:r>
            <a:endParaRPr lang="en-US" sz="6000" dirty="0">
              <a:solidFill>
                <a:schemeClr val="bg1"/>
              </a:solidFill>
              <a:effectLst>
                <a:outerShdw blurRad="38100" dist="38100" dir="2700000" algn="tl">
                  <a:srgbClr val="000000">
                    <a:alpha val="43137"/>
                  </a:srgbClr>
                </a:outerShdw>
              </a:effectLst>
              <a:latin typeface="Elephan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10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66790"/>
          </a:xfrm>
          <a:prstGeom prst="rect">
            <a:avLst/>
          </a:prstGeom>
          <a:noFill/>
          <a:effectLst/>
        </p:spPr>
        <p:txBody>
          <a:bodyPr wrap="square" rtlCol="0">
            <a:spAutoFit/>
          </a:bodyPr>
          <a:lstStyle/>
          <a:p>
            <a:pPr marL="274320" indent="-274320">
              <a:lnSpc>
                <a:spcPct val="110000"/>
              </a:lnSpc>
              <a:spcAft>
                <a:spcPts val="1200"/>
              </a:spcAft>
            </a:pPr>
            <a:r>
              <a:rPr lang="en-US" sz="2800" b="1" dirty="0" smtClean="0">
                <a:effectLst>
                  <a:outerShdw blurRad="38100" dist="38100" dir="2700000" algn="tl">
                    <a:srgbClr val="000000">
                      <a:alpha val="43137"/>
                    </a:srgbClr>
                  </a:outerShdw>
                </a:effectLst>
                <a:latin typeface="Cambria" pitchFamily="18" charset="0"/>
              </a:rPr>
              <a:t>Overview:   Paul shows . . . </a:t>
            </a:r>
            <a:endParaRPr lang="en-US" sz="2800" b="1" dirty="0" smtClean="0">
              <a:latin typeface="Cambria" pitchFamily="18" charset="0"/>
            </a:endParaRPr>
          </a:p>
          <a:p>
            <a:pPr marL="274320" indent="-274320">
              <a:lnSpc>
                <a:spcPct val="110000"/>
              </a:lnSpc>
              <a:spcAft>
                <a:spcPts val="1200"/>
              </a:spcAft>
              <a:buSzPct val="70000"/>
              <a:buFont typeface="Arial" pitchFamily="34" charset="0"/>
              <a:buChar char="•"/>
            </a:pPr>
            <a:r>
              <a:rPr lang="en-US" sz="2400" b="1" dirty="0" smtClean="0">
                <a:latin typeface="Cambria" pitchFamily="18" charset="0"/>
              </a:rPr>
              <a:t>How humanity lacks God’s righteousness because of our </a:t>
            </a:r>
            <a:r>
              <a:rPr lang="en-US" sz="2400" b="1" u="sng" dirty="0" smtClean="0">
                <a:effectLst>
                  <a:outerShdw blurRad="38100" dist="38100" dir="2700000" algn="tl">
                    <a:srgbClr val="000000">
                      <a:alpha val="43137"/>
                    </a:srgbClr>
                  </a:outerShdw>
                </a:effectLst>
                <a:latin typeface="Cambria" pitchFamily="18" charset="0"/>
              </a:rPr>
              <a:t>sin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 . . .</a:t>
            </a:r>
            <a:r>
              <a:rPr lang="en-US" sz="2400" b="1" dirty="0" smtClean="0">
                <a:latin typeface="Cambria" pitchFamily="18" charset="0"/>
              </a:rPr>
              <a:t> </a:t>
            </a:r>
          </a:p>
          <a:p>
            <a:pPr marL="274320" indent="-274320">
              <a:lnSpc>
                <a:spcPct val="110000"/>
              </a:lnSpc>
              <a:spcAft>
                <a:spcPts val="1200"/>
              </a:spcAft>
              <a:buSzPct val="70000"/>
              <a:buFont typeface="Arial" pitchFamily="34" charset="0"/>
              <a:buChar char="•"/>
            </a:pPr>
            <a:r>
              <a:rPr lang="en-US" sz="2400" b="1" dirty="0" smtClean="0">
                <a:latin typeface="Cambria" pitchFamily="18" charset="0"/>
              </a:rPr>
              <a:t>How humanity receives God’s righteousness when God justifies us by </a:t>
            </a:r>
            <a:r>
              <a:rPr lang="en-US" sz="2400" b="1" u="sng"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(4–5) . . . </a:t>
            </a:r>
          </a:p>
          <a:p>
            <a:pPr marL="274320" indent="-274320">
              <a:lnSpc>
                <a:spcPct val="110000"/>
              </a:lnSpc>
              <a:spcAft>
                <a:spcPts val="1200"/>
              </a:spcAft>
              <a:buSzPct val="70000"/>
              <a:buFont typeface="Arial" pitchFamily="34" charset="0"/>
              <a:buChar char="•"/>
            </a:pPr>
            <a:r>
              <a:rPr lang="en-US" sz="2400" b="1" dirty="0" smtClean="0">
                <a:latin typeface="Cambria" pitchFamily="18" charset="0"/>
              </a:rPr>
              <a:t>How humanity demonstrates God’s righteousness by being </a:t>
            </a:r>
            <a:r>
              <a:rPr lang="en-US" sz="2400" b="1" u="sng" dirty="0" smtClean="0">
                <a:effectLst>
                  <a:outerShdw blurRad="38100" dist="38100" dir="2700000" algn="tl">
                    <a:srgbClr val="000000">
                      <a:alpha val="43137"/>
                    </a:srgbClr>
                  </a:outerShdw>
                </a:effectLst>
                <a:latin typeface="Cambria" pitchFamily="18" charset="0"/>
              </a:rPr>
              <a:t>transformed</a:t>
            </a:r>
            <a:r>
              <a:rPr lang="en-US" sz="2400" b="1" dirty="0" smtClean="0">
                <a:latin typeface="Cambria" pitchFamily="18" charset="0"/>
              </a:rPr>
              <a:t> from rebels to followers </a:t>
            </a:r>
            <a:r>
              <a:rPr lang="en-US" sz="2400" b="1" dirty="0" smtClean="0">
                <a:effectLst>
                  <a:outerShdw blurRad="38100" dist="38100" dir="2700000" algn="tl">
                    <a:srgbClr val="000000">
                      <a:alpha val="43137"/>
                    </a:srgbClr>
                  </a:outerShdw>
                </a:effectLst>
                <a:latin typeface="Cambria" pitchFamily="18" charset="0"/>
              </a:rPr>
              <a:t>(6–8) . . .</a:t>
            </a:r>
            <a:r>
              <a:rPr lang="en-US" sz="2400" b="1" dirty="0" smtClean="0">
                <a:latin typeface="Cambria" pitchFamily="18" charset="0"/>
              </a:rPr>
              <a:t> </a:t>
            </a:r>
          </a:p>
          <a:p>
            <a:pPr marL="274320" indent="-274320">
              <a:lnSpc>
                <a:spcPct val="110000"/>
              </a:lnSpc>
              <a:spcAft>
                <a:spcPts val="1200"/>
              </a:spcAft>
              <a:buSzPct val="70000"/>
              <a:buFont typeface="Arial" pitchFamily="34" charset="0"/>
              <a:buChar char="•"/>
            </a:pPr>
            <a:r>
              <a:rPr lang="en-US" sz="2400" b="1" dirty="0" smtClean="0">
                <a:latin typeface="Cambria" pitchFamily="18" charset="0"/>
              </a:rPr>
              <a:t>How humanity confirms His righteousness when God </a:t>
            </a:r>
            <a:r>
              <a:rPr lang="en-US" sz="2400" b="1" u="sng" dirty="0" smtClean="0">
                <a:effectLst>
                  <a:outerShdw blurRad="38100" dist="38100" dir="2700000" algn="tl">
                    <a:srgbClr val="000000">
                      <a:alpha val="43137"/>
                    </a:srgbClr>
                  </a:outerShdw>
                </a:effectLst>
                <a:latin typeface="Cambria" pitchFamily="18" charset="0"/>
              </a:rPr>
              <a:t>saves</a:t>
            </a:r>
            <a:r>
              <a:rPr lang="en-US" sz="2400" b="1" dirty="0" smtClean="0">
                <a:latin typeface="Cambria" pitchFamily="18" charset="0"/>
              </a:rPr>
              <a:t> the Jews and </a:t>
            </a:r>
            <a:r>
              <a:rPr lang="en-US" sz="2400" b="1" u="sng" dirty="0" smtClean="0">
                <a:effectLst>
                  <a:outerShdw blurRad="38100" dist="38100" dir="2700000" algn="tl">
                    <a:srgbClr val="000000">
                      <a:alpha val="43137"/>
                    </a:srgbClr>
                  </a:outerShdw>
                </a:effectLst>
                <a:latin typeface="Cambria" pitchFamily="18" charset="0"/>
              </a:rPr>
              <a:t>engrafts</a:t>
            </a:r>
            <a:r>
              <a:rPr lang="en-US" sz="2400" b="1" dirty="0" smtClean="0">
                <a:latin typeface="Cambria" pitchFamily="18" charset="0"/>
              </a:rPr>
              <a:t> the Gentiles </a:t>
            </a:r>
            <a:r>
              <a:rPr lang="en-US" sz="2400" b="1" dirty="0" smtClean="0">
                <a:effectLst>
                  <a:outerShdw blurRad="38100" dist="38100" dir="2700000" algn="tl">
                    <a:srgbClr val="000000">
                      <a:alpha val="43137"/>
                    </a:srgbClr>
                  </a:outerShdw>
                </a:effectLst>
                <a:latin typeface="Cambria" pitchFamily="18" charset="0"/>
              </a:rPr>
              <a:t>(9–11)</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p>
          <a:p>
            <a:pPr marL="274320" indent="-274320">
              <a:lnSpc>
                <a:spcPct val="110000"/>
              </a:lnSpc>
              <a:spcAft>
                <a:spcPts val="1200"/>
              </a:spcAft>
              <a:buSzPct val="70000"/>
              <a:buFont typeface="Arial" pitchFamily="34" charset="0"/>
              <a:buChar char="•"/>
            </a:pPr>
            <a:r>
              <a:rPr lang="en-US" sz="2400" b="1" dirty="0" smtClean="0">
                <a:latin typeface="Cambria" pitchFamily="18" charset="0"/>
              </a:rPr>
              <a:t>How humanity applies His righteousness in practical ways throughout our </a:t>
            </a:r>
            <a:r>
              <a:rPr lang="en-US" sz="2400" b="1" u="sng" dirty="0" smtClean="0">
                <a:effectLst>
                  <a:outerShdw blurRad="38100" dist="38100" dir="2700000" algn="tl">
                    <a:srgbClr val="000000">
                      <a:alpha val="43137"/>
                    </a:srgbClr>
                  </a:outerShdw>
                </a:effectLst>
                <a:latin typeface="Cambria" pitchFamily="18" charset="0"/>
              </a:rPr>
              <a:t>daily</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lives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(12–16)</a:t>
            </a:r>
            <a:r>
              <a:rPr lang="en-US" sz="24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11 - 40 QuestionMark.jpg"/>
          <p:cNvPicPr>
            <a:picLocks noChangeAspect="1"/>
          </p:cNvPicPr>
          <p:nvPr/>
        </p:nvPicPr>
        <p:blipFill>
          <a:blip r:embed="rId2" cstate="print"/>
          <a:stretch>
            <a:fillRect/>
          </a:stretch>
        </p:blipFill>
        <p:spPr>
          <a:xfrm>
            <a:off x="1447800" y="152400"/>
            <a:ext cx="6553200" cy="655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88038"/>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Lucida Calligraphy" pitchFamily="66" charset="0"/>
              </a:rPr>
              <a:t>“A Compelling Commitment”</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From chapter 12 through the first part of chapter 15, Paul outlines how the Gospel </a:t>
            </a:r>
            <a:r>
              <a:rPr lang="en-US" sz="2800" b="1" i="1" dirty="0" smtClean="0">
                <a:effectLst>
                  <a:outerShdw blurRad="38100" dist="38100" dir="2700000" algn="tl">
                    <a:srgbClr val="000000">
                      <a:alpha val="43137"/>
                    </a:srgbClr>
                  </a:outerShdw>
                </a:effectLst>
                <a:latin typeface="Cambria" pitchFamily="18" charset="0"/>
              </a:rPr>
              <a:t>transforms</a:t>
            </a:r>
            <a:r>
              <a:rPr lang="en-US" sz="2800" b="1" dirty="0" smtClean="0">
                <a:latin typeface="Cambria" pitchFamily="18" charset="0"/>
              </a:rPr>
              <a:t> believers and the </a:t>
            </a:r>
            <a:r>
              <a:rPr lang="en-US" sz="2800" b="1" i="1" dirty="0" smtClean="0">
                <a:effectLst>
                  <a:outerShdw blurRad="38100" dist="38100" dir="2700000" algn="tl">
                    <a:srgbClr val="000000">
                      <a:alpha val="43137"/>
                    </a:srgbClr>
                  </a:outerShdw>
                </a:effectLst>
                <a:latin typeface="Cambria" pitchFamily="18" charset="0"/>
              </a:rPr>
              <a:t>behavior</a:t>
            </a:r>
            <a:r>
              <a:rPr lang="en-US" sz="2800" b="1" dirty="0" smtClean="0">
                <a:latin typeface="Cambria" pitchFamily="18" charset="0"/>
              </a:rPr>
              <a:t> that results from such a </a:t>
            </a:r>
            <a:r>
              <a:rPr lang="en-US" sz="2800" b="1" i="1" dirty="0" smtClean="0">
                <a:effectLst>
                  <a:outerShdw blurRad="38100" dist="38100" dir="2700000" algn="tl">
                    <a:srgbClr val="000000">
                      <a:alpha val="43137"/>
                    </a:srgbClr>
                  </a:outerShdw>
                </a:effectLst>
                <a:latin typeface="Cambria" pitchFamily="18" charset="0"/>
              </a:rPr>
              <a:t>transformation</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This transformation is described as a         </a:t>
            </a:r>
            <a:r>
              <a:rPr lang="en-US" sz="2800" b="1" i="1" dirty="0" smtClean="0">
                <a:effectLst>
                  <a:outerShdw blurRad="38100" dist="38100" dir="2700000" algn="tl">
                    <a:srgbClr val="000000">
                      <a:alpha val="43137"/>
                    </a:srgbClr>
                  </a:outerShdw>
                </a:effectLst>
                <a:latin typeface="Cambria" pitchFamily="18" charset="0"/>
              </a:rPr>
              <a:t>“renewing of your mind”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It is a transformation so radical that it amounts to </a:t>
            </a:r>
            <a:r>
              <a:rPr lang="en-US" sz="2800" b="1" dirty="0" smtClean="0">
                <a:effectLst>
                  <a:outerShdw blurRad="38100" dist="38100" dir="2700000" algn="tl">
                    <a:srgbClr val="000000">
                      <a:alpha val="43137"/>
                    </a:srgbClr>
                  </a:outerShdw>
                </a:effectLst>
                <a:latin typeface="Cambria" pitchFamily="18" charset="0"/>
              </a:rPr>
              <a:t>“a transfiguration of the brain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 </a:t>
            </a:r>
            <a:r>
              <a:rPr lang="en-US" sz="2800" b="1" i="1" dirty="0" smtClean="0">
                <a:effectLst>
                  <a:outerShdw blurRad="38100" dist="38100" dir="2700000" algn="tl">
                    <a:srgbClr val="000000">
                      <a:alpha val="43137"/>
                    </a:srgbClr>
                  </a:outerShdw>
                </a:effectLst>
                <a:latin typeface="Cambria" pitchFamily="18" charset="0"/>
              </a:rPr>
              <a:t>“metanoia”</a:t>
            </a:r>
            <a:r>
              <a:rPr lang="en-US" sz="2800" b="1" dirty="0" smtClean="0">
                <a:latin typeface="Cambria" pitchFamily="18" charset="0"/>
              </a:rPr>
              <a:t> or a </a:t>
            </a:r>
            <a:r>
              <a:rPr lang="en-US" sz="2800" b="1" u="sng" dirty="0" smtClean="0">
                <a:latin typeface="Cambria" pitchFamily="18" charset="0"/>
              </a:rPr>
              <a:t>mental</a:t>
            </a:r>
            <a:r>
              <a:rPr lang="en-US" sz="2800" b="1" dirty="0" smtClean="0">
                <a:latin typeface="Cambria" pitchFamily="18" charset="0"/>
              </a:rPr>
              <a:t> </a:t>
            </a:r>
            <a:r>
              <a:rPr lang="en-US" sz="2800" b="1" u="sng" dirty="0" smtClean="0">
                <a:latin typeface="Cambria" pitchFamily="18" charset="0"/>
              </a:rPr>
              <a:t>revolution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8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3203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Before Paul started talking about the future fate of Israel (</a:t>
            </a:r>
            <a:r>
              <a:rPr lang="en-US" sz="2800" b="1" dirty="0" smtClean="0">
                <a:effectLst>
                  <a:outerShdw blurRad="38100" dist="38100" dir="2700000" algn="tl">
                    <a:srgbClr val="000000">
                      <a:alpha val="43137"/>
                    </a:srgbClr>
                  </a:outerShdw>
                </a:effectLst>
                <a:latin typeface="Cambria" pitchFamily="18" charset="0"/>
              </a:rPr>
              <a:t>Ch 9-11</a:t>
            </a:r>
            <a:r>
              <a:rPr lang="en-US" sz="2800" b="1" dirty="0" smtClean="0">
                <a:latin typeface="Cambria" pitchFamily="18" charset="0"/>
              </a:rPr>
              <a:t>), Paul was describing the “righteous stand of the believer.”  </a:t>
            </a:r>
          </a:p>
          <a:p>
            <a:pPr marL="274320" indent="-274320">
              <a:spcAft>
                <a:spcPts val="18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Ch8</a:t>
            </a:r>
            <a:r>
              <a:rPr lang="en-US" sz="2800" b="1" dirty="0" smtClean="0">
                <a:latin typeface="Cambria" pitchFamily="18" charset="0"/>
              </a:rPr>
              <a:t>, the believer discovers that his or her eternal destiny is secure:  </a:t>
            </a:r>
            <a:r>
              <a:rPr lang="en-US" sz="2800" b="1" i="1" dirty="0" smtClean="0">
                <a:latin typeface="Cambria" pitchFamily="18" charset="0"/>
              </a:rPr>
              <a:t>“There is therefore now </a:t>
            </a:r>
            <a:r>
              <a:rPr lang="en-US" sz="2800" b="1" i="1" u="sng" dirty="0" smtClean="0">
                <a:latin typeface="Cambria" pitchFamily="18" charset="0"/>
              </a:rPr>
              <a:t>no</a:t>
            </a:r>
            <a:r>
              <a:rPr lang="en-US" sz="2800" b="1" i="1" dirty="0" smtClean="0">
                <a:latin typeface="Cambria" pitchFamily="18" charset="0"/>
              </a:rPr>
              <a:t> </a:t>
            </a:r>
            <a:r>
              <a:rPr lang="en-US" sz="2800" b="1" i="1" u="sng" dirty="0" smtClean="0">
                <a:latin typeface="Cambria" pitchFamily="18" charset="0"/>
              </a:rPr>
              <a:t>condemnation</a:t>
            </a:r>
            <a:r>
              <a:rPr lang="en-US" sz="2800" b="1" i="1" dirty="0" smtClean="0">
                <a:latin typeface="Cambria" pitchFamily="18" charset="0"/>
              </a:rPr>
              <a:t> to them which are in Christ Jesus, who walk not after the flesh, but after the Spirit.  </a:t>
            </a:r>
            <a:r>
              <a:rPr lang="en-US" sz="2800" b="1" baseline="30000" dirty="0" smtClean="0">
                <a:effectLst>
                  <a:outerShdw blurRad="38100" dist="38100" dir="2700000" algn="tl">
                    <a:srgbClr val="000000">
                      <a:alpha val="43137"/>
                    </a:srgbClr>
                  </a:outerShdw>
                </a:effectLst>
                <a:latin typeface="Cambria" pitchFamily="18" charset="0"/>
              </a:rPr>
              <a:t>2</a:t>
            </a:r>
            <a:r>
              <a:rPr lang="en-US" sz="2800" b="1" i="1" dirty="0" smtClean="0">
                <a:latin typeface="Cambria" pitchFamily="18" charset="0"/>
              </a:rPr>
              <a:t>For the law of the Spirit of life in Christ Jesus hath made me free from the law of sin and death”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8:1-2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title - Romans - 1.jpg"/>
          <p:cNvPicPr>
            <a:picLocks noChangeAspect="1"/>
          </p:cNvPicPr>
          <p:nvPr/>
        </p:nvPicPr>
        <p:blipFill>
          <a:blip r:embed="rId3" cstate="print"/>
          <a:stretch>
            <a:fillRect/>
          </a:stretch>
        </p:blipFill>
        <p:spPr>
          <a:xfrm>
            <a:off x="127000" y="762000"/>
            <a:ext cx="8890000" cy="5486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6292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Each believer stands at a pivotal moment in his or her own history, at the</a:t>
            </a:r>
            <a:r>
              <a:rPr lang="en-US" sz="2800" b="1" i="1" dirty="0" smtClean="0">
                <a:effectLst>
                  <a:outerShdw blurRad="38100" dist="38100" dir="2700000" algn="tl">
                    <a:srgbClr val="000000">
                      <a:alpha val="43137"/>
                    </a:srgbClr>
                  </a:outerShdw>
                </a:effectLst>
                <a:latin typeface="Cambria" pitchFamily="18" charset="0"/>
              </a:rPr>
              <a:t> intersection of grace</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There we are confronted with a compelling call in Paul’s incredible words:  </a:t>
            </a:r>
            <a:r>
              <a:rPr lang="en-US" sz="2800" b="1" i="1" dirty="0" smtClean="0">
                <a:latin typeface="Cambria" pitchFamily="18" charset="0"/>
              </a:rPr>
              <a:t>“I beseech you therefore, brethren, by the mercies of God, that ye present your bodies a </a:t>
            </a:r>
            <a:r>
              <a:rPr lang="en-US" sz="2800" b="1" i="1" u="sng" dirty="0" smtClean="0">
                <a:latin typeface="Cambria" pitchFamily="18" charset="0"/>
              </a:rPr>
              <a:t>living</a:t>
            </a:r>
            <a:r>
              <a:rPr lang="en-US" sz="2800" b="1" i="1" dirty="0" smtClean="0">
                <a:latin typeface="Cambria" pitchFamily="18" charset="0"/>
              </a:rPr>
              <a:t> </a:t>
            </a:r>
            <a:r>
              <a:rPr lang="en-US" sz="2800" b="1" i="1" u="sng" dirty="0" smtClean="0">
                <a:latin typeface="Cambria" pitchFamily="18" charset="0"/>
              </a:rPr>
              <a:t>sacrifice</a:t>
            </a:r>
            <a:r>
              <a:rPr lang="en-US" sz="2800" b="1" i="1" dirty="0" smtClean="0">
                <a:latin typeface="Cambria" pitchFamily="18" charset="0"/>
              </a:rPr>
              <a:t>, holy, acceptable unto God, which is your reasonable service.  </a:t>
            </a:r>
            <a:r>
              <a:rPr lang="en-US" sz="2800" b="1" baseline="30000" dirty="0" smtClean="0">
                <a:effectLst>
                  <a:outerShdw blurRad="38100" dist="38100" dir="2700000" algn="tl">
                    <a:srgbClr val="000000">
                      <a:alpha val="43137"/>
                    </a:srgbClr>
                  </a:outerShdw>
                </a:effectLst>
                <a:latin typeface="Cambria" pitchFamily="18" charset="0"/>
              </a:rPr>
              <a:t>2</a:t>
            </a:r>
            <a:r>
              <a:rPr lang="en-US" sz="2800" b="1" i="1" dirty="0" smtClean="0">
                <a:latin typeface="Cambria" pitchFamily="18" charset="0"/>
              </a:rPr>
              <a:t>And be not conformed to this world: but be ye transformed by the renewing of your mind, that ye may prove what is that good, and acceptable, and perfect, will of God”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12:1-2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570208"/>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These two verses represent God’s all-important call to </a:t>
            </a:r>
            <a:r>
              <a:rPr lang="en-US" sz="2800" b="1" u="sng" dirty="0" smtClean="0">
                <a:effectLst>
                  <a:outerShdw blurRad="38100" dist="38100" dir="2700000" algn="tl">
                    <a:srgbClr val="000000">
                      <a:alpha val="43137"/>
                    </a:srgbClr>
                  </a:outerShdw>
                </a:effectLst>
                <a:latin typeface="Cambria" pitchFamily="18" charset="0"/>
              </a:rPr>
              <a:t>consecration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transformation</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a:t>
            </a:r>
            <a:r>
              <a:rPr lang="en-US" sz="2800" b="1" i="1" dirty="0" smtClean="0">
                <a:latin typeface="Cambria" pitchFamily="18" charset="0"/>
              </a:rPr>
              <a:t>first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8:1-2</a:t>
            </a:r>
            <a:r>
              <a:rPr lang="en-US" sz="2800" b="1" dirty="0" smtClean="0">
                <a:latin typeface="Cambria" pitchFamily="18" charset="0"/>
              </a:rPr>
              <a:t>) is about the </a:t>
            </a:r>
            <a:r>
              <a:rPr lang="en-US" sz="2800" b="1" i="1" dirty="0" smtClean="0">
                <a:effectLst>
                  <a:outerShdw blurRad="38100" dist="38100" dir="2700000" algn="tl">
                    <a:srgbClr val="000000">
                      <a:alpha val="43137"/>
                    </a:srgbClr>
                  </a:outerShdw>
                </a:effectLst>
                <a:latin typeface="Cambria" pitchFamily="18" charset="0"/>
              </a:rPr>
              <a:t>body</a:t>
            </a:r>
            <a:r>
              <a:rPr lang="en-US" sz="2800" b="1" dirty="0" smtClean="0">
                <a:latin typeface="Cambria" pitchFamily="18" charset="0"/>
              </a:rPr>
              <a:t>, and the </a:t>
            </a:r>
            <a:r>
              <a:rPr lang="en-US" sz="2800" b="1" i="1" dirty="0" smtClean="0">
                <a:latin typeface="Cambria" pitchFamily="18" charset="0"/>
              </a:rPr>
              <a:t>second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12:1-2</a:t>
            </a:r>
            <a:r>
              <a:rPr lang="en-US" sz="2800" b="1" dirty="0" smtClean="0">
                <a:latin typeface="Cambria" pitchFamily="18" charset="0"/>
              </a:rPr>
              <a:t>) is about the </a:t>
            </a:r>
            <a:r>
              <a:rPr lang="en-US" sz="2800" b="1" i="1" dirty="0" smtClean="0">
                <a:effectLst>
                  <a:outerShdw blurRad="38100" dist="38100" dir="2700000" algn="tl">
                    <a:srgbClr val="000000">
                      <a:alpha val="43137"/>
                    </a:srgbClr>
                  </a:outerShdw>
                </a:effectLst>
                <a:latin typeface="Cambria" pitchFamily="18" charset="0"/>
              </a:rPr>
              <a:t>mind</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a:t>
            </a:r>
            <a:r>
              <a:rPr lang="en-US" sz="2800" b="1" i="1" dirty="0" smtClean="0">
                <a:latin typeface="Cambria" pitchFamily="18" charset="0"/>
              </a:rPr>
              <a:t>first</a:t>
            </a:r>
            <a:r>
              <a:rPr lang="en-US" sz="2800" b="1" dirty="0" smtClean="0">
                <a:latin typeface="Cambria" pitchFamily="18" charset="0"/>
              </a:rPr>
              <a:t> concerns our </a:t>
            </a:r>
            <a:r>
              <a:rPr lang="en-US" sz="2800" b="1" i="1" dirty="0" smtClean="0">
                <a:effectLst>
                  <a:outerShdw blurRad="38100" dist="38100" dir="2700000" algn="tl">
                    <a:srgbClr val="000000">
                      <a:alpha val="43137"/>
                    </a:srgbClr>
                  </a:outerShdw>
                </a:effectLst>
                <a:latin typeface="Cambria" pitchFamily="18" charset="0"/>
              </a:rPr>
              <a:t>surroundings</a:t>
            </a:r>
            <a:r>
              <a:rPr lang="en-US" sz="2800" b="1" dirty="0" smtClean="0">
                <a:latin typeface="Cambria" pitchFamily="18" charset="0"/>
              </a:rPr>
              <a:t> and how we live in them; the </a:t>
            </a:r>
            <a:r>
              <a:rPr lang="en-US" sz="2800" b="1" i="1" dirty="0" smtClean="0">
                <a:latin typeface="Cambria" pitchFamily="18" charset="0"/>
              </a:rPr>
              <a:t>second</a:t>
            </a:r>
            <a:r>
              <a:rPr lang="en-US" sz="2800" b="1" dirty="0" smtClean="0">
                <a:latin typeface="Cambria" pitchFamily="18" charset="0"/>
              </a:rPr>
              <a:t> looks </a:t>
            </a:r>
            <a:r>
              <a:rPr lang="en-US" sz="2800" b="1" i="1" dirty="0" smtClean="0">
                <a:effectLst>
                  <a:outerShdw blurRad="38100" dist="38100" dir="2700000" algn="tl">
                    <a:srgbClr val="000000">
                      <a:alpha val="43137"/>
                    </a:srgbClr>
                  </a:outerShdw>
                </a:effectLst>
                <a:latin typeface="Cambria" pitchFamily="18" charset="0"/>
              </a:rPr>
              <a:t>within</a:t>
            </a:r>
            <a:r>
              <a:rPr lang="en-US" sz="2800" b="1" dirty="0" smtClean="0">
                <a:latin typeface="Cambria" pitchFamily="18" charset="0"/>
              </a:rPr>
              <a:t> to discover what goes on in our mind.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a:t>
            </a:r>
          </a:p>
        </p:txBody>
      </p:sp>
      <p:pic>
        <p:nvPicPr>
          <p:cNvPr id="6"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7" name="Picture 6" descr="12 - 1 text2.jpg"/>
          <p:cNvPicPr>
            <a:picLocks noChangeAspect="1"/>
          </p:cNvPicPr>
          <p:nvPr/>
        </p:nvPicPr>
        <p:blipFill>
          <a:blip r:embed="rId3" cstate="print"/>
          <a:stretch>
            <a:fillRect/>
          </a:stretch>
        </p:blipFill>
        <p:spPr>
          <a:xfrm>
            <a:off x="381000" y="1182872"/>
            <a:ext cx="8458200" cy="4425802"/>
          </a:xfrm>
          <a:prstGeom prst="rect">
            <a:avLst/>
          </a:prstGeom>
          <a:ln>
            <a:noFill/>
          </a:ln>
          <a:effectLst>
            <a:outerShdw blurRad="190500" algn="tl" rotWithShape="0">
              <a:srgbClr val="000000">
                <a:alpha val="70000"/>
              </a:srgbClr>
            </a:outerShdw>
          </a:effectLst>
        </p:spPr>
      </p:pic>
      <p:cxnSp>
        <p:nvCxnSpPr>
          <p:cNvPr id="9" name="Straight Connector 8"/>
          <p:cNvCxnSpPr/>
          <p:nvPr/>
        </p:nvCxnSpPr>
        <p:spPr>
          <a:xfrm>
            <a:off x="1524000" y="4800600"/>
            <a:ext cx="21945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begins this section with the idea that the Holy Spirit (</a:t>
            </a:r>
            <a:r>
              <a:rPr lang="en-US" sz="2800" b="1" dirty="0" smtClean="0">
                <a:effectLst>
                  <a:outerShdw blurRad="38100" dist="38100" dir="2700000" algn="tl">
                    <a:srgbClr val="000000">
                      <a:alpha val="43137"/>
                    </a:srgbClr>
                  </a:outerShdw>
                </a:effectLst>
                <a:latin typeface="Cambria" pitchFamily="18" charset="0"/>
              </a:rPr>
              <a:t>The Paraclete</a:t>
            </a:r>
            <a:r>
              <a:rPr lang="en-US" sz="2800" b="1" dirty="0" smtClean="0">
                <a:latin typeface="Cambria" pitchFamily="18" charset="0"/>
              </a:rPr>
              <a:t>) is standing alongside of us to provide counsel, courage, comfort, hope, and positive perspective.  </a:t>
            </a:r>
          </a:p>
          <a:p>
            <a:pPr marL="274320" indent="-274320">
              <a:spcAft>
                <a:spcPts val="1200"/>
              </a:spcAft>
              <a:buFont typeface="Arial" pitchFamily="34" charset="0"/>
              <a:buChar char="•"/>
            </a:pPr>
            <a:r>
              <a:rPr lang="en-US" sz="2800" b="1" dirty="0" smtClean="0">
                <a:latin typeface="Cambria" pitchFamily="18" charset="0"/>
              </a:rPr>
              <a:t>Like a great encourager, the </a:t>
            </a:r>
            <a:r>
              <a:rPr lang="en-US" sz="2800" b="1" dirty="0" smtClean="0">
                <a:effectLst>
                  <a:outerShdw blurRad="38100" dist="38100" dir="2700000" algn="tl">
                    <a:srgbClr val="000000">
                      <a:alpha val="43137"/>
                    </a:srgbClr>
                  </a:outerShdw>
                </a:effectLst>
                <a:latin typeface="Cambria" pitchFamily="18" charset="0"/>
              </a:rPr>
              <a:t>Holy Spirit</a:t>
            </a:r>
            <a:r>
              <a:rPr lang="en-US" sz="2800" b="1" dirty="0" smtClean="0">
                <a:latin typeface="Cambria" pitchFamily="18" charset="0"/>
              </a:rPr>
              <a:t> challenges without condemning, instructs without lecturing, inspires without condescending, and helps us towards excellence.  </a:t>
            </a:r>
          </a:p>
          <a:p>
            <a:pPr marL="274320" indent="-274320">
              <a:spcAft>
                <a:spcPts val="1200"/>
              </a:spcAft>
              <a:buFont typeface="Arial" pitchFamily="34" charset="0"/>
              <a:buChar char="•"/>
            </a:pPr>
            <a:r>
              <a:rPr lang="en-US" sz="2800" b="1" dirty="0" smtClean="0">
                <a:latin typeface="Cambria" pitchFamily="18" charset="0"/>
              </a:rPr>
              <a:t>Like a coach encouraging and challenging an athlete, Paul urges believers to </a:t>
            </a:r>
            <a:r>
              <a:rPr lang="en-US" sz="2800" b="1" i="1" u="sng" dirty="0" smtClean="0">
                <a:effectLst>
                  <a:outerShdw blurRad="38100" dist="38100" dir="2700000" algn="tl">
                    <a:srgbClr val="000000">
                      <a:alpha val="43137"/>
                    </a:srgbClr>
                  </a:outerShdw>
                </a:effectLst>
                <a:latin typeface="Cambria" pitchFamily="18" charset="0"/>
              </a:rPr>
              <a:t>consecrate</a:t>
            </a:r>
            <a:r>
              <a:rPr lang="en-US" sz="2800" b="1" dirty="0" smtClean="0">
                <a:latin typeface="Cambria" pitchFamily="18" charset="0"/>
              </a:rPr>
              <a:t> themselves.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Consecration is a </a:t>
            </a:r>
            <a:r>
              <a:rPr lang="en-US" sz="2800" b="1" i="1" dirty="0" smtClean="0">
                <a:effectLst>
                  <a:outerShdw blurRad="38100" dist="38100" dir="2700000" algn="tl">
                    <a:srgbClr val="000000">
                      <a:alpha val="43137"/>
                    </a:srgbClr>
                  </a:outerShdw>
                </a:effectLst>
                <a:latin typeface="Cambria" pitchFamily="18" charset="0"/>
              </a:rPr>
              <a:t>radical separation</a:t>
            </a:r>
            <a:r>
              <a:rPr lang="en-US" sz="2800" b="1" dirty="0" smtClean="0">
                <a:latin typeface="Cambria" pitchFamily="18" charset="0"/>
              </a:rPr>
              <a:t> from a secular world view to adopt instead a Christ-like purpose and way of life.  </a:t>
            </a:r>
          </a:p>
          <a:p>
            <a:pPr marL="274320" indent="-274320">
              <a:spcAft>
                <a:spcPts val="1200"/>
              </a:spcAft>
              <a:buFont typeface="Arial" pitchFamily="34" charset="0"/>
              <a:buChar char="•"/>
            </a:pPr>
            <a:r>
              <a:rPr lang="en-US" sz="2800" b="1" dirty="0" smtClean="0">
                <a:latin typeface="Cambria" pitchFamily="18" charset="0"/>
              </a:rPr>
              <a:t>This doesn’t automatically happen when someone becomes a believer in Christ.  Good news, God has not left us alone.  </a:t>
            </a:r>
            <a:r>
              <a:rPr lang="en-US" sz="2800" b="1" i="1" dirty="0" smtClean="0">
                <a:latin typeface="Cambria" pitchFamily="18" charset="0"/>
              </a:rPr>
              <a:t>“By the mercies of God,”</a:t>
            </a:r>
            <a:r>
              <a:rPr lang="en-US" sz="2800" b="1" dirty="0" smtClean="0">
                <a:latin typeface="Cambria" pitchFamily="18" charset="0"/>
              </a:rPr>
              <a:t> we learn that God is </a:t>
            </a:r>
            <a:r>
              <a:rPr lang="en-US" sz="2800" b="1" dirty="0" smtClean="0">
                <a:effectLst>
                  <a:outerShdw blurRad="38100" dist="38100" dir="2700000" algn="tl">
                    <a:srgbClr val="000000">
                      <a:alpha val="43137"/>
                    </a:srgbClr>
                  </a:outerShdw>
                </a:effectLst>
                <a:latin typeface="Cambria" pitchFamily="18" charset="0"/>
              </a:rPr>
              <a:t>“merciful”</a:t>
            </a:r>
            <a:r>
              <a:rPr lang="en-US" sz="2800" b="1" dirty="0" smtClean="0">
                <a:latin typeface="Cambria" pitchFamily="18" charset="0"/>
              </a:rPr>
              <a:t> above all.  </a:t>
            </a:r>
          </a:p>
          <a:p>
            <a:pPr marL="274320" indent="-274320">
              <a:spcAft>
                <a:spcPts val="1200"/>
              </a:spcAft>
              <a:buFont typeface="Arial" pitchFamily="34" charset="0"/>
              <a:buChar char="•"/>
            </a:pPr>
            <a:r>
              <a:rPr lang="en-US" sz="2800" b="1" dirty="0" smtClean="0">
                <a:latin typeface="Cambria" pitchFamily="18" charset="0"/>
              </a:rPr>
              <a:t>That is, God stands </a:t>
            </a:r>
            <a:r>
              <a:rPr lang="en-US" sz="2800" b="1" dirty="0" smtClean="0">
                <a:effectLst>
                  <a:outerShdw blurRad="38100" dist="38100" dir="2700000" algn="tl">
                    <a:srgbClr val="000000">
                      <a:alpha val="43137"/>
                    </a:srgbClr>
                  </a:outerShdw>
                </a:effectLst>
                <a:latin typeface="Cambria" pitchFamily="18" charset="0"/>
              </a:rPr>
              <a:t>ready</a:t>
            </a:r>
            <a:r>
              <a:rPr lang="en-US" sz="2800" b="1" dirty="0" smtClean="0">
                <a:latin typeface="Cambria" pitchFamily="18" charset="0"/>
              </a:rPr>
              <a:t> to help us when we respond to His call of salvation.  </a:t>
            </a:r>
          </a:p>
          <a:p>
            <a:pPr marL="274320" indent="-274320">
              <a:spcAft>
                <a:spcPts val="1200"/>
              </a:spcAft>
              <a:buFont typeface="Arial" pitchFamily="34" charset="0"/>
              <a:buChar char="•"/>
            </a:pPr>
            <a:r>
              <a:rPr lang="en-US" sz="2800" b="1" dirty="0" smtClean="0">
                <a:latin typeface="Cambria" pitchFamily="18" charset="0"/>
              </a:rPr>
              <a:t>Paul teaches that a </a:t>
            </a:r>
            <a:r>
              <a:rPr lang="en-US" sz="2800" b="1" i="1" dirty="0" smtClean="0">
                <a:effectLst>
                  <a:outerShdw blurRad="38100" dist="38100" dir="2700000" algn="tl">
                    <a:srgbClr val="000000">
                      <a:alpha val="43137"/>
                    </a:srgbClr>
                  </a:outerShdw>
                </a:effectLst>
                <a:latin typeface="Cambria" pitchFamily="18" charset="0"/>
              </a:rPr>
              <a:t>consecrated life</a:t>
            </a:r>
            <a:r>
              <a:rPr lang="en-US" sz="2800" b="1" dirty="0" smtClean="0">
                <a:latin typeface="Cambria" pitchFamily="18" charset="0"/>
              </a:rPr>
              <a:t> must be presented as a </a:t>
            </a:r>
            <a:r>
              <a:rPr lang="en-US" sz="2800" b="1" i="1" dirty="0" smtClean="0">
                <a:effectLst>
                  <a:outerShdw blurRad="38100" dist="38100" dir="2700000" algn="tl">
                    <a:srgbClr val="000000">
                      <a:alpha val="43137"/>
                    </a:srgbClr>
                  </a:outerShdw>
                </a:effectLst>
                <a:latin typeface="Cambria" pitchFamily="18" charset="0"/>
              </a:rPr>
              <a:t>living sacrifice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47645"/>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We can only present a </a:t>
            </a:r>
            <a:r>
              <a:rPr lang="en-US" sz="2800" b="1" dirty="0" smtClean="0">
                <a:effectLst>
                  <a:outerShdw blurRad="38100" dist="38100" dir="2700000" algn="tl">
                    <a:srgbClr val="000000">
                      <a:alpha val="43137"/>
                    </a:srgbClr>
                  </a:outerShdw>
                </a:effectLst>
                <a:latin typeface="Cambria" pitchFamily="18" charset="0"/>
              </a:rPr>
              <a:t>consecrated</a:t>
            </a:r>
            <a:r>
              <a:rPr lang="en-US" sz="2800" b="1" dirty="0" smtClean="0">
                <a:latin typeface="Cambria" pitchFamily="18" charset="0"/>
              </a:rPr>
              <a:t> physical body to God’s service.  Keep in mind, anything presented to God must be </a:t>
            </a:r>
            <a:r>
              <a:rPr lang="en-US" sz="2800" b="1" dirty="0" smtClean="0">
                <a:effectLst>
                  <a:outerShdw blurRad="38100" dist="38100" dir="2700000" algn="tl">
                    <a:srgbClr val="000000">
                      <a:alpha val="43137"/>
                    </a:srgbClr>
                  </a:outerShdw>
                </a:effectLst>
                <a:latin typeface="Cambria" pitchFamily="18" charset="0"/>
              </a:rPr>
              <a:t>“first-rate.”</a:t>
            </a:r>
            <a:r>
              <a:rPr lang="en-US" sz="2800" b="1" dirty="0" smtClean="0">
                <a:latin typeface="Cambria" pitchFamily="18" charset="0"/>
              </a:rPr>
              <a:t>  All sacrifices have to be without blemish or defect.  </a:t>
            </a:r>
          </a:p>
          <a:p>
            <a:pPr marL="274320" indent="-274320">
              <a:spcAft>
                <a:spcPts val="1200"/>
              </a:spcAft>
              <a:buFont typeface="Arial" pitchFamily="34" charset="0"/>
              <a:buChar char="•"/>
            </a:pPr>
            <a:r>
              <a:rPr lang="en-US" sz="2800" b="1" dirty="0" smtClean="0">
                <a:latin typeface="Cambria" pitchFamily="18" charset="0"/>
              </a:rPr>
              <a:t>The believer’s </a:t>
            </a:r>
            <a:r>
              <a:rPr lang="en-US" sz="2800" b="1" i="1" dirty="0" smtClean="0">
                <a:effectLst>
                  <a:outerShdw blurRad="38100" dist="38100" dir="2700000" algn="tl">
                    <a:srgbClr val="000000">
                      <a:alpha val="43137"/>
                    </a:srgbClr>
                  </a:outerShdw>
                </a:effectLst>
                <a:latin typeface="Cambria" pitchFamily="18" charset="0"/>
              </a:rPr>
              <a:t>consecrated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body</a:t>
            </a:r>
            <a:r>
              <a:rPr lang="en-US" sz="2800" b="1" dirty="0" smtClean="0">
                <a:latin typeface="Cambria" pitchFamily="18" charset="0"/>
              </a:rPr>
              <a:t> is to be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731520" lvl="1"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LIVING</a:t>
            </a:r>
            <a:r>
              <a:rPr lang="en-US" sz="2800" b="1" dirty="0" smtClean="0">
                <a:latin typeface="Cambria" pitchFamily="18" charset="0"/>
              </a:rPr>
              <a:t> – a deliberate ongoing sacrifice given again and again over a lifetime.  </a:t>
            </a:r>
          </a:p>
          <a:p>
            <a:pPr marL="731520" lvl="1"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 an undefiled offering dedicated to the Lord and His purpose.</a:t>
            </a:r>
          </a:p>
          <a:p>
            <a:pPr marL="731520" lvl="1"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ACCEPTABLE</a:t>
            </a:r>
            <a:r>
              <a:rPr lang="en-US" sz="2800" b="1" dirty="0" smtClean="0">
                <a:latin typeface="Cambria" pitchFamily="18" charset="0"/>
              </a:rPr>
              <a:t> – a well-pleasing sacrifice in that it honors God’s character.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a:t>
            </a:r>
          </a:p>
        </p:txBody>
      </p:sp>
      <p:pic>
        <p:nvPicPr>
          <p:cNvPr id="6"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12 - 2 text.jpg"/>
          <p:cNvPicPr>
            <a:picLocks noChangeAspect="1"/>
          </p:cNvPicPr>
          <p:nvPr/>
        </p:nvPicPr>
        <p:blipFill>
          <a:blip r:embed="rId3" cstate="print"/>
          <a:stretch>
            <a:fillRect/>
          </a:stretch>
        </p:blipFill>
        <p:spPr>
          <a:xfrm>
            <a:off x="1295400" y="1219200"/>
            <a:ext cx="6705600" cy="5364480"/>
          </a:xfrm>
          <a:prstGeom prst="rect">
            <a:avLst/>
          </a:prstGeom>
          <a:ln>
            <a:noFill/>
          </a:ln>
          <a:effectLst>
            <a:outerShdw blurRad="190500" algn="tl" rotWithShape="0">
              <a:srgbClr val="000000">
                <a:alpha val="70000"/>
              </a:srgbClr>
            </a:outerShdw>
          </a:effectLst>
        </p:spPr>
      </p:pic>
      <p:cxnSp>
        <p:nvCxnSpPr>
          <p:cNvPr id="7" name="Straight Connector 6"/>
          <p:cNvCxnSpPr/>
          <p:nvPr/>
        </p:nvCxnSpPr>
        <p:spPr>
          <a:xfrm>
            <a:off x="3657600" y="3200400"/>
            <a:ext cx="1737360" cy="0"/>
          </a:xfrm>
          <a:prstGeom prst="line">
            <a:avLst/>
          </a:prstGeom>
          <a:ln w="50800"/>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then states general implications of a believer’s offering his or her life to God as a sacrifice.  Such an offering represents a complete change in lifestyle, involving both a </a:t>
            </a:r>
            <a:r>
              <a:rPr lang="en-US" sz="2800" b="1" u="sng" dirty="0" smtClean="0">
                <a:latin typeface="Cambria" pitchFamily="18" charset="0"/>
              </a:rPr>
              <a:t>negative</a:t>
            </a:r>
            <a:r>
              <a:rPr lang="en-US" sz="2800" b="1" dirty="0" smtClean="0">
                <a:latin typeface="Cambria" pitchFamily="18" charset="0"/>
              </a:rPr>
              <a:t> and a </a:t>
            </a:r>
            <a:r>
              <a:rPr lang="en-US" sz="2800" b="1" u="sng" dirty="0" smtClean="0">
                <a:latin typeface="Cambria" pitchFamily="18" charset="0"/>
              </a:rPr>
              <a:t>positive</a:t>
            </a:r>
            <a:r>
              <a:rPr lang="en-US" sz="2800" b="1" dirty="0" smtClean="0">
                <a:latin typeface="Cambria" pitchFamily="18" charset="0"/>
              </a:rPr>
              <a:t> aspect.  </a:t>
            </a:r>
          </a:p>
          <a:p>
            <a:pPr marL="274320"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[negative] – Paul commands, </a:t>
            </a:r>
            <a:r>
              <a:rPr lang="en-US" sz="2800" b="1" i="1" dirty="0" smtClean="0">
                <a:latin typeface="Cambria" pitchFamily="18" charset="0"/>
              </a:rPr>
              <a:t>“Do not be conformed any longer to the pattern of this world (Age).”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Living according to the lifestyle of “the present evil Age” must now be put aside.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SECONDLY</a:t>
            </a:r>
            <a:r>
              <a:rPr lang="en-US" sz="2800" b="1" dirty="0" smtClean="0">
                <a:latin typeface="Cambria" pitchFamily="18" charset="0"/>
              </a:rPr>
              <a:t> [positive] – Paul commands, “Keep on being transformed” by the renewing of your mind.”  The Greek verb translated </a:t>
            </a:r>
            <a:r>
              <a:rPr lang="en-US" sz="2800" b="1" dirty="0" smtClean="0">
                <a:effectLst>
                  <a:outerShdw blurRad="38100" dist="38100" dir="2700000" algn="tl">
                    <a:srgbClr val="000000">
                      <a:alpha val="43137"/>
                    </a:srgbClr>
                  </a:outerShdw>
                </a:effectLst>
                <a:latin typeface="Cambria" pitchFamily="18" charset="0"/>
              </a:rPr>
              <a:t>“transformed”</a:t>
            </a:r>
            <a:r>
              <a:rPr lang="en-US" sz="2800" b="1" dirty="0" smtClean="0">
                <a:latin typeface="Cambria" pitchFamily="18" charset="0"/>
              </a:rPr>
              <a:t> is the English word</a:t>
            </a:r>
            <a:r>
              <a:rPr lang="en-US" sz="2800" b="1" dirty="0" smtClean="0">
                <a:effectLst>
                  <a:outerShdw blurRad="38100" dist="38100" dir="2700000" algn="tl">
                    <a:srgbClr val="000000">
                      <a:alpha val="43137"/>
                    </a:srgbClr>
                  </a:outerShdw>
                </a:effectLst>
                <a:latin typeface="Cambria" pitchFamily="18" charset="0"/>
              </a:rPr>
              <a:t> “metamorphosis.”</a:t>
            </a:r>
            <a:r>
              <a:rPr lang="en-US" sz="2800" b="1" dirty="0" smtClean="0">
                <a:latin typeface="Cambria" pitchFamily="18" charset="0"/>
              </a:rPr>
              <a:t>  A total change from inside out.  </a:t>
            </a:r>
          </a:p>
          <a:p>
            <a:pPr marL="274320" indent="-274320">
              <a:spcAft>
                <a:spcPts val="1200"/>
              </a:spcAft>
              <a:buFont typeface="Arial" pitchFamily="34" charset="0"/>
              <a:buChar char="•"/>
            </a:pPr>
            <a:r>
              <a:rPr lang="en-US" sz="2800" b="1" dirty="0" smtClean="0">
                <a:latin typeface="Cambria" pitchFamily="18" charset="0"/>
              </a:rPr>
              <a:t>The key to this change is the </a:t>
            </a:r>
            <a:r>
              <a:rPr lang="en-US" sz="2800" b="1" dirty="0" smtClean="0">
                <a:effectLst>
                  <a:outerShdw blurRad="38100" dist="38100" dir="2700000" algn="tl">
                    <a:srgbClr val="000000">
                      <a:alpha val="43137"/>
                    </a:srgbClr>
                  </a:outerShdw>
                </a:effectLst>
                <a:latin typeface="Cambria" pitchFamily="18" charset="0"/>
              </a:rPr>
              <a:t>“mind.”</a:t>
            </a:r>
            <a:r>
              <a:rPr lang="en-US" sz="2800" b="1" dirty="0" smtClean="0">
                <a:latin typeface="Cambria" pitchFamily="18" charset="0"/>
              </a:rPr>
              <a:t>  The control center of one’s attitudes, thoughts, feelings, and actions.  </a:t>
            </a:r>
          </a:p>
          <a:p>
            <a:pPr marL="274320" indent="-274320">
              <a:spcAft>
                <a:spcPts val="1200"/>
              </a:spcAft>
              <a:buFont typeface="Arial" pitchFamily="34" charset="0"/>
              <a:buChar char="•"/>
            </a:pPr>
            <a:r>
              <a:rPr lang="en-US" sz="2800" b="1" dirty="0" smtClean="0">
                <a:latin typeface="Cambria" pitchFamily="18" charset="0"/>
              </a:rPr>
              <a:t>As one’s mind keeps on being made</a:t>
            </a:r>
            <a:r>
              <a:rPr lang="en-US" sz="2800" b="1" i="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new</a:t>
            </a:r>
            <a:r>
              <a:rPr lang="en-US" sz="2800" b="1" dirty="0" smtClean="0">
                <a:latin typeface="Cambria" pitchFamily="18" charset="0"/>
              </a:rPr>
              <a:t> by the spiritual input of God’s Word, prayer, and Christian fellowship, his or her </a:t>
            </a:r>
            <a:r>
              <a:rPr lang="en-US" sz="2800" b="1" i="1" dirty="0" smtClean="0">
                <a:effectLst>
                  <a:outerShdw blurRad="38100" dist="38100" dir="2700000" algn="tl">
                    <a:srgbClr val="000000">
                      <a:alpha val="43137"/>
                    </a:srgbClr>
                  </a:outerShdw>
                </a:effectLst>
                <a:latin typeface="Cambria" pitchFamily="18" charset="0"/>
              </a:rPr>
              <a:t>lifestyle</a:t>
            </a:r>
            <a:r>
              <a:rPr lang="en-US" sz="2800" b="1" dirty="0" smtClean="0">
                <a:latin typeface="Cambria" pitchFamily="18" charset="0"/>
              </a:rPr>
              <a:t> keeps on being transformed.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That kind of </a:t>
            </a:r>
            <a:r>
              <a:rPr lang="en-US" sz="2800" b="1" i="1" dirty="0" smtClean="0">
                <a:effectLst>
                  <a:outerShdw blurRad="38100" dist="38100" dir="2700000" algn="tl">
                    <a:srgbClr val="000000">
                      <a:alpha val="43137"/>
                    </a:srgbClr>
                  </a:outerShdw>
                </a:effectLst>
                <a:latin typeface="Cambria" pitchFamily="18" charset="0"/>
              </a:rPr>
              <a:t>transformation</a:t>
            </a:r>
            <a:r>
              <a:rPr lang="en-US" sz="2800" b="1" dirty="0" smtClean="0">
                <a:latin typeface="Cambria" pitchFamily="18" charset="0"/>
              </a:rPr>
              <a:t> can occur only as the Holy Spirit changes our </a:t>
            </a:r>
            <a:r>
              <a:rPr lang="en-US" sz="2800" b="1" i="1" dirty="0" smtClean="0">
                <a:effectLst>
                  <a:outerShdw blurRad="38100" dist="38100" dir="2700000" algn="tl">
                    <a:srgbClr val="000000">
                      <a:alpha val="43137"/>
                    </a:srgbClr>
                  </a:outerShdw>
                </a:effectLst>
                <a:latin typeface="Cambria" pitchFamily="18" charset="0"/>
              </a:rPr>
              <a:t>thinking</a:t>
            </a:r>
            <a:r>
              <a:rPr lang="en-US" sz="2800" b="1" dirty="0" smtClean="0">
                <a:latin typeface="Cambria" pitchFamily="18" charset="0"/>
              </a:rPr>
              <a:t> through consistent study and meditation of Scripture.  </a:t>
            </a:r>
          </a:p>
          <a:p>
            <a:pPr marL="274320" indent="-274320">
              <a:spcAft>
                <a:spcPts val="12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renewed mind</a:t>
            </a:r>
            <a:r>
              <a:rPr lang="en-US" sz="2800" b="1" dirty="0" smtClean="0">
                <a:latin typeface="Cambria" pitchFamily="18" charset="0"/>
              </a:rPr>
              <a:t> is one saturated with and controlled by the Word of God.  Then our life is “prove by testing” what God’s will is.  For God’s will is </a:t>
            </a:r>
            <a:r>
              <a:rPr lang="en-US" sz="2800" b="1" dirty="0" smtClean="0">
                <a:effectLst>
                  <a:outerShdw blurRad="38100" dist="38100" dir="2700000" algn="tl">
                    <a:srgbClr val="000000">
                      <a:alpha val="43137"/>
                    </a:srgbClr>
                  </a:outerShdw>
                </a:effectLst>
                <a:latin typeface="Cambria" pitchFamily="18" charset="0"/>
              </a:rPr>
              <a:t>good . . . acceptable . . . perfect</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As believers, who are transformed in mind and are made more like Christ, we comes to </a:t>
            </a:r>
            <a:r>
              <a:rPr lang="en-US" sz="2800" b="1" i="1" dirty="0" smtClean="0">
                <a:effectLst>
                  <a:outerShdw blurRad="38100" dist="38100" dir="2700000" algn="tl">
                    <a:srgbClr val="000000">
                      <a:alpha val="43137"/>
                    </a:srgbClr>
                  </a:outerShdw>
                </a:effectLst>
                <a:latin typeface="Cambria" pitchFamily="18" charset="0"/>
              </a:rPr>
              <a:t>approve and desire</a:t>
            </a:r>
            <a:r>
              <a:rPr lang="en-US" sz="2800" b="1" dirty="0" smtClean="0">
                <a:latin typeface="Cambria" pitchFamily="18" charset="0"/>
              </a:rPr>
              <a:t> God’s will, not our own will for our lives.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6" name="TextBox 5"/>
          <p:cNvSpPr txBox="1"/>
          <p:nvPr/>
        </p:nvSpPr>
        <p:spPr>
          <a:xfrm>
            <a:off x="762000" y="1524000"/>
            <a:ext cx="7772400" cy="2862322"/>
          </a:xfrm>
          <a:prstGeom prst="rect">
            <a:avLst/>
          </a:prstGeom>
          <a:noFill/>
        </p:spPr>
        <p:txBody>
          <a:bodyPr wrap="square" rtlCol="0" anchor="ctr" anchorCtr="0">
            <a:spAutoFit/>
          </a:bodyPr>
          <a:lstStyle/>
          <a:p>
            <a:pPr algn="ctr"/>
            <a:r>
              <a:rPr lang="en-US" sz="6000" dirty="0" smtClean="0">
                <a:solidFill>
                  <a:srgbClr val="FFFF00"/>
                </a:solidFill>
                <a:effectLst>
                  <a:outerShdw blurRad="38100" dist="38100" dir="2700000" algn="tl">
                    <a:srgbClr val="000000">
                      <a:alpha val="43137"/>
                    </a:srgbClr>
                  </a:outerShdw>
                </a:effectLst>
                <a:latin typeface="Elephant" pitchFamily="18" charset="0"/>
              </a:rPr>
              <a:t>A Quick Review </a:t>
            </a:r>
          </a:p>
          <a:p>
            <a:pPr algn="ctr"/>
            <a:r>
              <a:rPr lang="en-US" sz="6000" dirty="0" smtClean="0">
                <a:solidFill>
                  <a:srgbClr val="FFFF00"/>
                </a:solidFill>
                <a:effectLst>
                  <a:outerShdw blurRad="38100" dist="38100" dir="2700000" algn="tl">
                    <a:srgbClr val="000000">
                      <a:alpha val="43137"/>
                    </a:srgbClr>
                  </a:outerShdw>
                </a:effectLst>
                <a:latin typeface="Elephant" pitchFamily="18" charset="0"/>
              </a:rPr>
              <a:t>of  the </a:t>
            </a:r>
          </a:p>
          <a:p>
            <a:pPr algn="ctr"/>
            <a:r>
              <a:rPr lang="en-US" sz="6000" dirty="0" smtClean="0">
                <a:solidFill>
                  <a:srgbClr val="FFFF00"/>
                </a:solidFill>
                <a:effectLst>
                  <a:outerShdw blurRad="38100" dist="38100" dir="2700000" algn="tl">
                    <a:srgbClr val="000000">
                      <a:alpha val="43137"/>
                    </a:srgbClr>
                  </a:outerShdw>
                </a:effectLst>
                <a:latin typeface="Elephant" pitchFamily="18" charset="0"/>
              </a:rPr>
              <a:t>Book of Romans</a:t>
            </a:r>
            <a:endParaRPr lang="en-US" sz="6000" dirty="0">
              <a:solidFill>
                <a:srgbClr val="FFFF00"/>
              </a:solidFill>
              <a:effectLst>
                <a:outerShdw blurRad="38100" dist="38100" dir="2700000" algn="tl">
                  <a:srgbClr val="000000">
                    <a:alpha val="43137"/>
                  </a:srgbClr>
                </a:outerShdw>
              </a:effectLst>
              <a:latin typeface="Elephan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10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2831544"/>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As believers, we will discover that God’s will is what is good for us, and that it pleases God, and is complete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acceptable</a:t>
            </a:r>
            <a:r>
              <a:rPr lang="en-US" sz="2800" b="1" i="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 perfect</a:t>
            </a:r>
            <a:r>
              <a:rPr lang="en-US" sz="2800" b="1" i="1" dirty="0" smtClean="0">
                <a:latin typeface="Cambria" pitchFamily="18" charset="0"/>
              </a:rPr>
              <a:t>)</a:t>
            </a:r>
            <a:r>
              <a:rPr lang="en-US" sz="2800" b="1" dirty="0" smtClean="0">
                <a:latin typeface="Cambria" pitchFamily="18" charset="0"/>
              </a:rPr>
              <a:t> in every way.  </a:t>
            </a:r>
          </a:p>
          <a:p>
            <a:pPr marL="274320" indent="-274320">
              <a:spcAft>
                <a:spcPts val="1200"/>
              </a:spcAft>
              <a:buFont typeface="Arial" pitchFamily="34" charset="0"/>
              <a:buChar char="•"/>
            </a:pPr>
            <a:r>
              <a:rPr lang="en-US" sz="2800" b="1" dirty="0" smtClean="0">
                <a:latin typeface="Cambria" pitchFamily="18" charset="0"/>
              </a:rPr>
              <a:t>Receiving the Will of God is all we need; it’s good for us.  But only by being </a:t>
            </a:r>
            <a:r>
              <a:rPr lang="en-US" sz="2800" b="1" i="1" dirty="0" smtClean="0">
                <a:effectLst>
                  <a:outerShdw blurRad="38100" dist="38100" dir="2700000" algn="tl">
                    <a:srgbClr val="000000">
                      <a:alpha val="43137"/>
                    </a:srgbClr>
                  </a:outerShdw>
                </a:effectLst>
                <a:latin typeface="Cambria" pitchFamily="18" charset="0"/>
              </a:rPr>
              <a:t>renewed spiritually</a:t>
            </a:r>
            <a:r>
              <a:rPr lang="en-US" sz="2800" b="1" dirty="0" smtClean="0">
                <a:latin typeface="Cambria" pitchFamily="18" charset="0"/>
              </a:rPr>
              <a:t> can we ascertain, do, and enjoy the Will of God.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12 - 2 cycle of grace.jpg"/>
          <p:cNvPicPr>
            <a:picLocks noChangeAspect="1"/>
          </p:cNvPicPr>
          <p:nvPr/>
        </p:nvPicPr>
        <p:blipFill>
          <a:blip r:embed="rId2" cstate="print"/>
          <a:stretch>
            <a:fillRect/>
          </a:stretch>
        </p:blipFill>
        <p:spPr>
          <a:xfrm>
            <a:off x="1066800" y="228600"/>
            <a:ext cx="7010400" cy="635059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8" name="Picture 2" descr="Pin on Romans KJV"/>
          <p:cNvPicPr>
            <a:picLocks noChangeAspect="1" noChangeArrowheads="1"/>
          </p:cNvPicPr>
          <p:nvPr/>
        </p:nvPicPr>
        <p:blipFill>
          <a:blip r:embed="rId3" cstate="print"/>
          <a:srcRect l="2810" t="46722" r="2576" b="4162"/>
          <a:stretch>
            <a:fillRect/>
          </a:stretch>
        </p:blipFill>
        <p:spPr bwMode="auto">
          <a:xfrm>
            <a:off x="304800" y="1219200"/>
            <a:ext cx="8534400" cy="4940929"/>
          </a:xfrm>
          <a:prstGeom prst="rect">
            <a:avLst/>
          </a:prstGeom>
          <a:ln>
            <a:noFill/>
          </a:ln>
          <a:effectLst>
            <a:outerShdw blurRad="190500" algn="tl" rotWithShape="0">
              <a:srgbClr val="000000">
                <a:alpha val="70000"/>
              </a:srgbClr>
            </a:outerShdw>
          </a:effectLst>
        </p:spPr>
      </p:pic>
      <p:cxnSp>
        <p:nvCxnSpPr>
          <p:cNvPr id="13" name="Straight Connector 12"/>
          <p:cNvCxnSpPr/>
          <p:nvPr/>
        </p:nvCxnSpPr>
        <p:spPr>
          <a:xfrm>
            <a:off x="5715000" y="46482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791200" y="23622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295400" y="4038600"/>
            <a:ext cx="25603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267200" y="5791200"/>
            <a:ext cx="3657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out)">
                                      <p:cBhvr>
                                        <p:cTn id="7" dur="2000"/>
                                        <p:tgtEl>
                                          <p:spTgt spid="1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 Paul states, </a:t>
            </a:r>
            <a:r>
              <a:rPr lang="en-US" sz="2800" b="1" i="1" dirty="0" smtClean="0">
                <a:latin typeface="Cambria" pitchFamily="18" charset="0"/>
              </a:rPr>
              <a:t>“through the grace given to me,”</a:t>
            </a:r>
            <a:r>
              <a:rPr lang="en-US" sz="2800" b="1" dirty="0" smtClean="0">
                <a:latin typeface="Cambria" pitchFamily="18" charset="0"/>
              </a:rPr>
              <a:t> as a way of softening his confrontation with his readers.  It also hint at transparency, suggesting that Paul considered himself to have been arrogant at one time in his life.    </a:t>
            </a:r>
          </a:p>
          <a:p>
            <a:pPr marL="274320" indent="-274320">
              <a:spcAft>
                <a:spcPts val="1200"/>
              </a:spcAft>
              <a:buFont typeface="Arial" pitchFamily="34" charset="0"/>
              <a:buChar char="•"/>
            </a:pPr>
            <a:r>
              <a:rPr lang="en-US" sz="2800" b="1" dirty="0" smtClean="0">
                <a:latin typeface="Cambria" pitchFamily="18" charset="0"/>
              </a:rPr>
              <a:t>He was saying, in effect, “As one who once nurtured an exalted view of myself, let me give you some humble advice.” </a:t>
            </a:r>
          </a:p>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MORE HIGHLY</a:t>
            </a:r>
            <a:r>
              <a:rPr lang="en-US" sz="2800" b="1" dirty="0" smtClean="0">
                <a:latin typeface="Cambria" pitchFamily="18" charset="0"/>
              </a:rPr>
              <a:t> – As believers, we are to avoid thinking “too highly of ourselves,” and instead, we are to “exercise sound judgment.”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SOBERLY</a:t>
            </a:r>
            <a:r>
              <a:rPr lang="en-US" sz="2800" b="1" dirty="0" smtClean="0">
                <a:latin typeface="Cambria" pitchFamily="18" charset="0"/>
              </a:rPr>
              <a:t> – The exercise of sound judgment, which will lead believers to recognize that in themselves they are nothing, and will yield the fruit of humility.    </a:t>
            </a:r>
          </a:p>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MEASURE OF FAITH</a:t>
            </a:r>
            <a:r>
              <a:rPr lang="en-US" sz="2800" b="1" dirty="0" smtClean="0">
                <a:latin typeface="Cambria" pitchFamily="18" charset="0"/>
              </a:rPr>
              <a:t> – The correct proportion of the spiritual gift—or supernatural endowment and ability—the Holy Spirit gives each believer so they may fulfill their role in the body of Christ.  </a:t>
            </a:r>
          </a:p>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 This is not saving faith, but rather faithful stewardship, the kind and quantity required to use one’s own particular gift.  Every believer receives the exact gift and resources needed.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12:4 – 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1" name="Picture 10" descr="12 - 4-5 text.jpg"/>
          <p:cNvPicPr>
            <a:picLocks noChangeAspect="1"/>
          </p:cNvPicPr>
          <p:nvPr/>
        </p:nvPicPr>
        <p:blipFill>
          <a:blip r:embed="rId3" cstate="print"/>
          <a:srcRect t="15439" b="7368"/>
          <a:stretch>
            <a:fillRect/>
          </a:stretch>
        </p:blipFill>
        <p:spPr>
          <a:xfrm>
            <a:off x="381000" y="1219200"/>
            <a:ext cx="8423564" cy="4876800"/>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3505200" y="4267200"/>
            <a:ext cx="48463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981200" y="24384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2000"/>
                                        <p:tgtEl>
                                          <p:spTgt spid="1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Here – Paul gives one of two </a:t>
            </a:r>
            <a:r>
              <a:rPr lang="en-US" sz="2800" b="1" dirty="0" smtClean="0">
                <a:effectLst>
                  <a:outerShdw blurRad="38100" dist="38100" dir="2700000" algn="tl">
                    <a:srgbClr val="000000">
                      <a:alpha val="43137"/>
                    </a:srgbClr>
                  </a:outerShdw>
                </a:effectLst>
                <a:latin typeface="Cambria" pitchFamily="18" charset="0"/>
              </a:rPr>
              <a:t>NT</a:t>
            </a:r>
            <a:r>
              <a:rPr lang="en-US" sz="2800" b="1" dirty="0" smtClean="0">
                <a:latin typeface="Cambria" pitchFamily="18" charset="0"/>
              </a:rPr>
              <a:t> passages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1Cor. 12:12–14</a:t>
            </a:r>
            <a:r>
              <a:rPr lang="en-US" sz="2800" b="1" dirty="0" smtClean="0">
                <a:latin typeface="Cambria" pitchFamily="18" charset="0"/>
              </a:rPr>
              <a:t>) listing the general categories of spiritual gifts.  </a:t>
            </a:r>
          </a:p>
          <a:p>
            <a:pPr marL="274320" indent="-274320">
              <a:spcAft>
                <a:spcPts val="1200"/>
              </a:spcAft>
              <a:buFont typeface="Arial" pitchFamily="34" charset="0"/>
              <a:buChar char="•"/>
            </a:pPr>
            <a:r>
              <a:rPr lang="en-US" sz="2800" b="1" dirty="0" smtClean="0">
                <a:latin typeface="Cambria" pitchFamily="18" charset="0"/>
              </a:rPr>
              <a:t>The emphasis in each list is not on believers’ identifying their gift perfectly, but on faithfully using the unique enablement God has given each.     </a:t>
            </a:r>
          </a:p>
          <a:p>
            <a:pPr marL="274320" indent="-274320">
              <a:spcAft>
                <a:spcPts val="1200"/>
              </a:spcAft>
              <a:buFont typeface="Arial" pitchFamily="34" charset="0"/>
              <a:buChar char="•"/>
            </a:pPr>
            <a:r>
              <a:rPr lang="en-US" sz="2800" b="1" dirty="0" smtClean="0">
                <a:latin typeface="Cambria" pitchFamily="18" charset="0"/>
              </a:rPr>
              <a:t>Consider the phrase </a:t>
            </a:r>
            <a:r>
              <a:rPr lang="en-US" sz="2800" b="1" i="1" dirty="0" smtClean="0">
                <a:latin typeface="Cambria" pitchFamily="18" charset="0"/>
              </a:rPr>
              <a:t>“many members … one body.”</a:t>
            </a:r>
            <a:r>
              <a:rPr lang="en-US" sz="2800" b="1" dirty="0" smtClean="0">
                <a:latin typeface="Cambria" pitchFamily="18" charset="0"/>
              </a:rPr>
              <a:t>  Just as in the natural body, God has sovereignly given the body of Christ a </a:t>
            </a:r>
            <a:r>
              <a:rPr lang="en-US" sz="2800" b="1" u="sng" dirty="0" smtClean="0">
                <a:effectLst>
                  <a:outerShdw blurRad="38100" dist="38100" dir="2700000" algn="tl">
                    <a:srgbClr val="000000">
                      <a:alpha val="43137"/>
                    </a:srgbClr>
                  </a:outerShdw>
                </a:effectLst>
                <a:latin typeface="Cambria" pitchFamily="18" charset="0"/>
              </a:rPr>
              <a:t>unified</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diversity</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12:4 – 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point is that each member functions to serve the body, not the body to serve the members.  The diversity of the many accompanies the unity of the body.  </a:t>
            </a:r>
          </a:p>
          <a:p>
            <a:pPr marL="274320" indent="-274320">
              <a:spcAft>
                <a:spcPts val="1200"/>
              </a:spcAft>
              <a:buFont typeface="Arial" pitchFamily="34" charset="0"/>
              <a:buChar char="•"/>
            </a:pPr>
            <a:r>
              <a:rPr lang="en-US" sz="2800" b="1" dirty="0" smtClean="0">
                <a:latin typeface="Cambria" pitchFamily="18" charset="0"/>
              </a:rPr>
              <a:t>Therefore it is important to think soundly about oneself and to evaluate properly God’s gifts and their uses.  </a:t>
            </a:r>
          </a:p>
          <a:p>
            <a:pPr marL="274320" indent="-274320">
              <a:spcAft>
                <a:spcPts val="1200"/>
              </a:spcAft>
              <a:buFont typeface="Arial" pitchFamily="34" charset="0"/>
              <a:buChar char="•"/>
            </a:pPr>
            <a:r>
              <a:rPr lang="en-US" sz="2800" b="1" dirty="0" smtClean="0">
                <a:latin typeface="Cambria" pitchFamily="18" charset="0"/>
              </a:rPr>
              <a:t>Like the human body, each organ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member</a:t>
            </a:r>
            <a:r>
              <a:rPr lang="en-US" sz="2800" b="1" i="1" dirty="0" smtClean="0">
                <a:latin typeface="Cambria" pitchFamily="18" charset="0"/>
              </a:rPr>
              <a:t>)</a:t>
            </a:r>
            <a:r>
              <a:rPr lang="en-US" sz="2800" b="1" dirty="0" smtClean="0">
                <a:latin typeface="Cambria" pitchFamily="18" charset="0"/>
              </a:rPr>
              <a:t> must function properly.  So it is with the body of Christ.  There is no such thing as an unimportant or worthless believer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member</a:t>
            </a:r>
            <a:r>
              <a:rPr lang="en-US" sz="2800" b="1" i="1" dirty="0" smtClean="0">
                <a:latin typeface="Cambria" pitchFamily="18" charset="0"/>
              </a:rPr>
              <a:t>)</a:t>
            </a:r>
            <a:r>
              <a:rPr lang="en-US" sz="2800" b="1" dirty="0" smtClean="0">
                <a:latin typeface="Cambria" pitchFamily="18" charset="0"/>
              </a:rPr>
              <a:t>, even though some functions are more public than others.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12:4 – 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4" name="Picture 3" descr="12 - 6 title.jpg"/>
          <p:cNvPicPr>
            <a:picLocks noChangeAspect="1"/>
          </p:cNvPicPr>
          <p:nvPr/>
        </p:nvPicPr>
        <p:blipFill>
          <a:blip r:embed="rId2" cstate="print"/>
          <a:stretch>
            <a:fillRect/>
          </a:stretch>
        </p:blipFill>
        <p:spPr>
          <a:xfrm>
            <a:off x="381000" y="1905000"/>
            <a:ext cx="8526674" cy="2895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452431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6</a:t>
            </a:r>
            <a:r>
              <a:rPr lang="en-US" sz="3000" i="1" dirty="0" smtClean="0">
                <a:latin typeface="Georgia" pitchFamily="18" charset="0"/>
              </a:rPr>
              <a:t>Having then gifts differing according to the grace that is given to us, whether prophecy, let us prophesy according to the proportion of faith;  </a:t>
            </a:r>
            <a:r>
              <a:rPr lang="en-US" sz="3000" b="1" baseline="30000" dirty="0" smtClean="0">
                <a:effectLst>
                  <a:outerShdw blurRad="38100" dist="38100" dir="2700000" algn="tl">
                    <a:srgbClr val="000000">
                      <a:alpha val="43137"/>
                    </a:srgbClr>
                  </a:outerShdw>
                </a:effectLst>
                <a:latin typeface="Georgia" pitchFamily="18" charset="0"/>
              </a:rPr>
              <a:t>7</a:t>
            </a:r>
            <a:r>
              <a:rPr lang="en-US" sz="3000" i="1" dirty="0" smtClean="0">
                <a:latin typeface="Georgia" pitchFamily="18" charset="0"/>
              </a:rPr>
              <a:t>Or ministry [serving], let us wait on our ministering: or he that teaches, on teaching;  </a:t>
            </a:r>
            <a:r>
              <a:rPr lang="en-US" sz="3000" b="1" baseline="30000" dirty="0" smtClean="0">
                <a:effectLst>
                  <a:outerShdw blurRad="38100" dist="38100" dir="2700000" algn="tl">
                    <a:srgbClr val="000000">
                      <a:alpha val="43137"/>
                    </a:srgbClr>
                  </a:outerShdw>
                </a:effectLst>
                <a:latin typeface="Georgia" pitchFamily="18" charset="0"/>
              </a:rPr>
              <a:t>8</a:t>
            </a:r>
            <a:r>
              <a:rPr lang="en-US" sz="3000" i="1" dirty="0" smtClean="0">
                <a:latin typeface="Georgia" pitchFamily="18" charset="0"/>
              </a:rPr>
              <a:t>Or he that exhorts [encouraging], on exhortation: he that gives, let him do it with simplicity; he that rules, with diligence; he that shows mercy, with cheerfulness.  </a:t>
            </a:r>
          </a:p>
        </p:txBody>
      </p:sp>
      <p:cxnSp>
        <p:nvCxnSpPr>
          <p:cNvPr id="15" name="Straight Connector 14"/>
          <p:cNvCxnSpPr/>
          <p:nvPr/>
        </p:nvCxnSpPr>
        <p:spPr>
          <a:xfrm>
            <a:off x="6248400" y="21336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286000" y="30480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495800" y="35052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2514600" y="39624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886200" y="44196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3657600" y="4876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1524000" y="54102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000"/>
                                        <p:tgtEl>
                                          <p:spTgt spid="18"/>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1000"/>
                                        <p:tgtEl>
                                          <p:spTgt spid="1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1000"/>
                                        <p:tgtEl>
                                          <p:spTgt spid="20"/>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534400" cy="5090624"/>
          </a:xfrm>
        </p:spPr>
        <p:txBody>
          <a:bodyPr wrap="square">
            <a:spAutoFit/>
          </a:bodyPr>
          <a:lstStyle/>
          <a:p>
            <a:pPr marL="274320" indent="-274320">
              <a:lnSpc>
                <a:spcPct val="110000"/>
              </a:lnSpc>
              <a:spcBef>
                <a:spcPts val="0"/>
              </a:spcBef>
              <a:spcAft>
                <a:spcPts val="1200"/>
              </a:spcAft>
              <a:buClrTx/>
              <a:buNone/>
            </a:pPr>
            <a:r>
              <a:rPr lang="en-US" sz="2800" b="1" dirty="0" smtClean="0">
                <a:solidFill>
                  <a:schemeClr val="tx1"/>
                </a:solidFill>
                <a:effectLst>
                  <a:outerShdw blurRad="38100" dist="38100" dir="2700000" algn="tl">
                    <a:srgbClr val="000000">
                      <a:alpha val="43137"/>
                    </a:srgbClr>
                  </a:outerShdw>
                </a:effectLst>
                <a:latin typeface="Cambria" pitchFamily="18" charset="0"/>
              </a:rPr>
              <a:t>Who wrote the book:</a:t>
            </a:r>
            <a:r>
              <a:rPr lang="en-US" sz="2800" b="1" dirty="0" smtClean="0">
                <a:solidFill>
                  <a:schemeClr val="tx1"/>
                </a:solidFill>
                <a:latin typeface="Cambria" pitchFamily="18" charset="0"/>
              </a:rPr>
              <a:t>  </a:t>
            </a:r>
            <a:r>
              <a:rPr lang="en-US" sz="2800" b="1" dirty="0" smtClean="0">
                <a:solidFill>
                  <a:schemeClr val="tx1"/>
                </a:solidFill>
                <a:effectLst>
                  <a:outerShdw blurRad="38100" dist="38100" dir="2700000" algn="tl">
                    <a:srgbClr val="000000">
                      <a:alpha val="43137"/>
                    </a:srgbClr>
                  </a:outerShdw>
                </a:effectLst>
                <a:latin typeface="Cambria" pitchFamily="18" charset="0"/>
              </a:rPr>
              <a:t>Paul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Paul had </a:t>
            </a:r>
            <a:r>
              <a:rPr lang="en-US" sz="2400" b="1" i="1" u="sng" dirty="0" smtClean="0">
                <a:solidFill>
                  <a:schemeClr val="tx1"/>
                </a:solidFill>
                <a:latin typeface="Cambria" pitchFamily="18" charset="0"/>
                <a:cs typeface="Arial" pitchFamily="34" charset="0"/>
              </a:rPr>
              <a:t>never</a:t>
            </a:r>
            <a:r>
              <a:rPr lang="en-US" sz="2400" b="1" dirty="0" smtClean="0">
                <a:solidFill>
                  <a:schemeClr val="tx1"/>
                </a:solidFill>
                <a:latin typeface="Cambria" pitchFamily="18" charset="0"/>
                <a:cs typeface="Arial" pitchFamily="34" charset="0"/>
              </a:rPr>
              <a:t> been to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Rome</a:t>
            </a:r>
            <a:r>
              <a:rPr lang="en-US" sz="2400" b="1" dirty="0" smtClean="0">
                <a:solidFill>
                  <a:schemeClr val="tx1"/>
                </a:solidFill>
                <a:latin typeface="Cambria" pitchFamily="18" charset="0"/>
                <a:cs typeface="Arial" pitchFamily="34" charset="0"/>
              </a:rPr>
              <a:t> when he wrote the letter to the Romans, though he had clearly expressed his desire to travel there in the near future.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The apostle greeted </a:t>
            </a:r>
            <a:r>
              <a:rPr lang="en-US" sz="2400" b="1" i="1" u="sng" dirty="0" smtClean="0">
                <a:solidFill>
                  <a:schemeClr val="tx1"/>
                </a:solidFill>
                <a:latin typeface="Cambria" pitchFamily="18" charset="0"/>
                <a:cs typeface="Arial" pitchFamily="34" charset="0"/>
              </a:rPr>
              <a:t>twenty</a:t>
            </a:r>
            <a:r>
              <a:rPr lang="en-US" sz="2400" b="1" i="1" dirty="0" smtClean="0">
                <a:solidFill>
                  <a:schemeClr val="tx1"/>
                </a:solidFill>
                <a:latin typeface="Cambria" pitchFamily="18" charset="0"/>
                <a:cs typeface="Arial" pitchFamily="34" charset="0"/>
              </a:rPr>
              <a:t>-</a:t>
            </a:r>
            <a:r>
              <a:rPr lang="en-US" sz="2400" b="1" i="1" u="sng" dirty="0" smtClean="0">
                <a:solidFill>
                  <a:schemeClr val="tx1"/>
                </a:solidFill>
                <a:latin typeface="Cambria" pitchFamily="18" charset="0"/>
                <a:cs typeface="Arial" pitchFamily="34" charset="0"/>
              </a:rPr>
              <a:t>six</a:t>
            </a:r>
            <a:r>
              <a:rPr lang="en-US" sz="2400" b="1" dirty="0" smtClean="0">
                <a:solidFill>
                  <a:schemeClr val="tx1"/>
                </a:solidFill>
                <a:latin typeface="Cambria" pitchFamily="18" charset="0"/>
                <a:cs typeface="Arial" pitchFamily="34" charset="0"/>
              </a:rPr>
              <a:t> different people by name, personalizing a letter from a man who would have been a personal stranger to most of the recipients.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No doubt they had heard of Paul and would have been honored by the letter, but Paul always took opportunities to personally connect with his audience so that the message of the </a:t>
            </a:r>
            <a:r>
              <a:rPr lang="en-US" sz="2400" b="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gospel</a:t>
            </a:r>
            <a:r>
              <a:rPr lang="en-US" sz="2400" b="1" dirty="0" smtClean="0">
                <a:solidFill>
                  <a:schemeClr val="tx1"/>
                </a:solidFill>
                <a:latin typeface="Cambria" pitchFamily="18" charset="0"/>
                <a:cs typeface="Arial" pitchFamily="34" charset="0"/>
              </a:rPr>
              <a:t> might be better received.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Effect transition="in" filter="wipe(left)">
                                      <p:cBhvr>
                                        <p:cTn id="21"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38467"/>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Now that we have a sensible view of ourselves in relation to God and fellow believers, we must consider our respective roles within the body – specifically, </a:t>
            </a:r>
            <a:r>
              <a:rPr lang="en-US" sz="2800" b="1" i="1" dirty="0" smtClean="0">
                <a:effectLst>
                  <a:outerShdw blurRad="38100" dist="38100" dir="2700000" algn="tl">
                    <a:srgbClr val="000000">
                      <a:alpha val="43137"/>
                    </a:srgbClr>
                  </a:outerShdw>
                </a:effectLst>
                <a:latin typeface="Cambria" pitchFamily="18" charset="0"/>
              </a:rPr>
              <a:t>spiritual gifts</a:t>
            </a:r>
            <a:r>
              <a:rPr lang="en-US" sz="2800" b="1" dirty="0" smtClean="0">
                <a:latin typeface="Cambria" pitchFamily="18" charset="0"/>
              </a:rPr>
              <a:t>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charisma</a:t>
            </a:r>
            <a:r>
              <a:rPr lang="en-US" sz="2800" b="1" i="1" dirty="0" smtClean="0">
                <a:latin typeface="Cambria" pitchFamily="18" charset="0"/>
              </a:rPr>
              <a:t>)</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These are supernatural abilities given by God to individuals that enable them to perform a function with </a:t>
            </a:r>
            <a:r>
              <a:rPr lang="en-US" sz="2800" b="1" i="1" dirty="0" smtClean="0">
                <a:effectLst>
                  <a:outerShdw blurRad="38100" dist="38100" dir="2700000" algn="tl">
                    <a:srgbClr val="000000">
                      <a:alpha val="43137"/>
                    </a:srgbClr>
                  </a:outerShdw>
                </a:effectLst>
                <a:latin typeface="Cambria" pitchFamily="18" charset="0"/>
              </a:rPr>
              <a:t>ease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 effectiveness</a:t>
            </a:r>
            <a:r>
              <a:rPr lang="en-US" sz="2800" b="1" dirty="0" smtClean="0">
                <a:latin typeface="Cambria" pitchFamily="18" charset="0"/>
              </a:rPr>
              <a:t>.  </a:t>
            </a:r>
          </a:p>
          <a:p>
            <a:pPr marL="274320" indent="-274320">
              <a:lnSpc>
                <a:spcPct val="120000"/>
              </a:lnSpc>
              <a:spcAft>
                <a:spcPts val="1200"/>
              </a:spcAft>
              <a:buFont typeface="Arial" pitchFamily="34" charset="0"/>
              <a:buChar char="•"/>
            </a:pPr>
            <a:r>
              <a:rPr lang="en-US" sz="2800" b="1" dirty="0" smtClean="0">
                <a:latin typeface="Cambria" pitchFamily="18" charset="0"/>
              </a:rPr>
              <a:t>Here – Paul list </a:t>
            </a:r>
            <a:r>
              <a:rPr lang="en-US" sz="2800" b="1" i="1" u="sng" dirty="0" smtClean="0">
                <a:latin typeface="Cambria" pitchFamily="18" charset="0"/>
              </a:rPr>
              <a:t>seven</a:t>
            </a:r>
            <a:r>
              <a:rPr lang="en-US" sz="2800" b="1" dirty="0" smtClean="0">
                <a:latin typeface="Cambria" pitchFamily="18" charset="0"/>
              </a:rPr>
              <a:t> spiritual gifts</a:t>
            </a:r>
            <a:r>
              <a:rPr lang="en-US" sz="2800" b="1" dirty="0" smtClean="0">
                <a:effectLst>
                  <a:outerShdw blurRad="38100" dist="38100" dir="2700000" algn="tl">
                    <a:srgbClr val="000000">
                      <a:alpha val="43137"/>
                    </a:srgbClr>
                  </a:outerShdw>
                </a:effectLst>
                <a:latin typeface="Cambria" pitchFamily="18" charset="0"/>
              </a:rPr>
              <a:t> . . .</a:t>
            </a:r>
            <a:r>
              <a:rPr lang="en-US" sz="2800" b="1" dirty="0" smtClean="0">
                <a:latin typeface="Cambria" pitchFamily="18" charset="0"/>
              </a:rPr>
              <a:t>   </a:t>
            </a:r>
          </a:p>
          <a:p>
            <a:pPr marL="274320" indent="-274320">
              <a:lnSpc>
                <a:spcPct val="120000"/>
              </a:lnSpc>
              <a:spcAft>
                <a:spcPts val="1200"/>
              </a:spcAft>
            </a:pPr>
            <a:r>
              <a:rPr lang="en-US" sz="2800" b="1" dirty="0" smtClean="0">
                <a:latin typeface="Cambria" pitchFamily="18" charset="0"/>
              </a:rPr>
              <a:t>    </a:t>
            </a:r>
            <a:r>
              <a:rPr lang="en-US" sz="2000" b="1" dirty="0" smtClean="0">
                <a:latin typeface="Cambria" pitchFamily="18" charset="0"/>
              </a:rPr>
              <a:t>1]</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prophecy</a:t>
            </a:r>
            <a:r>
              <a:rPr lang="en-US" sz="2800" b="1" dirty="0" smtClean="0">
                <a:latin typeface="Cambria" pitchFamily="18" charset="0"/>
              </a:rPr>
              <a:t>,       </a:t>
            </a:r>
            <a:r>
              <a:rPr lang="en-US" sz="2000" b="1" dirty="0" smtClean="0">
                <a:latin typeface="Cambria" pitchFamily="18" charset="0"/>
              </a:rPr>
              <a:t>2]</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service</a:t>
            </a:r>
            <a:r>
              <a:rPr lang="en-US" sz="2800" b="1" dirty="0" smtClean="0">
                <a:latin typeface="Cambria" pitchFamily="18" charset="0"/>
              </a:rPr>
              <a:t>,  </a:t>
            </a:r>
            <a:r>
              <a:rPr lang="en-US" sz="2000" b="1" dirty="0" smtClean="0">
                <a:latin typeface="Cambria" pitchFamily="18" charset="0"/>
              </a:rPr>
              <a:t>3]</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teaching</a:t>
            </a:r>
            <a:r>
              <a:rPr lang="en-US" sz="2800" b="1" dirty="0" smtClean="0">
                <a:latin typeface="Cambria" pitchFamily="18" charset="0"/>
              </a:rPr>
              <a:t>,                             </a:t>
            </a:r>
            <a:r>
              <a:rPr lang="en-US" sz="2000" b="1" dirty="0" smtClean="0">
                <a:latin typeface="Cambria" pitchFamily="18" charset="0"/>
              </a:rPr>
              <a:t>4]</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exhortation</a:t>
            </a:r>
            <a:r>
              <a:rPr lang="en-US" sz="2800" b="1" dirty="0" smtClean="0">
                <a:latin typeface="Cambria" pitchFamily="18" charset="0"/>
              </a:rPr>
              <a:t>,  </a:t>
            </a:r>
            <a:r>
              <a:rPr lang="en-US" sz="2000" b="1" dirty="0" smtClean="0">
                <a:latin typeface="Cambria" pitchFamily="18" charset="0"/>
              </a:rPr>
              <a:t>5]</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giving</a:t>
            </a:r>
            <a:r>
              <a:rPr lang="en-US" sz="2800" b="1" dirty="0" smtClean="0">
                <a:latin typeface="Cambria" pitchFamily="18" charset="0"/>
              </a:rPr>
              <a:t>,    </a:t>
            </a:r>
            <a:r>
              <a:rPr lang="en-US" sz="2000" b="1" dirty="0" smtClean="0">
                <a:latin typeface="Cambria" pitchFamily="18" charset="0"/>
              </a:rPr>
              <a:t>6]</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leading</a:t>
            </a:r>
            <a:r>
              <a:rPr lang="en-US" sz="2800" b="1" dirty="0" smtClean="0">
                <a:latin typeface="Cambria" pitchFamily="18" charset="0"/>
              </a:rPr>
              <a:t>, and                  </a:t>
            </a:r>
            <a:r>
              <a:rPr lang="en-US" sz="2000" b="1" dirty="0" smtClean="0">
                <a:latin typeface="Cambria" pitchFamily="18" charset="0"/>
              </a:rPr>
              <a:t>7]</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lgn="ctr">
              <a:spcAft>
                <a:spcPts val="1200"/>
              </a:spcAft>
            </a:pPr>
            <a:r>
              <a:rPr lang="en-US" sz="2800" b="1" dirty="0" smtClean="0">
                <a:effectLst>
                  <a:outerShdw blurRad="38100" dist="38100" dir="2700000" algn="tl">
                    <a:srgbClr val="000000">
                      <a:alpha val="43137"/>
                    </a:srgbClr>
                  </a:outerShdw>
                </a:effectLst>
                <a:latin typeface="Cambria" pitchFamily="18" charset="0"/>
              </a:rPr>
              <a:t>PROPHECY</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Prophesy with faith:</a:t>
            </a:r>
            <a:r>
              <a:rPr lang="en-US" sz="2800" b="1" dirty="0" smtClean="0">
                <a:latin typeface="Cambria" pitchFamily="18" charset="0"/>
              </a:rPr>
              <a:t>  In the </a:t>
            </a:r>
            <a:r>
              <a:rPr lang="en-US" sz="2800" b="1" dirty="0" smtClean="0">
                <a:effectLst>
                  <a:outerShdw blurRad="38100" dist="38100" dir="2700000" algn="tl">
                    <a:srgbClr val="000000">
                      <a:alpha val="43137"/>
                    </a:srgbClr>
                  </a:outerShdw>
                </a:effectLst>
                <a:latin typeface="Cambria" pitchFamily="18" charset="0"/>
              </a:rPr>
              <a:t>NT</a:t>
            </a:r>
            <a:r>
              <a:rPr lang="en-US" sz="2800" b="1" dirty="0" smtClean="0">
                <a:latin typeface="Cambria" pitchFamily="18" charset="0"/>
              </a:rPr>
              <a:t>, as in the Old, the prominent idea of </a:t>
            </a:r>
            <a:r>
              <a:rPr lang="en-US" sz="2800" b="1" dirty="0" smtClean="0">
                <a:effectLst>
                  <a:outerShdw blurRad="38100" dist="38100" dir="2700000" algn="tl">
                    <a:srgbClr val="000000">
                      <a:alpha val="43137"/>
                    </a:srgbClr>
                  </a:outerShdw>
                </a:effectLst>
                <a:latin typeface="Cambria" pitchFamily="18" charset="0"/>
              </a:rPr>
              <a:t>prophecy</a:t>
            </a:r>
            <a:r>
              <a:rPr lang="en-US" sz="2800" b="1" dirty="0" smtClean="0">
                <a:latin typeface="Cambria" pitchFamily="18" charset="0"/>
              </a:rPr>
              <a:t> is not prediction, but the inspired delivery of warning, exhortation, instruction, judging, and making manifest the secrets of the heart.  </a:t>
            </a:r>
          </a:p>
          <a:p>
            <a:pPr marL="274320" indent="-274320">
              <a:spcAft>
                <a:spcPts val="1200"/>
              </a:spcAft>
              <a:buFont typeface="Arial" pitchFamily="34" charset="0"/>
              <a:buChar char="•"/>
            </a:pPr>
            <a:r>
              <a:rPr lang="en-US" sz="2800" b="1" dirty="0" smtClean="0">
                <a:latin typeface="Cambria" pitchFamily="18" charset="0"/>
              </a:rPr>
              <a:t>That is, prophesying – communicating God’s message, to strengthen, encourage, and comfort –   is to be in right relationship to the body of truth already revealed.  They speak as God’s “mouthpiece.”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lgn="ctr">
              <a:spcAft>
                <a:spcPts val="1200"/>
              </a:spcAft>
            </a:pPr>
            <a:r>
              <a:rPr lang="en-US" sz="2800" b="1" dirty="0" smtClean="0">
                <a:effectLst>
                  <a:outerShdw blurRad="38100" dist="38100" dir="2700000" algn="tl">
                    <a:srgbClr val="000000">
                      <a:alpha val="43137"/>
                    </a:srgbClr>
                  </a:outerShdw>
                </a:effectLst>
                <a:latin typeface="Cambria" pitchFamily="18" charset="0"/>
              </a:rPr>
              <a:t>MINISTRY</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Be occupied with serving:</a:t>
            </a:r>
            <a:r>
              <a:rPr lang="en-US" sz="2800" b="1" dirty="0" smtClean="0">
                <a:latin typeface="Cambria" pitchFamily="18" charset="0"/>
              </a:rPr>
              <a:t>  Pau admonishes believers to </a:t>
            </a:r>
            <a:r>
              <a:rPr lang="en-US" sz="2800" b="1" i="1" dirty="0" smtClean="0">
                <a:latin typeface="Cambria" pitchFamily="18" charset="0"/>
              </a:rPr>
              <a:t>“wait on”</a:t>
            </a:r>
            <a:r>
              <a:rPr lang="en-US" sz="2800" b="1" dirty="0" smtClean="0">
                <a:latin typeface="Cambria" pitchFamily="18" charset="0"/>
              </a:rPr>
              <a:t> or </a:t>
            </a:r>
            <a:r>
              <a:rPr lang="en-US" sz="2800" b="1" i="1" dirty="0" smtClean="0">
                <a:latin typeface="Cambria" pitchFamily="18" charset="0"/>
              </a:rPr>
              <a:t>“be occupied”</a:t>
            </a:r>
            <a:r>
              <a:rPr lang="en-US" sz="2800" b="1" dirty="0" smtClean="0">
                <a:latin typeface="Cambria" pitchFamily="18" charset="0"/>
              </a:rPr>
              <a:t> by their gift, no matter the kind of service.    </a:t>
            </a:r>
          </a:p>
          <a:p>
            <a:pPr marL="274320" indent="-274320">
              <a:spcAft>
                <a:spcPts val="1200"/>
              </a:spcAft>
              <a:buFont typeface="Arial" pitchFamily="34" charset="0"/>
              <a:buChar char="•"/>
            </a:pPr>
            <a:r>
              <a:rPr lang="en-US" sz="2800" b="1" dirty="0" smtClean="0">
                <a:latin typeface="Cambria" pitchFamily="18" charset="0"/>
              </a:rPr>
              <a:t>The idea of the word </a:t>
            </a:r>
            <a:r>
              <a:rPr lang="en-US" sz="2800" b="1" i="1" dirty="0" smtClean="0">
                <a:latin typeface="Cambria" pitchFamily="18" charset="0"/>
              </a:rPr>
              <a:t>“diakonia”</a:t>
            </a:r>
            <a:r>
              <a:rPr lang="en-US" sz="2800" b="1" dirty="0" smtClean="0">
                <a:latin typeface="Cambria" pitchFamily="18" charset="0"/>
              </a:rPr>
              <a:t> or servant is from the same Greek word as “</a:t>
            </a:r>
            <a:r>
              <a:rPr lang="en-US" sz="2800" b="1" dirty="0" smtClean="0">
                <a:effectLst>
                  <a:outerShdw blurRad="38100" dist="38100" dir="2700000" algn="tl">
                    <a:srgbClr val="000000">
                      <a:alpha val="43137"/>
                    </a:srgbClr>
                  </a:outerShdw>
                </a:effectLst>
                <a:latin typeface="Cambria" pitchFamily="18" charset="0"/>
              </a:rPr>
              <a:t>deacon</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deaconess</a:t>
            </a:r>
            <a:r>
              <a:rPr lang="en-US" sz="2800" b="1" dirty="0" smtClean="0">
                <a:latin typeface="Cambria" pitchFamily="18" charset="0"/>
              </a:rPr>
              <a:t>.”  It refers to those who serve.  </a:t>
            </a:r>
          </a:p>
          <a:p>
            <a:pPr marL="274320" indent="-274320">
              <a:spcAft>
                <a:spcPts val="1200"/>
              </a:spcAft>
              <a:buFont typeface="Arial" pitchFamily="34" charset="0"/>
              <a:buChar char="•"/>
            </a:pPr>
            <a:r>
              <a:rPr lang="en-US" sz="2800" b="1" dirty="0" smtClean="0">
                <a:latin typeface="Cambria" pitchFamily="18" charset="0"/>
              </a:rPr>
              <a:t>This gift, similar to the gift of </a:t>
            </a:r>
            <a:r>
              <a:rPr lang="en-US" sz="2800" b="1" i="1" dirty="0" smtClean="0">
                <a:effectLst>
                  <a:outerShdw blurRad="38100" dist="38100" dir="2700000" algn="tl">
                    <a:srgbClr val="000000">
                      <a:alpha val="43137"/>
                    </a:srgbClr>
                  </a:outerShdw>
                </a:effectLst>
                <a:latin typeface="Cambria" pitchFamily="18" charset="0"/>
              </a:rPr>
              <a:t>helps</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1Cor 12:28</a:t>
            </a:r>
            <a:r>
              <a:rPr lang="en-US" sz="2800" b="1" dirty="0" smtClean="0">
                <a:latin typeface="Cambria" pitchFamily="18" charset="0"/>
              </a:rPr>
              <a:t>, has broad application to include every kind of practical help.  Those with this gift rarely have to be told what is needed.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47645"/>
          </a:xfrm>
          <a:prstGeom prst="rect">
            <a:avLst/>
          </a:prstGeom>
          <a:noFill/>
          <a:effectLst/>
        </p:spPr>
        <p:txBody>
          <a:bodyPr wrap="square" rtlCol="0">
            <a:spAutoFit/>
          </a:bodyPr>
          <a:lstStyle/>
          <a:p>
            <a:pPr marL="274320" indent="-274320" algn="ctr">
              <a:spcAft>
                <a:spcPts val="1200"/>
              </a:spcAft>
            </a:pPr>
            <a:r>
              <a:rPr lang="en-US" sz="2800" b="1" dirty="0" smtClean="0">
                <a:effectLst>
                  <a:outerShdw blurRad="38100" dist="38100" dir="2700000" algn="tl">
                    <a:srgbClr val="000000">
                      <a:alpha val="43137"/>
                    </a:srgbClr>
                  </a:outerShdw>
                </a:effectLst>
                <a:latin typeface="Cambria" pitchFamily="18" charset="0"/>
              </a:rPr>
              <a:t>TEACHING</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Be occupied with teaching:</a:t>
            </a:r>
            <a:r>
              <a:rPr lang="en-US" sz="2800" b="1" dirty="0" smtClean="0">
                <a:latin typeface="Cambria" pitchFamily="18" charset="0"/>
              </a:rPr>
              <a:t>  The ability to interpret, clarify, systematize, and explain God’s truth clearly.  </a:t>
            </a:r>
          </a:p>
          <a:p>
            <a:pPr marL="274320" indent="-274320">
              <a:spcAft>
                <a:spcPts val="1200"/>
              </a:spcAft>
              <a:buFont typeface="Arial" pitchFamily="34" charset="0"/>
              <a:buChar char="•"/>
            </a:pPr>
            <a:r>
              <a:rPr lang="en-US" sz="2800" b="1" dirty="0" smtClean="0">
                <a:latin typeface="Cambria" pitchFamily="18" charset="0"/>
              </a:rPr>
              <a:t>Pastors must have the gift of teaching (</a:t>
            </a:r>
            <a:r>
              <a:rPr lang="en-US" sz="2800" b="1" dirty="0" smtClean="0">
                <a:effectLst>
                  <a:outerShdw blurRad="38100" dist="38100" dir="2700000" algn="tl">
                    <a:srgbClr val="000000">
                      <a:alpha val="43137"/>
                    </a:srgbClr>
                  </a:outerShdw>
                </a:effectLst>
                <a:latin typeface="Cambria" pitchFamily="18" charset="0"/>
              </a:rPr>
              <a:t>1Tim. 3:2</a:t>
            </a:r>
            <a:r>
              <a:rPr lang="en-US" sz="2800" b="1" dirty="0" smtClean="0">
                <a:latin typeface="Cambria" pitchFamily="18" charset="0"/>
              </a:rPr>
              <a:t>),  but many mature, qualified laymen also have this gift.  </a:t>
            </a:r>
          </a:p>
          <a:p>
            <a:pPr marL="274320" indent="-274320">
              <a:spcAft>
                <a:spcPts val="1200"/>
              </a:spcAft>
              <a:buFont typeface="Arial" pitchFamily="34" charset="0"/>
              <a:buChar char="•"/>
            </a:pPr>
            <a:r>
              <a:rPr lang="en-US" sz="2800" b="1" dirty="0" smtClean="0">
                <a:latin typeface="Cambria" pitchFamily="18" charset="0"/>
              </a:rPr>
              <a:t>This differs from preaching (prophecy), not in content, but in the unique skill for public proclamation.  </a:t>
            </a:r>
          </a:p>
          <a:p>
            <a:pPr marL="274320" indent="-274320">
              <a:spcAft>
                <a:spcPts val="1200"/>
              </a:spcAft>
              <a:buFont typeface="Arial" pitchFamily="34" charset="0"/>
              <a:buChar char="•"/>
            </a:pP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lgn="ctr">
              <a:spcAft>
                <a:spcPts val="1200"/>
              </a:spcAft>
            </a:pPr>
            <a:r>
              <a:rPr lang="en-US" sz="2800" b="1" dirty="0" smtClean="0">
                <a:effectLst>
                  <a:outerShdw blurRad="38100" dist="38100" dir="2700000" algn="tl">
                    <a:srgbClr val="000000">
                      <a:alpha val="43137"/>
                    </a:srgbClr>
                  </a:outerShdw>
                </a:effectLst>
                <a:latin typeface="Cambria" pitchFamily="18" charset="0"/>
              </a:rPr>
              <a:t>EXHORTATION</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Be occupied with encouraging:</a:t>
            </a:r>
            <a:r>
              <a:rPr lang="en-US" sz="2800" b="1" dirty="0" smtClean="0">
                <a:latin typeface="Cambria" pitchFamily="18" charset="0"/>
              </a:rPr>
              <a:t>  The gift which enables a believer to effectively call (</a:t>
            </a:r>
            <a:r>
              <a:rPr lang="en-US" sz="2800" b="1" dirty="0" smtClean="0">
                <a:effectLst>
                  <a:outerShdw blurRad="38100" dist="38100" dir="2700000" algn="tl">
                    <a:srgbClr val="000000">
                      <a:alpha val="43137"/>
                    </a:srgbClr>
                  </a:outerShdw>
                </a:effectLst>
                <a:latin typeface="Cambria" pitchFamily="18" charset="0"/>
              </a:rPr>
              <a:t>urge</a:t>
            </a:r>
            <a:r>
              <a:rPr lang="en-US" sz="2800" b="1" dirty="0" smtClean="0">
                <a:latin typeface="Cambria" pitchFamily="18" charset="0"/>
              </a:rPr>
              <a:t>) others to obey and follow God’s truth.  </a:t>
            </a:r>
          </a:p>
          <a:p>
            <a:pPr marL="274320" indent="-274320">
              <a:spcAft>
                <a:spcPts val="1200"/>
              </a:spcAft>
              <a:buFont typeface="Arial" pitchFamily="34" charset="0"/>
              <a:buChar char="•"/>
            </a:pPr>
            <a:r>
              <a:rPr lang="en-US" sz="2800" b="1" dirty="0" smtClean="0">
                <a:latin typeface="Cambria" pitchFamily="18" charset="0"/>
              </a:rPr>
              <a:t>It may be used </a:t>
            </a:r>
            <a:r>
              <a:rPr lang="en-US" sz="2800" b="1" u="sng" dirty="0" smtClean="0">
                <a:latin typeface="Cambria" pitchFamily="18" charset="0"/>
              </a:rPr>
              <a:t>negatively</a:t>
            </a:r>
            <a:r>
              <a:rPr lang="en-US" sz="2800" b="1" dirty="0" smtClean="0">
                <a:latin typeface="Cambria" pitchFamily="18" charset="0"/>
              </a:rPr>
              <a:t> to admonish and correct regarding sin (</a:t>
            </a:r>
            <a:r>
              <a:rPr lang="en-US" sz="2800" b="1" dirty="0" smtClean="0">
                <a:effectLst>
                  <a:outerShdw blurRad="38100" dist="38100" dir="2700000" algn="tl">
                    <a:srgbClr val="000000">
                      <a:alpha val="43137"/>
                    </a:srgbClr>
                  </a:outerShdw>
                </a:effectLst>
                <a:latin typeface="Cambria" pitchFamily="18" charset="0"/>
              </a:rPr>
              <a:t>2Tim. 4:2</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“Preach the word; be instant in season, out of season; reprove, rebuke, exhort with all long suffering and doctrine.”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Or </a:t>
            </a:r>
            <a:r>
              <a:rPr lang="en-US" sz="2800" b="1" u="sng" dirty="0" smtClean="0">
                <a:latin typeface="Cambria" pitchFamily="18" charset="0"/>
              </a:rPr>
              <a:t>positively</a:t>
            </a:r>
            <a:r>
              <a:rPr lang="en-US" sz="2800" b="1" dirty="0" smtClean="0">
                <a:latin typeface="Cambria" pitchFamily="18" charset="0"/>
              </a:rPr>
              <a:t>, to encourage, comfort, and unite believers behind a common endeavor – and to strengthen struggling believers.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lgn="ctr">
              <a:spcAft>
                <a:spcPts val="1200"/>
              </a:spcAft>
            </a:pPr>
            <a:r>
              <a:rPr lang="en-US" sz="2800" b="1" dirty="0" smtClean="0">
                <a:effectLst>
                  <a:outerShdw blurRad="38100" dist="38100" dir="2700000" algn="tl">
                    <a:srgbClr val="000000">
                      <a:alpha val="43137"/>
                    </a:srgbClr>
                  </a:outerShdw>
                </a:effectLst>
                <a:latin typeface="Cambria" pitchFamily="18" charset="0"/>
              </a:rPr>
              <a:t>GIVING</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Give with simplicity (liberality):</a:t>
            </a:r>
            <a:r>
              <a:rPr lang="en-US" sz="2800" b="1" dirty="0" smtClean="0">
                <a:latin typeface="Cambria" pitchFamily="18" charset="0"/>
              </a:rPr>
              <a:t>  While all believers are instructed to be generous, these people look for opportunities to give, offering what they have beyond normal measure.  This gift denotes the sacrificial sharing and giving of one’s resources and self to meet the needs of others.  </a:t>
            </a:r>
          </a:p>
          <a:p>
            <a:pPr marL="274320" indent="-274320">
              <a:spcAft>
                <a:spcPts val="1200"/>
              </a:spcAft>
              <a:buFont typeface="Arial" pitchFamily="34" charset="0"/>
              <a:buChar char="•"/>
            </a:pPr>
            <a:r>
              <a:rPr lang="en-US" sz="2800" b="1" dirty="0" smtClean="0">
                <a:latin typeface="Cambria" pitchFamily="18" charset="0"/>
              </a:rPr>
              <a:t>Giving as simplicity (</a:t>
            </a:r>
            <a:r>
              <a:rPr lang="en-US" sz="2800" b="1" dirty="0" smtClean="0">
                <a:effectLst>
                  <a:outerShdw blurRad="38100" dist="38100" dir="2700000" algn="tl">
                    <a:srgbClr val="000000">
                      <a:alpha val="43137"/>
                    </a:srgbClr>
                  </a:outerShdw>
                </a:effectLst>
                <a:latin typeface="Cambria" pitchFamily="18" charset="0"/>
              </a:rPr>
              <a:t>liberality</a:t>
            </a:r>
            <a:r>
              <a:rPr lang="en-US" sz="2800" b="1" dirty="0" smtClean="0">
                <a:latin typeface="Cambria" pitchFamily="18" charset="0"/>
              </a:rPr>
              <a:t>), single-mindedness, and openhearted generosity.  The believer who gives with a proper attitude of liberality does not do so for thanks and personal recognition, but to glorify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lgn="ctr">
              <a:spcAft>
                <a:spcPts val="1200"/>
              </a:spcAft>
            </a:pPr>
            <a:r>
              <a:rPr lang="en-US" sz="2800" b="1" dirty="0" smtClean="0">
                <a:effectLst>
                  <a:outerShdw blurRad="38100" dist="38100" dir="2700000" algn="tl">
                    <a:srgbClr val="000000">
                      <a:alpha val="43137"/>
                    </a:srgbClr>
                  </a:outerShdw>
                </a:effectLst>
                <a:latin typeface="Cambria" pitchFamily="18" charset="0"/>
              </a:rPr>
              <a:t>LEADING</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Leading (ruling) with diligence:</a:t>
            </a:r>
            <a:r>
              <a:rPr lang="en-US" sz="2800" b="1" dirty="0" smtClean="0">
                <a:latin typeface="Cambria" pitchFamily="18" charset="0"/>
              </a:rPr>
              <a:t>  The word literally means “standing before.”  Paul calls this gift </a:t>
            </a:r>
            <a:r>
              <a:rPr lang="en-US" sz="2800" b="1" dirty="0" smtClean="0">
                <a:effectLst>
                  <a:outerShdw blurRad="38100" dist="38100" dir="2700000" algn="tl">
                    <a:srgbClr val="000000">
                      <a:alpha val="43137"/>
                    </a:srgbClr>
                  </a:outerShdw>
                </a:effectLst>
                <a:latin typeface="Cambria" pitchFamily="18" charset="0"/>
              </a:rPr>
              <a:t>“administrations”</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1Cor 12:28</a:t>
            </a:r>
            <a:r>
              <a:rPr lang="en-US" sz="2800" b="1" dirty="0" smtClean="0">
                <a:latin typeface="Cambria" pitchFamily="18" charset="0"/>
              </a:rPr>
              <a:t>, a word that means “to guide” and is used of the person who steers a ship.  </a:t>
            </a:r>
          </a:p>
          <a:p>
            <a:pPr marL="274320" indent="-274320">
              <a:spcAft>
                <a:spcPts val="1200"/>
              </a:spcAft>
              <a:buFont typeface="Arial" pitchFamily="34" charset="0"/>
              <a:buChar char="•"/>
            </a:pPr>
            <a:r>
              <a:rPr lang="en-US" sz="2800" b="1" dirty="0" smtClean="0">
                <a:latin typeface="Cambria" pitchFamily="18" charset="0"/>
              </a:rPr>
              <a:t>In the </a:t>
            </a:r>
            <a:r>
              <a:rPr lang="en-US" sz="2800" b="1" dirty="0" smtClean="0">
                <a:effectLst>
                  <a:outerShdw blurRad="38100" dist="38100" dir="2700000" algn="tl">
                    <a:srgbClr val="000000">
                      <a:alpha val="43137"/>
                    </a:srgbClr>
                  </a:outerShdw>
                </a:effectLst>
                <a:latin typeface="Cambria" pitchFamily="18" charset="0"/>
              </a:rPr>
              <a:t>NT</a:t>
            </a:r>
            <a:r>
              <a:rPr lang="en-US" sz="2800" b="1" dirty="0" smtClean="0">
                <a:latin typeface="Cambria" pitchFamily="18" charset="0"/>
              </a:rPr>
              <a:t>, this word “to lead” or “to care for” is used to describe leadership in the home and in the church with </a:t>
            </a:r>
            <a:r>
              <a:rPr lang="en-US" sz="2800" b="1" u="sng" dirty="0" smtClean="0">
                <a:effectLst>
                  <a:outerShdw blurRad="38100" dist="38100" dir="2700000" algn="tl">
                    <a:srgbClr val="000000">
                      <a:alpha val="43137"/>
                    </a:srgbClr>
                  </a:outerShdw>
                </a:effectLst>
                <a:latin typeface="Cambria" pitchFamily="18" charset="0"/>
              </a:rPr>
              <a:t>diligence</a:t>
            </a:r>
            <a:r>
              <a:rPr lang="en-US" sz="2800" b="1" dirty="0" smtClean="0">
                <a:latin typeface="Cambria" pitchFamily="18" charset="0"/>
              </a:rPr>
              <a:t> or </a:t>
            </a:r>
            <a:r>
              <a:rPr lang="en-US" sz="2800" b="1" i="1" dirty="0" smtClean="0">
                <a:effectLst>
                  <a:outerShdw blurRad="38100" dist="38100" dir="2700000" algn="tl">
                    <a:srgbClr val="000000">
                      <a:alpha val="43137"/>
                    </a:srgbClr>
                  </a:outerShdw>
                </a:effectLst>
                <a:latin typeface="Cambria" pitchFamily="18" charset="0"/>
              </a:rPr>
              <a:t>earnest purpose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Again, the church’s leaders must exercise this gift, but it is certainly not limited to them.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lgn="ctr">
              <a:spcAft>
                <a:spcPts val="1200"/>
              </a:spcAft>
            </a:pPr>
            <a:r>
              <a:rPr lang="en-US" sz="2800" b="1" dirty="0" smtClean="0">
                <a:effectLst>
                  <a:outerShdw blurRad="38100" dist="38100" dir="2700000" algn="tl">
                    <a:srgbClr val="000000">
                      <a:alpha val="43137"/>
                    </a:srgbClr>
                  </a:outerShdw>
                </a:effectLst>
                <a:latin typeface="Cambria" pitchFamily="18" charset="0"/>
              </a:rPr>
              <a:t>MERCY</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Show mercy with cheerfulness:</a:t>
            </a:r>
            <a:r>
              <a:rPr lang="en-US" sz="2800" b="1" dirty="0" smtClean="0">
                <a:latin typeface="Cambria" pitchFamily="18" charset="0"/>
              </a:rPr>
              <a:t>  Those with the gift of mercy exercise the extraordinary ability to sense the needs of those who are hurting and to know what to say, how to say it, and when to remain silent.  </a:t>
            </a:r>
          </a:p>
          <a:p>
            <a:pPr marL="274320" indent="-274320">
              <a:spcAft>
                <a:spcPts val="1200"/>
              </a:spcAft>
              <a:buFont typeface="Arial" pitchFamily="34" charset="0"/>
              <a:buChar char="•"/>
            </a:pPr>
            <a:r>
              <a:rPr lang="en-US" sz="2800" b="1" dirty="0" smtClean="0">
                <a:latin typeface="Cambria" pitchFamily="18" charset="0"/>
              </a:rPr>
              <a:t>Frequently, this gift accompanies the gift of exhortation.  The attitude of </a:t>
            </a:r>
            <a:r>
              <a:rPr lang="en-US" sz="2800" b="1" i="1" dirty="0" smtClean="0">
                <a:effectLst>
                  <a:outerShdw blurRad="38100" dist="38100" dir="2700000" algn="tl">
                    <a:srgbClr val="000000">
                      <a:alpha val="43137"/>
                    </a:srgbClr>
                  </a:outerShdw>
                </a:effectLst>
                <a:latin typeface="Cambria" pitchFamily="18" charset="0"/>
              </a:rPr>
              <a:t>cheerfully showing mercy</a:t>
            </a:r>
            <a:r>
              <a:rPr lang="en-US" sz="2800" b="1" dirty="0" smtClean="0">
                <a:latin typeface="Cambria" pitchFamily="18" charset="0"/>
              </a:rPr>
              <a:t> is crucial to ensure that the gift of mercy becomes a genuine help, not a discouraging pity with those who are suffering.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65890" name="AutoShape 2" descr="Spiritual gifts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5892" name="AutoShape 4" descr="Spiritual gifts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5894" name="AutoShape 6" descr="Spiritual gifts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5896" name="AutoShape 8" descr="Spiritual gifts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 name="Picture 5" descr="12 - 6 chart.jpeg"/>
          <p:cNvPicPr>
            <a:picLocks noChangeAspect="1"/>
          </p:cNvPicPr>
          <p:nvPr/>
        </p:nvPicPr>
        <p:blipFill>
          <a:blip r:embed="rId2" cstate="print"/>
          <a:srcRect l="833" r="3333" b="12939"/>
          <a:stretch>
            <a:fillRect/>
          </a:stretch>
        </p:blipFill>
        <p:spPr>
          <a:xfrm>
            <a:off x="152400" y="838200"/>
            <a:ext cx="8763000" cy="4475117"/>
          </a:xfrm>
          <a:prstGeom prst="rect">
            <a:avLst/>
          </a:prstGeom>
          <a:ln>
            <a:noFill/>
          </a:ln>
          <a:effectLst>
            <a:outerShdw blurRad="190500" algn="tl" rotWithShape="0">
              <a:srgbClr val="000000">
                <a:alpha val="70000"/>
              </a:srgbClr>
            </a:outerShdw>
          </a:effectLst>
        </p:spPr>
      </p:pic>
      <p:sp>
        <p:nvSpPr>
          <p:cNvPr id="7" name="TextBox 6"/>
          <p:cNvSpPr txBox="1"/>
          <p:nvPr/>
        </p:nvSpPr>
        <p:spPr>
          <a:xfrm>
            <a:off x="7467600" y="868234"/>
            <a:ext cx="1447800" cy="830997"/>
          </a:xfrm>
          <a:prstGeom prst="rect">
            <a:avLst/>
          </a:prstGeom>
          <a:solidFill>
            <a:schemeClr val="bg1">
              <a:lumMod val="50000"/>
            </a:schemeClr>
          </a:solidFill>
        </p:spPr>
        <p:txBody>
          <a:bodyPr wrap="square" lIns="182880" tIns="274320" rIns="182880" bIns="274320" rtlCol="0" anchor="ctr" anchorCtr="0">
            <a:spAutoFit/>
          </a:bodyPr>
          <a:lstStyle/>
          <a:p>
            <a:r>
              <a:rPr lang="en-US" b="1" dirty="0" smtClean="0">
                <a:latin typeface="Arial" pitchFamily="34" charset="0"/>
                <a:cs typeface="Arial" pitchFamily="34" charset="0"/>
              </a:rPr>
              <a:t>Eph. 4:11</a:t>
            </a:r>
            <a:endParaRPr lang="en-US" b="1"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905000" y="152400"/>
            <a:ext cx="5562600" cy="6579973"/>
          </a:xfrm>
          <a:prstGeom prst="rect">
            <a:avLst/>
          </a:prstGeom>
          <a:ln>
            <a:noFill/>
          </a:ln>
          <a:effectLst>
            <a:outerShdw blurRad="190500" algn="tl" rotWithShape="0">
              <a:srgbClr val="000000">
                <a:alpha val="70000"/>
              </a:srgbClr>
            </a:outerShdw>
          </a:effectLst>
        </p:spPr>
      </p:pic>
      <p:sp>
        <p:nvSpPr>
          <p:cNvPr id="5" name="TextBox 4"/>
          <p:cNvSpPr txBox="1"/>
          <p:nvPr/>
        </p:nvSpPr>
        <p:spPr>
          <a:xfrm>
            <a:off x="1905000" y="6096000"/>
            <a:ext cx="5562600" cy="430887"/>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200" dirty="0" smtClean="0">
                <a:solidFill>
                  <a:srgbClr val="FFFF00"/>
                </a:solidFill>
                <a:effectLst>
                  <a:outerShdw blurRad="38100" dist="38100" dir="2700000" algn="tl">
                    <a:srgbClr val="000000">
                      <a:alpha val="43137"/>
                    </a:srgbClr>
                  </a:outerShdw>
                </a:effectLst>
                <a:latin typeface="Britannic Bold" pitchFamily="34" charset="0"/>
              </a:rPr>
              <a:t>A  Call  to  a  Compelling  Commitment</a:t>
            </a:r>
            <a:endParaRPr lang="en-US" sz="22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8500"/>
                            </p:stCondLst>
                            <p:childTnLst>
                              <p:par>
                                <p:cTn id="20" presetID="8"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ou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534400" cy="5090624"/>
          </a:xfrm>
        </p:spPr>
        <p:txBody>
          <a:bodyPr wrap="square">
            <a:spAutoFit/>
          </a:bodyPr>
          <a:lstStyle/>
          <a:p>
            <a:pPr marL="274320" indent="-274320">
              <a:lnSpc>
                <a:spcPct val="110000"/>
              </a:lnSpc>
              <a:spcBef>
                <a:spcPts val="0"/>
              </a:spcBef>
              <a:spcAft>
                <a:spcPts val="1200"/>
              </a:spcAft>
              <a:buClrTx/>
              <a:buNone/>
            </a:pPr>
            <a:r>
              <a:rPr lang="en-US" sz="2800" b="1" dirty="0" smtClean="0">
                <a:solidFill>
                  <a:schemeClr val="tx1"/>
                </a:solidFill>
                <a:effectLst>
                  <a:outerShdw blurRad="38100" dist="38100" dir="2700000" algn="tl">
                    <a:srgbClr val="000000">
                      <a:alpha val="43137"/>
                    </a:srgbClr>
                  </a:outerShdw>
                </a:effectLst>
                <a:latin typeface="Cambria" pitchFamily="18" charset="0"/>
              </a:rPr>
              <a:t>Where was Paul:  Corinth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Paul wrote to the Romans from the Greek city of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Corinth</a:t>
            </a:r>
            <a:r>
              <a:rPr lang="en-US" sz="2400" b="1" dirty="0" smtClean="0">
                <a:solidFill>
                  <a:schemeClr val="tx1"/>
                </a:solidFill>
                <a:latin typeface="Cambria" pitchFamily="18" charset="0"/>
                <a:cs typeface="Arial" pitchFamily="34" charset="0"/>
              </a:rPr>
              <a:t> in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AD 57</a:t>
            </a:r>
            <a:r>
              <a:rPr lang="en-US" sz="2400" b="1" dirty="0" smtClean="0">
                <a:solidFill>
                  <a:schemeClr val="tx1"/>
                </a:solidFill>
                <a:latin typeface="Cambria" pitchFamily="18" charset="0"/>
                <a:cs typeface="Arial" pitchFamily="34" charset="0"/>
              </a:rPr>
              <a:t>, just three years after the 16-year-old Nero had ascended to the throne as Emperor of Rome.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The political situation in the capital had not yet deteriorated for the Roman Christians, as Nero wouldn’t begin his persecution of them until he made them scapegoats after the great Roman fire in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AD 64</a:t>
            </a:r>
            <a:r>
              <a:rPr lang="en-US" sz="2400" b="1" dirty="0" smtClean="0">
                <a:solidFill>
                  <a:schemeClr val="tx1"/>
                </a:solidFill>
                <a:latin typeface="Cambria" pitchFamily="18" charset="0"/>
                <a:cs typeface="Arial" pitchFamily="34" charset="0"/>
              </a:rPr>
              <a:t>.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Therefore, Paul wrote to a church that was experiencing a time of relative peace, but a church that he felt needed a strong dose of basic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gospel</a:t>
            </a:r>
            <a:r>
              <a:rPr lang="en-US" sz="2400" b="1" dirty="0" smtClean="0">
                <a:solidFill>
                  <a:schemeClr val="tx1"/>
                </a:solidFill>
                <a:latin typeface="Cambria" pitchFamily="18" charset="0"/>
                <a:cs typeface="Arial" pitchFamily="34" charset="0"/>
              </a:rPr>
              <a:t>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doctrine</a:t>
            </a:r>
            <a:r>
              <a:rPr lang="en-US" sz="2400" b="1" dirty="0" smtClean="0">
                <a:solidFill>
                  <a:schemeClr val="tx1"/>
                </a:solidFill>
                <a:latin typeface="Cambria" pitchFamily="18" charset="0"/>
                <a:cs typeface="Arial" pitchFamily="34" charset="0"/>
              </a:rPr>
              <a:t>.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Effect transition="in" filter="wipe(left)">
                                      <p:cBhvr>
                                        <p:cTn id="21"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15 September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00082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through Chapter 12 again.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12:9-21 “Christianity 101”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534400" cy="5496889"/>
          </a:xfrm>
        </p:spPr>
        <p:txBody>
          <a:bodyPr wrap="square">
            <a:spAutoFit/>
          </a:bodyPr>
          <a:lstStyle/>
          <a:p>
            <a:pPr marL="274320" indent="-274320">
              <a:lnSpc>
                <a:spcPct val="110000"/>
              </a:lnSpc>
              <a:spcBef>
                <a:spcPts val="0"/>
              </a:spcBef>
              <a:spcAft>
                <a:spcPts val="1200"/>
              </a:spcAft>
              <a:buClrTx/>
              <a:buNone/>
            </a:pPr>
            <a:r>
              <a:rPr lang="en-US" sz="2800" b="1" dirty="0" smtClean="0">
                <a:solidFill>
                  <a:schemeClr val="tx1"/>
                </a:solidFill>
                <a:effectLst>
                  <a:outerShdw blurRad="38100" dist="38100" dir="2700000" algn="tl">
                    <a:srgbClr val="000000">
                      <a:alpha val="43137"/>
                    </a:srgbClr>
                  </a:outerShdw>
                </a:effectLst>
                <a:latin typeface="Cambria" pitchFamily="18" charset="0"/>
              </a:rPr>
              <a:t>Where was Paul:  Corinth (cont.)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Writing from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Corinth</a:t>
            </a:r>
            <a:r>
              <a:rPr lang="en-US" sz="2400" b="1" dirty="0" smtClean="0">
                <a:solidFill>
                  <a:schemeClr val="tx1"/>
                </a:solidFill>
                <a:latin typeface="Cambria" pitchFamily="18" charset="0"/>
                <a:cs typeface="Arial" pitchFamily="34" charset="0"/>
              </a:rPr>
              <a:t>, Paul likely encountered a diverse array of people and practices—from grumpy sailors and meticulous tradesmen to wealthy idolaters and enslaved Christians.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The prominent Greek city was also a hotbed of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sexual immorality</a:t>
            </a:r>
            <a:r>
              <a:rPr lang="en-US" sz="2400" b="1" dirty="0" smtClean="0">
                <a:solidFill>
                  <a:schemeClr val="tx1"/>
                </a:solidFill>
                <a:latin typeface="Cambria" pitchFamily="18" charset="0"/>
                <a:cs typeface="Arial" pitchFamily="34" charset="0"/>
              </a:rPr>
              <a:t>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and</a:t>
            </a:r>
            <a:r>
              <a:rPr lang="en-US" sz="2400" b="1" dirty="0" smtClean="0">
                <a:solidFill>
                  <a:schemeClr val="tx1"/>
                </a:solidFill>
                <a:latin typeface="Cambria" pitchFamily="18" charset="0"/>
                <a:cs typeface="Arial" pitchFamily="34" charset="0"/>
              </a:rPr>
              <a:t>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idol worship</a:t>
            </a:r>
            <a:r>
              <a:rPr lang="en-US" sz="2400" b="1" dirty="0" smtClean="0">
                <a:solidFill>
                  <a:schemeClr val="tx1"/>
                </a:solidFill>
                <a:latin typeface="Cambria" pitchFamily="18" charset="0"/>
                <a:cs typeface="Arial" pitchFamily="34" charset="0"/>
              </a:rPr>
              <a:t>.  So when Paul wrote in Romans about the sinfulness of humanity or the power of God’s grace to miraculously and completely change lives, he knew that of which he spoke.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Immorality and idolatry were played out before Paul’s eyes every day.</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Effect transition="in" filter="wipe(left)">
                                      <p:cBhvr>
                                        <p:cTn id="21"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534400" cy="5090624"/>
          </a:xfrm>
        </p:spPr>
        <p:txBody>
          <a:bodyPr wrap="square">
            <a:spAutoFit/>
          </a:bodyPr>
          <a:lstStyle/>
          <a:p>
            <a:pPr marL="274320" indent="-274320">
              <a:lnSpc>
                <a:spcPct val="110000"/>
              </a:lnSpc>
              <a:spcBef>
                <a:spcPts val="0"/>
              </a:spcBef>
              <a:spcAft>
                <a:spcPts val="1200"/>
              </a:spcAft>
              <a:buClrTx/>
              <a:buNone/>
            </a:pPr>
            <a:r>
              <a:rPr lang="en-US" sz="2800" b="1" dirty="0" smtClean="0">
                <a:solidFill>
                  <a:schemeClr val="tx1"/>
                </a:solidFill>
                <a:effectLst>
                  <a:outerShdw blurRad="38100" dist="38100" dir="2700000" algn="tl">
                    <a:srgbClr val="000000">
                      <a:alpha val="43137"/>
                    </a:srgbClr>
                  </a:outerShdw>
                </a:effectLst>
                <a:latin typeface="Cambria" pitchFamily="18" charset="0"/>
              </a:rPr>
              <a:t>Why is Romans so important?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The letter to the Romans stands as the clearest and most systematic presentation of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Christian doctrine</a:t>
            </a:r>
            <a:r>
              <a:rPr lang="en-US" sz="2400" b="1" dirty="0" smtClean="0">
                <a:solidFill>
                  <a:schemeClr val="tx1"/>
                </a:solidFill>
                <a:latin typeface="Cambria" pitchFamily="18" charset="0"/>
                <a:cs typeface="Arial" pitchFamily="34" charset="0"/>
              </a:rPr>
              <a:t> in all the Scriptures.  Paul began by discussing that which is most easily observable in the world—</a:t>
            </a:r>
            <a:r>
              <a:rPr lang="en-US" sz="2400" b="1" i="1" dirty="0" smtClean="0">
                <a:solidFill>
                  <a:schemeClr val="tx1"/>
                </a:solidFill>
                <a:latin typeface="Cambria" pitchFamily="18" charset="0"/>
                <a:cs typeface="Arial" pitchFamily="34" charset="0"/>
              </a:rPr>
              <a:t>the sinfulness of all humanity</a:t>
            </a:r>
            <a:r>
              <a:rPr lang="en-US" sz="2400" b="1" dirty="0" smtClean="0">
                <a:solidFill>
                  <a:schemeClr val="tx1"/>
                </a:solidFill>
                <a:latin typeface="Cambria" pitchFamily="18" charset="0"/>
                <a:cs typeface="Arial" pitchFamily="34" charset="0"/>
              </a:rPr>
              <a:t>.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All people have been condemned due to our rebellion against God.  However, God in His </a:t>
            </a:r>
            <a:r>
              <a:rPr lang="en-US" sz="2400" b="1" i="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grace</a:t>
            </a:r>
            <a:r>
              <a:rPr lang="en-US" sz="2400" b="1" dirty="0" smtClean="0">
                <a:solidFill>
                  <a:schemeClr val="tx1"/>
                </a:solidFill>
                <a:latin typeface="Cambria" pitchFamily="18" charset="0"/>
                <a:cs typeface="Arial" pitchFamily="34" charset="0"/>
              </a:rPr>
              <a:t> offers us justification by </a:t>
            </a:r>
            <a:r>
              <a:rPr lang="en-US" sz="2400" b="1" i="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faith</a:t>
            </a:r>
            <a:r>
              <a:rPr lang="en-US" sz="2400" b="1" dirty="0" smtClean="0">
                <a:solidFill>
                  <a:schemeClr val="tx1"/>
                </a:solidFill>
                <a:latin typeface="Cambria" pitchFamily="18" charset="0"/>
                <a:cs typeface="Arial" pitchFamily="34" charset="0"/>
              </a:rPr>
              <a:t> in His Son, </a:t>
            </a:r>
            <a:r>
              <a:rPr lang="en-US" sz="2400" b="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Jesus Christ</a:t>
            </a:r>
            <a:r>
              <a:rPr lang="en-US" sz="2400" b="1" dirty="0" smtClean="0">
                <a:solidFill>
                  <a:schemeClr val="tx1"/>
                </a:solidFill>
                <a:latin typeface="Cambria" pitchFamily="18" charset="0"/>
                <a:cs typeface="Arial" pitchFamily="34" charset="0"/>
              </a:rPr>
              <a:t>.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When we are </a:t>
            </a:r>
            <a:r>
              <a:rPr lang="en-US" sz="2400" b="1" i="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justified</a:t>
            </a:r>
            <a:r>
              <a:rPr lang="en-US" sz="2400" b="1" dirty="0" smtClean="0">
                <a:solidFill>
                  <a:schemeClr val="tx1"/>
                </a:solidFill>
                <a:latin typeface="Cambria" pitchFamily="18" charset="0"/>
                <a:cs typeface="Arial" pitchFamily="34" charset="0"/>
              </a:rPr>
              <a:t> by God, we receive redemption, or </a:t>
            </a:r>
            <a:r>
              <a:rPr lang="en-US" sz="2400" b="1" i="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salvation</a:t>
            </a:r>
            <a:r>
              <a:rPr lang="en-US" sz="2400" b="1" dirty="0" smtClean="0">
                <a:solidFill>
                  <a:schemeClr val="tx1"/>
                </a:solidFill>
                <a:latin typeface="Cambria" pitchFamily="18" charset="0"/>
                <a:cs typeface="Arial" pitchFamily="34" charset="0"/>
              </a:rPr>
              <a:t>, because Christ’s blood covers our sin.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Effect transition="in" filter="wipe(left)">
                                      <p:cBhvr>
                                        <p:cTn id="21"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sp>
        <p:nvSpPr>
          <p:cNvPr id="36867" name="Rectangle 13"/>
          <p:cNvSpPr>
            <a:spLocks noGrp="1" noChangeArrowheads="1"/>
          </p:cNvSpPr>
          <p:nvPr>
            <p:ph idx="1"/>
          </p:nvPr>
        </p:nvSpPr>
        <p:spPr>
          <a:xfrm>
            <a:off x="304800" y="1143000"/>
            <a:ext cx="8534400" cy="3311676"/>
          </a:xfrm>
        </p:spPr>
        <p:txBody>
          <a:bodyPr wrap="square">
            <a:spAutoFit/>
          </a:bodyPr>
          <a:lstStyle/>
          <a:p>
            <a:pPr marL="274320" indent="-274320">
              <a:lnSpc>
                <a:spcPct val="110000"/>
              </a:lnSpc>
              <a:spcBef>
                <a:spcPts val="0"/>
              </a:spcBef>
              <a:spcAft>
                <a:spcPts val="1200"/>
              </a:spcAft>
              <a:buClrTx/>
              <a:buNone/>
            </a:pPr>
            <a:r>
              <a:rPr lang="en-US" sz="2800" b="1" dirty="0" smtClean="0">
                <a:solidFill>
                  <a:schemeClr val="tx1"/>
                </a:solidFill>
                <a:effectLst>
                  <a:outerShdw blurRad="38100" dist="38100" dir="2700000" algn="tl">
                    <a:srgbClr val="000000">
                      <a:alpha val="43137"/>
                    </a:srgbClr>
                  </a:outerShdw>
                </a:effectLst>
                <a:latin typeface="Cambria" pitchFamily="18" charset="0"/>
              </a:rPr>
              <a:t>Why is Romans so important? (cont.)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But Paul made it clear that the believer’s pursuit of God doesn’t stop with salvation; it continues as each of us is sanctified—</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made holy</a:t>
            </a:r>
            <a:r>
              <a:rPr lang="en-US" sz="2400" b="1" dirty="0" smtClean="0">
                <a:solidFill>
                  <a:schemeClr val="tx1"/>
                </a:solidFill>
                <a:latin typeface="Cambria" pitchFamily="18" charset="0"/>
                <a:cs typeface="Arial" pitchFamily="34" charset="0"/>
              </a:rPr>
              <a:t>—as we persist in following Him. </a:t>
            </a:r>
          </a:p>
          <a:p>
            <a:pPr marL="274320" indent="-274320">
              <a:lnSpc>
                <a:spcPct val="110000"/>
              </a:lnSpc>
              <a:spcBef>
                <a:spcPts val="0"/>
              </a:spcBef>
              <a:spcAft>
                <a:spcPts val="1200"/>
              </a:spcAft>
              <a:buClrTx/>
              <a:buFont typeface="Arial" pitchFamily="34" charset="0"/>
              <a:buChar char="•"/>
            </a:pPr>
            <a:r>
              <a:rPr lang="en-US" sz="2400" b="1" dirty="0" smtClean="0">
                <a:solidFill>
                  <a:schemeClr val="tx1"/>
                </a:solidFill>
                <a:latin typeface="Cambria" pitchFamily="18" charset="0"/>
                <a:cs typeface="Arial" pitchFamily="34" charset="0"/>
              </a:rPr>
              <a:t>Paul’s treatment of these issues offers a logical and complete presentation of how a person can be saved from the </a:t>
            </a:r>
            <a:r>
              <a:rPr lang="en-US" sz="2400" b="1" i="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penalty</a:t>
            </a:r>
            <a:r>
              <a:rPr lang="en-US" sz="2400" b="1" dirty="0" smtClean="0">
                <a:solidFill>
                  <a:schemeClr val="tx1"/>
                </a:solidFill>
                <a:latin typeface="Cambria" pitchFamily="18" charset="0"/>
                <a:cs typeface="Arial" pitchFamily="34" charset="0"/>
              </a:rPr>
              <a:t> </a:t>
            </a:r>
            <a:r>
              <a:rPr lang="en-US" sz="2400" b="1" i="1"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and</a:t>
            </a:r>
            <a:r>
              <a:rPr lang="en-US" sz="2400" b="1" dirty="0" smtClean="0">
                <a:solidFill>
                  <a:schemeClr val="tx1"/>
                </a:solidFill>
                <a:latin typeface="Cambria" pitchFamily="18" charset="0"/>
                <a:cs typeface="Arial" pitchFamily="34" charset="0"/>
              </a:rPr>
              <a:t> </a:t>
            </a:r>
            <a:r>
              <a:rPr lang="en-US" sz="2400" b="1" i="1" u="sng" dirty="0" smtClean="0">
                <a:solidFill>
                  <a:schemeClr val="tx1"/>
                </a:solidFill>
                <a:effectLst>
                  <a:outerShdw blurRad="38100" dist="38100" dir="2700000" algn="tl">
                    <a:srgbClr val="000000">
                      <a:alpha val="43137"/>
                    </a:srgbClr>
                  </a:outerShdw>
                </a:effectLst>
                <a:latin typeface="Cambria" pitchFamily="18" charset="0"/>
                <a:cs typeface="Arial" pitchFamily="34" charset="0"/>
              </a:rPr>
              <a:t>power</a:t>
            </a:r>
            <a:r>
              <a:rPr lang="en-US" sz="2400" b="1" dirty="0" smtClean="0">
                <a:solidFill>
                  <a:schemeClr val="tx1"/>
                </a:solidFill>
                <a:latin typeface="Cambria" pitchFamily="18" charset="0"/>
                <a:cs typeface="Arial" pitchFamily="34" charset="0"/>
              </a:rPr>
              <a:t> of his or her sin.</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left)">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wipe(left)">
                                      <p:cBhvr>
                                        <p:cTn id="16"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066800"/>
            <a:ext cx="5486400" cy="5093702"/>
          </a:xfrm>
          <a:prstGeom prst="rect">
            <a:avLst/>
          </a:prstGeom>
          <a:noFill/>
          <a:effectLst/>
        </p:spPr>
        <p:txBody>
          <a:bodyPr wrap="square" rtlCol="0">
            <a:spAutoFit/>
          </a:bodyPr>
          <a:lstStyle/>
          <a:p>
            <a:pPr>
              <a:spcAft>
                <a:spcPts val="1800"/>
              </a:spcAft>
            </a:pPr>
            <a:r>
              <a:rPr lang="en-US" sz="2800" b="1" dirty="0" smtClean="0">
                <a:effectLst>
                  <a:outerShdw blurRad="38100" dist="38100" dir="2700000" algn="tl">
                    <a:srgbClr val="000000">
                      <a:alpha val="43137"/>
                    </a:srgbClr>
                  </a:outerShdw>
                </a:effectLst>
                <a:latin typeface="Cambria" pitchFamily="18" charset="0"/>
              </a:rPr>
              <a:t>Outline (Chapter):  </a:t>
            </a:r>
          </a:p>
          <a:p>
            <a:pPr marL="274320" indent="-274320">
              <a:spcAft>
                <a:spcPts val="1800"/>
              </a:spcAft>
              <a:buSzPct val="70000"/>
              <a:buFont typeface="Arial" pitchFamily="34" charset="0"/>
              <a:buChar char="•"/>
            </a:pPr>
            <a:r>
              <a:rPr lang="en-US" sz="2800" b="1" dirty="0" smtClean="0">
                <a:latin typeface="Cambria" pitchFamily="18" charset="0"/>
              </a:rPr>
              <a:t>God’s righteousness and salvation</a:t>
            </a:r>
            <a:r>
              <a:rPr lang="en-US" sz="2800" b="1" dirty="0" smtClean="0">
                <a:effectLst>
                  <a:outerShdw blurRad="38100" dist="38100" dir="2700000" algn="tl">
                    <a:srgbClr val="000000">
                      <a:alpha val="43137"/>
                    </a:srgbClr>
                  </a:outerShdw>
                </a:effectLst>
                <a:latin typeface="Cambria" pitchFamily="18" charset="0"/>
              </a:rPr>
              <a:t>:  Christian Gospel           (1 – 8): </a:t>
            </a:r>
            <a:r>
              <a:rPr lang="en-US" sz="2600" b="1" dirty="0" smtClean="0">
                <a:effectLst>
                  <a:outerShdw blurRad="38100" dist="38100" dir="2700000" algn="tl">
                    <a:srgbClr val="000000">
                      <a:alpha val="43137"/>
                    </a:srgbClr>
                  </a:outerShdw>
                </a:effectLst>
                <a:latin typeface="Cambria" pitchFamily="18" charset="0"/>
              </a:rPr>
              <a:t>(</a:t>
            </a:r>
            <a:r>
              <a:rPr lang="en-US" sz="2600" b="1" i="1" dirty="0" smtClean="0">
                <a:effectLst>
                  <a:outerShdw blurRad="38100" dist="38100" dir="2700000" algn="tl">
                    <a:srgbClr val="000000">
                      <a:alpha val="43137"/>
                    </a:srgbClr>
                  </a:outerShdw>
                </a:effectLst>
                <a:latin typeface="Cambria" pitchFamily="18" charset="0"/>
              </a:rPr>
              <a:t>doctrinal</a:t>
            </a:r>
            <a:r>
              <a:rPr lang="en-US" sz="2600" b="1" dirty="0" smtClean="0">
                <a:effectLst>
                  <a:outerShdw blurRad="38100" dist="38100" dir="2700000" algn="tl">
                    <a:srgbClr val="000000">
                      <a:alpha val="43137"/>
                    </a:srgbClr>
                  </a:outerShdw>
                </a:effectLst>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 </a:t>
            </a:r>
          </a:p>
          <a:p>
            <a:pPr marL="274320" indent="-274320">
              <a:spcAft>
                <a:spcPts val="1800"/>
              </a:spcAft>
              <a:buSzPct val="7000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God’s righteousness and Israel</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Christian Engrafted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 – 11): </a:t>
            </a:r>
            <a:r>
              <a:rPr lang="en-US" sz="2600" b="1" dirty="0" smtClean="0">
                <a:effectLst>
                  <a:outerShdw blurRad="38100" dist="38100" dir="2700000" algn="tl">
                    <a:srgbClr val="000000">
                      <a:alpha val="43137"/>
                    </a:srgbClr>
                  </a:outerShdw>
                </a:effectLst>
                <a:latin typeface="Cambria" pitchFamily="18" charset="0"/>
              </a:rPr>
              <a:t>(</a:t>
            </a:r>
            <a:r>
              <a:rPr lang="en-US" sz="2600" b="1" i="1" dirty="0" smtClean="0">
                <a:effectLst>
                  <a:outerShdw blurRad="38100" dist="38100" dir="2700000" algn="tl">
                    <a:srgbClr val="000000">
                      <a:alpha val="43137"/>
                    </a:srgbClr>
                  </a:outerShdw>
                </a:effectLst>
                <a:latin typeface="Cambria" pitchFamily="18" charset="0"/>
              </a:rPr>
              <a:t>historical</a:t>
            </a:r>
            <a:r>
              <a:rPr lang="en-US" sz="2600" b="1" dirty="0" smtClean="0">
                <a:effectLst>
                  <a:outerShdw blurRad="38100" dist="38100" dir="2700000" algn="tl">
                    <a:srgbClr val="000000">
                      <a:alpha val="43137"/>
                    </a:srgbClr>
                  </a:outerShdw>
                </a:effectLst>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 </a:t>
            </a:r>
          </a:p>
          <a:p>
            <a:pPr marL="274320" indent="-274320">
              <a:spcAft>
                <a:spcPts val="1800"/>
              </a:spcAft>
              <a:buSzPct val="70000"/>
              <a:buFont typeface="Arial" pitchFamily="34" charset="0"/>
              <a:buChar char="•"/>
            </a:pPr>
            <a:r>
              <a:rPr lang="en-US" sz="2800" b="1" dirty="0" smtClean="0">
                <a:latin typeface="Cambria" pitchFamily="18" charset="0"/>
              </a:rPr>
              <a:t>God’s righteousness and application</a:t>
            </a:r>
            <a:r>
              <a:rPr lang="en-US" sz="2800" b="1" dirty="0" smtClean="0">
                <a:effectLst>
                  <a:outerShdw blurRad="38100" dist="38100" dir="2700000" algn="tl">
                    <a:srgbClr val="000000">
                      <a:alpha val="43137"/>
                    </a:srgbClr>
                  </a:outerShdw>
                </a:effectLst>
                <a:latin typeface="Cambria" pitchFamily="18" charset="0"/>
              </a:rPr>
              <a:t>:  Christian Life            (12 – 16): </a:t>
            </a:r>
            <a:r>
              <a:rPr lang="en-US" sz="2600" b="1" dirty="0" smtClean="0">
                <a:effectLst>
                  <a:outerShdw blurRad="38100" dist="38100" dir="2700000" algn="tl">
                    <a:srgbClr val="000000">
                      <a:alpha val="43137"/>
                    </a:srgbClr>
                  </a:outerShdw>
                </a:effectLst>
                <a:latin typeface="Cambria" pitchFamily="18" charset="0"/>
              </a:rPr>
              <a:t>(</a:t>
            </a:r>
            <a:r>
              <a:rPr lang="en-US" sz="2600" b="1" i="1" dirty="0" smtClean="0">
                <a:effectLst>
                  <a:outerShdw blurRad="38100" dist="38100" dir="2700000" algn="tl">
                    <a:srgbClr val="000000">
                      <a:alpha val="43137"/>
                    </a:srgbClr>
                  </a:outerShdw>
                </a:effectLst>
                <a:latin typeface="Cambria" pitchFamily="18" charset="0"/>
              </a:rPr>
              <a:t>practical</a:t>
            </a:r>
            <a:r>
              <a:rPr lang="en-US" sz="2600" b="1" dirty="0" smtClean="0">
                <a:effectLst>
                  <a:outerShdw blurRad="38100" dist="38100" dir="2700000" algn="tl">
                    <a:srgbClr val="000000">
                      <a:alpha val="43137"/>
                    </a:srgbClr>
                  </a:outerShdw>
                </a:effectLst>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 </a:t>
            </a:r>
            <a:endParaRPr lang="en-US" sz="2800" b="1" dirty="0" smtClean="0">
              <a:latin typeface="Cambria" pitchFamily="18" charset="0"/>
            </a:endParaRPr>
          </a:p>
        </p:txBody>
      </p:sp>
      <p:sp>
        <p:nvSpPr>
          <p:cNvPr id="10" name="TextBox 9"/>
          <p:cNvSpPr txBox="1">
            <a:spLocks noChangeArrowheads="1"/>
          </p:cNvSpPr>
          <p:nvPr/>
        </p:nvSpPr>
        <p:spPr bwMode="auto">
          <a:xfrm>
            <a:off x="6172200" y="6019800"/>
            <a:ext cx="2667000" cy="400110"/>
          </a:xfrm>
          <a:prstGeom prst="rect">
            <a:avLst/>
          </a:prstGeom>
          <a:noFill/>
          <a:ln w="9525">
            <a:noFill/>
            <a:miter lim="800000"/>
            <a:headEnd/>
            <a:tailEnd/>
          </a:ln>
        </p:spPr>
        <p:txBody>
          <a:bodyPr wrap="square">
            <a:spAutoFit/>
          </a:bodyPr>
          <a:lstStyle/>
          <a:p>
            <a:pPr algn="ctr" eaLnBrk="0" hangingPunct="0"/>
            <a:r>
              <a:rPr lang="en-US" sz="2000" b="1" dirty="0" smtClean="0">
                <a:effectLst>
                  <a:outerShdw blurRad="38100" dist="38100" dir="2700000" algn="tl">
                    <a:srgbClr val="000000">
                      <a:alpha val="43137"/>
                    </a:srgbClr>
                  </a:outerShdw>
                </a:effectLst>
                <a:latin typeface="+mj-lt"/>
                <a:cs typeface="Arial" pitchFamily="34" charset="0"/>
              </a:rPr>
              <a:t>Apostle Paul</a:t>
            </a:r>
            <a:endParaRPr lang="en-US" sz="2000" b="1" dirty="0">
              <a:effectLst>
                <a:outerShdw blurRad="38100" dist="38100" dir="2700000" algn="tl">
                  <a:srgbClr val="000000">
                    <a:alpha val="43137"/>
                  </a:srgbClr>
                </a:outerShdw>
              </a:effectLst>
              <a:latin typeface="+mj-lt"/>
              <a:cs typeface="Arial" pitchFamily="34" charset="0"/>
            </a:endParaRPr>
          </a:p>
        </p:txBody>
      </p:sp>
      <p:pic>
        <p:nvPicPr>
          <p:cNvPr id="15" name="Picture 14" descr="Picture-Paul-2.jpg"/>
          <p:cNvPicPr>
            <a:picLocks noChangeAspect="1"/>
          </p:cNvPicPr>
          <p:nvPr/>
        </p:nvPicPr>
        <p:blipFill>
          <a:blip r:embed="rId3" cstate="print"/>
          <a:stretch>
            <a:fillRect/>
          </a:stretch>
        </p:blipFill>
        <p:spPr>
          <a:xfrm>
            <a:off x="6172200" y="1066800"/>
            <a:ext cx="2682607" cy="4877630"/>
          </a:xfrm>
          <a:prstGeom prst="rect">
            <a:avLst/>
          </a:prstGeom>
        </p:spPr>
      </p:pic>
      <p:sp>
        <p:nvSpPr>
          <p:cNvPr id="9" name="Title 1"/>
          <p:cNvSpPr>
            <a:spLocks noGrp="1"/>
          </p:cNvSpPr>
          <p:nvPr>
            <p:ph type="title"/>
          </p:nvPr>
        </p:nvSpPr>
        <p:spPr>
          <a:xfrm>
            <a:off x="304800" y="152400"/>
            <a:ext cx="8534400" cy="73152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pic>
        <p:nvPicPr>
          <p:cNvPr id="13" name="Picture 5" descr="Scroll.png"/>
          <p:cNvPicPr>
            <a:picLocks noChangeAspect="1"/>
          </p:cNvPicPr>
          <p:nvPr/>
        </p:nvPicPr>
        <p:blipFill>
          <a:blip r:embed="rId4"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animEffect transition="in" filter="wipe(left)">
                                      <p:cBhvr>
                                        <p:cTn id="9" dur="500"/>
                                        <p:tgtEl>
                                          <p:spTgt spid="8">
                                            <p:txEl>
                                              <p:pRg st="1" end="1"/>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52468</TotalTime>
  <Words>3207</Words>
  <Application>Microsoft Office PowerPoint</Application>
  <PresentationFormat>On-screen Show (4:3)</PresentationFormat>
  <Paragraphs>189</Paragraphs>
  <Slides>50</Slides>
  <Notes>12</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Trek</vt:lpstr>
      <vt:lpstr>1_Trek</vt:lpstr>
      <vt:lpstr>2_Trek</vt:lpstr>
      <vt:lpstr>Slide 1</vt:lpstr>
      <vt:lpstr>Slide 2</vt:lpstr>
      <vt:lpstr>Slide 3</vt:lpstr>
      <vt:lpstr>Romans</vt:lpstr>
      <vt:lpstr>Romans</vt:lpstr>
      <vt:lpstr>Romans</vt:lpstr>
      <vt:lpstr>Romans</vt:lpstr>
      <vt:lpstr>Romans</vt:lpstr>
      <vt:lpstr>Romans</vt:lpstr>
      <vt:lpstr>Romans</vt:lpstr>
      <vt:lpstr>Romans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7835</cp:revision>
  <dcterms:created xsi:type="dcterms:W3CDTF">2016-10-08T19:35:00Z</dcterms:created>
  <dcterms:modified xsi:type="dcterms:W3CDTF">2021-09-04T18:23:11Z</dcterms:modified>
</cp:coreProperties>
</file>