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Lst>
  <p:notesMasterIdLst>
    <p:notesMasterId r:id="rId48"/>
  </p:notesMasterIdLst>
  <p:sldIdLst>
    <p:sldId id="1659" r:id="rId4"/>
    <p:sldId id="2718" r:id="rId5"/>
    <p:sldId id="2717" r:id="rId6"/>
    <p:sldId id="2197" r:id="rId7"/>
    <p:sldId id="2516" r:id="rId8"/>
    <p:sldId id="2728" r:id="rId9"/>
    <p:sldId id="2685" r:id="rId10"/>
    <p:sldId id="2721" r:id="rId11"/>
    <p:sldId id="2722" r:id="rId12"/>
    <p:sldId id="2725" r:id="rId13"/>
    <p:sldId id="2723" r:id="rId14"/>
    <p:sldId id="2724" r:id="rId15"/>
    <p:sldId id="2719" r:id="rId16"/>
    <p:sldId id="2726" r:id="rId17"/>
    <p:sldId id="2729" r:id="rId18"/>
    <p:sldId id="2703" r:id="rId19"/>
    <p:sldId id="2746" r:id="rId20"/>
    <p:sldId id="2737" r:id="rId21"/>
    <p:sldId id="2732" r:id="rId22"/>
    <p:sldId id="2755" r:id="rId23"/>
    <p:sldId id="2733" r:id="rId24"/>
    <p:sldId id="2736" r:id="rId25"/>
    <p:sldId id="2734" r:id="rId26"/>
    <p:sldId id="2738" r:id="rId27"/>
    <p:sldId id="2735" r:id="rId28"/>
    <p:sldId id="2727" r:id="rId29"/>
    <p:sldId id="2720" r:id="rId30"/>
    <p:sldId id="2730" r:id="rId31"/>
    <p:sldId id="2739" r:id="rId32"/>
    <p:sldId id="2731" r:id="rId33"/>
    <p:sldId id="2740" r:id="rId34"/>
    <p:sldId id="2754" r:id="rId35"/>
    <p:sldId id="2747" r:id="rId36"/>
    <p:sldId id="2745" r:id="rId37"/>
    <p:sldId id="2748" r:id="rId38"/>
    <p:sldId id="2741" r:id="rId39"/>
    <p:sldId id="2742" r:id="rId40"/>
    <p:sldId id="2752" r:id="rId41"/>
    <p:sldId id="2743" r:id="rId42"/>
    <p:sldId id="2751" r:id="rId43"/>
    <p:sldId id="2749" r:id="rId44"/>
    <p:sldId id="2756" r:id="rId45"/>
    <p:sldId id="1888" r:id="rId46"/>
    <p:sldId id="189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F31"/>
    <a:srgbClr val="F74BBA"/>
    <a:srgbClr val="FBA3D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0"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9/14/2021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44</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9/14/2021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9/14/2021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Christianity 101</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12:9 – 21</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15 September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26</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To </a:t>
            </a:r>
            <a:r>
              <a:rPr lang="en-US" sz="2800" b="1" i="1" dirty="0" smtClean="0">
                <a:effectLst>
                  <a:outerShdw blurRad="38100" dist="38100" dir="2700000" algn="tl">
                    <a:srgbClr val="000000">
                      <a:alpha val="43137"/>
                    </a:srgbClr>
                  </a:outerShdw>
                </a:effectLst>
                <a:latin typeface="Cambria" pitchFamily="18" charset="0"/>
              </a:rPr>
              <a:t>“cling”</a:t>
            </a:r>
            <a:r>
              <a:rPr lang="en-US" sz="2800" b="1" dirty="0" smtClean="0">
                <a:latin typeface="Cambria" pitchFamily="18" charset="0"/>
              </a:rPr>
              <a:t> means to be glued or bond together.  As servants of Christ, we are to bind ourselves to what is </a:t>
            </a:r>
            <a:r>
              <a:rPr lang="en-US" sz="2800" b="1" u="sng"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that which is right and worthy.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Paul proclaims, </a:t>
            </a:r>
            <a:r>
              <a:rPr lang="en-US" sz="2800" b="1" i="1" dirty="0" smtClean="0">
                <a:latin typeface="Cambria" pitchFamily="18" charset="0"/>
              </a:rPr>
              <a:t>“Whatever is true, honorable, right, pure, lovely, whatever is of       good repute.  If there is any excellence and if anything worthy of praise, ﻿let your mind dwell on</a:t>
            </a:r>
            <a:r>
              <a:rPr lang="en-US" sz="2800" b="1" dirty="0" smtClean="0">
                <a:latin typeface="Cambria" pitchFamily="18" charset="0"/>
              </a:rPr>
              <a:t> [cling to] </a:t>
            </a:r>
            <a:r>
              <a:rPr lang="en-US" sz="2800" b="1" i="1" dirty="0" smtClean="0">
                <a:latin typeface="Cambria" pitchFamily="18" charset="0"/>
              </a:rPr>
              <a:t>these things﻿”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Phil. 4:8</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GOOD:</a:t>
            </a:r>
            <a:r>
              <a:rPr lang="en-US" sz="2400" b="1" dirty="0" smtClean="0">
                <a:latin typeface="Cambria" pitchFamily="18" charset="0"/>
              </a:rPr>
              <a:t>  </a:t>
            </a:r>
            <a:r>
              <a:rPr lang="en-US" sz="2800" b="1" dirty="0" smtClean="0">
                <a:latin typeface="Cambria" pitchFamily="18" charset="0"/>
              </a:rPr>
              <a:t>As we separate ourselves from the things of the world and saturate ourselves with the Word of God, the things that are </a:t>
            </a:r>
            <a:r>
              <a:rPr lang="en-US" sz="2800" b="1" u="sng"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will more and more replace the things that are </a:t>
            </a:r>
            <a:r>
              <a:rPr lang="en-US" sz="2800" b="1" u="sng" dirty="0" smtClean="0">
                <a:latin typeface="Cambria" pitchFamily="18" charset="0"/>
              </a:rPr>
              <a:t>evil</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Divine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is to be exercised with other believers.  The Greek word translated </a:t>
            </a:r>
            <a:r>
              <a:rPr lang="en-US" sz="2800" b="1" i="1" dirty="0" smtClean="0">
                <a:effectLst>
                  <a:outerShdw blurRad="38100" dist="38100" dir="2700000" algn="tl">
                    <a:srgbClr val="000000">
                      <a:alpha val="43137"/>
                    </a:srgbClr>
                  </a:outerShdw>
                </a:effectLst>
                <a:latin typeface="Cambria" pitchFamily="18" charset="0"/>
              </a:rPr>
              <a:t>devoted</a:t>
            </a:r>
            <a:r>
              <a:rPr lang="en-US" sz="2800" b="1" dirty="0" smtClean="0">
                <a:latin typeface="Cambria" pitchFamily="18" charset="0"/>
              </a:rPr>
              <a:t>, suggests family affection.  As in </a:t>
            </a:r>
            <a:r>
              <a:rPr lang="en-US" sz="2800" b="1" dirty="0" smtClean="0">
                <a:effectLst>
                  <a:outerShdw blurRad="38100" dist="38100" dir="2700000" algn="tl">
                    <a:srgbClr val="000000">
                      <a:alpha val="43137"/>
                    </a:srgbClr>
                  </a:outerShdw>
                </a:effectLst>
                <a:latin typeface="Cambria" pitchFamily="18" charset="0"/>
              </a:rPr>
              <a:t>v9</a:t>
            </a:r>
            <a:r>
              <a:rPr lang="en-US" sz="2800" b="1" dirty="0" smtClean="0">
                <a:latin typeface="Cambria" pitchFamily="18" charset="0"/>
              </a:rPr>
              <a:t>, the second clause in </a:t>
            </a:r>
            <a:r>
              <a:rPr lang="en-US" sz="2800" b="1" dirty="0" smtClean="0">
                <a:effectLst>
                  <a:outerShdw blurRad="38100" dist="38100" dir="2700000" algn="tl">
                    <a:srgbClr val="000000">
                      <a:alpha val="43137"/>
                    </a:srgbClr>
                  </a:outerShdw>
                </a:effectLst>
                <a:latin typeface="Cambria" pitchFamily="18" charset="0"/>
              </a:rPr>
              <a:t>v10</a:t>
            </a:r>
            <a:r>
              <a:rPr lang="en-US" sz="2800" b="1" dirty="0" smtClean="0">
                <a:latin typeface="Cambria" pitchFamily="18" charset="0"/>
              </a:rPr>
              <a:t> can be understood as explaining the first command.  </a:t>
            </a:r>
          </a:p>
          <a:p>
            <a:pPr marL="274320" indent="-274320">
              <a:spcAft>
                <a:spcPts val="1800"/>
              </a:spcAft>
              <a:buFont typeface="Arial" pitchFamily="34" charset="0"/>
              <a:buChar char="•"/>
            </a:pPr>
            <a:r>
              <a:rPr lang="en-US" sz="2800" b="1" dirty="0" smtClean="0">
                <a:latin typeface="Cambria" pitchFamily="18" charset="0"/>
              </a:rPr>
              <a:t>That is, </a:t>
            </a:r>
            <a:r>
              <a:rPr lang="en-US" sz="2800" b="1" dirty="0" smtClean="0">
                <a:effectLst>
                  <a:outerShdw blurRad="38100" dist="38100" dir="2700000" algn="tl">
                    <a:srgbClr val="000000">
                      <a:alpha val="43137"/>
                    </a:srgbClr>
                  </a:outerShdw>
                </a:effectLst>
                <a:latin typeface="Cambria" pitchFamily="18" charset="0"/>
              </a:rPr>
              <a:t>v10</a:t>
            </a:r>
            <a:r>
              <a:rPr lang="en-US" sz="2800" b="1" dirty="0" smtClean="0">
                <a:latin typeface="Cambria" pitchFamily="18" charset="0"/>
              </a:rPr>
              <a:t> may be translated, </a:t>
            </a:r>
            <a:r>
              <a:rPr lang="en-US" sz="2800" b="1" i="1" dirty="0" smtClean="0">
                <a:latin typeface="Cambria" pitchFamily="18" charset="0"/>
              </a:rPr>
              <a:t>“With brotherly love have family affection for one another, in honor giving place to one another.”</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To show genuine appreciation and admiration  for fellow believers by putting them </a:t>
            </a:r>
            <a:r>
              <a:rPr lang="en-US" sz="2800" b="1" i="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effectLst>
                  <a:outerShdw blurRad="38100" dist="38100" dir="2700000" algn="tl">
                    <a:srgbClr val="000000">
                      <a:alpha val="43137"/>
                    </a:srgbClr>
                  </a:outerShdw>
                </a:effectLst>
                <a:latin typeface="Cambria" pitchFamily="18" charset="0"/>
              </a:rPr>
              <a:t> Phil. 2:3</a:t>
            </a:r>
            <a:r>
              <a:rPr lang="en-US" sz="2800" b="1" dirty="0" smtClean="0">
                <a:latin typeface="Cambria" pitchFamily="18" charset="0"/>
              </a:rPr>
              <a:t>, “consider others better than yourselves”).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3203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To be devoted to other Christians with a family sort of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not based on personal attraction or desirability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effectLst>
                  <a:outerShdw blurRad="38100" dist="38100" dir="2700000" algn="tl">
                    <a:srgbClr val="000000">
                      <a:alpha val="43137"/>
                    </a:srgbClr>
                  </a:outerShdw>
                </a:effectLst>
                <a:latin typeface="Cambria" pitchFamily="18" charset="0"/>
              </a:rPr>
              <a:t> 1 Thess. 4:9</a:t>
            </a:r>
            <a:r>
              <a:rPr lang="en-US" sz="2800" b="1" dirty="0" smtClean="0">
                <a:latin typeface="Cambria" pitchFamily="18" charset="0"/>
              </a:rPr>
              <a:t>, </a:t>
            </a:r>
            <a:r>
              <a:rPr lang="en-US" sz="2800" b="1" i="1" dirty="0" smtClean="0">
                <a:latin typeface="Cambria" pitchFamily="18" charset="0"/>
              </a:rPr>
              <a:t>“But as touching brotherly love ye need not that I write unto you: for ye yourselves are taught of God to love one another”</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This quality is the primary way the world can recognize us as followers of Christ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John 13:35</a:t>
            </a:r>
            <a:r>
              <a:rPr lang="en-US" sz="2800" b="1" dirty="0" smtClean="0">
                <a:latin typeface="Cambria" pitchFamily="18" charset="0"/>
              </a:rPr>
              <a:t>, </a:t>
            </a:r>
            <a:r>
              <a:rPr lang="en-US" sz="2800" b="1" i="1" dirty="0" smtClean="0">
                <a:latin typeface="Cambria" pitchFamily="18" charset="0"/>
              </a:rPr>
              <a:t>“By this shall all men know that ye are my disciples, if ye have love one to another”</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12:11 – 16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4985980"/>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11</a:t>
            </a:r>
            <a:r>
              <a:rPr lang="en-US" sz="3000" i="1" dirty="0" smtClean="0">
                <a:latin typeface="Georgia" pitchFamily="18" charset="0"/>
              </a:rPr>
              <a:t>Not slothful in business; fervent in spirit; serving the Lord;  </a:t>
            </a:r>
            <a:r>
              <a:rPr lang="en-US" sz="3000" b="1" baseline="30000" dirty="0" smtClean="0">
                <a:effectLst>
                  <a:outerShdw blurRad="38100" dist="38100" dir="2700000" algn="tl">
                    <a:srgbClr val="000000">
                      <a:alpha val="43137"/>
                    </a:srgbClr>
                  </a:outerShdw>
                </a:effectLst>
                <a:latin typeface="Georgia" pitchFamily="18" charset="0"/>
              </a:rPr>
              <a:t>12</a:t>
            </a:r>
            <a:r>
              <a:rPr lang="en-US" sz="3000" i="1" dirty="0" smtClean="0">
                <a:latin typeface="Georgia" pitchFamily="18" charset="0"/>
              </a:rPr>
              <a:t>Rejoicing in hope; patient in tribulation; continuing instant in prayer;  </a:t>
            </a:r>
            <a:r>
              <a:rPr lang="en-US" sz="3000" b="1" baseline="30000" dirty="0" smtClean="0">
                <a:effectLst>
                  <a:outerShdw blurRad="38100" dist="38100" dir="2700000" algn="tl">
                    <a:srgbClr val="000000">
                      <a:alpha val="43137"/>
                    </a:srgbClr>
                  </a:outerShdw>
                </a:effectLst>
                <a:latin typeface="Georgia" pitchFamily="18" charset="0"/>
              </a:rPr>
              <a:t>13</a:t>
            </a:r>
            <a:r>
              <a:rPr lang="en-US" sz="3000" i="1" dirty="0" smtClean="0">
                <a:latin typeface="Georgia" pitchFamily="18" charset="0"/>
              </a:rPr>
              <a:t>Distributing to the necessity of saints; given to hospitality.  </a:t>
            </a:r>
            <a:r>
              <a:rPr lang="en-US" sz="3000" b="1" baseline="30000" dirty="0" smtClean="0">
                <a:effectLst>
                  <a:outerShdw blurRad="38100" dist="38100" dir="2700000" algn="tl">
                    <a:srgbClr val="000000">
                      <a:alpha val="43137"/>
                    </a:srgbClr>
                  </a:outerShdw>
                </a:effectLst>
                <a:latin typeface="Georgia" pitchFamily="18" charset="0"/>
              </a:rPr>
              <a:t>14</a:t>
            </a:r>
            <a:r>
              <a:rPr lang="en-US" sz="3000" i="1" dirty="0" smtClean="0">
                <a:latin typeface="Georgia" pitchFamily="18" charset="0"/>
              </a:rPr>
              <a:t>Bless them which persecute you: bless, and curse not.  </a:t>
            </a:r>
            <a:r>
              <a:rPr lang="en-US" sz="3000" b="1" baseline="30000" dirty="0" smtClean="0">
                <a:effectLst>
                  <a:outerShdw blurRad="38100" dist="38100" dir="2700000" algn="tl">
                    <a:srgbClr val="000000">
                      <a:alpha val="43137"/>
                    </a:srgbClr>
                  </a:outerShdw>
                </a:effectLst>
                <a:latin typeface="Georgia" pitchFamily="18" charset="0"/>
              </a:rPr>
              <a:t>15</a:t>
            </a:r>
            <a:r>
              <a:rPr lang="en-US" sz="3000" i="1" dirty="0" smtClean="0">
                <a:latin typeface="Georgia" pitchFamily="18" charset="0"/>
              </a:rPr>
              <a:t>Rejoice with them that do rejoice, and weep with them that weep.</a:t>
            </a:r>
          </a:p>
          <a:p>
            <a:r>
              <a:rPr lang="en-US" sz="3000" b="1" baseline="30000" dirty="0" smtClean="0">
                <a:effectLst>
                  <a:outerShdw blurRad="38100" dist="38100" dir="2700000" algn="tl">
                    <a:srgbClr val="000000">
                      <a:alpha val="43137"/>
                    </a:srgbClr>
                  </a:outerShdw>
                </a:effectLst>
                <a:latin typeface="Georgia" pitchFamily="18" charset="0"/>
              </a:rPr>
              <a:t>16</a:t>
            </a:r>
            <a:r>
              <a:rPr lang="en-US" sz="3000" i="1" dirty="0" smtClean="0">
                <a:latin typeface="Georgia" pitchFamily="18" charset="0"/>
              </a:rPr>
              <a:t>Be of the same mind one toward another.  Mind not high things, but condescend to men of low estate.  Be not wise in your own conceits.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In the rest of the chapter, Paul talks about a       </a:t>
            </a:r>
            <a:r>
              <a:rPr lang="en-US" sz="2800" b="1" dirty="0" smtClean="0">
                <a:effectLst>
                  <a:outerShdw blurRad="38100" dist="38100" dir="2700000" algn="tl">
                    <a:srgbClr val="000000">
                      <a:alpha val="43137"/>
                    </a:srgbClr>
                  </a:outerShdw>
                </a:effectLst>
                <a:latin typeface="Cambria" pitchFamily="18" charset="0"/>
              </a:rPr>
              <a:t>“life of love”</a:t>
            </a:r>
            <a:r>
              <a:rPr lang="en-US" sz="2800" b="1" dirty="0" smtClean="0">
                <a:latin typeface="Cambria" pitchFamily="18" charset="0"/>
              </a:rPr>
              <a:t> and explains how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should manifest itself.   It’s a tragic thing that the greatest grace of the Christian life is sometimes made a </a:t>
            </a:r>
            <a:r>
              <a:rPr lang="en-US" sz="2800" b="1" i="1" dirty="0" smtClean="0">
                <a:effectLst>
                  <a:outerShdw blurRad="38100" dist="38100" dir="2700000" algn="tl">
                    <a:srgbClr val="000000">
                      <a:alpha val="43137"/>
                    </a:srgbClr>
                  </a:outerShdw>
                </a:effectLst>
                <a:latin typeface="Cambria" pitchFamily="18" charset="0"/>
              </a:rPr>
              <a:t>cloak for hypocrisy</a:t>
            </a:r>
            <a:r>
              <a:rPr lang="en-US" sz="2800" b="1" dirty="0" smtClean="0">
                <a:latin typeface="Cambria" pitchFamily="18" charset="0"/>
              </a:rPr>
              <a:t>.   </a:t>
            </a:r>
          </a:p>
          <a:p>
            <a:pPr marL="274320" indent="-274320">
              <a:spcAft>
                <a:spcPts val="18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Paul tells believers how to love </a:t>
            </a:r>
            <a:r>
              <a:rPr lang="en-US" sz="2800" b="1" i="1" u="sng" dirty="0" smtClean="0">
                <a:effectLst>
                  <a:outerShdw blurRad="38100" dist="38100" dir="2700000" algn="tl">
                    <a:srgbClr val="000000">
                      <a:alpha val="43137"/>
                    </a:srgbClr>
                  </a:outerShdw>
                </a:effectLst>
                <a:latin typeface="Cambria" pitchFamily="18" charset="0"/>
              </a:rPr>
              <a:t>within</a:t>
            </a:r>
            <a:r>
              <a:rPr lang="en-US" sz="2800" b="1" dirty="0" smtClean="0">
                <a:latin typeface="Cambria" pitchFamily="18" charset="0"/>
              </a:rPr>
              <a:t> the church (</a:t>
            </a:r>
            <a:r>
              <a:rPr lang="en-US" sz="2800" b="1" dirty="0" smtClean="0">
                <a:effectLst>
                  <a:outerShdw blurRad="38100" dist="38100" dir="2700000" algn="tl">
                    <a:srgbClr val="000000">
                      <a:alpha val="43137"/>
                    </a:srgbClr>
                  </a:outerShdw>
                </a:effectLst>
                <a:latin typeface="Cambria" pitchFamily="18" charset="0"/>
              </a:rPr>
              <a:t>12:11-16</a:t>
            </a:r>
            <a:r>
              <a:rPr lang="en-US" sz="2800" b="1" dirty="0" smtClean="0">
                <a:latin typeface="Cambria" pitchFamily="18" charset="0"/>
              </a:rPr>
              <a:t>), and </a:t>
            </a:r>
          </a:p>
          <a:p>
            <a:pPr marL="274320" indent="-274320">
              <a:spcAft>
                <a:spcPts val="18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Secondly</a:t>
            </a:r>
            <a:r>
              <a:rPr lang="en-US" sz="2800" b="1" dirty="0" smtClean="0">
                <a:latin typeface="Cambria" pitchFamily="18" charset="0"/>
              </a:rPr>
              <a:t>, Paul tells believers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latin typeface="Cambria" pitchFamily="18" charset="0"/>
              </a:rPr>
              <a:t> the church (</a:t>
            </a:r>
            <a:r>
              <a:rPr lang="en-US" sz="2800" b="1" dirty="0" smtClean="0">
                <a:effectLst>
                  <a:outerShdw blurRad="38100" dist="38100" dir="2700000" algn="tl">
                    <a:srgbClr val="000000">
                      <a:alpha val="43137"/>
                    </a:srgbClr>
                  </a:outerShdw>
                </a:effectLst>
                <a:latin typeface="Cambria" pitchFamily="18" charset="0"/>
              </a:rPr>
              <a:t>12:17-21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12:11 – 16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170099"/>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	Paul tells believers how to love </a:t>
            </a:r>
            <a:r>
              <a:rPr lang="en-US" sz="2800" b="1" i="1" u="sng" dirty="0" smtClean="0">
                <a:effectLst>
                  <a:outerShdw blurRad="38100" dist="38100" dir="2700000" algn="tl">
                    <a:srgbClr val="000000">
                      <a:alpha val="43137"/>
                    </a:srgbClr>
                  </a:outerShdw>
                </a:effectLst>
                <a:latin typeface="Cambria" pitchFamily="18" charset="0"/>
              </a:rPr>
              <a:t>in</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Show them your zeal and joy (</a:t>
            </a:r>
            <a:r>
              <a:rPr lang="en-US" sz="2800" b="1" dirty="0" smtClean="0">
                <a:effectLst>
                  <a:outerShdw blurRad="38100" dist="38100" dir="2700000" algn="tl">
                    <a:srgbClr val="000000">
                      <a:alpha val="43137"/>
                    </a:srgbClr>
                  </a:outerShdw>
                </a:effectLst>
                <a:latin typeface="Cambria" pitchFamily="18" charset="0"/>
              </a:rPr>
              <a:t>12:11–12</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Share with them (</a:t>
            </a:r>
            <a:r>
              <a:rPr lang="en-US" sz="2800" b="1" dirty="0" smtClean="0">
                <a:effectLst>
                  <a:outerShdw blurRad="38100" dist="38100" dir="2700000" algn="tl">
                    <a:srgbClr val="000000">
                      <a:alpha val="43137"/>
                    </a:srgbClr>
                  </a:outerShdw>
                </a:effectLst>
                <a:latin typeface="Cambria" pitchFamily="18" charset="0"/>
              </a:rPr>
              <a:t>12:13</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Mourn and weep with them (</a:t>
            </a:r>
            <a:r>
              <a:rPr lang="en-US" sz="2800" b="1" dirty="0" smtClean="0">
                <a:effectLst>
                  <a:outerShdw blurRad="38100" dist="38100" dir="2700000" algn="tl">
                    <a:srgbClr val="000000">
                      <a:alpha val="43137"/>
                    </a:srgbClr>
                  </a:outerShdw>
                </a:effectLst>
                <a:latin typeface="Cambria" pitchFamily="18" charset="0"/>
              </a:rPr>
              <a:t>12:15</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Live in harmony with them (</a:t>
            </a:r>
            <a:r>
              <a:rPr lang="en-US" sz="2800" b="1" dirty="0" smtClean="0">
                <a:effectLst>
                  <a:outerShdw blurRad="38100" dist="38100" dir="2700000" algn="tl">
                    <a:srgbClr val="000000">
                      <a:alpha val="43137"/>
                    </a:srgbClr>
                  </a:outerShdw>
                </a:effectLst>
                <a:latin typeface="Cambria" pitchFamily="18" charset="0"/>
              </a:rPr>
              <a:t>12:16</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12:11 – 16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70000"/>
          </a:srgbClr>
        </a:solidFill>
        <a:effectLst/>
      </p:bgPr>
    </p:bg>
    <p:spTree>
      <p:nvGrpSpPr>
        <p:cNvPr id="1" name=""/>
        <p:cNvGrpSpPr/>
        <p:nvPr/>
      </p:nvGrpSpPr>
      <p:grpSpPr>
        <a:xfrm>
          <a:off x="0" y="0"/>
          <a:ext cx="0" cy="0"/>
          <a:chOff x="0" y="0"/>
          <a:chExt cx="0" cy="0"/>
        </a:xfrm>
      </p:grpSpPr>
      <p:pic>
        <p:nvPicPr>
          <p:cNvPr id="3" name="Picture 2" descr="12 - 11-12 text2.jpg"/>
          <p:cNvPicPr>
            <a:picLocks noChangeAspect="1"/>
          </p:cNvPicPr>
          <p:nvPr/>
        </p:nvPicPr>
        <p:blipFill>
          <a:blip r:embed="rId2" cstate="print"/>
          <a:srcRect b="29559"/>
          <a:stretch>
            <a:fillRect/>
          </a:stretch>
        </p:blipFill>
        <p:spPr>
          <a:xfrm>
            <a:off x="533400" y="1219200"/>
            <a:ext cx="8077200" cy="4419600"/>
          </a:xfrm>
          <a:prstGeom prst="rect">
            <a:avLst/>
          </a:prstGeom>
          <a:ln>
            <a:noFill/>
          </a:ln>
          <a:effectLst>
            <a:outerShdw blurRad="190500" algn="tl" rotWithShape="0">
              <a:srgbClr val="000000">
                <a:alpha val="70000"/>
              </a:srgbClr>
            </a:outerShdw>
          </a:effectLst>
        </p:spPr>
      </p:pic>
      <p:cxnSp>
        <p:nvCxnSpPr>
          <p:cNvPr id="4" name="Straight Connector 3"/>
          <p:cNvCxnSpPr/>
          <p:nvPr/>
        </p:nvCxnSpPr>
        <p:spPr>
          <a:xfrm>
            <a:off x="5334000" y="3581400"/>
            <a:ext cx="731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3048000" y="45720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93702"/>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	 Paul tells believers how to love </a:t>
            </a:r>
            <a:r>
              <a:rPr lang="en-US" sz="2800" b="1" i="1" u="sng" dirty="0" smtClean="0">
                <a:effectLst>
                  <a:outerShdw blurRad="38100" dist="38100" dir="2700000" algn="tl">
                    <a:srgbClr val="000000">
                      <a:alpha val="43137"/>
                    </a:srgbClr>
                  </a:outerShdw>
                </a:effectLst>
                <a:latin typeface="Cambria" pitchFamily="18" charset="0"/>
              </a:rPr>
              <a:t>in</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Show them your zeal and joy (</a:t>
            </a:r>
            <a:r>
              <a:rPr lang="en-US" sz="2800" b="1" dirty="0" smtClean="0">
                <a:effectLst>
                  <a:outerShdw blurRad="38100" dist="38100" dir="2700000" algn="tl">
                    <a:srgbClr val="000000">
                      <a:alpha val="43137"/>
                    </a:srgbClr>
                  </a:outerShdw>
                </a:effectLst>
                <a:latin typeface="Cambria" pitchFamily="18" charset="0"/>
              </a:rPr>
              <a:t>12:11–12</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Whatever is worth doing in the Christian life is valuable enough to be done with </a:t>
            </a:r>
            <a:r>
              <a:rPr lang="en-US" sz="2800" b="1" i="1" u="sng" dirty="0" smtClean="0">
                <a:effectLst>
                  <a:outerShdw blurRad="38100" dist="38100" dir="2700000" algn="tl">
                    <a:srgbClr val="000000">
                      <a:alpha val="43137"/>
                    </a:srgbClr>
                  </a:outerShdw>
                </a:effectLst>
                <a:latin typeface="Cambria" pitchFamily="18" charset="0"/>
              </a:rPr>
              <a:t>enthusiasm</a:t>
            </a:r>
            <a:r>
              <a:rPr lang="en-US" sz="2800" b="1" dirty="0" smtClean="0">
                <a:latin typeface="Cambria" pitchFamily="18" charset="0"/>
              </a:rPr>
              <a:t> and </a:t>
            </a:r>
            <a:r>
              <a:rPr lang="en-US" sz="2800" b="1" i="1" u="sng" dirty="0" smtClean="0">
                <a:effectLst>
                  <a:outerShdw blurRad="38100" dist="38100" dir="2700000" algn="tl">
                    <a:srgbClr val="000000">
                      <a:alpha val="43137"/>
                    </a:srgbClr>
                  </a:outerShdw>
                </a:effectLst>
                <a:latin typeface="Cambria" pitchFamily="18" charset="0"/>
              </a:rPr>
              <a:t>care</a:t>
            </a:r>
            <a:r>
              <a:rPr lang="en-US" sz="2800" b="1" dirty="0" smtClean="0">
                <a:latin typeface="Cambria" pitchFamily="18" charset="0"/>
              </a:rPr>
              <a:t>.  Sloth and indifference not only prevent good, but allow </a:t>
            </a:r>
            <a:r>
              <a:rPr lang="en-US" sz="2800" b="1" i="1" u="sng" dirty="0" smtClean="0">
                <a:effectLst>
                  <a:outerShdw blurRad="38100" dist="38100" dir="2700000" algn="tl">
                    <a:srgbClr val="000000">
                      <a:alpha val="43137"/>
                    </a:srgbClr>
                  </a:outerShdw>
                </a:effectLst>
                <a:latin typeface="Cambria" pitchFamily="18" charset="0"/>
              </a:rPr>
              <a:t>evil</a:t>
            </a:r>
            <a:r>
              <a:rPr lang="en-US" sz="2800" b="1" dirty="0" smtClean="0">
                <a:latin typeface="Cambria" pitchFamily="18" charset="0"/>
              </a:rPr>
              <a:t> to prosper. </a:t>
            </a:r>
          </a:p>
          <a:p>
            <a:pPr marL="274320" indent="-274320">
              <a:spcAft>
                <a:spcPts val="18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Fervent in spirit</a:t>
            </a:r>
            <a:r>
              <a:rPr lang="en-US" sz="2800" b="1" dirty="0" smtClean="0">
                <a:latin typeface="Cambria" pitchFamily="18" charset="0"/>
              </a:rPr>
              <a:t> means </a:t>
            </a:r>
            <a:r>
              <a:rPr lang="en-US" sz="2800" b="1" i="1" dirty="0" smtClean="0">
                <a:latin typeface="Cambria" pitchFamily="18" charset="0"/>
              </a:rPr>
              <a:t>“to boil in spirit.”</a:t>
            </a:r>
            <a:r>
              <a:rPr lang="en-US" sz="2800" b="1" dirty="0" smtClean="0">
                <a:latin typeface="Cambria" pitchFamily="18" charset="0"/>
              </a:rPr>
              <a:t>  This phrase suggests having plenty of heat to produce adequate, productive energy, but not so much heat that one goes </a:t>
            </a:r>
            <a:r>
              <a:rPr lang="en-US" sz="2800" b="1" i="1" dirty="0" smtClean="0">
                <a:effectLst>
                  <a:outerShdw blurRad="38100" dist="38100" dir="2700000" algn="tl">
                    <a:srgbClr val="000000">
                      <a:alpha val="43137"/>
                    </a:srgbClr>
                  </a:outerShdw>
                </a:effectLst>
                <a:latin typeface="Cambria" pitchFamily="18" charset="0"/>
              </a:rPr>
              <a:t>out of control</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12:11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70000"/>
          </a:srgbClr>
        </a:solidFill>
        <a:effectLst/>
      </p:bgPr>
    </p:bg>
    <p:spTree>
      <p:nvGrpSpPr>
        <p:cNvPr id="1" name=""/>
        <p:cNvGrpSpPr/>
        <p:nvPr/>
      </p:nvGrpSpPr>
      <p:grpSpPr>
        <a:xfrm>
          <a:off x="0" y="0"/>
          <a:ext cx="0" cy="0"/>
          <a:chOff x="0" y="0"/>
          <a:chExt cx="0" cy="0"/>
        </a:xfrm>
      </p:grpSpPr>
      <p:pic>
        <p:nvPicPr>
          <p:cNvPr id="6" name="Picture 5" descr="12 - 12 text.jpg"/>
          <p:cNvPicPr>
            <a:picLocks noChangeAspect="1"/>
          </p:cNvPicPr>
          <p:nvPr/>
        </p:nvPicPr>
        <p:blipFill>
          <a:blip r:embed="rId2" cstate="print"/>
          <a:srcRect b="3970"/>
          <a:stretch>
            <a:fillRect/>
          </a:stretch>
        </p:blipFill>
        <p:spPr>
          <a:xfrm>
            <a:off x="762000" y="914400"/>
            <a:ext cx="7501523" cy="4800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93647"/>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	 Paul tells believers how to love </a:t>
            </a:r>
            <a:r>
              <a:rPr lang="en-US" sz="2800" b="1" i="1" u="sng" dirty="0" smtClean="0">
                <a:effectLst>
                  <a:outerShdw blurRad="38100" dist="38100" dir="2700000" algn="tl">
                    <a:srgbClr val="000000">
                      <a:alpha val="43137"/>
                    </a:srgbClr>
                  </a:outerShdw>
                </a:effectLst>
                <a:latin typeface="Cambria" pitchFamily="18" charset="0"/>
              </a:rPr>
              <a:t>in</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Show them your zeal and joy (</a:t>
            </a:r>
            <a:r>
              <a:rPr lang="en-US" sz="2800" b="1" dirty="0" smtClean="0">
                <a:effectLst>
                  <a:outerShdw blurRad="38100" dist="38100" dir="2700000" algn="tl">
                    <a:srgbClr val="000000">
                      <a:alpha val="43137"/>
                    </a:srgbClr>
                  </a:outerShdw>
                </a:effectLst>
                <a:latin typeface="Cambria" pitchFamily="18" charset="0"/>
              </a:rPr>
              <a:t>12:11–12</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Believers are to be </a:t>
            </a:r>
            <a:r>
              <a:rPr lang="en-US" sz="2800" b="1" i="1" dirty="0" smtClean="0">
                <a:effectLst>
                  <a:outerShdw blurRad="38100" dist="38100" dir="2700000" algn="tl">
                    <a:srgbClr val="000000">
                      <a:alpha val="43137"/>
                    </a:srgbClr>
                  </a:outerShdw>
                </a:effectLst>
                <a:latin typeface="Cambria" pitchFamily="18" charset="0"/>
              </a:rPr>
              <a:t>joyful in hope</a:t>
            </a:r>
            <a:r>
              <a:rPr lang="en-US" sz="2800" b="1" dirty="0" smtClean="0">
                <a:latin typeface="Cambria" pitchFamily="18" charset="0"/>
              </a:rPr>
              <a:t>, because their hope in Christ is the basis of their rejoicing.  </a:t>
            </a:r>
          </a:p>
          <a:p>
            <a:pPr marL="274320" indent="-274320">
              <a:spcAft>
                <a:spcPts val="1800"/>
              </a:spcAft>
              <a:buFont typeface="Arial" pitchFamily="34" charset="0"/>
              <a:buChar char="•"/>
            </a:pPr>
            <a:r>
              <a:rPr lang="en-US" sz="2800" b="1" dirty="0" smtClean="0">
                <a:latin typeface="Cambria" pitchFamily="18" charset="0"/>
              </a:rPr>
              <a:t>In affliction (distress, trouble, pressure), believers are to be </a:t>
            </a:r>
            <a:r>
              <a:rPr lang="en-US" sz="2800" b="1" i="1" dirty="0" smtClean="0">
                <a:effectLst>
                  <a:outerShdw blurRad="38100" dist="38100" dir="2700000" algn="tl">
                    <a:srgbClr val="000000">
                      <a:alpha val="43137"/>
                    </a:srgbClr>
                  </a:outerShdw>
                </a:effectLst>
                <a:latin typeface="Cambria" pitchFamily="18" charset="0"/>
              </a:rPr>
              <a:t>patient</a:t>
            </a:r>
            <a:r>
              <a:rPr lang="en-US" sz="2800" b="1" dirty="0" smtClean="0">
                <a:latin typeface="Cambria" pitchFamily="18" charset="0"/>
              </a:rPr>
              <a:t> which means,         </a:t>
            </a:r>
            <a:r>
              <a:rPr lang="en-US" sz="2800" b="1" i="1" dirty="0" smtClean="0">
                <a:latin typeface="Cambria" pitchFamily="18" charset="0"/>
              </a:rPr>
              <a:t>“being steadfast, having endurance.”</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Believers should continue steadfastly in </a:t>
            </a:r>
            <a:r>
              <a:rPr lang="en-US" sz="2800" b="1" i="1" dirty="0" smtClean="0">
                <a:effectLst>
                  <a:outerShdw blurRad="38100" dist="38100" dir="2700000" algn="tl">
                    <a:srgbClr val="000000">
                      <a:alpha val="43137"/>
                    </a:srgbClr>
                  </a:outerShdw>
                </a:effectLst>
                <a:latin typeface="Cambria" pitchFamily="18" charset="0"/>
              </a:rPr>
              <a:t>prayer</a:t>
            </a:r>
            <a:r>
              <a:rPr lang="en-US" sz="2800" b="1" dirty="0" smtClean="0">
                <a:latin typeface="Cambria" pitchFamily="18" charset="0"/>
              </a:rPr>
              <a:t> to God for wisdom, guidance, and strength.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12:11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04666"/>
          </a:xfrm>
          <a:prstGeom prst="rect">
            <a:avLst/>
          </a:prstGeom>
          <a:noFill/>
          <a:effectLst/>
        </p:spPr>
        <p:txBody>
          <a:bodyPr wrap="square" rtlCol="0">
            <a:spAutoFit/>
          </a:bodyPr>
          <a:lstStyle/>
          <a:p>
            <a:pPr marL="274320" indent="-274320">
              <a:lnSpc>
                <a:spcPct val="110000"/>
              </a:lnSpc>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Overview:   </a:t>
            </a:r>
            <a:endParaRPr lang="en-US" sz="2800" b="1" dirty="0" smtClean="0">
              <a:solidFill>
                <a:prstClr val="black"/>
              </a:solidFill>
              <a:latin typeface="Cambria" pitchFamily="18" charset="0"/>
            </a:endParaRPr>
          </a:p>
          <a:p>
            <a:pPr marL="274320" indent="-274320">
              <a:lnSpc>
                <a:spcPct val="110000"/>
              </a:lnSpc>
              <a:spcAft>
                <a:spcPts val="1200"/>
              </a:spcAft>
              <a:buSzPct val="70000"/>
              <a:buFont typeface="Arial" pitchFamily="34" charset="0"/>
              <a:buChar char="•"/>
            </a:pPr>
            <a:r>
              <a:rPr lang="en-US" sz="2400" b="1" dirty="0" smtClean="0">
                <a:solidFill>
                  <a:prstClr val="black"/>
                </a:solidFill>
                <a:effectLst>
                  <a:outerShdw blurRad="38100" dist="38100" dir="2700000" algn="tl">
                    <a:srgbClr val="000000">
                      <a:alpha val="43137"/>
                    </a:srgbClr>
                  </a:outerShdw>
                </a:effectLst>
                <a:latin typeface="Cambria" pitchFamily="18" charset="0"/>
              </a:rPr>
              <a:t>Ch12</a:t>
            </a:r>
            <a:r>
              <a:rPr lang="en-US" sz="2400" b="1" dirty="0" smtClean="0">
                <a:solidFill>
                  <a:prstClr val="black"/>
                </a:solidFill>
                <a:latin typeface="Cambria" pitchFamily="18" charset="0"/>
              </a:rPr>
              <a:t> – Paul urges his readers to make their bodies living sacrifices for the glory of God and the believer’s service.</a:t>
            </a:r>
          </a:p>
          <a:p>
            <a:pPr marL="274320" indent="-274320">
              <a:lnSpc>
                <a:spcPct val="110000"/>
              </a:lnSpc>
              <a:spcAft>
                <a:spcPts val="1200"/>
              </a:spcAft>
              <a:buSzPct val="70000"/>
              <a:buFont typeface="Arial" pitchFamily="34" charset="0"/>
              <a:buChar char="•"/>
            </a:pPr>
            <a:r>
              <a:rPr lang="en-US" sz="2400" b="1" dirty="0" smtClean="0">
                <a:solidFill>
                  <a:prstClr val="black"/>
                </a:solidFill>
                <a:effectLst>
                  <a:outerShdw blurRad="38100" dist="38100" dir="2700000" algn="tl">
                    <a:srgbClr val="000000">
                      <a:alpha val="43137"/>
                    </a:srgbClr>
                  </a:outerShdw>
                </a:effectLst>
                <a:latin typeface="Cambria" pitchFamily="18" charset="0"/>
              </a:rPr>
              <a:t>Ch13</a:t>
            </a:r>
            <a:r>
              <a:rPr lang="en-US" sz="2400" b="1" dirty="0" smtClean="0">
                <a:solidFill>
                  <a:prstClr val="black"/>
                </a:solidFill>
                <a:latin typeface="Cambria" pitchFamily="18" charset="0"/>
              </a:rPr>
              <a:t> – Paul discusses the believer’s responsibilities toward society: to the rulers and the state. </a:t>
            </a:r>
          </a:p>
          <a:p>
            <a:pPr marL="274320" indent="-274320">
              <a:lnSpc>
                <a:spcPct val="110000"/>
              </a:lnSpc>
              <a:spcAft>
                <a:spcPts val="1200"/>
              </a:spcAft>
              <a:buSzPct val="70000"/>
              <a:buFont typeface="Arial" pitchFamily="34" charset="0"/>
              <a:buChar char="•"/>
            </a:pPr>
            <a:r>
              <a:rPr lang="en-US" sz="2400" b="1" dirty="0" smtClean="0">
                <a:solidFill>
                  <a:prstClr val="black"/>
                </a:solidFill>
                <a:effectLst>
                  <a:outerShdw blurRad="38100" dist="38100" dir="2700000" algn="tl">
                    <a:srgbClr val="000000">
                      <a:alpha val="43137"/>
                    </a:srgbClr>
                  </a:outerShdw>
                </a:effectLst>
                <a:latin typeface="Cambria" pitchFamily="18" charset="0"/>
              </a:rPr>
              <a:t>Ch14</a:t>
            </a:r>
            <a:r>
              <a:rPr lang="en-US" sz="2400" b="1" dirty="0" smtClean="0">
                <a:solidFill>
                  <a:prstClr val="black"/>
                </a:solidFill>
                <a:latin typeface="Cambria" pitchFamily="18" charset="0"/>
              </a:rPr>
              <a:t> – Paul discusses the believer’s responsibilities toward those Christians who are weak in the faith. </a:t>
            </a:r>
          </a:p>
          <a:p>
            <a:pPr marL="274320" indent="-274320">
              <a:lnSpc>
                <a:spcPct val="110000"/>
              </a:lnSpc>
              <a:spcAft>
                <a:spcPts val="1200"/>
              </a:spcAft>
              <a:buSzPct val="70000"/>
              <a:buFont typeface="Arial" pitchFamily="34" charset="0"/>
              <a:buChar char="•"/>
            </a:pPr>
            <a:r>
              <a:rPr lang="en-US" sz="2400" b="1" dirty="0" smtClean="0">
                <a:solidFill>
                  <a:prstClr val="black"/>
                </a:solidFill>
                <a:effectLst>
                  <a:outerShdw blurRad="38100" dist="38100" dir="2700000" algn="tl">
                    <a:srgbClr val="000000">
                      <a:alpha val="43137"/>
                    </a:srgbClr>
                  </a:outerShdw>
                </a:effectLst>
                <a:latin typeface="Cambria" pitchFamily="18" charset="0"/>
              </a:rPr>
              <a:t>Ch15</a:t>
            </a:r>
            <a:r>
              <a:rPr lang="en-US" sz="2400" b="1" dirty="0" smtClean="0">
                <a:solidFill>
                  <a:prstClr val="black"/>
                </a:solidFill>
                <a:latin typeface="Cambria" pitchFamily="18" charset="0"/>
              </a:rPr>
              <a:t> – Paul talks about how Christians should live in relation to others.  He writes about his travel plans and prayers for his Roman audience.  </a:t>
            </a:r>
          </a:p>
          <a:p>
            <a:pPr marL="274320" indent="-274320">
              <a:lnSpc>
                <a:spcPct val="110000"/>
              </a:lnSpc>
              <a:spcAft>
                <a:spcPts val="1200"/>
              </a:spcAft>
              <a:buSzPct val="70000"/>
              <a:buFont typeface="Arial" pitchFamily="34" charset="0"/>
              <a:buChar char="•"/>
            </a:pPr>
            <a:r>
              <a:rPr lang="en-US" sz="2400" b="1" dirty="0" smtClean="0">
                <a:solidFill>
                  <a:prstClr val="black"/>
                </a:solidFill>
                <a:effectLst>
                  <a:outerShdw blurRad="38100" dist="38100" dir="2700000" algn="tl">
                    <a:srgbClr val="000000">
                      <a:alpha val="43137"/>
                    </a:srgbClr>
                  </a:outerShdw>
                </a:effectLst>
                <a:latin typeface="Cambria" pitchFamily="18" charset="0"/>
              </a:rPr>
              <a:t>Ch16</a:t>
            </a:r>
            <a:r>
              <a:rPr lang="en-US" sz="2400" b="1" dirty="0" smtClean="0">
                <a:solidFill>
                  <a:prstClr val="black"/>
                </a:solidFill>
                <a:latin typeface="Cambria" pitchFamily="18" charset="0"/>
              </a:rPr>
              <a:t> – In closing, Paul greets a few specific friends and gives some final instructions.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a:spcBef>
                <a:spcPct val="0"/>
              </a:spcBef>
              <a:defRPr/>
            </a:pPr>
            <a:r>
              <a:rPr lang="en-US" sz="3600" cap="all" dirty="0" smtClean="0">
                <a:solidFill>
                  <a:srgbClr val="7030A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Romans</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wipe(left)">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C000">
            <a:alpha val="70000"/>
          </a:srgbClr>
        </a:solidFill>
        <a:effectLst/>
      </p:bgPr>
    </p:bg>
    <p:spTree>
      <p:nvGrpSpPr>
        <p:cNvPr id="1" name=""/>
        <p:cNvGrpSpPr/>
        <p:nvPr/>
      </p:nvGrpSpPr>
      <p:grpSpPr>
        <a:xfrm>
          <a:off x="0" y="0"/>
          <a:ext cx="0" cy="0"/>
          <a:chOff x="0" y="0"/>
          <a:chExt cx="0" cy="0"/>
        </a:xfrm>
      </p:grpSpPr>
      <p:pic>
        <p:nvPicPr>
          <p:cNvPr id="4" name="Picture 3" descr="12 - 13 text.jpg"/>
          <p:cNvPicPr>
            <a:picLocks noChangeAspect="1"/>
          </p:cNvPicPr>
          <p:nvPr/>
        </p:nvPicPr>
        <p:blipFill>
          <a:blip r:embed="rId2" cstate="print"/>
          <a:srcRect l="4444" t="28889" r="5556" b="22222"/>
          <a:stretch>
            <a:fillRect/>
          </a:stretch>
        </p:blipFill>
        <p:spPr>
          <a:xfrm>
            <a:off x="1219200" y="1447800"/>
            <a:ext cx="6873586" cy="3733800"/>
          </a:xfrm>
          <a:prstGeom prst="rect">
            <a:avLst/>
          </a:prstGeom>
          <a:ln>
            <a:noFill/>
          </a:ln>
          <a:effectLst>
            <a:outerShdw blurRad="190500" algn="tl" rotWithShape="0">
              <a:srgbClr val="000000">
                <a:alpha val="70000"/>
              </a:srgbClr>
            </a:outerShdw>
          </a:effectLst>
        </p:spPr>
      </p:pic>
      <p:cxnSp>
        <p:nvCxnSpPr>
          <p:cNvPr id="5" name="Straight Connector 4"/>
          <p:cNvCxnSpPr/>
          <p:nvPr/>
        </p:nvCxnSpPr>
        <p:spPr>
          <a:xfrm>
            <a:off x="1981200" y="28194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93702"/>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	 Paul tells believers how to love </a:t>
            </a:r>
            <a:r>
              <a:rPr lang="en-US" sz="2800" b="1" i="1" u="sng" dirty="0" smtClean="0">
                <a:effectLst>
                  <a:outerShdw blurRad="38100" dist="38100" dir="2700000" algn="tl">
                    <a:srgbClr val="000000">
                      <a:alpha val="43137"/>
                    </a:srgbClr>
                  </a:outerShdw>
                </a:effectLst>
                <a:latin typeface="Cambria" pitchFamily="18" charset="0"/>
              </a:rPr>
              <a:t>in</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Share with them (</a:t>
            </a:r>
            <a:r>
              <a:rPr lang="en-US" sz="2800" b="1" dirty="0" smtClean="0">
                <a:effectLst>
                  <a:outerShdw blurRad="38100" dist="38100" dir="2700000" algn="tl">
                    <a:srgbClr val="000000">
                      <a:alpha val="43137"/>
                    </a:srgbClr>
                  </a:outerShdw>
                </a:effectLst>
                <a:latin typeface="Cambria" pitchFamily="18" charset="0"/>
              </a:rPr>
              <a:t>12:13</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Distributing</a:t>
            </a:r>
            <a:r>
              <a:rPr lang="en-US" sz="2800" b="1" dirty="0" smtClean="0">
                <a:latin typeface="Cambria" pitchFamily="18" charset="0"/>
              </a:rPr>
              <a:t> – from a word that means commonality, partnership, or mutual sharing, which is often translated </a:t>
            </a:r>
            <a:r>
              <a:rPr lang="en-US" sz="2800" b="1" i="1" dirty="0" smtClean="0">
                <a:effectLst>
                  <a:outerShdw blurRad="38100" dist="38100" dir="2700000" algn="tl">
                    <a:srgbClr val="000000">
                      <a:alpha val="43137"/>
                    </a:srgbClr>
                  </a:outerShdw>
                </a:effectLst>
                <a:latin typeface="Cambria" pitchFamily="18" charset="0"/>
              </a:rPr>
              <a:t>fellowship</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communion</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Hospitality</a:t>
            </a:r>
            <a:r>
              <a:rPr lang="en-US" sz="2800" b="1" dirty="0" smtClean="0">
                <a:latin typeface="Cambria" pitchFamily="18" charset="0"/>
              </a:rPr>
              <a:t> – In </a:t>
            </a:r>
            <a:r>
              <a:rPr lang="en-US" sz="2800" b="1" dirty="0" smtClean="0">
                <a:effectLst>
                  <a:outerShdw blurRad="38100" dist="38100" dir="2700000" algn="tl">
                    <a:srgbClr val="000000">
                      <a:alpha val="43137"/>
                    </a:srgbClr>
                  </a:outerShdw>
                </a:effectLst>
                <a:latin typeface="Cambria" pitchFamily="18" charset="0"/>
              </a:rPr>
              <a:t>NT</a:t>
            </a:r>
            <a:r>
              <a:rPr lang="en-US" sz="2800" b="1" dirty="0" smtClean="0">
                <a:latin typeface="Cambria" pitchFamily="18" charset="0"/>
              </a:rPr>
              <a:t> times, travel was dangerous and inns were evil, scarce, and expensive.  So the early believers often opened their </a:t>
            </a:r>
            <a:r>
              <a:rPr lang="en-US" sz="2800" b="1" u="sng" dirty="0" smtClean="0">
                <a:effectLst>
                  <a:outerShdw blurRad="38100" dist="38100" dir="2700000" algn="tl">
                    <a:srgbClr val="000000">
                      <a:alpha val="43137"/>
                    </a:srgbClr>
                  </a:outerShdw>
                </a:effectLst>
                <a:latin typeface="Cambria" pitchFamily="18" charset="0"/>
              </a:rPr>
              <a:t>homes</a:t>
            </a:r>
            <a:r>
              <a:rPr lang="en-US" sz="2800" b="1" dirty="0" smtClean="0">
                <a:latin typeface="Cambria" pitchFamily="18" charset="0"/>
              </a:rPr>
              <a:t> to travelers, especially to fellow believers.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12:13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70000"/>
          </a:srgbClr>
        </a:solidFill>
        <a:effectLst/>
      </p:bgPr>
    </p:bg>
    <p:spTree>
      <p:nvGrpSpPr>
        <p:cNvPr id="1" name=""/>
        <p:cNvGrpSpPr/>
        <p:nvPr/>
      </p:nvGrpSpPr>
      <p:grpSpPr>
        <a:xfrm>
          <a:off x="0" y="0"/>
          <a:ext cx="0" cy="0"/>
          <a:chOff x="0" y="0"/>
          <a:chExt cx="0" cy="0"/>
        </a:xfrm>
      </p:grpSpPr>
      <p:pic>
        <p:nvPicPr>
          <p:cNvPr id="4" name="Picture 3" descr="12 - 15 text.jpg"/>
          <p:cNvPicPr>
            <a:picLocks noChangeAspect="1"/>
          </p:cNvPicPr>
          <p:nvPr/>
        </p:nvPicPr>
        <p:blipFill>
          <a:blip r:embed="rId2" cstate="print"/>
          <a:srcRect b="2406"/>
          <a:stretch>
            <a:fillRect/>
          </a:stretch>
        </p:blipFill>
        <p:spPr>
          <a:xfrm>
            <a:off x="2057400" y="685800"/>
            <a:ext cx="4572000" cy="5470071"/>
          </a:xfrm>
          <a:prstGeom prst="rect">
            <a:avLst/>
          </a:prstGeom>
          <a:ln>
            <a:noFill/>
          </a:ln>
          <a:effectLst>
            <a:outerShdw blurRad="190500" algn="tl" rotWithShape="0">
              <a:srgbClr val="000000">
                <a:alpha val="70000"/>
              </a:srgbClr>
            </a:outerShdw>
          </a:effectLst>
        </p:spPr>
      </p:pic>
      <p:cxnSp>
        <p:nvCxnSpPr>
          <p:cNvPr id="5" name="Straight Connector 4"/>
          <p:cNvCxnSpPr/>
          <p:nvPr/>
        </p:nvCxnSpPr>
        <p:spPr>
          <a:xfrm>
            <a:off x="4191000" y="2286000"/>
            <a:ext cx="822960" cy="0"/>
          </a:xfrm>
          <a:prstGeom prst="line">
            <a:avLst/>
          </a:prstGeom>
          <a:ln w="50800">
            <a:solidFill>
              <a:srgbClr val="C0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62815"/>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	 Paul tells believers how to love </a:t>
            </a:r>
            <a:r>
              <a:rPr lang="en-US" sz="2800" b="1" i="1" u="sng" dirty="0" smtClean="0">
                <a:effectLst>
                  <a:outerShdw blurRad="38100" dist="38100" dir="2700000" algn="tl">
                    <a:srgbClr val="000000">
                      <a:alpha val="43137"/>
                    </a:srgbClr>
                  </a:outerShdw>
                </a:effectLst>
                <a:latin typeface="Cambria" pitchFamily="18" charset="0"/>
              </a:rPr>
              <a:t>in</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Mourn and weep with them (</a:t>
            </a:r>
            <a:r>
              <a:rPr lang="en-US" sz="2800" b="1" dirty="0" smtClean="0">
                <a:effectLst>
                  <a:outerShdw blurRad="38100" dist="38100" dir="2700000" algn="tl">
                    <a:srgbClr val="000000">
                      <a:alpha val="43137"/>
                    </a:srgbClr>
                  </a:outerShdw>
                </a:effectLst>
                <a:latin typeface="Cambria" pitchFamily="18" charset="0"/>
              </a:rPr>
              <a:t>12:15</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Christians are to be </a:t>
            </a:r>
            <a:r>
              <a:rPr lang="en-US" sz="2800" b="1" i="1" dirty="0" smtClean="0">
                <a:effectLst>
                  <a:outerShdw blurRad="38100" dist="38100" dir="2700000" algn="tl">
                    <a:srgbClr val="000000">
                      <a:alpha val="43137"/>
                    </a:srgbClr>
                  </a:outerShdw>
                </a:effectLst>
                <a:latin typeface="Cambria" pitchFamily="18" charset="0"/>
              </a:rPr>
              <a:t>glad</a:t>
            </a:r>
            <a:r>
              <a:rPr lang="en-US" sz="2800" b="1" dirty="0" smtClean="0">
                <a:latin typeface="Cambria" pitchFamily="18" charset="0"/>
              </a:rPr>
              <a:t> in the blessings, honor, and welfare of others—no matter what one’s own situation, and to be sensitive or compassionate to the </a:t>
            </a:r>
            <a:r>
              <a:rPr lang="en-US" sz="2800" b="1" i="1" dirty="0" smtClean="0">
                <a:effectLst>
                  <a:outerShdw blurRad="38100" dist="38100" dir="2700000" algn="tl">
                    <a:srgbClr val="000000">
                      <a:alpha val="43137"/>
                    </a:srgbClr>
                  </a:outerShdw>
                </a:effectLst>
                <a:latin typeface="Cambria" pitchFamily="18" charset="0"/>
              </a:rPr>
              <a:t>hardships</a:t>
            </a:r>
            <a:r>
              <a:rPr lang="en-US" sz="2800" b="1" dirty="0" smtClean="0">
                <a:latin typeface="Cambria" pitchFamily="18" charset="0"/>
              </a:rPr>
              <a:t> and sorrows of others.  </a:t>
            </a:r>
          </a:p>
          <a:p>
            <a:pPr marL="274320" indent="-274320">
              <a:spcAft>
                <a:spcPts val="1800"/>
              </a:spcAft>
              <a:buFont typeface="Arial" pitchFamily="34" charset="0"/>
              <a:buChar char="•"/>
            </a:pPr>
            <a:r>
              <a:rPr lang="en-US" sz="2800" b="1" dirty="0" smtClean="0">
                <a:latin typeface="Cambria" pitchFamily="18" charset="0"/>
              </a:rPr>
              <a:t>Sympathetic involvement with the joys and sorrows of fellow-believers is a hallmark of sincere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for the brothers and sisters of Christ.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 name="Picture 3" descr="12 - 16 text.jpg"/>
          <p:cNvPicPr>
            <a:picLocks noChangeAspect="1"/>
          </p:cNvPicPr>
          <p:nvPr/>
        </p:nvPicPr>
        <p:blipFill>
          <a:blip r:embed="rId2" cstate="print"/>
          <a:srcRect t="15555" r="2222" b="11111"/>
          <a:stretch>
            <a:fillRect/>
          </a:stretch>
        </p:blipFill>
        <p:spPr>
          <a:xfrm>
            <a:off x="1143000" y="838200"/>
            <a:ext cx="6705600" cy="5029200"/>
          </a:xfrm>
          <a:prstGeom prst="rect">
            <a:avLst/>
          </a:prstGeom>
          <a:ln>
            <a:noFill/>
          </a:ln>
          <a:effectLst>
            <a:softEdge rad="112500"/>
          </a:effectLst>
        </p:spPr>
      </p:pic>
      <p:cxnSp>
        <p:nvCxnSpPr>
          <p:cNvPr id="5" name="Straight Connector 4"/>
          <p:cNvCxnSpPr/>
          <p:nvPr/>
        </p:nvCxnSpPr>
        <p:spPr>
          <a:xfrm>
            <a:off x="4572000" y="1676400"/>
            <a:ext cx="2194560" cy="0"/>
          </a:xfrm>
          <a:prstGeom prst="line">
            <a:avLst/>
          </a:prstGeom>
          <a:ln w="50800">
            <a:solidFill>
              <a:srgbClr val="FFC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	 Paul tells believers how to love </a:t>
            </a:r>
            <a:r>
              <a:rPr lang="en-US" sz="2800" b="1" i="1" u="sng" dirty="0" smtClean="0">
                <a:effectLst>
                  <a:outerShdw blurRad="38100" dist="38100" dir="2700000" algn="tl">
                    <a:srgbClr val="000000">
                      <a:alpha val="43137"/>
                    </a:srgbClr>
                  </a:outerShdw>
                </a:effectLst>
                <a:latin typeface="Cambria" pitchFamily="18" charset="0"/>
              </a:rPr>
              <a:t>in</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Live in harmony</a:t>
            </a:r>
            <a:r>
              <a:rPr lang="en-US" sz="2800" b="1" dirty="0" smtClean="0">
                <a:latin typeface="Cambria" pitchFamily="18" charset="0"/>
              </a:rPr>
              <a:t> with them (</a:t>
            </a:r>
            <a:r>
              <a:rPr lang="en-US" sz="2800" b="1" dirty="0" smtClean="0">
                <a:effectLst>
                  <a:outerShdw blurRad="38100" dist="38100" dir="2700000" algn="tl">
                    <a:srgbClr val="000000">
                      <a:alpha val="43137"/>
                    </a:srgbClr>
                  </a:outerShdw>
                </a:effectLst>
                <a:latin typeface="Cambria" pitchFamily="18" charset="0"/>
              </a:rPr>
              <a:t>12:16</a:t>
            </a:r>
            <a:r>
              <a:rPr lang="en-US" sz="2800" b="1" dirty="0" smtClean="0">
                <a:latin typeface="Cambria" pitchFamily="18" charset="0"/>
              </a:rPr>
              <a:t>) means, “having the same attitude toward one another.”  That is, to be impartial.  Being in harmony with other Christians is basic to being able to </a:t>
            </a:r>
            <a:r>
              <a:rPr lang="en-US" sz="2800" b="1" u="sng" dirty="0" smtClean="0">
                <a:effectLst>
                  <a:outerShdw blurRad="38100" dist="38100" dir="2700000" algn="tl">
                    <a:srgbClr val="000000">
                      <a:alpha val="43137"/>
                    </a:srgbClr>
                  </a:outerShdw>
                </a:effectLst>
                <a:latin typeface="Cambria" pitchFamily="18" charset="0"/>
              </a:rPr>
              <a:t>empathize</a:t>
            </a:r>
            <a:r>
              <a:rPr lang="en-US" sz="2800" b="1" dirty="0" smtClean="0">
                <a:latin typeface="Cambria" pitchFamily="18" charset="0"/>
              </a:rPr>
              <a:t> with them.  Christians are not to have conceit or feelings of superiority toward fellow believers.  </a:t>
            </a:r>
          </a:p>
          <a:p>
            <a:pPr marL="274320" indent="-274320">
              <a:spcAft>
                <a:spcPts val="1800"/>
              </a:spcAft>
              <a:buFont typeface="Arial" pitchFamily="34" charset="0"/>
              <a:buChar char="•"/>
            </a:pPr>
            <a:r>
              <a:rPr lang="en-US" sz="2800" b="1" dirty="0" smtClean="0">
                <a:latin typeface="Cambria" pitchFamily="18" charset="0"/>
              </a:rPr>
              <a:t>Do not become wise concerning yourselves, an attitude that makes empathy impossible.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will not manifest itself in refusing to associate with those of a lower estate.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12:17 – 21</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544764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3000" b="1" baseline="30000" dirty="0" smtClean="0">
                <a:effectLst>
                  <a:outerShdw blurRad="38100" dist="38100" dir="2700000" algn="tl">
                    <a:srgbClr val="000000">
                      <a:alpha val="43137"/>
                    </a:srgbClr>
                  </a:outerShdw>
                </a:effectLst>
                <a:latin typeface="Georgia" pitchFamily="18" charset="0"/>
              </a:rPr>
              <a:t>17</a:t>
            </a:r>
            <a:r>
              <a:rPr lang="en-US" sz="3000" i="1" dirty="0" smtClean="0">
                <a:latin typeface="Georgia" pitchFamily="18" charset="0"/>
              </a:rPr>
              <a:t>Recompense to no man evil for evil. Provide things honest in the sight of all men.  </a:t>
            </a:r>
            <a:r>
              <a:rPr lang="en-US" sz="3000" b="1" baseline="30000" dirty="0" smtClean="0">
                <a:effectLst>
                  <a:outerShdw blurRad="38100" dist="38100" dir="2700000" algn="tl">
                    <a:srgbClr val="000000">
                      <a:alpha val="43137"/>
                    </a:srgbClr>
                  </a:outerShdw>
                </a:effectLst>
                <a:latin typeface="Georgia" pitchFamily="18" charset="0"/>
              </a:rPr>
              <a:t>18</a:t>
            </a:r>
            <a:r>
              <a:rPr lang="en-US" sz="3000" i="1" dirty="0" smtClean="0">
                <a:latin typeface="Georgia" pitchFamily="18" charset="0"/>
              </a:rPr>
              <a:t>If it be possible, as much as lies in you, live peaceably with all men.  </a:t>
            </a:r>
            <a:r>
              <a:rPr lang="en-US" sz="3000" b="1" baseline="30000" dirty="0" smtClean="0">
                <a:effectLst>
                  <a:outerShdw blurRad="38100" dist="38100" dir="2700000" algn="tl">
                    <a:srgbClr val="000000">
                      <a:alpha val="43137"/>
                    </a:srgbClr>
                  </a:outerShdw>
                </a:effectLst>
                <a:latin typeface="Georgia" pitchFamily="18" charset="0"/>
              </a:rPr>
              <a:t>19</a:t>
            </a:r>
            <a:r>
              <a:rPr lang="en-US" sz="3000" i="1" dirty="0" smtClean="0">
                <a:latin typeface="Georgia" pitchFamily="18" charset="0"/>
              </a:rPr>
              <a:t>Dearly beloved, avenge not yourselves, but rather give place unto wrath: for it is written, Vengeance is mine; I will repay, saith the Lord.  </a:t>
            </a:r>
            <a:r>
              <a:rPr lang="en-US" sz="3000" b="1" baseline="30000" dirty="0" smtClean="0">
                <a:effectLst>
                  <a:outerShdw blurRad="38100" dist="38100" dir="2700000" algn="tl">
                    <a:srgbClr val="000000">
                      <a:alpha val="43137"/>
                    </a:srgbClr>
                  </a:outerShdw>
                </a:effectLst>
                <a:latin typeface="Georgia" pitchFamily="18" charset="0"/>
              </a:rPr>
              <a:t>20</a:t>
            </a:r>
            <a:r>
              <a:rPr lang="en-US" sz="3000" i="1" dirty="0" smtClean="0">
                <a:latin typeface="Georgia" pitchFamily="18" charset="0"/>
              </a:rPr>
              <a:t>Therefore if thine enemy hunger, feed him; if he thirst, give him drink: for in so doing thou shalt heap coals of fire on his head.  </a:t>
            </a:r>
            <a:r>
              <a:rPr lang="en-US" sz="3000" b="1" baseline="30000" dirty="0" smtClean="0">
                <a:effectLst>
                  <a:outerShdw blurRad="38100" dist="38100" dir="2700000" algn="tl">
                    <a:srgbClr val="000000">
                      <a:alpha val="43137"/>
                    </a:srgbClr>
                  </a:outerShdw>
                </a:effectLst>
                <a:latin typeface="Georgia" pitchFamily="18" charset="0"/>
              </a:rPr>
              <a:t>21</a:t>
            </a:r>
            <a:r>
              <a:rPr lang="en-US" sz="3000" i="1" dirty="0" smtClean="0">
                <a:latin typeface="Georgia" pitchFamily="18" charset="0"/>
              </a:rPr>
              <a:t>Be not overcome of evil, but overcome evil with good.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55367"/>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In this section, Paul’s exhortations relate to a </a:t>
            </a:r>
            <a:r>
              <a:rPr lang="en-US" sz="2800" b="1" i="1" dirty="0" smtClean="0">
                <a:effectLst>
                  <a:outerShdw blurRad="38100" dist="38100" dir="2700000" algn="tl">
                    <a:srgbClr val="000000">
                      <a:alpha val="43137"/>
                    </a:srgbClr>
                  </a:outerShdw>
                </a:effectLst>
                <a:latin typeface="Cambria" pitchFamily="18" charset="0"/>
              </a:rPr>
              <a:t>believer’s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reactions</a:t>
            </a:r>
            <a:r>
              <a:rPr lang="en-US" sz="2800" b="1" dirty="0" smtClean="0">
                <a:latin typeface="Cambria" pitchFamily="18" charset="0"/>
              </a:rPr>
              <a:t> to the actions and emotions of others, whether Christians or not.</a:t>
            </a:r>
          </a:p>
          <a:p>
            <a:pPr marL="274320" indent="-274320">
              <a:spcAft>
                <a:spcPts val="1800"/>
              </a:spcAft>
              <a:buFont typeface="Arial" pitchFamily="34" charset="0"/>
              <a:buChar char="•"/>
            </a:pPr>
            <a:r>
              <a:rPr lang="en-US" sz="2800" b="1" dirty="0" smtClean="0">
                <a:latin typeface="Cambria" pitchFamily="18" charset="0"/>
              </a:rPr>
              <a:t>Bless them when they persecute you (</a:t>
            </a:r>
            <a:r>
              <a:rPr lang="en-US" sz="2800" b="1" dirty="0" smtClean="0">
                <a:effectLst>
                  <a:outerShdw blurRad="38100" dist="38100" dir="2700000" algn="tl">
                    <a:srgbClr val="000000">
                      <a:alpha val="43137"/>
                    </a:srgbClr>
                  </a:outerShdw>
                </a:effectLst>
                <a:latin typeface="Cambria" pitchFamily="18" charset="0"/>
              </a:rPr>
              <a:t>12:14</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Let God repay them for the evil done to you (</a:t>
            </a:r>
            <a:r>
              <a:rPr lang="en-US" sz="2800" b="1" dirty="0" smtClean="0">
                <a:effectLst>
                  <a:outerShdw blurRad="38100" dist="38100" dir="2700000" algn="tl">
                    <a:srgbClr val="000000">
                      <a:alpha val="43137"/>
                    </a:srgbClr>
                  </a:outerShdw>
                </a:effectLst>
                <a:latin typeface="Cambria" pitchFamily="18" charset="0"/>
              </a:rPr>
              <a:t>12:17–19</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Give them food when they are hungry and water when they are thirsty (</a:t>
            </a:r>
            <a:r>
              <a:rPr lang="en-US" sz="2800" b="1" dirty="0" smtClean="0">
                <a:effectLst>
                  <a:outerShdw blurRad="38100" dist="38100" dir="2700000" algn="tl">
                    <a:srgbClr val="000000">
                      <a:alpha val="43137"/>
                    </a:srgbClr>
                  </a:outerShdw>
                </a:effectLst>
                <a:latin typeface="Cambria" pitchFamily="18" charset="0"/>
              </a:rPr>
              <a:t>12:20–21</a:t>
            </a:r>
            <a:r>
              <a:rPr lang="en-US" sz="2800" b="1" dirty="0" smtClean="0">
                <a:latin typeface="Cambria" pitchFamily="18" charset="0"/>
              </a:rPr>
              <a:t>).  </a:t>
            </a:r>
          </a:p>
          <a:p>
            <a:pPr marL="274320" indent="-274320">
              <a:spcAft>
                <a:spcPts val="1800"/>
              </a:spcAft>
              <a:buFont typeface="Arial" pitchFamily="34" charset="0"/>
              <a:buChar char="•"/>
            </a:pPr>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12:17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20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3000"/>
                            </p:stCondLst>
                            <p:childTnLst>
                              <p:par>
                                <p:cTn id="23" presetID="22" presetClass="entr" presetSubtype="8" fill="hold" nodeType="afterEffect">
                                  <p:stCondLst>
                                    <p:cond delay="2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2" name="Picture 1" descr="12 - 14 text.jpg"/>
          <p:cNvPicPr>
            <a:picLocks noChangeAspect="1"/>
          </p:cNvPicPr>
          <p:nvPr/>
        </p:nvPicPr>
        <p:blipFill>
          <a:blip r:embed="rId2" cstate="print"/>
          <a:srcRect l="2894" t="4167" r="2894" b="2894"/>
          <a:stretch>
            <a:fillRect/>
          </a:stretch>
        </p:blipFill>
        <p:spPr>
          <a:xfrm>
            <a:off x="1905000" y="685800"/>
            <a:ext cx="5638800" cy="5562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24589"/>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Bless them when they persecute you (</a:t>
            </a:r>
            <a:r>
              <a:rPr lang="en-US" sz="2800" b="1" dirty="0" smtClean="0">
                <a:effectLst>
                  <a:outerShdw blurRad="38100" dist="38100" dir="2700000" algn="tl">
                    <a:srgbClr val="000000">
                      <a:alpha val="43137"/>
                    </a:srgbClr>
                  </a:outerShdw>
                </a:effectLst>
                <a:latin typeface="Cambria" pitchFamily="18" charset="0"/>
              </a:rPr>
              <a:t>12:14</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hatred displayed in </a:t>
            </a:r>
            <a:r>
              <a:rPr lang="en-US" sz="2800" b="1" u="sng" dirty="0" smtClean="0">
                <a:effectLst>
                  <a:outerShdw blurRad="38100" dist="38100" dir="2700000" algn="tl">
                    <a:srgbClr val="000000">
                      <a:alpha val="43137"/>
                    </a:srgbClr>
                  </a:outerShdw>
                </a:effectLst>
                <a:latin typeface="Cambria" pitchFamily="18" charset="0"/>
              </a:rPr>
              <a:t>persecution</a:t>
            </a:r>
            <a:r>
              <a:rPr lang="en-US" sz="2800" b="1" dirty="0" smtClean="0">
                <a:latin typeface="Cambria" pitchFamily="18" charset="0"/>
              </a:rPr>
              <a:t> usually evokes response in kind, but Paul commanded, </a:t>
            </a:r>
            <a:r>
              <a:rPr lang="en-US" sz="2800" b="1" i="1" dirty="0" smtClean="0">
                <a:latin typeface="Cambria" pitchFamily="18" charset="0"/>
              </a:rPr>
              <a:t>“Bless those who persecute you; bless and do not curse.”</a:t>
            </a:r>
            <a:r>
              <a:rPr lang="en-US" sz="2800" b="1" dirty="0" smtClean="0">
                <a:latin typeface="Cambria" pitchFamily="18" charset="0"/>
              </a:rPr>
              <a:t>  This is taken from the </a:t>
            </a:r>
            <a:r>
              <a:rPr lang="en-US" sz="2800" b="1" dirty="0" smtClean="0">
                <a:effectLst>
                  <a:outerShdw blurRad="38100" dist="38100" dir="2700000" algn="tl">
                    <a:srgbClr val="000000">
                      <a:alpha val="43137"/>
                    </a:srgbClr>
                  </a:outerShdw>
                </a:effectLst>
                <a:latin typeface="Cambria" pitchFamily="18" charset="0"/>
              </a:rPr>
              <a:t>Sermon on the Mount</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effectLst>
                  <a:outerShdw blurRad="38100" dist="38100" dir="2700000" algn="tl">
                    <a:srgbClr val="000000">
                      <a:alpha val="43137"/>
                    </a:srgbClr>
                  </a:outerShdw>
                </a:effectLst>
                <a:latin typeface="Cambria" pitchFamily="18" charset="0"/>
              </a:rPr>
              <a:t> Matt. 5:44</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That is, as Christians, we should refrain from asking God to </a:t>
            </a:r>
            <a:r>
              <a:rPr lang="en-US" sz="2800" b="1" i="1" dirty="0" smtClean="0">
                <a:effectLst>
                  <a:outerShdw blurRad="38100" dist="38100" dir="2700000" algn="tl">
                    <a:srgbClr val="000000">
                      <a:alpha val="43137"/>
                    </a:srgbClr>
                  </a:outerShdw>
                </a:effectLst>
                <a:latin typeface="Cambria" pitchFamily="18" charset="0"/>
              </a:rPr>
              <a:t>curse</a:t>
            </a:r>
            <a:r>
              <a:rPr lang="en-US" sz="2800" b="1" dirty="0" smtClean="0">
                <a:latin typeface="Cambria" pitchFamily="18" charset="0"/>
              </a:rPr>
              <a:t> those who persecute us.  Instead, we are commanded to treat our </a:t>
            </a:r>
            <a:r>
              <a:rPr lang="en-US" sz="2800" b="1" i="1" dirty="0" smtClean="0">
                <a:effectLst>
                  <a:outerShdw blurRad="38100" dist="38100" dir="2700000" algn="tl">
                    <a:srgbClr val="000000">
                      <a:alpha val="43137"/>
                    </a:srgbClr>
                  </a:outerShdw>
                </a:effectLst>
                <a:latin typeface="Cambria" pitchFamily="18" charset="0"/>
              </a:rPr>
              <a:t>enemies</a:t>
            </a:r>
            <a:r>
              <a:rPr lang="en-US" sz="2800" b="1" dirty="0" smtClean="0">
                <a:latin typeface="Cambria" pitchFamily="18" charset="0"/>
              </a:rPr>
              <a:t> as if they were our </a:t>
            </a:r>
            <a:r>
              <a:rPr lang="en-US" sz="2800" b="1" i="1" dirty="0" smtClean="0">
                <a:effectLst>
                  <a:outerShdw blurRad="38100" dist="38100" dir="2700000" algn="tl">
                    <a:srgbClr val="000000">
                      <a:alpha val="43137"/>
                    </a:srgbClr>
                  </a:outerShdw>
                </a:effectLst>
                <a:latin typeface="Cambria" pitchFamily="18" charset="0"/>
              </a:rPr>
              <a:t>friends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6" name="TextBox 5"/>
          <p:cNvSpPr txBox="1"/>
          <p:nvPr/>
        </p:nvSpPr>
        <p:spPr>
          <a:xfrm>
            <a:off x="762000" y="1524000"/>
            <a:ext cx="7772400" cy="2862322"/>
          </a:xfrm>
          <a:prstGeom prst="rect">
            <a:avLst/>
          </a:prstGeom>
          <a:noFill/>
        </p:spPr>
        <p:txBody>
          <a:bodyPr wrap="square" rtlCol="0" anchor="ctr" anchorCtr="0">
            <a:spAutoFit/>
          </a:bodyPr>
          <a:lstStyle/>
          <a:p>
            <a:pPr algn="ctr"/>
            <a:r>
              <a:rPr lang="en-US" sz="6000" dirty="0" smtClean="0">
                <a:solidFill>
                  <a:prstClr val="white"/>
                </a:solidFill>
                <a:effectLst>
                  <a:outerShdw blurRad="38100" dist="38100" dir="2700000" algn="tl">
                    <a:srgbClr val="000000">
                      <a:alpha val="43137"/>
                    </a:srgbClr>
                  </a:outerShdw>
                </a:effectLst>
                <a:latin typeface="Elephant" pitchFamily="18" charset="0"/>
              </a:rPr>
              <a:t>A Quick Overview </a:t>
            </a:r>
          </a:p>
          <a:p>
            <a:pPr algn="ctr"/>
            <a:r>
              <a:rPr lang="en-US" sz="6000" dirty="0" smtClean="0">
                <a:solidFill>
                  <a:prstClr val="white"/>
                </a:solidFill>
                <a:effectLst>
                  <a:outerShdw blurRad="38100" dist="38100" dir="2700000" algn="tl">
                    <a:srgbClr val="000000">
                      <a:alpha val="43137"/>
                    </a:srgbClr>
                  </a:outerShdw>
                </a:effectLst>
                <a:latin typeface="Elephant" pitchFamily="18" charset="0"/>
              </a:rPr>
              <a:t>of </a:t>
            </a:r>
          </a:p>
          <a:p>
            <a:pPr algn="ctr"/>
            <a:r>
              <a:rPr lang="en-US" sz="6000" dirty="0" smtClean="0">
                <a:solidFill>
                  <a:prstClr val="white"/>
                </a:solidFill>
                <a:effectLst>
                  <a:outerShdw blurRad="38100" dist="38100" dir="2700000" algn="tl">
                    <a:srgbClr val="000000">
                      <a:alpha val="43137"/>
                    </a:srgbClr>
                  </a:outerShdw>
                </a:effectLst>
                <a:latin typeface="Elephant" pitchFamily="18" charset="0"/>
              </a:rPr>
              <a:t>Chapters 12 – 16 </a:t>
            </a:r>
            <a:endParaRPr lang="en-US" sz="6000" dirty="0">
              <a:solidFill>
                <a:prstClr val="white"/>
              </a:solidFill>
              <a:effectLst>
                <a:outerShdw blurRad="38100" dist="38100" dir="2700000" algn="tl">
                  <a:srgbClr val="000000">
                    <a:alpha val="43137"/>
                  </a:srgbClr>
                </a:outerShdw>
              </a:effectLst>
              <a:latin typeface="Elephan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10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12 - 17-19 text.jpg"/>
          <p:cNvPicPr>
            <a:picLocks noChangeAspect="1"/>
          </p:cNvPicPr>
          <p:nvPr/>
        </p:nvPicPr>
        <p:blipFill>
          <a:blip r:embed="rId2" cstate="print"/>
          <a:stretch>
            <a:fillRect/>
          </a:stretch>
        </p:blipFill>
        <p:spPr>
          <a:xfrm>
            <a:off x="838200" y="1066800"/>
            <a:ext cx="7391400" cy="4648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24589"/>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Let God repay them for the evil done to you (</a:t>
            </a:r>
            <a:r>
              <a:rPr lang="en-US" sz="2800" b="1" dirty="0" smtClean="0">
                <a:effectLst>
                  <a:outerShdw blurRad="38100" dist="38100" dir="2700000" algn="tl">
                    <a:srgbClr val="000000">
                      <a:alpha val="43137"/>
                    </a:srgbClr>
                  </a:outerShdw>
                </a:effectLst>
                <a:latin typeface="Cambria" pitchFamily="18" charset="0"/>
              </a:rPr>
              <a:t>12:17–19</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The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principle of justice was </a:t>
            </a:r>
            <a:r>
              <a:rPr lang="en-US" sz="2800" b="1" i="1" dirty="0" smtClean="0">
                <a:latin typeface="Cambria" pitchFamily="18" charset="0"/>
              </a:rPr>
              <a:t>“eye for eye”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Exodus 21:24</a:t>
            </a:r>
            <a:r>
              <a:rPr lang="en-US" sz="2800" b="1" dirty="0" smtClean="0">
                <a:latin typeface="Cambria" pitchFamily="18" charset="0"/>
              </a:rPr>
              <a:t>), but Paul commanded, Do not repay anyone evil for evil.  </a:t>
            </a:r>
          </a:p>
          <a:p>
            <a:pPr marL="274320" indent="-274320">
              <a:spcAft>
                <a:spcPts val="1800"/>
              </a:spcAft>
              <a:buFont typeface="Arial" pitchFamily="34" charset="0"/>
              <a:buChar char="•"/>
            </a:pPr>
            <a:r>
              <a:rPr lang="en-US" sz="2800" b="1" dirty="0" smtClean="0">
                <a:latin typeface="Cambria" pitchFamily="18" charset="0"/>
              </a:rPr>
              <a:t>Christians are to respect what is intrinsically proper and honest.  “Good, noble, and honorable” also carries the idea of visibly and obviously having the </a:t>
            </a:r>
            <a:r>
              <a:rPr lang="en-US" sz="2800" b="1" i="1" dirty="0" smtClean="0">
                <a:effectLst>
                  <a:outerShdw blurRad="38100" dist="38100" dir="2700000" algn="tl">
                    <a:srgbClr val="000000">
                      <a:alpha val="43137"/>
                    </a:srgbClr>
                  </a:outerShdw>
                </a:effectLst>
                <a:latin typeface="Cambria" pitchFamily="18" charset="0"/>
              </a:rPr>
              <a:t>right behavior</a:t>
            </a:r>
            <a:r>
              <a:rPr lang="en-US" sz="2800" b="1" dirty="0" smtClean="0">
                <a:latin typeface="Cambria" pitchFamily="18" charset="0"/>
              </a:rPr>
              <a:t> when they are around others, especially unbelievers.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12:17 – 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Picture 1" descr="12 - 18 text.jpg"/>
          <p:cNvPicPr>
            <a:picLocks noChangeAspect="1"/>
          </p:cNvPicPr>
          <p:nvPr/>
        </p:nvPicPr>
        <p:blipFill>
          <a:blip r:embed="rId2" cstate="print"/>
          <a:srcRect r="3887" b="5506"/>
          <a:stretch>
            <a:fillRect/>
          </a:stretch>
        </p:blipFill>
        <p:spPr>
          <a:xfrm>
            <a:off x="1143000" y="457200"/>
            <a:ext cx="6934200" cy="57150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3810000" y="33528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62815"/>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If it is possible.</a:t>
            </a:r>
            <a:r>
              <a:rPr lang="en-US" sz="2800" b="1" dirty="0" smtClean="0">
                <a:latin typeface="Cambria" pitchFamily="18" charset="0"/>
              </a:rPr>
              <a:t>  Although we should do everything possible to be at </a:t>
            </a:r>
            <a:r>
              <a:rPr lang="en-US" sz="2800" b="1" u="sng" dirty="0" smtClean="0">
                <a:effectLst>
                  <a:outerShdw blurRad="38100" dist="38100" dir="2700000" algn="tl">
                    <a:srgbClr val="000000">
                      <a:alpha val="43137"/>
                    </a:srgbClr>
                  </a:outerShdw>
                </a:effectLst>
                <a:latin typeface="Cambria" pitchFamily="18" charset="0"/>
              </a:rPr>
              <a:t>peace</a:t>
            </a:r>
            <a:r>
              <a:rPr lang="en-US" sz="2800" b="1" dirty="0" smtClean="0">
                <a:latin typeface="Cambria" pitchFamily="18" charset="0"/>
              </a:rPr>
              <a:t> with others, it will not always come, because it also depends on others’ attitudes and responses.  </a:t>
            </a:r>
          </a:p>
          <a:p>
            <a:pPr marL="274320" indent="-274320">
              <a:spcAft>
                <a:spcPts val="1800"/>
              </a:spcAft>
              <a:buFont typeface="Arial" pitchFamily="34" charset="0"/>
              <a:buChar char="•"/>
            </a:pPr>
            <a:r>
              <a:rPr lang="en-US" sz="2800" b="1" dirty="0" smtClean="0">
                <a:latin typeface="Cambria" pitchFamily="18" charset="0"/>
              </a:rPr>
              <a:t>Harmony with others may not always be achievable, but believers should not be responsible for that lack of </a:t>
            </a:r>
            <a:r>
              <a:rPr lang="en-US" sz="2800" b="1" u="sng" dirty="0" smtClean="0">
                <a:effectLst>
                  <a:outerShdw blurRad="38100" dist="38100" dir="2700000" algn="tl">
                    <a:srgbClr val="000000">
                      <a:alpha val="43137"/>
                    </a:srgbClr>
                  </a:outerShdw>
                </a:effectLst>
                <a:latin typeface="Cambria" pitchFamily="18" charset="0"/>
              </a:rPr>
              <a:t>peace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effectLst>
                  <a:outerShdw blurRad="38100" dist="38100" dir="2700000" algn="tl">
                    <a:srgbClr val="000000">
                      <a:alpha val="43137"/>
                    </a:srgbClr>
                  </a:outerShdw>
                </a:effectLst>
                <a:latin typeface="Cambria" pitchFamily="18" charset="0"/>
              </a:rPr>
              <a:t> Matt. 5:9</a:t>
            </a:r>
            <a:r>
              <a:rPr lang="en-US" sz="2800" b="1" dirty="0" smtClean="0">
                <a:latin typeface="Cambria" pitchFamily="18" charset="0"/>
              </a:rPr>
              <a:t>).  </a:t>
            </a:r>
          </a:p>
          <a:p>
            <a:pPr marL="274320" indent="-274320">
              <a:spcAft>
                <a:spcPts val="1800"/>
              </a:spcAft>
              <a:buFont typeface="Arial" pitchFamily="34" charset="0"/>
              <a:buChar char="•"/>
            </a:pPr>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12:17 – 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alpha val="90000"/>
          </a:schemeClr>
        </a:solidFill>
        <a:effectLst/>
      </p:bgPr>
    </p:bg>
    <p:spTree>
      <p:nvGrpSpPr>
        <p:cNvPr id="1" name=""/>
        <p:cNvGrpSpPr/>
        <p:nvPr/>
      </p:nvGrpSpPr>
      <p:grpSpPr>
        <a:xfrm>
          <a:off x="0" y="0"/>
          <a:ext cx="0" cy="0"/>
          <a:chOff x="0" y="0"/>
          <a:chExt cx="0" cy="0"/>
        </a:xfrm>
      </p:grpSpPr>
      <p:pic>
        <p:nvPicPr>
          <p:cNvPr id="2" name="Picture 1" descr="12 - 19 text2.jpg"/>
          <p:cNvPicPr>
            <a:picLocks noChangeAspect="1"/>
          </p:cNvPicPr>
          <p:nvPr/>
        </p:nvPicPr>
        <p:blipFill>
          <a:blip r:embed="rId2" cstate="print"/>
          <a:srcRect l="8889" t="12222" r="10000" b="16667"/>
          <a:stretch>
            <a:fillRect/>
          </a:stretch>
        </p:blipFill>
        <p:spPr>
          <a:xfrm>
            <a:off x="1600200" y="381000"/>
            <a:ext cx="6271022" cy="5497882"/>
          </a:xfrm>
          <a:prstGeom prst="rect">
            <a:avLst/>
          </a:prstGeom>
          <a:ln>
            <a:noFill/>
          </a:ln>
          <a:effectLst>
            <a:outerShdw blurRad="190500" algn="tl" rotWithShape="0">
              <a:srgbClr val="000000">
                <a:alpha val="70000"/>
              </a:srgbClr>
            </a:outerShdw>
          </a:effectLst>
        </p:spPr>
      </p:pic>
      <p:sp>
        <p:nvSpPr>
          <p:cNvPr id="3" name="TextBox 2"/>
          <p:cNvSpPr txBox="1"/>
          <p:nvPr/>
        </p:nvSpPr>
        <p:spPr>
          <a:xfrm>
            <a:off x="3429000" y="6019800"/>
            <a:ext cx="2895600"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Georgia" pitchFamily="18" charset="0"/>
              </a:rPr>
              <a:t>Romans 12:19</a:t>
            </a:r>
            <a:endParaRPr lang="en-US" sz="2800" b="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62870"/>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Paul then exhorted believers not to take revenge after they are misused.  Instead they should leave room for God’s wrath, because God has promised to avenge His people</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a:t>
            </a:r>
            <a:r>
              <a:rPr lang="en-US" sz="2800" b="1" i="1" dirty="0" smtClean="0">
                <a:latin typeface="Cambria" pitchFamily="18" charset="0"/>
              </a:rPr>
              <a:t>“It is Mine to avenge, I will repay”</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Deut. 32:35</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In the Bible </a:t>
            </a:r>
            <a:r>
              <a:rPr lang="en-US" sz="2800" b="1" dirty="0" smtClean="0">
                <a:effectLst>
                  <a:outerShdw blurRad="38100" dist="38100" dir="2700000" algn="tl">
                    <a:srgbClr val="000000">
                      <a:alpha val="43137"/>
                    </a:srgbClr>
                  </a:outerShdw>
                </a:effectLst>
                <a:latin typeface="Cambria" pitchFamily="18" charset="0"/>
              </a:rPr>
              <a:t>“vengeance”</a:t>
            </a:r>
            <a:r>
              <a:rPr lang="en-US" sz="2800" b="1" dirty="0" smtClean="0">
                <a:latin typeface="Cambria" pitchFamily="18" charset="0"/>
              </a:rPr>
              <a:t> [</a:t>
            </a:r>
            <a:r>
              <a:rPr lang="en-US" sz="2800" b="1" i="1" dirty="0" smtClean="0">
                <a:latin typeface="Cambria" pitchFamily="18" charset="0"/>
              </a:rPr>
              <a:t>divine retribution</a:t>
            </a:r>
            <a:r>
              <a:rPr lang="en-US" sz="2800" b="1" dirty="0" smtClean="0">
                <a:latin typeface="Cambria" pitchFamily="18" charset="0"/>
              </a:rPr>
              <a:t>] is a judicial function.  It is </a:t>
            </a:r>
            <a:r>
              <a:rPr lang="en-US" sz="2800" b="1" u="sng" dirty="0" smtClean="0">
                <a:effectLst>
                  <a:outerShdw blurRad="38100" dist="38100" dir="2700000" algn="tl">
                    <a:srgbClr val="000000">
                      <a:alpha val="43137"/>
                    </a:srgbClr>
                  </a:outerShdw>
                </a:effectLst>
                <a:latin typeface="Cambria" pitchFamily="18" charset="0"/>
              </a:rPr>
              <a:t>justice</a:t>
            </a:r>
            <a:r>
              <a:rPr lang="en-US" sz="2800" b="1" dirty="0" smtClean="0">
                <a:latin typeface="Cambria" pitchFamily="18" charset="0"/>
              </a:rPr>
              <a:t>, not revenge.  It is punishment of sin.  But don’t suppose vengeance is ours to mete out.  </a:t>
            </a:r>
            <a:r>
              <a:rPr lang="en-US" sz="2800" b="1" i="1" dirty="0" smtClean="0">
                <a:effectLst>
                  <a:outerShdw blurRad="38100" dist="38100" dir="2700000" algn="tl">
                    <a:srgbClr val="000000">
                      <a:alpha val="43137"/>
                    </a:srgbClr>
                  </a:outerShdw>
                </a:effectLst>
                <a:latin typeface="Cambria" pitchFamily="18" charset="0"/>
              </a:rPr>
              <a:t>It is God’s prerogative alone. </a:t>
            </a:r>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12:17 – 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2" name="Picture 1" descr="12 - 20-21 text.jpg"/>
          <p:cNvPicPr>
            <a:picLocks noChangeAspect="1"/>
          </p:cNvPicPr>
          <p:nvPr/>
        </p:nvPicPr>
        <p:blipFill>
          <a:blip r:embed="rId2" cstate="print"/>
          <a:srcRect l="4360" t="5556" r="4361" b="4444"/>
          <a:stretch>
            <a:fillRect/>
          </a:stretch>
        </p:blipFill>
        <p:spPr>
          <a:xfrm>
            <a:off x="2133600" y="304800"/>
            <a:ext cx="4648200" cy="6172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24589"/>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Give them food when they are hungry and water when they are thirsty (</a:t>
            </a:r>
            <a:r>
              <a:rPr lang="en-US" sz="2800" b="1" dirty="0" smtClean="0">
                <a:effectLst>
                  <a:outerShdw blurRad="38100" dist="38100" dir="2700000" algn="tl">
                    <a:srgbClr val="000000">
                      <a:alpha val="43137"/>
                    </a:srgbClr>
                  </a:outerShdw>
                </a:effectLst>
                <a:latin typeface="Cambria" pitchFamily="18" charset="0"/>
              </a:rPr>
              <a:t>12:20–21</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Here, Paul reminds us of Christ’s words from the </a:t>
            </a:r>
            <a:r>
              <a:rPr lang="en-US" sz="2800" b="1" dirty="0" smtClean="0">
                <a:effectLst>
                  <a:outerShdw blurRad="38100" dist="38100" dir="2700000" algn="tl">
                    <a:srgbClr val="000000">
                      <a:alpha val="43137"/>
                    </a:srgbClr>
                  </a:outerShdw>
                </a:effectLst>
                <a:latin typeface="Cambria" pitchFamily="18" charset="0"/>
              </a:rPr>
              <a:t>Sermon on the Mount</a:t>
            </a:r>
            <a:r>
              <a:rPr lang="en-US" sz="2800" b="1" dirty="0" smtClean="0">
                <a:latin typeface="Cambria" pitchFamily="18" charset="0"/>
              </a:rPr>
              <a:t>.  These words are easy to read but difficult to practice.  Surely we need to pray and ask God for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as we try to show kindness to our enemies. </a:t>
            </a:r>
          </a:p>
          <a:p>
            <a:pPr marL="274320" indent="-274320">
              <a:spcAft>
                <a:spcPts val="1800"/>
              </a:spcAft>
              <a:buFont typeface="Arial" pitchFamily="34" charset="0"/>
              <a:buChar char="•"/>
            </a:pPr>
            <a:r>
              <a:rPr lang="en-US" sz="2800" b="1" dirty="0" smtClean="0">
                <a:latin typeface="Cambria" pitchFamily="18" charset="0"/>
              </a:rPr>
              <a:t>As Christians, we should feed our enemy and quench his thirst—in short, respond to his evil with Christian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31983"/>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Paul referred to </a:t>
            </a:r>
            <a:r>
              <a:rPr lang="en-US" sz="2800" b="1" dirty="0" smtClean="0">
                <a:effectLst>
                  <a:outerShdw blurRad="38100" dist="38100" dir="2700000" algn="tl">
                    <a:srgbClr val="000000">
                      <a:alpha val="43137"/>
                    </a:srgbClr>
                  </a:outerShdw>
                </a:effectLst>
                <a:latin typeface="Cambria" pitchFamily="18" charset="0"/>
              </a:rPr>
              <a:t>Proverbs 25:21–22</a:t>
            </a:r>
            <a:r>
              <a:rPr lang="en-US" sz="2800" b="1" dirty="0" smtClean="0">
                <a:latin typeface="Cambria" pitchFamily="18" charset="0"/>
              </a:rPr>
              <a:t> as he urged us to return good for evil in the name of the Lord.  </a:t>
            </a:r>
          </a:p>
          <a:p>
            <a:pPr marL="274320" indent="-274320">
              <a:spcAft>
                <a:spcPts val="1800"/>
              </a:spcAft>
              <a:buFont typeface="Arial" pitchFamily="34" charset="0"/>
              <a:buChar char="•"/>
            </a:pPr>
            <a:r>
              <a:rPr lang="en-US" sz="2800" b="1" dirty="0" smtClean="0">
                <a:latin typeface="Cambria" pitchFamily="18" charset="0"/>
              </a:rPr>
              <a:t>The </a:t>
            </a:r>
            <a:r>
              <a:rPr lang="en-US" sz="2800" b="1" i="1" dirty="0" smtClean="0">
                <a:effectLst>
                  <a:outerShdw blurRad="38100" dist="38100" dir="2700000" algn="tl">
                    <a:srgbClr val="000000">
                      <a:alpha val="43137"/>
                    </a:srgbClr>
                  </a:outerShdw>
                </a:effectLst>
                <a:latin typeface="Cambria" pitchFamily="18" charset="0"/>
              </a:rPr>
              <a:t>“coals of fire”</a:t>
            </a:r>
            <a:r>
              <a:rPr lang="en-US" sz="2800" b="1" dirty="0" smtClean="0">
                <a:latin typeface="Cambria" pitchFamily="18" charset="0"/>
              </a:rPr>
              <a:t> refer to an ancient Egyptian custom in which a person who wanted to show public contrition carried a pan of </a:t>
            </a:r>
            <a:r>
              <a:rPr lang="en-US" sz="2800" b="1" i="1" dirty="0" smtClean="0">
                <a:effectLst>
                  <a:outerShdw blurRad="38100" dist="38100" dir="2700000" algn="tl">
                    <a:srgbClr val="000000">
                      <a:alpha val="43137"/>
                    </a:srgbClr>
                  </a:outerShdw>
                </a:effectLst>
                <a:latin typeface="Cambria" pitchFamily="18" charset="0"/>
              </a:rPr>
              <a:t>burning coals</a:t>
            </a:r>
            <a:r>
              <a:rPr lang="en-US" sz="2800" b="1" dirty="0" smtClean="0">
                <a:latin typeface="Cambria" pitchFamily="18" charset="0"/>
              </a:rPr>
              <a:t> on his head.  The coals represented the burning pain of his shame and guilt our enemies will experience when we return </a:t>
            </a:r>
            <a:r>
              <a:rPr lang="en-US" sz="2800" b="1" u="sng"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for evil.</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3" name="Picture 2" descr="12 - 21 text.jpg"/>
          <p:cNvPicPr>
            <a:picLocks noChangeAspect="1"/>
          </p:cNvPicPr>
          <p:nvPr/>
        </p:nvPicPr>
        <p:blipFill>
          <a:blip r:embed="rId2" cstate="print"/>
          <a:stretch>
            <a:fillRect/>
          </a:stretch>
        </p:blipFill>
        <p:spPr>
          <a:xfrm>
            <a:off x="2057400" y="533400"/>
            <a:ext cx="5105400" cy="5791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3157261"/>
            <a:ext cx="587929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“Christianity 101”</a:t>
            </a:r>
          </a:p>
        </p:txBody>
      </p:sp>
      <p:sp>
        <p:nvSpPr>
          <p:cNvPr id="5" name="TextBox 4"/>
          <p:cNvSpPr txBox="1"/>
          <p:nvPr/>
        </p:nvSpPr>
        <p:spPr>
          <a:xfrm rot="-120000">
            <a:off x="609831" y="637512"/>
            <a:ext cx="4040339" cy="584775"/>
          </a:xfrm>
          <a:prstGeom prst="rect">
            <a:avLst/>
          </a:prstGeom>
          <a:noFill/>
        </p:spPr>
        <p:txBody>
          <a:bodyPr wrap="square" rtlCol="0">
            <a:spAutoFit/>
          </a:bodyPr>
          <a:lstStyle/>
          <a:p>
            <a:r>
              <a:rPr lang="en-US" sz="3200" dirty="0" smtClean="0">
                <a:solidFill>
                  <a:srgbClr val="C00000"/>
                </a:solidFill>
                <a:effectLst>
                  <a:outerShdw blurRad="38100" dist="38100" dir="2700000" algn="tl">
                    <a:srgbClr val="000000">
                      <a:alpha val="43137"/>
                    </a:srgbClr>
                  </a:outerShdw>
                </a:effectLst>
                <a:latin typeface="Britannic Bold" pitchFamily="34" charset="0"/>
              </a:rPr>
              <a:t>Tonight’s focus . . . </a:t>
            </a:r>
            <a:endParaRPr lang="en-US" sz="3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62815"/>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A children of God, we must live on the highest level—</a:t>
            </a:r>
            <a:r>
              <a:rPr lang="en-US" sz="2800" b="1" i="1" dirty="0" smtClean="0">
                <a:effectLst>
                  <a:outerShdw blurRad="38100" dist="38100" dir="2700000" algn="tl">
                    <a:srgbClr val="000000">
                      <a:alpha val="43137"/>
                    </a:srgbClr>
                  </a:outerShdw>
                </a:effectLst>
                <a:latin typeface="Cambria" pitchFamily="18" charset="0"/>
              </a:rPr>
              <a:t>returning good for evil.</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Anyone can return good for good and evil for evil.  The only way to overcome evil is with </a:t>
            </a:r>
            <a:r>
              <a:rPr lang="en-US" sz="2800" b="1" u="sng"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If we return evil for evil, we only add fuel to the </a:t>
            </a:r>
            <a:r>
              <a:rPr lang="en-US" sz="2800" b="1" u="sng" dirty="0" smtClean="0">
                <a:effectLst>
                  <a:outerShdw blurRad="38100" dist="38100" dir="2700000" algn="tl">
                    <a:srgbClr val="000000">
                      <a:alpha val="43137"/>
                    </a:srgbClr>
                  </a:outerShdw>
                </a:effectLst>
                <a:latin typeface="Cambria" pitchFamily="18" charset="0"/>
              </a:rPr>
              <a:t>fire</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And even if our enemy is not converted, we have still experienced the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of God in our own hearts and have grown in grace.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62870"/>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A climate of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is absolutely basic to the church of Jesus Christ.  Without such caring, and reaching out to touch one another’s lives, the church will fall tragically short of God’s intended experience of His </a:t>
            </a:r>
            <a:r>
              <a:rPr lang="en-US" sz="2800" b="1" i="1" dirty="0" smtClean="0">
                <a:latin typeface="Cambria" pitchFamily="18" charset="0"/>
              </a:rPr>
              <a:t>“good, and acceptable (pleasing), and perfect will”</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12:2</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Here, Paul’s summary statement on the issue of retaliation could be a mission statement for what we might call </a:t>
            </a:r>
            <a:r>
              <a:rPr lang="en-US" sz="2800" b="1" dirty="0" smtClean="0">
                <a:effectLst>
                  <a:outerShdw blurRad="38100" dist="38100" dir="2700000" algn="tl">
                    <a:srgbClr val="000000">
                      <a:alpha val="43137"/>
                    </a:srgbClr>
                  </a:outerShdw>
                </a:effectLst>
                <a:latin typeface="Cambria" pitchFamily="18" charset="0"/>
              </a:rPr>
              <a:t>“the master plan of salvation.”</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pP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 Paul tells us how to love </a:t>
            </a:r>
            <a:r>
              <a:rPr lang="en-US" sz="2800" b="1" i="1" u="sng" dirty="0" smtClean="0">
                <a:effectLst>
                  <a:outerShdw blurRad="38100" dist="38100" dir="2700000" algn="tl">
                    <a:srgbClr val="000000">
                      <a:alpha val="43137"/>
                    </a:srgbClr>
                  </a:outerShdw>
                </a:effectLst>
                <a:latin typeface="Cambria" pitchFamily="18" charset="0"/>
              </a:rPr>
              <a:t>outside</a:t>
            </a:r>
            <a:r>
              <a:rPr lang="en-US" sz="2800" b="1" dirty="0" smtClean="0">
                <a:effectLst>
                  <a:outerShdw blurRad="38100" dist="38100" dir="2700000" algn="tl">
                    <a:srgbClr val="000000">
                      <a:alpha val="43137"/>
                    </a:srgbClr>
                  </a:outerShdw>
                </a:effectLst>
                <a:latin typeface="Cambria" pitchFamily="18" charset="0"/>
              </a:rPr>
              <a:t> the church . . . </a:t>
            </a:r>
          </a:p>
          <a:p>
            <a:pPr marL="274320" indent="-274320">
              <a:spcAft>
                <a:spcPts val="1800"/>
              </a:spcAft>
              <a:buFont typeface="Arial" pitchFamily="34" charset="0"/>
              <a:buChar char="•"/>
            </a:pPr>
            <a:r>
              <a:rPr lang="en-US" sz="2800" b="1" dirty="0" smtClean="0">
                <a:latin typeface="Cambria" pitchFamily="18" charset="0"/>
              </a:rPr>
              <a:t>God’s ultimate purpose is to </a:t>
            </a:r>
            <a:r>
              <a:rPr lang="en-US" sz="2800" b="1" i="1" dirty="0" smtClean="0">
                <a:effectLst>
                  <a:outerShdw blurRad="38100" dist="38100" dir="2700000" algn="tl">
                    <a:srgbClr val="000000">
                      <a:alpha val="43137"/>
                    </a:srgbClr>
                  </a:outerShdw>
                </a:effectLst>
                <a:latin typeface="Cambria" pitchFamily="18" charset="0"/>
              </a:rPr>
              <a:t>reclaim</a:t>
            </a:r>
            <a:r>
              <a:rPr lang="en-US" sz="2800" b="1" dirty="0" smtClean="0">
                <a:latin typeface="Cambria" pitchFamily="18" charset="0"/>
              </a:rPr>
              <a:t> His creation from the control of evil, supernaturally transform it, and bring it back under the control of His </a:t>
            </a:r>
            <a:r>
              <a:rPr lang="en-US" sz="2800" b="1" i="1"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In other words, God will overcome the world’s evil with His good.  In following the command of Christ to </a:t>
            </a:r>
            <a:r>
              <a:rPr lang="en-US" sz="2800" b="1" i="1" dirty="0" smtClean="0">
                <a:latin typeface="Cambria" pitchFamily="18" charset="0"/>
              </a:rPr>
              <a:t>“bless and not curse”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Matt 5:44</a:t>
            </a:r>
            <a:r>
              <a:rPr lang="en-US" sz="2800" b="1" dirty="0" smtClean="0">
                <a:latin typeface="Cambria" pitchFamily="18" charset="0"/>
              </a:rPr>
              <a:t>) and by returning good for evil, we do as God does, and we become </a:t>
            </a:r>
            <a:r>
              <a:rPr lang="en-US" sz="2800" b="1" i="1" dirty="0" smtClean="0">
                <a:effectLst>
                  <a:outerShdw blurRad="38100" dist="38100" dir="2700000" algn="tl">
                    <a:srgbClr val="000000">
                      <a:alpha val="43137"/>
                    </a:srgbClr>
                  </a:outerShdw>
                </a:effectLst>
                <a:latin typeface="Cambria" pitchFamily="18" charset="0"/>
              </a:rPr>
              <a:t>active participants</a:t>
            </a:r>
            <a:r>
              <a:rPr lang="en-US" sz="2800" b="1" dirty="0" smtClean="0">
                <a:latin typeface="Cambria" pitchFamily="18" charset="0"/>
              </a:rPr>
              <a:t> in His great plan for the world.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905000" y="152400"/>
            <a:ext cx="5562600" cy="6579973"/>
          </a:xfrm>
          <a:prstGeom prst="rect">
            <a:avLst/>
          </a:prstGeom>
          <a:ln>
            <a:noFill/>
          </a:ln>
          <a:effectLst>
            <a:outerShdw blurRad="190500" algn="tl" rotWithShape="0">
              <a:srgbClr val="000000">
                <a:alpha val="70000"/>
              </a:srgbClr>
            </a:outerShdw>
          </a:effectLst>
        </p:spPr>
      </p:pic>
      <p:sp>
        <p:nvSpPr>
          <p:cNvPr id="5" name="TextBox 4"/>
          <p:cNvSpPr txBox="1"/>
          <p:nvPr/>
        </p:nvSpPr>
        <p:spPr>
          <a:xfrm>
            <a:off x="1905000" y="6096000"/>
            <a:ext cx="55626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A  Call  to  Authentic Love</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55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8500"/>
                            </p:stCondLst>
                            <p:childTnLst>
                              <p:par>
                                <p:cTn id="20" presetID="8" presetClass="entr" presetSubtype="3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ou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22 September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366254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Read Chapter 13 again.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1st  lesson: 13:1 – 7  “How to be a Godly Rebel”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2nd lesson: 13:8 –14 “Wake Up and Get Dressed”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339376"/>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While </a:t>
            </a:r>
            <a:r>
              <a:rPr lang="en-US" sz="2800" b="1" dirty="0" smtClean="0">
                <a:effectLst>
                  <a:outerShdw blurRad="38100" dist="38100" dir="2700000" algn="tl">
                    <a:srgbClr val="000000">
                      <a:alpha val="43137"/>
                    </a:srgbClr>
                  </a:outerShdw>
                </a:effectLst>
                <a:latin typeface="Cambria" pitchFamily="18" charset="0"/>
              </a:rPr>
              <a:t>1Corinthians 13</a:t>
            </a:r>
            <a:r>
              <a:rPr lang="en-US" sz="2800" b="1" dirty="0" smtClean="0">
                <a:latin typeface="Cambria" pitchFamily="18" charset="0"/>
              </a:rPr>
              <a:t> is the most beautiful and most eloquent treaties on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Romans 12:9-21</a:t>
            </a:r>
            <a:r>
              <a:rPr lang="en-US" sz="2800" b="1" dirty="0" smtClean="0">
                <a:latin typeface="Cambria" pitchFamily="18" charset="0"/>
              </a:rPr>
              <a:t> is the most succinct.  </a:t>
            </a:r>
          </a:p>
          <a:p>
            <a:pPr marL="274320" indent="-274320">
              <a:spcAft>
                <a:spcPts val="1800"/>
              </a:spcAft>
              <a:buFont typeface="Arial" pitchFamily="34" charset="0"/>
              <a:buChar char="•"/>
            </a:pPr>
            <a:r>
              <a:rPr lang="en-US" sz="2800" b="1" dirty="0" smtClean="0">
                <a:latin typeface="Cambria" pitchFamily="18" charset="0"/>
              </a:rPr>
              <a:t>Here – Paul teaches us how to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others in practical, tangible ways that will fill the memories of those we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and teach them how to live well – hopefully even better than we have.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12:9</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 10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descr="12 - 9-10 text.jpg"/>
          <p:cNvPicPr>
            <a:picLocks noChangeAspect="1"/>
          </p:cNvPicPr>
          <p:nvPr/>
        </p:nvPicPr>
        <p:blipFill>
          <a:blip r:embed="rId2" cstate="print"/>
          <a:srcRect t="3333" b="8889"/>
          <a:stretch>
            <a:fillRect/>
          </a:stretch>
        </p:blipFill>
        <p:spPr>
          <a:xfrm>
            <a:off x="2057400" y="457200"/>
            <a:ext cx="5143500" cy="6019800"/>
          </a:xfrm>
          <a:prstGeom prst="rect">
            <a:avLst/>
          </a:prstGeom>
          <a:ln>
            <a:noFill/>
          </a:ln>
          <a:effectLst>
            <a:outerShdw blurRad="190500" algn="tl" rotWithShape="0">
              <a:srgbClr val="000000">
                <a:alpha val="70000"/>
              </a:srgbClr>
            </a:outerShdw>
          </a:effectLst>
        </p:spPr>
      </p:pic>
      <p:cxnSp>
        <p:nvCxnSpPr>
          <p:cNvPr id="3" name="Straight Connector 2"/>
          <p:cNvCxnSpPr/>
          <p:nvPr/>
        </p:nvCxnSpPr>
        <p:spPr>
          <a:xfrm>
            <a:off x="5181600" y="9906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724644"/>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Paul began these specific exhortations with the key ingredient for success: </a:t>
            </a:r>
            <a:r>
              <a:rPr lang="en-US" sz="2800" b="1" i="1" dirty="0" smtClean="0">
                <a:effectLst>
                  <a:outerShdw blurRad="38100" dist="38100" dir="2700000" algn="tl">
                    <a:srgbClr val="000000">
                      <a:alpha val="43137"/>
                    </a:srgbClr>
                  </a:outerShdw>
                </a:effectLst>
                <a:latin typeface="Cambria" pitchFamily="18" charset="0"/>
              </a:rPr>
              <a:t> Love must be sincere.</a:t>
            </a:r>
            <a:r>
              <a:rPr lang="en-US" sz="2800" b="1" dirty="0" smtClean="0">
                <a:latin typeface="Cambria" pitchFamily="18" charset="0"/>
              </a:rPr>
              <a:t>  “Sincere” translates the Greek word to mean </a:t>
            </a:r>
            <a:r>
              <a:rPr lang="en-US" sz="2800" b="1" i="1" dirty="0" smtClean="0">
                <a:effectLst>
                  <a:outerShdw blurRad="38100" dist="38100" dir="2700000" algn="tl">
                    <a:srgbClr val="000000">
                      <a:alpha val="43137"/>
                    </a:srgbClr>
                  </a:outerShdw>
                </a:effectLst>
                <a:latin typeface="Cambria" pitchFamily="18" charset="0"/>
              </a:rPr>
              <a:t>“without hypocrisy.”</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This is God’s love, which has been ministered to believers by the Holy Spirit (</a:t>
            </a:r>
            <a:r>
              <a:rPr lang="en-US" sz="2800" b="1" dirty="0" smtClean="0">
                <a:effectLst>
                  <a:outerShdw blurRad="38100" dist="38100" dir="2700000" algn="tl">
                    <a:srgbClr val="000000">
                      <a:alpha val="43137"/>
                    </a:srgbClr>
                  </a:outerShdw>
                </a:effectLst>
                <a:latin typeface="Cambria" pitchFamily="18" charset="0"/>
              </a:rPr>
              <a:t>5:5</a:t>
            </a:r>
            <a:r>
              <a:rPr lang="en-US" sz="2800" b="1" dirty="0" smtClean="0">
                <a:latin typeface="Cambria" pitchFamily="18" charset="0"/>
              </a:rPr>
              <a:t>) and must be ministered by them to others in the Holy Spirit’s power.  </a:t>
            </a:r>
          </a:p>
          <a:p>
            <a:pPr marL="274320" indent="-274320">
              <a:spcAft>
                <a:spcPts val="1800"/>
              </a:spcAft>
              <a:buFont typeface="Arial" pitchFamily="34" charset="0"/>
              <a:buChar char="•"/>
            </a:pPr>
            <a:r>
              <a:rPr lang="en-US" sz="2800" b="1" dirty="0" smtClean="0">
                <a:latin typeface="Cambria" pitchFamily="18" charset="0"/>
              </a:rPr>
              <a:t>Paul provides the solution for dealing with others in a social relationship.  As believers, we are to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and honor them with </a:t>
            </a:r>
            <a:r>
              <a:rPr lang="en-US" sz="2800" b="1" dirty="0" smtClean="0">
                <a:effectLst>
                  <a:outerShdw blurRad="38100" dist="38100" dir="2700000" algn="tl">
                    <a:srgbClr val="000000">
                      <a:alpha val="43137"/>
                    </a:srgbClr>
                  </a:outerShdw>
                </a:effectLst>
                <a:latin typeface="Cambria" pitchFamily="18" charset="0"/>
              </a:rPr>
              <a:t>unhypocritical love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12:9–10</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Genuine love has two primary qualities:  </a:t>
            </a:r>
            <a:r>
              <a:rPr lang="en-US" sz="2800" b="1" i="1" dirty="0" smtClean="0">
                <a:effectLst>
                  <a:outerShdw blurRad="38100" dist="38100" dir="2700000" algn="tl">
                    <a:srgbClr val="000000">
                      <a:alpha val="43137"/>
                    </a:srgbClr>
                  </a:outerShdw>
                </a:effectLst>
                <a:latin typeface="Cambria" pitchFamily="18" charset="0"/>
              </a:rPr>
              <a:t>sincerity</a:t>
            </a:r>
            <a:r>
              <a:rPr lang="en-US" sz="2800" b="1" dirty="0" smtClean="0">
                <a:latin typeface="Cambria" pitchFamily="18" charset="0"/>
              </a:rPr>
              <a:t>, the opposite of hypocrisy, and </a:t>
            </a:r>
            <a:r>
              <a:rPr lang="en-US" sz="2800" b="1" i="1" dirty="0" smtClean="0">
                <a:effectLst>
                  <a:outerShdw blurRad="38100" dist="38100" dir="2700000" algn="tl">
                    <a:srgbClr val="000000">
                      <a:alpha val="43137"/>
                    </a:srgbClr>
                  </a:outerShdw>
                </a:effectLst>
                <a:latin typeface="Cambria" pitchFamily="18" charset="0"/>
              </a:rPr>
              <a:t>discernment</a:t>
            </a:r>
            <a:r>
              <a:rPr lang="en-US" sz="2800" b="1" dirty="0" smtClean="0">
                <a:latin typeface="Cambria" pitchFamily="18" charset="0"/>
              </a:rPr>
              <a:t>, the opposite of gullibility.                                </a:t>
            </a:r>
          </a:p>
          <a:p>
            <a:pPr marL="274320" indent="-274320">
              <a:spcAft>
                <a:spcPts val="1800"/>
              </a:spcAft>
              <a:buFont typeface="Arial" pitchFamily="34" charset="0"/>
              <a:buChar char="•"/>
            </a:pPr>
            <a:r>
              <a:rPr lang="en-US" sz="2800" b="1" dirty="0" smtClean="0">
                <a:latin typeface="Cambria" pitchFamily="18" charset="0"/>
              </a:rPr>
              <a:t>That is, </a:t>
            </a:r>
            <a:r>
              <a:rPr lang="en-US" sz="2800" b="1" dirty="0" smtClean="0">
                <a:effectLst>
                  <a:outerShdw blurRad="38100" dist="38100" dir="2700000" algn="tl">
                    <a:srgbClr val="000000">
                      <a:alpha val="43137"/>
                    </a:srgbClr>
                  </a:outerShdw>
                </a:effectLst>
                <a:latin typeface="Cambria" pitchFamily="18" charset="0"/>
              </a:rPr>
              <a:t>“love is unhypocritical.”  </a:t>
            </a:r>
            <a:r>
              <a:rPr lang="en-US" sz="2800" b="1" dirty="0" smtClean="0">
                <a:latin typeface="Cambria" pitchFamily="18" charset="0"/>
              </a:rPr>
              <a:t>If hypocrisy creeps in,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ceases to be love and becomes something grotesque – manipulation, quid pro quo, competition, pretense.  </a:t>
            </a:r>
          </a:p>
          <a:p>
            <a:pPr marL="274320" indent="-274320">
              <a:spcAft>
                <a:spcPts val="1800"/>
              </a:spcAft>
              <a:buFont typeface="Arial" pitchFamily="34" charset="0"/>
              <a:buChar char="•"/>
            </a:pPr>
            <a:r>
              <a:rPr lang="en-US" sz="2800" b="1" dirty="0" smtClean="0">
                <a:latin typeface="Cambria" pitchFamily="18" charset="0"/>
              </a:rPr>
              <a:t>There’s no place for a </a:t>
            </a:r>
            <a:r>
              <a:rPr lang="en-US" sz="2800" b="1" i="1" dirty="0" smtClean="0">
                <a:effectLst>
                  <a:outerShdw blurRad="38100" dist="38100" dir="2700000" algn="tl">
                    <a:srgbClr val="000000">
                      <a:alpha val="43137"/>
                    </a:srgbClr>
                  </a:outerShdw>
                </a:effectLst>
                <a:latin typeface="Cambria" pitchFamily="18" charset="0"/>
              </a:rPr>
              <a:t>mask</a:t>
            </a:r>
            <a:r>
              <a:rPr lang="en-US" sz="2800" b="1" dirty="0" smtClean="0">
                <a:latin typeface="Cambria" pitchFamily="18" charset="0"/>
              </a:rPr>
              <a:t>; there’s no play acting; there’s no room to think one way and act another.  That’s because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truth</a:t>
            </a:r>
            <a:r>
              <a:rPr lang="en-US" sz="2800" b="1" dirty="0" smtClean="0">
                <a:latin typeface="Cambria" pitchFamily="18" charset="0"/>
              </a:rPr>
              <a:t> go hand in hand.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62870"/>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This first command is followed by a pair of related basic commands—</a:t>
            </a:r>
            <a:r>
              <a:rPr lang="en-US" sz="2800" b="1" i="1" dirty="0" smtClean="0">
                <a:effectLst>
                  <a:outerShdw blurRad="38100" dist="38100" dir="2700000" algn="tl">
                    <a:srgbClr val="000000">
                      <a:alpha val="43137"/>
                    </a:srgbClr>
                  </a:outerShdw>
                </a:effectLst>
                <a:latin typeface="Cambria" pitchFamily="18" charset="0"/>
              </a:rPr>
              <a:t>hate</a:t>
            </a:r>
            <a:r>
              <a:rPr lang="en-US" sz="2800" b="1" dirty="0" smtClean="0">
                <a:latin typeface="Cambria" pitchFamily="18" charset="0"/>
              </a:rPr>
              <a:t> what is evil;      </a:t>
            </a:r>
            <a:r>
              <a:rPr lang="en-US" sz="2800" b="1" i="1" dirty="0" smtClean="0">
                <a:effectLst>
                  <a:outerShdw blurRad="38100" dist="38100" dir="2700000" algn="tl">
                    <a:srgbClr val="000000">
                      <a:alpha val="43137"/>
                    </a:srgbClr>
                  </a:outerShdw>
                </a:effectLst>
                <a:latin typeface="Cambria" pitchFamily="18" charset="0"/>
              </a:rPr>
              <a:t>cling</a:t>
            </a:r>
            <a:r>
              <a:rPr lang="en-US" sz="2800" b="1" dirty="0" smtClean="0">
                <a:latin typeface="Cambria" pitchFamily="18" charset="0"/>
              </a:rPr>
              <a:t> to what is good.  Turning from </a:t>
            </a:r>
            <a:r>
              <a:rPr lang="en-US" sz="2800" b="1" u="sng" dirty="0" smtClean="0">
                <a:effectLst>
                  <a:outerShdw blurRad="38100" dist="38100" dir="2700000" algn="tl">
                    <a:srgbClr val="000000">
                      <a:alpha val="43137"/>
                    </a:srgbClr>
                  </a:outerShdw>
                </a:effectLst>
                <a:latin typeface="Cambria" pitchFamily="18" charset="0"/>
              </a:rPr>
              <a:t>evil</a:t>
            </a:r>
            <a:r>
              <a:rPr lang="en-US" sz="2800" b="1" dirty="0" smtClean="0">
                <a:latin typeface="Cambria" pitchFamily="18" charset="0"/>
              </a:rPr>
              <a:t> is to accompany adhering to the good.  </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EVIL</a:t>
            </a:r>
            <a:r>
              <a:rPr lang="en-US" sz="2800" b="1" dirty="0" smtClean="0">
                <a:latin typeface="Cambria" pitchFamily="18" charset="0"/>
              </a:rPr>
              <a:t> is the antithesis of holiness and therefore the antithesis of godliness.  The child of God abhors </a:t>
            </a:r>
            <a:r>
              <a:rPr lang="en-US" sz="2800" b="1" u="sng" dirty="0" smtClean="0">
                <a:latin typeface="Cambria" pitchFamily="18" charset="0"/>
              </a:rPr>
              <a:t>evil</a:t>
            </a:r>
            <a:r>
              <a:rPr lang="en-US" sz="2800" b="1" dirty="0" smtClean="0">
                <a:latin typeface="Cambria" pitchFamily="18" charset="0"/>
              </a:rPr>
              <a:t> because God abhors </a:t>
            </a:r>
            <a:r>
              <a:rPr lang="en-US" sz="2800" b="1" u="sng" dirty="0" smtClean="0">
                <a:latin typeface="Cambria" pitchFamily="18" charset="0"/>
              </a:rPr>
              <a:t>evil</a:t>
            </a:r>
            <a:r>
              <a:rPr lang="en-US" sz="2800" b="1" dirty="0" smtClean="0">
                <a:latin typeface="Cambria" pitchFamily="18" charset="0"/>
              </a:rPr>
              <a:t>.</a:t>
            </a:r>
          </a:p>
          <a:p>
            <a:pPr marL="274320" indent="-274320">
              <a:spcAft>
                <a:spcPts val="18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EVIL</a:t>
            </a:r>
            <a:r>
              <a:rPr lang="en-US" sz="2800" b="1" dirty="0" smtClean="0">
                <a:latin typeface="Cambria" pitchFamily="18" charset="0"/>
              </a:rPr>
              <a:t> is the enemy of God and the enemy of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and it is to be as fervently abhorred as </a:t>
            </a:r>
            <a:r>
              <a:rPr lang="en-US" sz="2800" b="1" u="sng" dirty="0" smtClean="0">
                <a:effectLst>
                  <a:outerShdw blurRad="38100" dist="38100" dir="2700000" algn="tl">
                    <a:srgbClr val="000000">
                      <a:alpha val="43137"/>
                    </a:srgbClr>
                  </a:outerShdw>
                </a:effectLst>
                <a:latin typeface="Cambria" pitchFamily="18" charset="0"/>
              </a:rPr>
              <a:t>love</a:t>
            </a:r>
            <a:r>
              <a:rPr lang="en-US" sz="2800" b="1" dirty="0" smtClean="0">
                <a:latin typeface="Cambria" pitchFamily="18" charset="0"/>
              </a:rPr>
              <a:t> is to be fervently coveted.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12:9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54587</TotalTime>
  <Words>1105</Words>
  <Application>Microsoft Office PowerPoint</Application>
  <PresentationFormat>On-screen Show (4:3)</PresentationFormat>
  <Paragraphs>139</Paragraphs>
  <Slides>44</Slides>
  <Notes>3</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Trek</vt:lpstr>
      <vt:lpstr>1_Trek</vt:lpstr>
      <vt:lpstr>2_Trek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7931</cp:revision>
  <dcterms:created xsi:type="dcterms:W3CDTF">2016-10-08T19:35:00Z</dcterms:created>
  <dcterms:modified xsi:type="dcterms:W3CDTF">2021-09-14T14:51:06Z</dcterms:modified>
</cp:coreProperties>
</file>