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33"/>
  </p:notesMasterIdLst>
  <p:sldIdLst>
    <p:sldId id="1659" r:id="rId4"/>
    <p:sldId id="2759" r:id="rId5"/>
    <p:sldId id="2516" r:id="rId6"/>
    <p:sldId id="2777" r:id="rId7"/>
    <p:sldId id="2197" r:id="rId8"/>
    <p:sldId id="2757" r:id="rId9"/>
    <p:sldId id="2776" r:id="rId10"/>
    <p:sldId id="2728" r:id="rId11"/>
    <p:sldId id="2743" r:id="rId12"/>
    <p:sldId id="2778" r:id="rId13"/>
    <p:sldId id="2763" r:id="rId14"/>
    <p:sldId id="2764" r:id="rId15"/>
    <p:sldId id="2765" r:id="rId16"/>
    <p:sldId id="2766" r:id="rId17"/>
    <p:sldId id="2736" r:id="rId18"/>
    <p:sldId id="2767" r:id="rId19"/>
    <p:sldId id="2768" r:id="rId20"/>
    <p:sldId id="2769" r:id="rId21"/>
    <p:sldId id="2760" r:id="rId22"/>
    <p:sldId id="2758" r:id="rId23"/>
    <p:sldId id="2770" r:id="rId24"/>
    <p:sldId id="2771" r:id="rId25"/>
    <p:sldId id="2772" r:id="rId26"/>
    <p:sldId id="2737" r:id="rId27"/>
    <p:sldId id="2773" r:id="rId28"/>
    <p:sldId id="2775" r:id="rId29"/>
    <p:sldId id="2774" r:id="rId30"/>
    <p:sldId id="1888" r:id="rId31"/>
    <p:sldId id="18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230" autoAdjust="0"/>
    <p:restoredTop sz="86436" autoAdjust="0"/>
  </p:normalViewPr>
  <p:slideViewPr>
    <p:cSldViewPr>
      <p:cViewPr varScale="1">
        <p:scale>
          <a:sx n="97" d="100"/>
          <a:sy n="97" d="100"/>
        </p:scale>
        <p:origin x="-40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9/20/2021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9/20/2021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9/20/2021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How to be a Godly Rebel</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13:1 – 7</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22 September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27</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An important aspect of what </a:t>
            </a:r>
            <a:r>
              <a:rPr lang="en-US" sz="28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calls </a:t>
            </a:r>
            <a:r>
              <a:rPr lang="en-US" sz="2800" b="1" dirty="0" smtClean="0">
                <a:effectLst>
                  <a:outerShdw blurRad="38100" dist="38100" dir="2700000" algn="tl">
                    <a:srgbClr val="000000">
                      <a:alpha val="43137"/>
                    </a:srgbClr>
                  </a:outerShdw>
                </a:effectLst>
                <a:latin typeface="Cambria" pitchFamily="18" charset="0"/>
              </a:rPr>
              <a:t>“horizontal grace”</a:t>
            </a:r>
            <a:r>
              <a:rPr lang="en-US" sz="2800" b="1" dirty="0" smtClean="0">
                <a:latin typeface="Cambria" pitchFamily="18" charset="0"/>
              </a:rPr>
              <a:t> is responsible citizenship.     Paul commands the Roman church </a:t>
            </a:r>
            <a:r>
              <a:rPr lang="en-US" sz="2800" b="1" i="1" dirty="0" smtClean="0">
                <a:latin typeface="Cambria" pitchFamily="18" charset="0"/>
              </a:rPr>
              <a:t>(and every believer)</a:t>
            </a:r>
            <a:r>
              <a:rPr lang="en-US" sz="2800" b="1" dirty="0" smtClean="0">
                <a:latin typeface="Cambria" pitchFamily="18" charset="0"/>
              </a:rPr>
              <a:t> to subject themselves to governing authorities.  The word </a:t>
            </a:r>
            <a:r>
              <a:rPr lang="en-US" sz="2800" b="1" dirty="0" smtClean="0">
                <a:effectLst>
                  <a:outerShdw blurRad="38100" dist="38100" dir="2700000" algn="tl">
                    <a:srgbClr val="000000">
                      <a:alpha val="43137"/>
                    </a:srgbClr>
                  </a:outerShdw>
                </a:effectLst>
                <a:latin typeface="Cambria" pitchFamily="18" charset="0"/>
              </a:rPr>
              <a:t>“subject”</a:t>
            </a:r>
            <a:r>
              <a:rPr lang="en-US" sz="2800" b="1" dirty="0" smtClean="0">
                <a:latin typeface="Cambria" pitchFamily="18" charset="0"/>
              </a:rPr>
              <a:t> means </a:t>
            </a:r>
            <a:r>
              <a:rPr lang="en-US" sz="2800" b="1" i="1" u="sng" dirty="0" smtClean="0">
                <a:effectLst>
                  <a:outerShdw blurRad="38100" dist="38100" dir="2700000" algn="tl">
                    <a:srgbClr val="000000">
                      <a:alpha val="43137"/>
                    </a:srgbClr>
                  </a:outerShdw>
                </a:effectLst>
                <a:latin typeface="Cambria" pitchFamily="18" charset="0"/>
              </a:rPr>
              <a:t>submission</a:t>
            </a:r>
            <a:r>
              <a:rPr lang="en-US" sz="2800" b="1" dirty="0" smtClean="0">
                <a:latin typeface="Cambria" pitchFamily="18" charset="0"/>
              </a:rPr>
              <a:t> to the wishes of another.  </a:t>
            </a:r>
          </a:p>
          <a:p>
            <a:pPr marL="274320" indent="-274320">
              <a:spcAft>
                <a:spcPts val="1800"/>
              </a:spcAft>
              <a:buFont typeface="Arial" pitchFamily="34" charset="0"/>
              <a:buChar char="•"/>
            </a:pPr>
            <a:r>
              <a:rPr lang="en-US" sz="2800" b="1" dirty="0" smtClean="0">
                <a:latin typeface="Cambria" pitchFamily="18" charset="0"/>
              </a:rPr>
              <a:t>Furthermore, </a:t>
            </a:r>
            <a:r>
              <a:rPr lang="en-US" sz="2800" b="1" i="1" u="sng" dirty="0" smtClean="0">
                <a:effectLst>
                  <a:outerShdw blurRad="38100" dist="38100" dir="2700000" algn="tl">
                    <a:srgbClr val="000000">
                      <a:alpha val="43137"/>
                    </a:srgbClr>
                  </a:outerShdw>
                </a:effectLst>
                <a:latin typeface="Cambria" pitchFamily="18" charset="0"/>
              </a:rPr>
              <a:t>submitting</a:t>
            </a:r>
            <a:r>
              <a:rPr lang="en-US" sz="2800" b="1" dirty="0" smtClean="0">
                <a:latin typeface="Cambria" pitchFamily="18" charset="0"/>
              </a:rPr>
              <a:t> to these authorities are part and parcel of a world system that rewards evil and opposes the righteousness of God.  </a:t>
            </a:r>
          </a:p>
          <a:p>
            <a:pPr marL="274320" indent="-274320">
              <a:spcAft>
                <a:spcPts val="1800"/>
              </a:spcAft>
              <a:buFont typeface="Arial" pitchFamily="34" charset="0"/>
              <a:buChar char="•"/>
            </a:pPr>
            <a:r>
              <a:rPr lang="en-US" sz="2800" b="1" dirty="0" smtClean="0">
                <a:latin typeface="Cambria" pitchFamily="18" charset="0"/>
              </a:rPr>
              <a:t>So, isn’t obeying them tantamount to </a:t>
            </a:r>
            <a:r>
              <a:rPr lang="en-US" sz="2800" b="1" i="1" u="sng" dirty="0" smtClean="0">
                <a:effectLst>
                  <a:outerShdw blurRad="38100" dist="38100" dir="2700000" algn="tl">
                    <a:srgbClr val="000000">
                      <a:alpha val="43137"/>
                    </a:srgbClr>
                  </a:outerShdw>
                </a:effectLst>
                <a:latin typeface="Cambria" pitchFamily="18" charset="0"/>
              </a:rPr>
              <a:t>opposing</a:t>
            </a:r>
            <a:r>
              <a:rPr lang="en-US" sz="2800" b="1" dirty="0" smtClean="0">
                <a:latin typeface="Cambria" pitchFamily="18" charset="0"/>
              </a:rPr>
              <a:t> God’s order?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Not necessarily.  Paul explains further that while the world has rebelled and an evil world system reigns over us, </a:t>
            </a:r>
            <a:r>
              <a:rPr lang="en-US" sz="2800" b="1" i="1" dirty="0" smtClean="0">
                <a:effectLst>
                  <a:outerShdw blurRad="38100" dist="38100" dir="2700000" algn="tl">
                    <a:srgbClr val="000000">
                      <a:alpha val="43137"/>
                    </a:srgbClr>
                  </a:outerShdw>
                </a:effectLst>
                <a:latin typeface="Cambria" pitchFamily="18" charset="0"/>
              </a:rPr>
              <a:t>God remains in control</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All earthly authorities are given a limited amount of autonomy and, while they frequently behave poorly, the Lord uses them to </a:t>
            </a:r>
            <a:r>
              <a:rPr lang="en-US" sz="2800" b="1" dirty="0" smtClean="0">
                <a:effectLst>
                  <a:outerShdw blurRad="38100" dist="38100" dir="2700000" algn="tl">
                    <a:srgbClr val="000000">
                      <a:alpha val="43137"/>
                    </a:srgbClr>
                  </a:outerShdw>
                </a:effectLst>
                <a:latin typeface="Cambria" pitchFamily="18" charset="0"/>
              </a:rPr>
              <a:t>“establish”</a:t>
            </a:r>
            <a:r>
              <a:rPr lang="en-US" sz="2800" b="1" dirty="0" smtClean="0">
                <a:latin typeface="Cambria" pitchFamily="18" charset="0"/>
              </a:rPr>
              <a:t> or </a:t>
            </a:r>
            <a:br>
              <a:rPr lang="en-US" sz="2800" b="1" dirty="0" smtClean="0">
                <a:latin typeface="Cambria" pitchFamily="18" charset="0"/>
              </a:rPr>
            </a:br>
            <a:r>
              <a:rPr lang="en-US" sz="2800" b="1" dirty="0" smtClean="0">
                <a:latin typeface="Cambria" pitchFamily="18" charset="0"/>
              </a:rPr>
              <a:t>accomplish His purpose nonetheless.  </a:t>
            </a:r>
          </a:p>
          <a:p>
            <a:pPr marL="274320" indent="-274320">
              <a:spcAft>
                <a:spcPts val="1800"/>
              </a:spcAft>
              <a:buFont typeface="Arial" pitchFamily="34" charset="0"/>
              <a:buChar char="•"/>
            </a:pPr>
            <a:r>
              <a:rPr lang="en-US" sz="2800" b="1" dirty="0" smtClean="0">
                <a:latin typeface="Cambria" pitchFamily="18" charset="0"/>
              </a:rPr>
              <a:t>Therefore, as a general rule, we should not subvert these governing authorities.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7467600" cy="3801041"/>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Paul then gives </a:t>
            </a:r>
            <a:r>
              <a:rPr lang="en-US" sz="2800" b="1" i="1" u="sng" dirty="0" smtClean="0">
                <a:effectLst>
                  <a:outerShdw blurRad="38100" dist="38100" dir="2700000" algn="tl">
                    <a:srgbClr val="000000">
                      <a:alpha val="43137"/>
                    </a:srgbClr>
                  </a:outerShdw>
                </a:effectLst>
                <a:latin typeface="Cambria" pitchFamily="18" charset="0"/>
              </a:rPr>
              <a:t>three</a:t>
            </a:r>
            <a:r>
              <a:rPr lang="en-US" sz="2800" b="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reasons</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p>
          <a:p>
            <a:pPr marL="731520" lvl="1" indent="-274320">
              <a:spcAft>
                <a:spcPts val="1800"/>
              </a:spcAft>
              <a:buSzPct val="70000"/>
              <a:buFont typeface="Wingdings" pitchFamily="2" charset="2"/>
              <a:buChar char="§"/>
            </a:pPr>
            <a:r>
              <a:rPr lang="en-US" sz="2800" b="1" dirty="0" smtClean="0">
                <a:latin typeface="Cambria" pitchFamily="18" charset="0"/>
              </a:rPr>
              <a:t>Earthly authorities are agents of law and order (</a:t>
            </a:r>
            <a:r>
              <a:rPr lang="en-US" sz="2800" b="1" dirty="0" smtClean="0">
                <a:effectLst>
                  <a:outerShdw blurRad="38100" dist="38100" dir="2700000" algn="tl">
                    <a:srgbClr val="000000">
                      <a:alpha val="43137"/>
                    </a:srgbClr>
                  </a:outerShdw>
                </a:effectLst>
                <a:latin typeface="Cambria" pitchFamily="18" charset="0"/>
              </a:rPr>
              <a:t>13:1</a:t>
            </a:r>
            <a:r>
              <a:rPr lang="en-US" sz="2800" b="1" dirty="0" smtClean="0">
                <a:latin typeface="Cambria" pitchFamily="18" charset="0"/>
              </a:rPr>
              <a:t>).  </a:t>
            </a:r>
          </a:p>
          <a:p>
            <a:pPr marL="731520" lvl="1" indent="-274320">
              <a:spcAft>
                <a:spcPts val="1800"/>
              </a:spcAft>
              <a:buSzPct val="70000"/>
              <a:buFont typeface="Wingdings" pitchFamily="2" charset="2"/>
              <a:buChar char="§"/>
            </a:pPr>
            <a:r>
              <a:rPr lang="en-US" sz="2800" b="1" dirty="0" smtClean="0">
                <a:latin typeface="Cambria" pitchFamily="18" charset="0"/>
              </a:rPr>
              <a:t>Civil obedience allows us to fear God, not people (</a:t>
            </a:r>
            <a:r>
              <a:rPr lang="en-US" sz="2800" b="1" dirty="0" smtClean="0">
                <a:effectLst>
                  <a:outerShdw blurRad="38100" dist="38100" dir="2700000" algn="tl">
                    <a:srgbClr val="000000">
                      <a:alpha val="43137"/>
                    </a:srgbClr>
                  </a:outerShdw>
                </a:effectLst>
                <a:latin typeface="Cambria" pitchFamily="18" charset="0"/>
              </a:rPr>
              <a:t>13:2-4</a:t>
            </a:r>
            <a:r>
              <a:rPr lang="en-US" sz="2800" b="1" dirty="0" smtClean="0">
                <a:latin typeface="Cambria" pitchFamily="18" charset="0"/>
              </a:rPr>
              <a:t>).  </a:t>
            </a:r>
          </a:p>
          <a:p>
            <a:pPr marL="731520" lvl="1" indent="-274320">
              <a:spcAft>
                <a:spcPts val="1800"/>
              </a:spcAft>
              <a:buSzPct val="70000"/>
              <a:buFont typeface="Wingdings" pitchFamily="2" charset="2"/>
              <a:buChar char="§"/>
            </a:pPr>
            <a:r>
              <a:rPr lang="en-US" sz="2800" b="1" dirty="0" smtClean="0">
                <a:latin typeface="Cambria" pitchFamily="18" charset="0"/>
              </a:rPr>
              <a:t>Civil obedience allows us to live above reproach (</a:t>
            </a:r>
            <a:r>
              <a:rPr lang="en-US" sz="2800" b="1" dirty="0" smtClean="0">
                <a:effectLst>
                  <a:outerShdw blurRad="38100" dist="38100" dir="2700000" algn="tl">
                    <a:srgbClr val="000000">
                      <a:alpha val="43137"/>
                    </a:srgbClr>
                  </a:outerShdw>
                </a:effectLst>
                <a:latin typeface="Cambria" pitchFamily="18" charset="0"/>
              </a:rPr>
              <a:t>13:5-6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31928"/>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Earthly authorities are agents of law and order: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After God created the world, He filled it, organized it, and gave purpose to each created thing.  </a:t>
            </a:r>
          </a:p>
          <a:p>
            <a:pPr marL="274320" indent="-274320">
              <a:spcAft>
                <a:spcPts val="1800"/>
              </a:spcAft>
              <a:buFont typeface="Arial" pitchFamily="34" charset="0"/>
              <a:buChar char="•"/>
            </a:pPr>
            <a:r>
              <a:rPr lang="en-US" sz="2800" b="1" dirty="0" smtClean="0">
                <a:latin typeface="Cambria" pitchFamily="18" charset="0"/>
              </a:rPr>
              <a:t>When governments establish laws and prosecute justice, they </a:t>
            </a:r>
            <a:r>
              <a:rPr lang="en-US" sz="2800" b="1" i="1" u="sng" dirty="0" smtClean="0">
                <a:effectLst>
                  <a:outerShdw blurRad="38100" dist="38100" dir="2700000" algn="tl">
                    <a:srgbClr val="000000">
                      <a:alpha val="43137"/>
                    </a:srgbClr>
                  </a:outerShdw>
                </a:effectLst>
                <a:latin typeface="Cambria" pitchFamily="18" charset="0"/>
              </a:rPr>
              <a:t>honor</a:t>
            </a:r>
            <a:r>
              <a:rPr lang="en-US" sz="2800" b="1" dirty="0" smtClean="0">
                <a:latin typeface="Cambria" pitchFamily="18" charset="0"/>
              </a:rPr>
              <a:t> God’s created order, even when they don’t do it perfectly.  </a:t>
            </a:r>
          </a:p>
          <a:p>
            <a:pPr marL="274320" indent="-274320">
              <a:spcAft>
                <a:spcPts val="1800"/>
              </a:spcAft>
              <a:buFont typeface="Arial" pitchFamily="34" charset="0"/>
              <a:buChar char="•"/>
            </a:pPr>
            <a:r>
              <a:rPr lang="en-US" sz="2800" b="1" dirty="0" smtClean="0">
                <a:latin typeface="Cambria" pitchFamily="18" charset="0"/>
              </a:rPr>
              <a:t>Anarchy, on the other hand, is </a:t>
            </a:r>
            <a:r>
              <a:rPr lang="en-US" sz="2800" b="1" i="1" u="sng" dirty="0" smtClean="0">
                <a:effectLst>
                  <a:outerShdw blurRad="38100" dist="38100" dir="2700000" algn="tl">
                    <a:srgbClr val="000000">
                      <a:alpha val="43137"/>
                    </a:srgbClr>
                  </a:outerShdw>
                </a:effectLst>
                <a:latin typeface="Cambria" pitchFamily="18" charset="0"/>
              </a:rPr>
              <a:t>bad</a:t>
            </a:r>
            <a:r>
              <a:rPr lang="en-US" sz="2800" b="1" dirty="0" smtClean="0">
                <a:latin typeface="Cambria" pitchFamily="18" charset="0"/>
              </a:rPr>
              <a:t> for everyone.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39321"/>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Earthly authorities are agents of law and order: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Therefore, governments serve the purposes of God, whether they mean to or not.  </a:t>
            </a:r>
          </a:p>
          <a:p>
            <a:pPr marL="274320" indent="-274320">
              <a:spcAft>
                <a:spcPts val="1800"/>
              </a:spcAft>
              <a:buFont typeface="Arial" pitchFamily="34" charset="0"/>
              <a:buChar char="•"/>
            </a:pPr>
            <a:r>
              <a:rPr lang="en-US" sz="2800" b="1" dirty="0" smtClean="0">
                <a:latin typeface="Cambria" pitchFamily="18" charset="0"/>
              </a:rPr>
              <a:t>They form  and </a:t>
            </a:r>
            <a:r>
              <a:rPr lang="en-US" sz="2800" b="1" i="1" u="sng" dirty="0" smtClean="0">
                <a:effectLst>
                  <a:outerShdw blurRad="38100" dist="38100" dir="2700000" algn="tl">
                    <a:srgbClr val="000000">
                      <a:alpha val="43137"/>
                    </a:srgbClr>
                  </a:outerShdw>
                </a:effectLst>
                <a:latin typeface="Cambria" pitchFamily="18" charset="0"/>
              </a:rPr>
              <a:t>thrive</a:t>
            </a:r>
            <a:r>
              <a:rPr lang="en-US" sz="2800" b="1" dirty="0" smtClean="0">
                <a:latin typeface="Cambria" pitchFamily="18" charset="0"/>
              </a:rPr>
              <a:t> with God’s permission, and they </a:t>
            </a:r>
            <a:r>
              <a:rPr lang="en-US" sz="2800" b="1" i="1" u="sng" dirty="0" smtClean="0">
                <a:effectLst>
                  <a:outerShdw blurRad="38100" dist="38100" dir="2700000" algn="tl">
                    <a:srgbClr val="000000">
                      <a:alpha val="43137"/>
                    </a:srgbClr>
                  </a:outerShdw>
                </a:effectLst>
                <a:latin typeface="Cambria" pitchFamily="18" charset="0"/>
              </a:rPr>
              <a:t>cease</a:t>
            </a:r>
            <a:r>
              <a:rPr lang="en-US" sz="2800" b="1" dirty="0" smtClean="0">
                <a:latin typeface="Cambria" pitchFamily="18" charset="0"/>
              </a:rPr>
              <a:t> to exist when they no longer serve His plan.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6" name="Picture 5" descr="13 - 1 title6.jpg"/>
          <p:cNvPicPr>
            <a:picLocks noChangeAspect="1"/>
          </p:cNvPicPr>
          <p:nvPr/>
        </p:nvPicPr>
        <p:blipFill>
          <a:blip r:embed="rId2" cstate="print"/>
          <a:stretch>
            <a:fillRect/>
          </a:stretch>
        </p:blipFill>
        <p:spPr>
          <a:xfrm>
            <a:off x="381000" y="838200"/>
            <a:ext cx="8473440" cy="52959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13:2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535531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Consequently, whoever rebels against the authority is rebelling against what God has instituted, and those who do so will bring judgment on themselves.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For rulers hold no terror for those who do right, but for those who do wrong.  Do you want to be free from fear of the one in authority?  Then do what is right and you will be commended.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For the one in authority is God’s servant for your good.  But if you do wrong, be afraid, for rulers do not bear the sword for no reason.  They are God’s servants, agents of wrath to bring punishment on the wrongdoer. </a:t>
            </a:r>
          </a:p>
        </p:txBody>
      </p:sp>
      <p:cxnSp>
        <p:nvCxnSpPr>
          <p:cNvPr id="15" name="Straight Connector 14"/>
          <p:cNvCxnSpPr/>
          <p:nvPr/>
        </p:nvCxnSpPr>
        <p:spPr>
          <a:xfrm>
            <a:off x="2438400" y="19812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724400" y="37338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990600" y="54102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93702"/>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Civil obedience allow us to fear God, not people: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To put ourselves at </a:t>
            </a:r>
            <a:r>
              <a:rPr lang="en-US" sz="2800" b="1" i="1" u="sng" dirty="0" smtClean="0">
                <a:effectLst>
                  <a:outerShdw blurRad="38100" dist="38100" dir="2700000" algn="tl">
                    <a:srgbClr val="000000">
                      <a:alpha val="43137"/>
                    </a:srgbClr>
                  </a:outerShdw>
                </a:effectLst>
                <a:latin typeface="Cambria" pitchFamily="18" charset="0"/>
              </a:rPr>
              <a:t>odds</a:t>
            </a:r>
            <a:r>
              <a:rPr lang="en-US" sz="2800" b="1" dirty="0" smtClean="0">
                <a:latin typeface="Cambria" pitchFamily="18" charset="0"/>
              </a:rPr>
              <a:t> with a government is to </a:t>
            </a:r>
            <a:r>
              <a:rPr lang="en-US" sz="2800" b="1" i="1" u="sng" dirty="0" smtClean="0">
                <a:effectLst>
                  <a:outerShdw blurRad="38100" dist="38100" dir="2700000" algn="tl">
                    <a:srgbClr val="000000">
                      <a:alpha val="43137"/>
                    </a:srgbClr>
                  </a:outerShdw>
                </a:effectLst>
                <a:latin typeface="Cambria" pitchFamily="18" charset="0"/>
              </a:rPr>
              <a:t>oppose</a:t>
            </a:r>
            <a:r>
              <a:rPr lang="en-US" sz="2800" b="1" dirty="0" smtClean="0">
                <a:latin typeface="Cambria" pitchFamily="18" charset="0"/>
              </a:rPr>
              <a:t> God’s instrument of justice – generally speaking.  </a:t>
            </a:r>
            <a:r>
              <a:rPr lang="en-US" sz="2800" b="1" i="1" dirty="0" smtClean="0">
                <a:latin typeface="Cambria" pitchFamily="18" charset="0"/>
              </a:rPr>
              <a:t>(There are rare exceptions to this rule.)</a:t>
            </a:r>
          </a:p>
          <a:p>
            <a:pPr marL="274320" indent="-274320">
              <a:spcAft>
                <a:spcPts val="1800"/>
              </a:spcAft>
              <a:buFont typeface="Arial" pitchFamily="34" charset="0"/>
              <a:buChar char="•"/>
            </a:pPr>
            <a:r>
              <a:rPr lang="en-US" sz="2800" b="1" dirty="0" smtClean="0">
                <a:latin typeface="Cambria" pitchFamily="18" charset="0"/>
              </a:rPr>
              <a:t>All governments, even cruel totalitarian regimes, want their citizens to live peacefully, remain productive, and cause no trouble.  </a:t>
            </a:r>
          </a:p>
          <a:p>
            <a:pPr marL="274320" indent="-274320">
              <a:spcAft>
                <a:spcPts val="1800"/>
              </a:spcAft>
              <a:buFont typeface="Arial" pitchFamily="34" charset="0"/>
              <a:buChar char="•"/>
            </a:pPr>
            <a:r>
              <a:rPr lang="en-US" sz="2800" b="1" dirty="0" smtClean="0">
                <a:latin typeface="Cambria" pitchFamily="18" charset="0"/>
              </a:rPr>
              <a:t>The only people who really need to </a:t>
            </a:r>
            <a:r>
              <a:rPr lang="en-US" sz="2800" b="1" i="1" dirty="0" smtClean="0">
                <a:effectLst>
                  <a:outerShdw blurRad="38100" dist="38100" dir="2700000" algn="tl">
                    <a:srgbClr val="000000">
                      <a:alpha val="43137"/>
                    </a:srgbClr>
                  </a:outerShdw>
                </a:effectLst>
                <a:latin typeface="Cambria" pitchFamily="18" charset="0"/>
              </a:rPr>
              <a:t>fear</a:t>
            </a:r>
            <a:r>
              <a:rPr lang="en-US" sz="2800" b="1" dirty="0" smtClean="0">
                <a:latin typeface="Cambria" pitchFamily="18" charset="0"/>
              </a:rPr>
              <a:t> are those who are doing something wrong.  If you want to live without </a:t>
            </a:r>
            <a:r>
              <a:rPr lang="en-US" sz="2800" b="1" i="1" dirty="0" smtClean="0">
                <a:effectLst>
                  <a:outerShdw blurRad="38100" dist="38100" dir="2700000" algn="tl">
                    <a:srgbClr val="000000">
                      <a:alpha val="43137"/>
                    </a:srgbClr>
                  </a:outerShdw>
                </a:effectLst>
                <a:latin typeface="Cambria" pitchFamily="18" charset="0"/>
              </a:rPr>
              <a:t>fear</a:t>
            </a:r>
            <a:r>
              <a:rPr lang="en-US" sz="2800" b="1" dirty="0" smtClean="0">
                <a:latin typeface="Cambria" pitchFamily="18" charset="0"/>
              </a:rPr>
              <a:t>, then do what is good.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13:2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24589"/>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Civil obedience allow us to fear God, not people: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Obey the laws, pay your taxes, stop at red lights, don’t take advantage of your neighbor’s property, don’t invade their privacy, don’t rob banks.  </a:t>
            </a:r>
          </a:p>
          <a:p>
            <a:pPr marL="274320" indent="-274320">
              <a:spcAft>
                <a:spcPts val="1800"/>
              </a:spcAft>
              <a:buFont typeface="Arial" pitchFamily="34" charset="0"/>
              <a:buChar char="•"/>
            </a:pPr>
            <a:r>
              <a:rPr lang="en-US" sz="2800" b="1" dirty="0" smtClean="0">
                <a:latin typeface="Cambria" pitchFamily="18" charset="0"/>
              </a:rPr>
              <a:t>In addition, if we do what is </a:t>
            </a:r>
            <a:r>
              <a:rPr lang="en-US" sz="2800" b="1" i="1" dirty="0" smtClean="0">
                <a:effectLst>
                  <a:outerShdw blurRad="38100" dist="38100" dir="2700000" algn="tl">
                    <a:srgbClr val="000000">
                      <a:alpha val="43137"/>
                    </a:srgbClr>
                  </a:outerShdw>
                </a:effectLst>
                <a:latin typeface="Cambria" pitchFamily="18" charset="0"/>
              </a:rPr>
              <a:t>right</a:t>
            </a:r>
            <a:r>
              <a:rPr lang="en-US" sz="2800" b="1" dirty="0" smtClean="0">
                <a:latin typeface="Cambria" pitchFamily="18" charset="0"/>
              </a:rPr>
              <a:t>, we will gain a good reputation with those in authority.  </a:t>
            </a:r>
          </a:p>
          <a:p>
            <a:pPr marL="274320" indent="-274320">
              <a:spcAft>
                <a:spcPts val="1800"/>
              </a:spcAft>
              <a:buFont typeface="Arial" pitchFamily="34" charset="0"/>
              <a:buChar char="•"/>
            </a:pPr>
            <a:r>
              <a:rPr lang="en-US" sz="2800" b="1" dirty="0" smtClean="0">
                <a:latin typeface="Cambria" pitchFamily="18" charset="0"/>
              </a:rPr>
              <a:t>The benefit of living without </a:t>
            </a:r>
            <a:r>
              <a:rPr lang="en-US" sz="2800" b="1" i="1" dirty="0" smtClean="0">
                <a:effectLst>
                  <a:outerShdw blurRad="38100" dist="38100" dir="2700000" algn="tl">
                    <a:srgbClr val="000000">
                      <a:alpha val="43137"/>
                    </a:srgbClr>
                  </a:outerShdw>
                </a:effectLst>
                <a:latin typeface="Cambria" pitchFamily="18" charset="0"/>
              </a:rPr>
              <a:t>fear</a:t>
            </a:r>
            <a:r>
              <a:rPr lang="en-US" sz="2800" b="1" dirty="0" smtClean="0">
                <a:latin typeface="Cambria" pitchFamily="18" charset="0"/>
              </a:rPr>
              <a:t> of the government is twofold.  </a:t>
            </a:r>
            <a:r>
              <a:rPr lang="en-US" sz="28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it frees us to </a:t>
            </a:r>
            <a:r>
              <a:rPr lang="en-US" sz="2800" b="1" i="1" dirty="0" smtClean="0">
                <a:effectLst>
                  <a:outerShdw blurRad="38100" dist="38100" dir="2700000" algn="tl">
                    <a:srgbClr val="000000">
                      <a:alpha val="43137"/>
                    </a:srgbClr>
                  </a:outerShdw>
                </a:effectLst>
                <a:latin typeface="Cambria" pitchFamily="18" charset="0"/>
              </a:rPr>
              <a:t>fear</a:t>
            </a:r>
            <a:r>
              <a:rPr lang="en-US" sz="2800" b="1" dirty="0" smtClean="0">
                <a:latin typeface="Cambria" pitchFamily="18" charset="0"/>
              </a:rPr>
              <a:t> God – that is , to respect His authority and to do right because it pleases Him.  </a:t>
            </a:r>
            <a:r>
              <a:rPr lang="en-US" sz="28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it frees us to serve God more freely than if we are in prison.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13:2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70000"/>
          </a:srgbClr>
        </a:solidFill>
        <a:effectLst/>
      </p:bgPr>
    </p:bg>
    <p:spTree>
      <p:nvGrpSpPr>
        <p:cNvPr id="1" name=""/>
        <p:cNvGrpSpPr/>
        <p:nvPr/>
      </p:nvGrpSpPr>
      <p:grpSpPr>
        <a:xfrm>
          <a:off x="0" y="0"/>
          <a:ext cx="0" cy="0"/>
          <a:chOff x="0" y="0"/>
          <a:chExt cx="0" cy="0"/>
        </a:xfrm>
      </p:grpSpPr>
      <p:pic>
        <p:nvPicPr>
          <p:cNvPr id="2" name="Picture 1" descr="13 - 3 text.jpeg"/>
          <p:cNvPicPr>
            <a:picLocks noChangeAspect="1"/>
          </p:cNvPicPr>
          <p:nvPr/>
        </p:nvPicPr>
        <p:blipFill>
          <a:blip r:embed="rId2" cstate="print"/>
          <a:stretch>
            <a:fillRect/>
          </a:stretch>
        </p:blipFill>
        <p:spPr>
          <a:xfrm>
            <a:off x="315883" y="236912"/>
            <a:ext cx="8512233" cy="6384175"/>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13 - 1 title2.jpg"/>
          <p:cNvPicPr>
            <a:picLocks noChangeAspect="1"/>
          </p:cNvPicPr>
          <p:nvPr/>
        </p:nvPicPr>
        <p:blipFill>
          <a:blip r:embed="rId2" cstate="print"/>
          <a:stretch>
            <a:fillRect/>
          </a:stretch>
        </p:blipFill>
        <p:spPr>
          <a:xfrm>
            <a:off x="415636" y="311727"/>
            <a:ext cx="8312727" cy="623454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75000"/>
          </a:srgbClr>
        </a:solidFill>
        <a:effectLst/>
      </p:bgPr>
    </p:bg>
    <p:spTree>
      <p:nvGrpSpPr>
        <p:cNvPr id="1" name=""/>
        <p:cNvGrpSpPr/>
        <p:nvPr/>
      </p:nvGrpSpPr>
      <p:grpSpPr>
        <a:xfrm>
          <a:off x="0" y="0"/>
          <a:ext cx="0" cy="0"/>
          <a:chOff x="0" y="0"/>
          <a:chExt cx="0" cy="0"/>
        </a:xfrm>
      </p:grpSpPr>
      <p:pic>
        <p:nvPicPr>
          <p:cNvPr id="6" name="Picture 5" descr="13 - 5-6 text.jpg"/>
          <p:cNvPicPr>
            <a:picLocks noChangeAspect="1"/>
          </p:cNvPicPr>
          <p:nvPr/>
        </p:nvPicPr>
        <p:blipFill>
          <a:blip r:embed="rId2" cstate="print"/>
          <a:srcRect l="8423" t="24958" r="5474" b="10154"/>
          <a:stretch>
            <a:fillRect/>
          </a:stretch>
        </p:blipFill>
        <p:spPr>
          <a:xfrm>
            <a:off x="381000" y="1219200"/>
            <a:ext cx="8434754" cy="4724400"/>
          </a:xfrm>
          <a:prstGeom prst="rect">
            <a:avLst/>
          </a:prstGeom>
          <a:ln>
            <a:noFill/>
          </a:ln>
          <a:effectLst>
            <a:outerShdw blurRad="190500" algn="tl" rotWithShape="0">
              <a:srgbClr val="000000">
                <a:alpha val="70000"/>
              </a:srgbClr>
            </a:outerShdw>
          </a:effectLst>
        </p:spPr>
      </p:pic>
      <p:sp>
        <p:nvSpPr>
          <p:cNvPr id="7"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13:5 – 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cxnSp>
        <p:nvCxnSpPr>
          <p:cNvPr id="4" name="Straight Connector 3"/>
          <p:cNvCxnSpPr/>
          <p:nvPr/>
        </p:nvCxnSpPr>
        <p:spPr>
          <a:xfrm>
            <a:off x="2819400" y="3276600"/>
            <a:ext cx="219456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801041"/>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Civil obedience allow us to live above reproach: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motivation for Christians to behave well and obey laws is not merely to avoid being caught and punished, but to satisfy our own </a:t>
            </a:r>
            <a:r>
              <a:rPr lang="en-US" sz="2800" b="1" i="1" u="sng" dirty="0" smtClean="0">
                <a:effectLst>
                  <a:outerShdw blurRad="38100" dist="38100" dir="2700000" algn="tl">
                    <a:srgbClr val="000000">
                      <a:alpha val="43137"/>
                    </a:srgbClr>
                  </a:outerShdw>
                </a:effectLst>
                <a:latin typeface="Cambria" pitchFamily="18" charset="0"/>
              </a:rPr>
              <a:t>conscience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Presumably, the Christian </a:t>
            </a:r>
            <a:r>
              <a:rPr lang="en-US" sz="2800" b="1" i="1" u="sng" dirty="0" smtClean="0">
                <a:effectLst>
                  <a:outerShdw blurRad="38100" dist="38100" dir="2700000" algn="tl">
                    <a:srgbClr val="000000">
                      <a:alpha val="43137"/>
                    </a:srgbClr>
                  </a:outerShdw>
                </a:effectLst>
                <a:latin typeface="Cambria" pitchFamily="18" charset="0"/>
              </a:rPr>
              <a:t>conscience</a:t>
            </a:r>
            <a:r>
              <a:rPr lang="en-US" sz="2800" b="1" dirty="0" smtClean="0">
                <a:latin typeface="Cambria" pitchFamily="18" charset="0"/>
              </a:rPr>
              <a:t> is the product of the Holy Spirit’s transformation.  </a:t>
            </a:r>
          </a:p>
          <a:p>
            <a:pPr marL="274320" indent="-274320">
              <a:spcAft>
                <a:spcPts val="1800"/>
              </a:spcAft>
              <a:buFont typeface="Arial" pitchFamily="34" charset="0"/>
              <a:buChar char="•"/>
            </a:pPr>
            <a:r>
              <a:rPr lang="en-US" sz="2800" b="1" dirty="0" smtClean="0">
                <a:latin typeface="Cambria" pitchFamily="18" charset="0"/>
              </a:rPr>
              <a:t>So, again, to obey civil law is to </a:t>
            </a:r>
            <a:r>
              <a:rPr lang="en-US" sz="2800" b="1" i="1" dirty="0" smtClean="0">
                <a:effectLst>
                  <a:outerShdw blurRad="38100" dist="38100" dir="2700000" algn="tl">
                    <a:srgbClr val="000000">
                      <a:alpha val="43137"/>
                    </a:srgbClr>
                  </a:outerShdw>
                </a:effectLst>
                <a:latin typeface="Cambria" pitchFamily="18" charset="0"/>
              </a:rPr>
              <a:t>submit to God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13:5 – 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570208"/>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Civil obedience allow us to live above reproach: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Jewish Christians would have struggled with the issue of paying taxes to a pagan government not because of greed but from a desire to remain holy.    </a:t>
            </a:r>
          </a:p>
          <a:p>
            <a:pPr marL="274320" indent="-274320">
              <a:spcAft>
                <a:spcPts val="1800"/>
              </a:spcAft>
              <a:buFont typeface="Arial" pitchFamily="34" charset="0"/>
              <a:buChar char="•"/>
            </a:pPr>
            <a:r>
              <a:rPr lang="en-US" sz="2800" b="1" dirty="0" smtClean="0">
                <a:latin typeface="Cambria" pitchFamily="18" charset="0"/>
              </a:rPr>
              <a:t>Jews commonly understood taxes paid to Caesar as money taken from God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Matt. 22:17-22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13:5 – 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Civil obedience allow us to live above reproach: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Paul merely regards paying taxes to be a contribution to the </a:t>
            </a:r>
            <a:r>
              <a:rPr lang="en-US" sz="2800" b="1" i="1" dirty="0" smtClean="0">
                <a:effectLst>
                  <a:outerShdw blurRad="38100" dist="38100" dir="2700000" algn="tl">
                    <a:srgbClr val="000000">
                      <a:alpha val="43137"/>
                    </a:srgbClr>
                  </a:outerShdw>
                </a:effectLst>
                <a:latin typeface="Cambria" pitchFamily="18" charset="0"/>
              </a:rPr>
              <a:t>common good</a:t>
            </a:r>
            <a:r>
              <a:rPr lang="en-US" sz="2800" b="1" dirty="0" smtClean="0">
                <a:latin typeface="Cambria" pitchFamily="18" charset="0"/>
              </a:rPr>
              <a:t>, which God encouraged even during the Exile: </a:t>
            </a:r>
            <a:r>
              <a:rPr lang="en-US" sz="2800" b="1" i="1" dirty="0" smtClean="0">
                <a:latin typeface="Cambria" pitchFamily="18" charset="0"/>
              </a:rPr>
              <a:t>“Seek the welfare of the city where I have sent you into exile, and pray to the Lord on its behalf; for in its welfare you will have welfare”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Jer. 29:7</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latin typeface="Cambria" pitchFamily="18" charset="0"/>
              </a:rPr>
              <a:t>Furthermore, because the magistrates serve with God’s permission, paying their salaries serves God’s interests.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13:5 – 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 name="Picture 2" descr="13 - 7 text.jpg"/>
          <p:cNvPicPr>
            <a:picLocks noChangeAspect="1"/>
          </p:cNvPicPr>
          <p:nvPr/>
        </p:nvPicPr>
        <p:blipFill>
          <a:blip r:embed="rId2" cstate="print"/>
          <a:srcRect l="1734" r="8980" b="8885"/>
          <a:stretch>
            <a:fillRect/>
          </a:stretch>
        </p:blipFill>
        <p:spPr>
          <a:xfrm>
            <a:off x="380999" y="1219200"/>
            <a:ext cx="8419407" cy="4648200"/>
          </a:xfrm>
          <a:prstGeom prst="rect">
            <a:avLst/>
          </a:prstGeom>
          <a:ln>
            <a:noFill/>
          </a:ln>
          <a:effectLst>
            <a:outerShdw blurRad="190500" algn="tl" rotWithShape="0">
              <a:srgbClr val="000000">
                <a:alpha val="70000"/>
              </a:srgbClr>
            </a:outerShdw>
          </a:effectLst>
        </p:spPr>
      </p:pic>
      <p:sp>
        <p:nvSpPr>
          <p:cNvPr id="4"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cxnSp>
        <p:nvCxnSpPr>
          <p:cNvPr id="5" name="Straight Connector 4"/>
          <p:cNvCxnSpPr/>
          <p:nvPr/>
        </p:nvCxnSpPr>
        <p:spPr>
          <a:xfrm>
            <a:off x="990600" y="31242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Paul’s summary statement encourages Christians to live respectfully and honorably in the eyes of the government, fulfilling all requirements and meeting all obligations.  </a:t>
            </a:r>
          </a:p>
          <a:p>
            <a:pPr marL="274320" indent="-274320">
              <a:spcAft>
                <a:spcPts val="1800"/>
              </a:spcAft>
              <a:buFont typeface="Arial" pitchFamily="34" charset="0"/>
              <a:buChar char="•"/>
            </a:pPr>
            <a:r>
              <a:rPr lang="en-US" sz="2800" b="1" dirty="0" smtClean="0">
                <a:latin typeface="Cambria" pitchFamily="18" charset="0"/>
              </a:rPr>
              <a:t>Note that our </a:t>
            </a:r>
            <a:r>
              <a:rPr lang="en-US" sz="2800" b="1" i="1" u="sng"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to government includes more than mere taxes and tolls (money); we also owe </a:t>
            </a:r>
            <a:r>
              <a:rPr lang="en-US" sz="2800" b="1" i="1" u="sng" dirty="0" smtClean="0">
                <a:effectLst>
                  <a:outerShdw blurRad="38100" dist="38100" dir="2700000" algn="tl">
                    <a:srgbClr val="000000">
                      <a:alpha val="43137"/>
                    </a:srgbClr>
                  </a:outerShdw>
                </a:effectLst>
                <a:latin typeface="Cambria" pitchFamily="18" charset="0"/>
              </a:rPr>
              <a:t>respect</a:t>
            </a:r>
            <a:r>
              <a:rPr lang="en-US" sz="2800" b="1" dirty="0" smtClean="0">
                <a:latin typeface="Cambria" pitchFamily="18" charset="0"/>
              </a:rPr>
              <a:t>, which Paul describes as </a:t>
            </a:r>
            <a:r>
              <a:rPr lang="en-US" sz="2800" b="1" dirty="0" smtClean="0">
                <a:effectLst>
                  <a:outerShdw blurRad="38100" dist="38100" dir="2700000" algn="tl">
                    <a:srgbClr val="000000">
                      <a:alpha val="43137"/>
                    </a:srgbClr>
                  </a:outerShdw>
                </a:effectLst>
                <a:latin typeface="Cambria" pitchFamily="18" charset="0"/>
              </a:rPr>
              <a:t>“fear”</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“honor.”</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apostle is simply applying an earlier principle to our relationship with government: </a:t>
            </a:r>
            <a:r>
              <a:rPr lang="en-US" sz="2800" b="1" i="1" dirty="0" smtClean="0">
                <a:latin typeface="Cambria" pitchFamily="18" charset="0"/>
              </a:rPr>
              <a:t>“So far as it depends on you, be at peace with all men”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12:18</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181588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As we fulfill all the requirements of good citizenship, we cast Jesus Christ in a positive light and, perhaps, create opportunities to share the </a:t>
            </a:r>
            <a:r>
              <a:rPr lang="en-US" sz="2800" b="1" i="1" dirty="0" smtClean="0">
                <a:effectLst>
                  <a:outerShdw blurRad="38100" dist="38100" dir="2700000" algn="tl">
                    <a:srgbClr val="000000">
                      <a:alpha val="43137"/>
                    </a:srgbClr>
                  </a:outerShdw>
                </a:effectLst>
                <a:latin typeface="Cambria" pitchFamily="18" charset="0"/>
              </a:rPr>
              <a:t>good news</a:t>
            </a:r>
            <a:r>
              <a:rPr lang="en-US" sz="2800" b="1" dirty="0" smtClean="0">
                <a:latin typeface="Cambria" pitchFamily="18" charset="0"/>
              </a:rPr>
              <a:t> with greater freedom.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3 - 7 render.jpg"/>
          <p:cNvPicPr>
            <a:picLocks noChangeAspect="1"/>
          </p:cNvPicPr>
          <p:nvPr/>
        </p:nvPicPr>
        <p:blipFill>
          <a:blip r:embed="rId3" cstate="print"/>
          <a:stretch>
            <a:fillRect/>
          </a:stretch>
        </p:blipFill>
        <p:spPr>
          <a:xfrm>
            <a:off x="381000" y="3048001"/>
            <a:ext cx="4195163" cy="2362200"/>
          </a:xfrm>
          <a:prstGeom prst="rect">
            <a:avLst/>
          </a:prstGeom>
          <a:ln>
            <a:noFill/>
          </a:ln>
          <a:effectLst>
            <a:outerShdw blurRad="190500" algn="tl" rotWithShape="0">
              <a:srgbClr val="000000">
                <a:alpha val="70000"/>
              </a:srgbClr>
            </a:outerShdw>
          </a:effectLst>
        </p:spPr>
      </p:pic>
      <p:pic>
        <p:nvPicPr>
          <p:cNvPr id="8" name="Picture 7" descr="13 - 6-7 text.jpg"/>
          <p:cNvPicPr>
            <a:picLocks noChangeAspect="1"/>
          </p:cNvPicPr>
          <p:nvPr/>
        </p:nvPicPr>
        <p:blipFill>
          <a:blip r:embed="rId4" cstate="print"/>
          <a:srcRect l="28333" t="46250" r="27500" b="22500"/>
          <a:stretch>
            <a:fillRect/>
          </a:stretch>
        </p:blipFill>
        <p:spPr>
          <a:xfrm>
            <a:off x="4724400" y="4343400"/>
            <a:ext cx="4038600" cy="190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par>
                          <p:cTn id="13" fill="hold">
                            <p:stCondLst>
                              <p:cond delay="2000"/>
                            </p:stCondLst>
                            <p:childTnLst>
                              <p:par>
                                <p:cTn id="14" presetID="8" presetClass="entr" presetSubtype="32" fill="hold" nodeType="after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Paul understood that the question of obedience to worldly authorities can be thorny for the Christian.  He sympathized with the fact that we obey a heavenly King—</a:t>
            </a:r>
            <a:r>
              <a:rPr lang="en-US" sz="2800" b="1" i="1" dirty="0" smtClean="0">
                <a:latin typeface="Cambria" pitchFamily="18" charset="0"/>
              </a:rPr>
              <a:t>which most governments do not recognize and frequently oppose</a:t>
            </a:r>
            <a:r>
              <a:rPr lang="en-US" sz="2800" b="1" dirty="0" smtClean="0">
                <a:latin typeface="Cambria" pitchFamily="18" charset="0"/>
              </a:rPr>
              <a:t>—yet we must </a:t>
            </a:r>
            <a:r>
              <a:rPr lang="en-US" sz="2800" b="1" dirty="0" smtClean="0">
                <a:effectLst>
                  <a:outerShdw blurRad="38100" dist="38100" dir="2700000" algn="tl">
                    <a:srgbClr val="000000">
                      <a:alpha val="43137"/>
                    </a:srgbClr>
                  </a:outerShdw>
                </a:effectLst>
                <a:latin typeface="Cambria" pitchFamily="18" charset="0"/>
              </a:rPr>
              <a:t>“be at peace with all men”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12:18</a:t>
            </a:r>
            <a:r>
              <a:rPr lang="en-US" sz="2800" b="1" dirty="0" smtClean="0">
                <a:latin typeface="Cambria" pitchFamily="18" charset="0"/>
              </a:rPr>
              <a:t>), including those in authority.</a:t>
            </a:r>
          </a:p>
          <a:p>
            <a:pPr marL="274320" indent="-274320">
              <a:spcAft>
                <a:spcPts val="1800"/>
              </a:spcAft>
              <a:buFont typeface="Arial" pitchFamily="34" charset="0"/>
              <a:buChar char="•"/>
            </a:pPr>
            <a:r>
              <a:rPr lang="en-US" sz="2800" b="1" dirty="0" smtClean="0">
                <a:latin typeface="Cambria" pitchFamily="18" charset="0"/>
              </a:rPr>
              <a:t>We must </a:t>
            </a:r>
            <a:r>
              <a:rPr lang="en-US" sz="2800" b="1" u="sng" dirty="0" smtClean="0">
                <a:effectLst>
                  <a:outerShdw blurRad="38100" dist="38100" dir="2700000" algn="tl">
                    <a:srgbClr val="000000">
                      <a:alpha val="43137"/>
                    </a:srgbClr>
                  </a:outerShdw>
                </a:effectLst>
                <a:latin typeface="Cambria" pitchFamily="18" charset="0"/>
              </a:rPr>
              <a:t>cooperate</a:t>
            </a:r>
            <a:r>
              <a:rPr lang="en-US" sz="2800" b="1" dirty="0" smtClean="0">
                <a:latin typeface="Cambria" pitchFamily="18" charset="0"/>
              </a:rPr>
              <a:t> with the demands of government while peacefully trying to </a:t>
            </a:r>
            <a:r>
              <a:rPr lang="en-US" sz="2800" b="1" u="sng" dirty="0" smtClean="0">
                <a:effectLst>
                  <a:outerShdw blurRad="38100" dist="38100" dir="2700000" algn="tl">
                    <a:srgbClr val="000000">
                      <a:alpha val="43137"/>
                    </a:srgbClr>
                  </a:outerShdw>
                </a:effectLst>
                <a:latin typeface="Cambria" pitchFamily="18" charset="0"/>
              </a:rPr>
              <a:t>infiltrate</a:t>
            </a:r>
            <a:r>
              <a:rPr lang="en-US" sz="2800" b="1" dirty="0" smtClean="0">
                <a:latin typeface="Cambria" pitchFamily="18" charset="0"/>
              </a:rPr>
              <a:t>        it with the Good News.  </a:t>
            </a:r>
          </a:p>
          <a:p>
            <a:pPr marL="274320" indent="-274320">
              <a:spcAft>
                <a:spcPts val="1800"/>
              </a:spcAft>
              <a:buFont typeface="Arial" pitchFamily="34" charset="0"/>
              <a:buChar char="•"/>
            </a:pPr>
            <a:r>
              <a:rPr lang="en-US" sz="2800" b="1" dirty="0" smtClean="0">
                <a:latin typeface="Cambria" pitchFamily="18" charset="0"/>
              </a:rPr>
              <a:t>Put simply, we must learn how to become                 </a:t>
            </a:r>
            <a:r>
              <a:rPr lang="en-US" sz="2800" b="1" i="1" u="sng" dirty="0" smtClean="0">
                <a:effectLst>
                  <a:outerShdw blurRad="38100" dist="38100" dir="2700000" algn="tl">
                    <a:srgbClr val="000000">
                      <a:alpha val="43137"/>
                    </a:srgbClr>
                  </a:outerShdw>
                </a:effectLst>
                <a:latin typeface="Cambria" pitchFamily="18" charset="0"/>
              </a:rPr>
              <a:t>godly</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rebels</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791200" cy="6858000"/>
          </a:xfrm>
          <a:prstGeom prst="rect">
            <a:avLst/>
          </a:prstGeom>
          <a:ln>
            <a:noFill/>
          </a:ln>
          <a:effectLst>
            <a:softEdge rad="112500"/>
          </a:effectLst>
        </p:spPr>
      </p:pic>
      <p:sp>
        <p:nvSpPr>
          <p:cNvPr id="5" name="TextBox 4"/>
          <p:cNvSpPr txBox="1"/>
          <p:nvPr/>
        </p:nvSpPr>
        <p:spPr>
          <a:xfrm>
            <a:off x="1905000" y="6096000"/>
            <a:ext cx="55626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A  Call  to  Authentic Love</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8500"/>
                            </p:stCondLst>
                            <p:childTnLst>
                              <p:par>
                                <p:cTn id="20" presetID="8"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29 September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00082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Chapter 13 again.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13:8 –14 “Wake Up and Get Dressed”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3203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Christians have been called out of this world,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John 15:18</a:t>
            </a:r>
            <a:r>
              <a:rPr lang="en-US" sz="2800" b="1" i="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&gt;</a:t>
            </a:r>
            <a:r>
              <a:rPr lang="en-US" sz="2800" b="1" i="1" dirty="0" smtClean="0">
                <a:latin typeface="Cambria" pitchFamily="18" charset="0"/>
              </a:rPr>
              <a:t> “If the world hate you, ye know that it hated me before it hated you”)</a:t>
            </a:r>
            <a:r>
              <a:rPr lang="en-US" sz="2800" b="1" dirty="0" smtClean="0">
                <a:latin typeface="Cambria" pitchFamily="18" charset="0"/>
              </a:rPr>
              <a:t>, but they still have </a:t>
            </a:r>
            <a:r>
              <a:rPr lang="en-US" sz="2800" b="1" i="1" u="sng" dirty="0" smtClean="0">
                <a:effectLst>
                  <a:outerShdw blurRad="38100" dist="38100" dir="2700000" algn="tl">
                    <a:srgbClr val="000000">
                      <a:alpha val="43137"/>
                    </a:srgbClr>
                  </a:outerShdw>
                </a:effectLst>
                <a:latin typeface="Cambria" pitchFamily="18" charset="0"/>
              </a:rPr>
              <a:t>responsibilities</a:t>
            </a:r>
            <a:r>
              <a:rPr lang="en-US" sz="2800" b="1" dirty="0" smtClean="0">
                <a:latin typeface="Cambria" pitchFamily="18" charset="0"/>
              </a:rPr>
              <a:t> to the state.     </a:t>
            </a:r>
          </a:p>
          <a:p>
            <a:pPr marL="274320" indent="-274320">
              <a:spcAft>
                <a:spcPts val="1800"/>
              </a:spcAft>
              <a:buFont typeface="Arial" pitchFamily="34" charset="0"/>
              <a:buChar char="•"/>
            </a:pPr>
            <a:r>
              <a:rPr lang="en-US" sz="2800" b="1" dirty="0" smtClean="0">
                <a:latin typeface="Cambria" pitchFamily="18" charset="0"/>
              </a:rPr>
              <a:t>The best citizen ought to be the Christian citizen.  Though the church is not to get involved in party politics, individual believers certainly should use their God-given privileges as citizens to see to it that the best leaders are </a:t>
            </a:r>
            <a:r>
              <a:rPr lang="en-US" sz="2800" b="1" i="1" dirty="0" smtClean="0">
                <a:effectLst>
                  <a:outerShdw blurRad="38100" dist="38100" dir="2700000" algn="tl">
                    <a:srgbClr val="000000">
                      <a:alpha val="43137"/>
                    </a:srgbClr>
                  </a:outerShdw>
                </a:effectLst>
                <a:latin typeface="Cambria" pitchFamily="18" charset="0"/>
              </a:rPr>
              <a:t>elected</a:t>
            </a:r>
            <a:r>
              <a:rPr lang="en-US" sz="2800" b="1" dirty="0" smtClean="0">
                <a:latin typeface="Cambria" pitchFamily="18" charset="0"/>
              </a:rPr>
              <a:t> and the best laws are </a:t>
            </a:r>
            <a:r>
              <a:rPr lang="en-US" sz="2800" b="1" i="1" dirty="0" smtClean="0">
                <a:effectLst>
                  <a:outerShdw blurRad="38100" dist="38100" dir="2700000" algn="tl">
                    <a:srgbClr val="000000">
                      <a:alpha val="43137"/>
                    </a:srgbClr>
                  </a:outerShdw>
                </a:effectLst>
                <a:latin typeface="Cambria" pitchFamily="18" charset="0"/>
              </a:rPr>
              <a:t>enacted</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enforced</a:t>
            </a:r>
            <a:r>
              <a:rPr lang="en-US" sz="2800" b="1" dirty="0" smtClean="0">
                <a:latin typeface="Cambria" pitchFamily="18" charset="0"/>
              </a:rPr>
              <a:t> justly.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70701"/>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When we think of godly leaders like </a:t>
            </a:r>
            <a:r>
              <a:rPr lang="en-US" sz="2800" b="1" dirty="0" smtClean="0">
                <a:effectLst>
                  <a:outerShdw blurRad="38100" dist="38100" dir="2700000" algn="tl">
                    <a:srgbClr val="000000">
                      <a:alpha val="43137"/>
                    </a:srgbClr>
                  </a:outerShdw>
                </a:effectLst>
                <a:latin typeface="Cambria" pitchFamily="18" charset="0"/>
              </a:rPr>
              <a:t>Joseph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Daniel</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Esther</a:t>
            </a:r>
            <a:r>
              <a:rPr lang="en-US" sz="2800" b="1" dirty="0" smtClean="0">
                <a:latin typeface="Cambria" pitchFamily="18" charset="0"/>
              </a:rPr>
              <a:t>, who were able to exercise spiritual ministries in pagan governments, we can see what the Spirit can do through the dedicated believer.  </a:t>
            </a:r>
          </a:p>
          <a:p>
            <a:pPr marL="274320" indent="-274320">
              <a:spcAft>
                <a:spcPts val="600"/>
              </a:spcAft>
              <a:buFont typeface="Arial" pitchFamily="34" charset="0"/>
              <a:buChar char="•"/>
            </a:pPr>
            <a:r>
              <a:rPr lang="en-US" sz="2800" b="1" dirty="0" smtClean="0">
                <a:latin typeface="Cambria" pitchFamily="18" charset="0"/>
              </a:rPr>
              <a:t>In this chapter, Paul gives us </a:t>
            </a:r>
            <a:r>
              <a:rPr lang="en-US" sz="2800" b="1" i="1" u="sng" dirty="0" smtClean="0">
                <a:latin typeface="Cambria" pitchFamily="18" charset="0"/>
              </a:rPr>
              <a:t>four</a:t>
            </a:r>
            <a:r>
              <a:rPr lang="en-US" sz="2800" b="1" dirty="0" smtClean="0">
                <a:latin typeface="Cambria" pitchFamily="18" charset="0"/>
              </a:rPr>
              <a:t> </a:t>
            </a:r>
            <a:r>
              <a:rPr lang="en-US" sz="2800" b="1" i="1" u="sng" dirty="0" smtClean="0">
                <a:latin typeface="Cambria" pitchFamily="18" charset="0"/>
              </a:rPr>
              <a:t>motives</a:t>
            </a:r>
            <a:r>
              <a:rPr lang="en-US" sz="2800" b="1" dirty="0" smtClean="0">
                <a:latin typeface="Cambria" pitchFamily="18" charset="0"/>
              </a:rPr>
              <a:t> for obeying human government:  </a:t>
            </a:r>
          </a:p>
          <a:p>
            <a:pPr marL="914400" indent="-274320">
              <a:spcAft>
                <a:spcPts val="600"/>
              </a:spcAft>
              <a:buSzPct val="70000"/>
              <a:buFont typeface="Wingdings" pitchFamily="2" charset="2"/>
              <a:buChar char="§"/>
            </a:pPr>
            <a:r>
              <a:rPr lang="en-US" sz="2800" b="1" dirty="0" smtClean="0">
                <a:latin typeface="Cambria" pitchFamily="18" charset="0"/>
              </a:rPr>
              <a:t>For Wrath’s Sake (</a:t>
            </a:r>
            <a:r>
              <a:rPr lang="en-US" sz="2800" b="1" dirty="0" smtClean="0">
                <a:effectLst>
                  <a:outerShdw blurRad="38100" dist="38100" dir="2700000" algn="tl">
                    <a:srgbClr val="000000">
                      <a:alpha val="43137"/>
                    </a:srgbClr>
                  </a:outerShdw>
                </a:effectLst>
                <a:latin typeface="Cambria" pitchFamily="18" charset="0"/>
              </a:rPr>
              <a:t>1 – 4</a:t>
            </a:r>
            <a:r>
              <a:rPr lang="en-US" sz="2800" b="1" dirty="0" smtClean="0">
                <a:latin typeface="Cambria" pitchFamily="18" charset="0"/>
              </a:rPr>
              <a:t>) </a:t>
            </a:r>
          </a:p>
          <a:p>
            <a:pPr marL="914400" indent="-274320">
              <a:spcAft>
                <a:spcPts val="600"/>
              </a:spcAft>
              <a:buSzPct val="70000"/>
              <a:buFont typeface="Wingdings" pitchFamily="2" charset="2"/>
              <a:buChar char="§"/>
            </a:pPr>
            <a:r>
              <a:rPr lang="en-US" sz="2800" b="1" dirty="0" smtClean="0">
                <a:latin typeface="Cambria" pitchFamily="18" charset="0"/>
              </a:rPr>
              <a:t>For Conscience’s Sake (</a:t>
            </a:r>
            <a:r>
              <a:rPr lang="en-US" sz="2800" b="1" dirty="0" smtClean="0">
                <a:effectLst>
                  <a:outerShdw blurRad="38100" dist="38100" dir="2700000" algn="tl">
                    <a:srgbClr val="000000">
                      <a:alpha val="43137"/>
                    </a:srgbClr>
                  </a:outerShdw>
                </a:effectLst>
                <a:latin typeface="Cambria" pitchFamily="18" charset="0"/>
              </a:rPr>
              <a:t>5 – 7</a:t>
            </a:r>
            <a:r>
              <a:rPr lang="en-US" sz="2800" b="1" dirty="0" smtClean="0">
                <a:latin typeface="Cambria" pitchFamily="18" charset="0"/>
              </a:rPr>
              <a:t>) </a:t>
            </a:r>
          </a:p>
          <a:p>
            <a:pPr marL="914400" indent="-274320">
              <a:spcAft>
                <a:spcPts val="600"/>
              </a:spcAft>
              <a:buSzPct val="70000"/>
              <a:buFont typeface="Wingdings" pitchFamily="2" charset="2"/>
              <a:buChar char="§"/>
            </a:pPr>
            <a:r>
              <a:rPr lang="en-US" sz="2800" b="1" dirty="0" smtClean="0">
                <a:latin typeface="Cambria" pitchFamily="18" charset="0"/>
              </a:rPr>
              <a:t>For Love’s Sake (</a:t>
            </a:r>
            <a:r>
              <a:rPr lang="en-US" sz="2800" b="1" dirty="0" smtClean="0">
                <a:effectLst>
                  <a:outerShdw blurRad="38100" dist="38100" dir="2700000" algn="tl">
                    <a:srgbClr val="000000">
                      <a:alpha val="43137"/>
                    </a:srgbClr>
                  </a:outerShdw>
                </a:effectLst>
                <a:latin typeface="Cambria" pitchFamily="18" charset="0"/>
              </a:rPr>
              <a:t>8 – 10</a:t>
            </a:r>
            <a:r>
              <a:rPr lang="en-US" sz="2800" b="1" dirty="0" smtClean="0">
                <a:latin typeface="Cambria" pitchFamily="18" charset="0"/>
              </a:rPr>
              <a:t>) </a:t>
            </a:r>
          </a:p>
          <a:p>
            <a:pPr marL="914400" indent="-274320">
              <a:spcAft>
                <a:spcPts val="600"/>
              </a:spcAft>
              <a:buSzPct val="70000"/>
              <a:buFont typeface="Wingdings" pitchFamily="2" charset="2"/>
              <a:buChar char="§"/>
            </a:pPr>
            <a:r>
              <a:rPr lang="en-US" sz="2800" b="1" dirty="0" smtClean="0">
                <a:latin typeface="Cambria" pitchFamily="18" charset="0"/>
              </a:rPr>
              <a:t>For the Savior’s Sake (</a:t>
            </a:r>
            <a:r>
              <a:rPr lang="en-US" sz="2800" b="1" dirty="0" smtClean="0">
                <a:effectLst>
                  <a:outerShdw blurRad="38100" dist="38100" dir="2700000" algn="tl">
                    <a:srgbClr val="000000">
                      <a:alpha val="43137"/>
                    </a:srgbClr>
                  </a:outerShdw>
                </a:effectLst>
                <a:latin typeface="Cambria" pitchFamily="18" charset="0"/>
              </a:rPr>
              <a:t>11 – 14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“How to be a Godly Rebel”</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50000"/>
          </a:schemeClr>
        </a:solidFill>
        <a:effectLst/>
      </p:bgPr>
    </p:bg>
    <p:spTree>
      <p:nvGrpSpPr>
        <p:cNvPr id="1" name=""/>
        <p:cNvGrpSpPr/>
        <p:nvPr/>
      </p:nvGrpSpPr>
      <p:grpSpPr>
        <a:xfrm>
          <a:off x="0" y="0"/>
          <a:ext cx="0" cy="0"/>
          <a:chOff x="0" y="0"/>
          <a:chExt cx="0" cy="0"/>
        </a:xfrm>
      </p:grpSpPr>
      <p:pic>
        <p:nvPicPr>
          <p:cNvPr id="2" name="Picture 1" descr="13 - 1 title3.jpg"/>
          <p:cNvPicPr>
            <a:picLocks noChangeAspect="1"/>
          </p:cNvPicPr>
          <p:nvPr/>
        </p:nvPicPr>
        <p:blipFill>
          <a:blip r:embed="rId2" cstate="print"/>
          <a:srcRect l="3960" r="1980"/>
          <a:stretch>
            <a:fillRect/>
          </a:stretch>
        </p:blipFill>
        <p:spPr>
          <a:xfrm>
            <a:off x="762000" y="1219200"/>
            <a:ext cx="7645148"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Rome was the imperial capital, the seat of the empire’s civil government.  As residents in Rome, Paul’s initial readers were aware of both the glory and the shame of that city in the days of </a:t>
            </a:r>
            <a:r>
              <a:rPr lang="en-US" sz="2800" b="1" dirty="0" smtClean="0">
                <a:effectLst>
                  <a:outerShdw blurRad="38100" dist="38100" dir="2700000" algn="tl">
                    <a:srgbClr val="000000">
                      <a:alpha val="43137"/>
                    </a:srgbClr>
                  </a:outerShdw>
                </a:effectLst>
                <a:latin typeface="Cambria" pitchFamily="18" charset="0"/>
              </a:rPr>
              <a:t>Nero</a:t>
            </a:r>
            <a:r>
              <a:rPr lang="en-US" sz="2800" b="1" dirty="0" smtClean="0">
                <a:latin typeface="Cambria" pitchFamily="18" charset="0"/>
              </a:rPr>
              <a:t>, who reigned from </a:t>
            </a:r>
            <a:r>
              <a:rPr lang="en-US" sz="2400" b="1" dirty="0" smtClean="0">
                <a:latin typeface="Cambria" pitchFamily="18" charset="0"/>
              </a:rPr>
              <a:t>A.D.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54</a:t>
            </a:r>
            <a:r>
              <a:rPr lang="en-US" sz="2800" b="1" dirty="0" smtClean="0">
                <a:latin typeface="Cambria" pitchFamily="18" charset="0"/>
              </a:rPr>
              <a:t> to </a:t>
            </a:r>
            <a:r>
              <a:rPr lang="en-US" sz="2800" b="1" dirty="0" smtClean="0">
                <a:effectLst>
                  <a:outerShdw blurRad="38100" dist="38100" dir="2700000" algn="tl">
                    <a:srgbClr val="000000">
                      <a:alpha val="43137"/>
                    </a:srgbClr>
                  </a:outerShdw>
                </a:effectLst>
                <a:latin typeface="Cambria" pitchFamily="18" charset="0"/>
              </a:rPr>
              <a:t>68</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But they were also citizens of Christ’s kingdom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Phil. 3:20; Col. 1:13</a:t>
            </a:r>
            <a:r>
              <a:rPr lang="en-US" sz="2800" b="1" dirty="0" smtClean="0">
                <a:latin typeface="Cambria" pitchFamily="18" charset="0"/>
              </a:rPr>
              <a:t>).  Appropriately, Paul discusses a Christian’s relationship to his government and civil rulers.  </a:t>
            </a:r>
          </a:p>
          <a:p>
            <a:pPr marL="274320" indent="-274320">
              <a:spcAft>
                <a:spcPts val="1800"/>
              </a:spcAft>
              <a:buFont typeface="Arial" pitchFamily="34" charset="0"/>
              <a:buChar char="•"/>
            </a:pPr>
            <a:r>
              <a:rPr lang="en-US" sz="2800" b="1" dirty="0" smtClean="0">
                <a:latin typeface="Cambria" pitchFamily="18" charset="0"/>
              </a:rPr>
              <a:t>In its length and specific details, this </a:t>
            </a:r>
            <a:r>
              <a:rPr lang="en-US" sz="2800" b="1" dirty="0" smtClean="0">
                <a:effectLst>
                  <a:outerShdw blurRad="38100" dist="38100" dir="2700000" algn="tl">
                    <a:srgbClr val="000000">
                      <a:alpha val="43137"/>
                    </a:srgbClr>
                  </a:outerShdw>
                </a:effectLst>
                <a:latin typeface="Cambria" pitchFamily="18" charset="0"/>
              </a:rPr>
              <a:t>Chapter 13</a:t>
            </a:r>
            <a:r>
              <a:rPr lang="en-US" sz="2800" b="1" dirty="0" smtClean="0">
                <a:latin typeface="Cambria" pitchFamily="18" charset="0"/>
              </a:rPr>
              <a:t> discussion is the key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passage on the subject.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 – 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5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a:t>
            </a:r>
          </a:p>
        </p:txBody>
      </p:sp>
      <p:pic>
        <p:nvPicPr>
          <p:cNvPr id="7" name="Picture 6" descr="13 - 1 text3.jpg"/>
          <p:cNvPicPr>
            <a:picLocks noChangeAspect="1"/>
          </p:cNvPicPr>
          <p:nvPr/>
        </p:nvPicPr>
        <p:blipFill>
          <a:blip r:embed="rId2" cstate="print"/>
          <a:stretch>
            <a:fillRect/>
          </a:stretch>
        </p:blipFill>
        <p:spPr>
          <a:xfrm>
            <a:off x="381000" y="1295400"/>
            <a:ext cx="8420100" cy="28194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4267200" y="1981200"/>
            <a:ext cx="1097280" cy="0"/>
          </a:xfrm>
          <a:prstGeom prst="line">
            <a:avLst/>
          </a:prstGeom>
          <a:ln w="50800"/>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13 - 1 submit.jpg"/>
          <p:cNvPicPr>
            <a:picLocks noChangeAspect="1"/>
          </p:cNvPicPr>
          <p:nvPr/>
        </p:nvPicPr>
        <p:blipFill>
          <a:blip r:embed="rId2" cstate="print"/>
          <a:srcRect l="5000" t="4444" r="5000" b="4444"/>
          <a:stretch>
            <a:fillRect/>
          </a:stretch>
        </p:blipFill>
        <p:spPr>
          <a:xfrm>
            <a:off x="457200" y="304800"/>
            <a:ext cx="8229600" cy="6248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54945</TotalTime>
  <Words>838</Words>
  <Application>Microsoft Office PowerPoint</Application>
  <PresentationFormat>On-screen Show (4:3)</PresentationFormat>
  <Paragraphs>89</Paragraphs>
  <Slides>29</Slides>
  <Notes>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Trek</vt:lpstr>
      <vt:lpstr>1_Trek</vt:lpstr>
      <vt:lpstr>2_Trek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7992</cp:revision>
  <dcterms:created xsi:type="dcterms:W3CDTF">2016-10-08T19:35:00Z</dcterms:created>
  <dcterms:modified xsi:type="dcterms:W3CDTF">2021-09-20T23:39:52Z</dcterms:modified>
</cp:coreProperties>
</file>