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0"/>
  </p:notesMasterIdLst>
  <p:sldIdLst>
    <p:sldId id="1659" r:id="rId3"/>
    <p:sldId id="2516" r:id="rId4"/>
    <p:sldId id="2777" r:id="rId5"/>
    <p:sldId id="2780" r:id="rId6"/>
    <p:sldId id="2776" r:id="rId7"/>
    <p:sldId id="2781" r:id="rId8"/>
    <p:sldId id="2197" r:id="rId9"/>
    <p:sldId id="2759" r:id="rId10"/>
    <p:sldId id="2782" r:id="rId11"/>
    <p:sldId id="2778" r:id="rId12"/>
    <p:sldId id="2784" r:id="rId13"/>
    <p:sldId id="2785" r:id="rId14"/>
    <p:sldId id="2786" r:id="rId15"/>
    <p:sldId id="2787" r:id="rId16"/>
    <p:sldId id="2791" r:id="rId17"/>
    <p:sldId id="2763" r:id="rId18"/>
    <p:sldId id="2789" r:id="rId19"/>
    <p:sldId id="2790" r:id="rId20"/>
    <p:sldId id="2728" r:id="rId21"/>
    <p:sldId id="2792" r:id="rId22"/>
    <p:sldId id="2793" r:id="rId23"/>
    <p:sldId id="2794" r:id="rId24"/>
    <p:sldId id="2803" r:id="rId25"/>
    <p:sldId id="2795" r:id="rId26"/>
    <p:sldId id="2796" r:id="rId27"/>
    <p:sldId id="2797" r:id="rId28"/>
    <p:sldId id="2798" r:id="rId29"/>
    <p:sldId id="2799" r:id="rId30"/>
    <p:sldId id="2800" r:id="rId31"/>
    <p:sldId id="2807" r:id="rId32"/>
    <p:sldId id="2801" r:id="rId33"/>
    <p:sldId id="2802" r:id="rId34"/>
    <p:sldId id="2805" r:id="rId35"/>
    <p:sldId id="2806" r:id="rId36"/>
    <p:sldId id="2804" r:id="rId37"/>
    <p:sldId id="1888" r:id="rId38"/>
    <p:sldId id="18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F31"/>
    <a:srgbClr val="F74BBA"/>
    <a:srgbClr val="FBA3D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330" autoAdjust="0"/>
    <p:restoredTop sz="86436" autoAdjust="0"/>
  </p:normalViewPr>
  <p:slideViewPr>
    <p:cSldViewPr>
      <p:cViewPr varScale="1">
        <p:scale>
          <a:sx n="97" d="100"/>
          <a:sy n="97" d="100"/>
        </p:scale>
        <p:origin x="-13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9/27/2021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7</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37</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9/27/2021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9/27/2021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Wake Up and Get Dressed</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13:8 – 14</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29 September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28</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9370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 command </a:t>
            </a:r>
            <a:r>
              <a:rPr lang="en-US" sz="2800" b="1" i="1" dirty="0" smtClean="0">
                <a:latin typeface="Cambria" pitchFamily="18" charset="0"/>
              </a:rPr>
              <a:t>“Owe nothing to anyone”</a:t>
            </a:r>
            <a:r>
              <a:rPr lang="en-US" sz="2800" b="1" dirty="0" smtClean="0">
                <a:latin typeface="Cambria" pitchFamily="18" charset="0"/>
              </a:rPr>
              <a:t> is surprising for two reasons.  </a:t>
            </a:r>
            <a:r>
              <a:rPr lang="en-US" sz="28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it would appear to be a direct contradiction to what Paul commanded in </a:t>
            </a:r>
            <a:r>
              <a:rPr lang="en-US" sz="2800" b="1" dirty="0" smtClean="0">
                <a:effectLst>
                  <a:outerShdw blurRad="38100" dist="38100" dir="2700000" algn="tl">
                    <a:srgbClr val="000000">
                      <a:alpha val="43137"/>
                    </a:srgbClr>
                  </a:outerShdw>
                </a:effectLst>
                <a:latin typeface="Cambria" pitchFamily="18" charset="0"/>
              </a:rPr>
              <a:t>13:7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“Render [or return] to all what is due [or owed] them.”</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word for “</a:t>
            </a:r>
            <a:r>
              <a:rPr lang="en-US" sz="2800" b="1" dirty="0" smtClean="0">
                <a:effectLst>
                  <a:outerShdw blurRad="38100" dist="38100" dir="2700000" algn="tl">
                    <a:srgbClr val="000000">
                      <a:alpha val="43137"/>
                    </a:srgbClr>
                  </a:outerShdw>
                </a:effectLst>
                <a:latin typeface="Cambria" pitchFamily="18" charset="0"/>
              </a:rPr>
              <a:t>owe</a:t>
            </a:r>
            <a:r>
              <a:rPr lang="en-US" sz="2800" b="1" dirty="0" smtClean="0">
                <a:latin typeface="Cambria" pitchFamily="18" charset="0"/>
              </a:rPr>
              <a:t>” is the same in both verses.   So it would appear that Paul wrote contradictory statements:   </a:t>
            </a:r>
          </a:p>
          <a:p>
            <a:pPr marL="731520" lvl="1" indent="-274320">
              <a:spcAft>
                <a:spcPts val="1800"/>
              </a:spcAft>
              <a:buSzPct val="70000"/>
              <a:buFont typeface="Arial" pitchFamily="34" charset="0"/>
              <a:buChar char="•"/>
            </a:pPr>
            <a:r>
              <a:rPr lang="en-US" sz="2800" b="1" dirty="0" smtClean="0">
                <a:latin typeface="Cambria" pitchFamily="18" charset="0"/>
              </a:rPr>
              <a:t>Repay to all what you </a:t>
            </a:r>
            <a:r>
              <a:rPr lang="en-US" sz="2800" b="1" i="1" u="sng" dirty="0" smtClean="0">
                <a:effectLst>
                  <a:outerShdw blurRad="38100" dist="38100" dir="2700000" algn="tl">
                    <a:srgbClr val="000000">
                      <a:alpha val="43137"/>
                    </a:srgbClr>
                  </a:outerShdw>
                </a:effectLst>
                <a:latin typeface="Cambria" pitchFamily="18" charset="0"/>
              </a:rPr>
              <a:t>owe</a:t>
            </a:r>
            <a:r>
              <a:rPr lang="en-US" sz="2800" b="1" dirty="0" smtClean="0">
                <a:latin typeface="Cambria" pitchFamily="18" charset="0"/>
              </a:rPr>
              <a:t> them (</a:t>
            </a:r>
            <a:r>
              <a:rPr lang="en-US" sz="2800" b="1" dirty="0" smtClean="0">
                <a:effectLst>
                  <a:outerShdw blurRad="38100" dist="38100" dir="2700000" algn="tl">
                    <a:srgbClr val="000000">
                      <a:alpha val="43137"/>
                    </a:srgbClr>
                  </a:outerShdw>
                </a:effectLst>
                <a:latin typeface="Cambria" pitchFamily="18" charset="0"/>
              </a:rPr>
              <a:t>13:7</a:t>
            </a:r>
            <a:r>
              <a:rPr lang="en-US" sz="2800" b="1" dirty="0" smtClean="0">
                <a:latin typeface="Cambria" pitchFamily="18" charset="0"/>
              </a:rPr>
              <a:t>),  </a:t>
            </a:r>
          </a:p>
          <a:p>
            <a:pPr marL="731520" lvl="1" indent="-274320">
              <a:spcAft>
                <a:spcPts val="1800"/>
              </a:spcAft>
              <a:buSzPct val="70000"/>
              <a:buFont typeface="Arial" pitchFamily="34" charset="0"/>
              <a:buChar char="•"/>
            </a:pPr>
            <a:r>
              <a:rPr lang="en-US" sz="2800" b="1" dirty="0" smtClean="0">
                <a:latin typeface="Cambria" pitchFamily="18" charset="0"/>
              </a:rPr>
              <a:t>Don’t </a:t>
            </a:r>
            <a:r>
              <a:rPr lang="en-US" sz="2800" b="1" i="1" u="sng" dirty="0" smtClean="0">
                <a:effectLst>
                  <a:outerShdw blurRad="38100" dist="38100" dir="2700000" algn="tl">
                    <a:srgbClr val="000000">
                      <a:alpha val="43137"/>
                    </a:srgbClr>
                  </a:outerShdw>
                </a:effectLst>
                <a:latin typeface="Cambria" pitchFamily="18" charset="0"/>
              </a:rPr>
              <a:t>owe</a:t>
            </a:r>
            <a:r>
              <a:rPr lang="en-US" sz="2800" b="1" dirty="0" smtClean="0">
                <a:latin typeface="Cambria" pitchFamily="18" charset="0"/>
              </a:rPr>
              <a:t> anyone anything (</a:t>
            </a:r>
            <a:r>
              <a:rPr lang="en-US" sz="2800" b="1" dirty="0" smtClean="0">
                <a:effectLst>
                  <a:outerShdw blurRad="38100" dist="38100" dir="2700000" algn="tl">
                    <a:srgbClr val="000000">
                      <a:alpha val="43137"/>
                    </a:srgbClr>
                  </a:outerShdw>
                </a:effectLst>
                <a:latin typeface="Cambria" pitchFamily="18" charset="0"/>
              </a:rPr>
              <a:t>13:8</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13:8</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9381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this would appear to be a prohibition against ever borrowing money or carrying any </a:t>
            </a:r>
            <a:r>
              <a:rPr lang="en-US" sz="2800" b="1" i="1" dirty="0" smtClean="0">
                <a:effectLst>
                  <a:outerShdw blurRad="38100" dist="38100" dir="2700000" algn="tl">
                    <a:srgbClr val="000000">
                      <a:alpha val="43137"/>
                    </a:srgbClr>
                  </a:outerShdw>
                </a:effectLst>
                <a:latin typeface="Cambria" pitchFamily="18" charset="0"/>
              </a:rPr>
              <a:t>debt</a:t>
            </a:r>
            <a:r>
              <a:rPr lang="en-US" sz="2800" b="1" dirty="0" smtClean="0">
                <a:latin typeface="Cambria" pitchFamily="18" charset="0"/>
              </a:rPr>
              <a:t>, which some expositors use to discourage credit cards, auto loans, mortgages, and even church building loans. </a:t>
            </a:r>
          </a:p>
          <a:p>
            <a:pPr marL="274320" indent="-274320">
              <a:spcAft>
                <a:spcPts val="1800"/>
              </a:spcAft>
              <a:buFont typeface="Arial" pitchFamily="34" charset="0"/>
              <a:buChar char="•"/>
            </a:pPr>
            <a:r>
              <a:rPr lang="en-US" sz="2800" b="1" dirty="0" smtClean="0">
                <a:latin typeface="Cambria" pitchFamily="18" charset="0"/>
              </a:rPr>
              <a:t>It would be magnificent if all of us could live   </a:t>
            </a:r>
            <a:r>
              <a:rPr lang="en-US" sz="2800" b="1" dirty="0" smtClean="0">
                <a:effectLst>
                  <a:outerShdw blurRad="38100" dist="38100" dir="2700000" algn="tl">
                    <a:srgbClr val="000000">
                      <a:alpha val="43137"/>
                    </a:srgbClr>
                  </a:outerShdw>
                </a:effectLst>
                <a:latin typeface="Cambria" pitchFamily="18" charset="0"/>
              </a:rPr>
              <a:t>debt-free</a:t>
            </a:r>
            <a:r>
              <a:rPr lang="en-US" sz="2800" b="1" dirty="0" smtClean="0">
                <a:latin typeface="Cambria" pitchFamily="18" charset="0"/>
              </a:rPr>
              <a:t>.  Some do, and everyone applauds that.  On the other hand, we must be disciplined and wise with </a:t>
            </a:r>
            <a:r>
              <a:rPr lang="en-US" sz="2800" b="1" i="1" dirty="0" smtClean="0">
                <a:effectLst>
                  <a:outerShdw blurRad="38100" dist="38100" dir="2700000" algn="tl">
                    <a:srgbClr val="000000">
                      <a:alpha val="43137"/>
                    </a:srgbClr>
                  </a:outerShdw>
                </a:effectLst>
                <a:latin typeface="Cambria" pitchFamily="18" charset="0"/>
              </a:rPr>
              <a:t>debt</a:t>
            </a:r>
            <a:r>
              <a:rPr lang="en-US" sz="2800" b="1" dirty="0" smtClean="0">
                <a:latin typeface="Cambria" pitchFamily="18" charset="0"/>
              </a:rPr>
              <a:t>.  Specifically, we should avoid habitual, repeated, or ongoing debt.  In other words, don’t allow </a:t>
            </a:r>
            <a:r>
              <a:rPr lang="en-US" sz="2800" b="1" i="1" dirty="0" smtClean="0">
                <a:effectLst>
                  <a:outerShdw blurRad="38100" dist="38100" dir="2700000" algn="tl">
                    <a:srgbClr val="000000">
                      <a:alpha val="43137"/>
                    </a:srgbClr>
                  </a:outerShdw>
                </a:effectLst>
                <a:latin typeface="Cambria" pitchFamily="18" charset="0"/>
              </a:rPr>
              <a:t>debt</a:t>
            </a:r>
            <a:r>
              <a:rPr lang="en-US" sz="2800" b="1" dirty="0" smtClean="0">
                <a:latin typeface="Cambria" pitchFamily="18" charset="0"/>
              </a:rPr>
              <a:t> to continue indefinitely.  Pay it off.  </a:t>
            </a:r>
            <a:r>
              <a:rPr lang="en-US" sz="2800" b="1" i="1" dirty="0" smtClean="0">
                <a:effectLst>
                  <a:outerShdw blurRad="38100" dist="38100" dir="2700000" algn="tl">
                    <a:srgbClr val="000000">
                      <a:alpha val="43137"/>
                    </a:srgbClr>
                  </a:outerShdw>
                </a:effectLst>
                <a:latin typeface="Cambria" pitchFamily="18" charset="0"/>
              </a:rPr>
              <a:t>Don’t add debt on top of debt.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13:8</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6292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Note that the context of Paul’s statement is broader than money.  In </a:t>
            </a:r>
            <a:r>
              <a:rPr lang="en-US" sz="2800" b="1" dirty="0" smtClean="0">
                <a:effectLst>
                  <a:outerShdw blurRad="38100" dist="38100" dir="2700000" algn="tl">
                    <a:srgbClr val="000000">
                      <a:alpha val="43137"/>
                    </a:srgbClr>
                  </a:outerShdw>
                </a:effectLst>
                <a:latin typeface="Cambria" pitchFamily="18" charset="0"/>
              </a:rPr>
              <a:t>13:7</a:t>
            </a:r>
            <a:r>
              <a:rPr lang="en-US" sz="2800" b="1" dirty="0" smtClean="0">
                <a:latin typeface="Cambria" pitchFamily="18" charset="0"/>
              </a:rPr>
              <a:t>, we </a:t>
            </a:r>
            <a:r>
              <a:rPr lang="en-US" sz="2800" b="1" i="1" dirty="0" smtClean="0">
                <a:effectLst>
                  <a:outerShdw blurRad="38100" dist="38100" dir="2700000" algn="tl">
                    <a:srgbClr val="000000">
                      <a:alpha val="43137"/>
                    </a:srgbClr>
                  </a:outerShdw>
                </a:effectLst>
                <a:latin typeface="Cambria" pitchFamily="18" charset="0"/>
              </a:rPr>
              <a:t>owe</a:t>
            </a:r>
            <a:r>
              <a:rPr lang="en-US" sz="2800" b="1" dirty="0" smtClean="0">
                <a:latin typeface="Cambria" pitchFamily="18" charset="0"/>
              </a:rPr>
              <a:t> government officials money (taxes and tolls) and respect (fear and honor).  The command to avoid owing anything extends beyond money to include intangible things.  </a:t>
            </a:r>
            <a:r>
              <a:rPr lang="en-US" sz="2800" b="1" i="1" dirty="0" smtClean="0">
                <a:effectLst>
                  <a:outerShdw blurRad="38100" dist="38100" dir="2700000" algn="tl">
                    <a:srgbClr val="000000">
                      <a:alpha val="43137"/>
                    </a:srgbClr>
                  </a:outerShdw>
                </a:effectLst>
                <a:latin typeface="Cambria" pitchFamily="18" charset="0"/>
              </a:rPr>
              <a:t>The only exception is love.</a:t>
            </a:r>
          </a:p>
          <a:p>
            <a:pPr marL="274320" indent="-274320">
              <a:spcAft>
                <a:spcPts val="1800"/>
              </a:spcAft>
              <a:buFont typeface="Arial" pitchFamily="34" charset="0"/>
              <a:buChar char="•"/>
            </a:pPr>
            <a:r>
              <a:rPr lang="en-US" sz="2800" b="1" dirty="0" smtClean="0">
                <a:latin typeface="Cambria" pitchFamily="18" charset="0"/>
              </a:rPr>
              <a:t>Paul’s point is simple.  Be a person of honor.  Fulfill your obligations.  Don’t make creditors track you down; seek them out, be completely honest and forthright, pursuing arrangements to pay off what you </a:t>
            </a:r>
            <a:r>
              <a:rPr lang="en-US" sz="2800" b="1" i="1" dirty="0" smtClean="0">
                <a:effectLst>
                  <a:outerShdw blurRad="38100" dist="38100" dir="2700000" algn="tl">
                    <a:srgbClr val="000000">
                      <a:alpha val="43137"/>
                    </a:srgbClr>
                  </a:outerShdw>
                </a:effectLst>
                <a:latin typeface="Cambria" pitchFamily="18" charset="0"/>
              </a:rPr>
              <a:t>owe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13:8</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31983"/>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If someone holds a particular position that is due respect, give it </a:t>
            </a:r>
            <a:r>
              <a:rPr lang="en-US" sz="2800" b="1" i="1" u="sng" dirty="0" smtClean="0">
                <a:effectLst>
                  <a:outerShdw blurRad="38100" dist="38100" dir="2700000" algn="tl">
                    <a:srgbClr val="000000">
                      <a:alpha val="43137"/>
                    </a:srgbClr>
                  </a:outerShdw>
                </a:effectLst>
                <a:latin typeface="Cambria" pitchFamily="18" charset="0"/>
              </a:rPr>
              <a:t>freely</a:t>
            </a:r>
            <a:r>
              <a:rPr lang="en-US" sz="2800" b="1" dirty="0" smtClean="0">
                <a:latin typeface="Cambria" pitchFamily="18" charset="0"/>
              </a:rPr>
              <a:t> and with </a:t>
            </a:r>
            <a:r>
              <a:rPr lang="en-US" sz="2800" b="1" i="1" u="sng" dirty="0" smtClean="0">
                <a:effectLst>
                  <a:outerShdw blurRad="38100" dist="38100" dir="2700000" algn="tl">
                    <a:srgbClr val="000000">
                      <a:alpha val="43137"/>
                    </a:srgbClr>
                  </a:outerShdw>
                </a:effectLst>
                <a:latin typeface="Cambria" pitchFamily="18" charset="0"/>
              </a:rPr>
              <a:t>enthusiasm</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If you have committed your time or given your promise, be all there.  The reward for living this way is </a:t>
            </a:r>
            <a:r>
              <a:rPr lang="en-US" sz="2800" b="1" i="1" u="sng" dirty="0" smtClean="0">
                <a:effectLst>
                  <a:outerShdw blurRad="38100" dist="38100" dir="2700000" algn="tl">
                    <a:srgbClr val="000000">
                      <a:alpha val="43137"/>
                    </a:srgbClr>
                  </a:outerShdw>
                </a:effectLst>
                <a:latin typeface="Cambria" pitchFamily="18" charset="0"/>
              </a:rPr>
              <a:t>freedom</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less we must do out of obligation, the more we are able to give freely.  Keeping our list of obligations short allows us more room to give grace.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13:8</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 command to </a:t>
            </a:r>
            <a:r>
              <a:rPr lang="en-US" sz="2800" b="1" i="1" dirty="0" smtClean="0">
                <a:latin typeface="Cambria" pitchFamily="18" charset="0"/>
              </a:rPr>
              <a:t>“love one another”</a:t>
            </a:r>
            <a:r>
              <a:rPr lang="en-US" sz="2800" b="1" dirty="0" smtClean="0">
                <a:latin typeface="Cambria" pitchFamily="18" charset="0"/>
              </a:rPr>
              <a:t> goes beyond merely loving fellow believers.  The Greek term is </a:t>
            </a:r>
            <a:r>
              <a:rPr lang="en-US" sz="2800" b="1" i="1" dirty="0" smtClean="0">
                <a:effectLst>
                  <a:outerShdw blurRad="38100" dist="38100" dir="2700000" algn="tl">
                    <a:srgbClr val="000000">
                      <a:alpha val="43137"/>
                    </a:srgbClr>
                  </a:outerShdw>
                </a:effectLst>
                <a:latin typeface="Cambria" pitchFamily="18" charset="0"/>
              </a:rPr>
              <a:t>neighbor</a:t>
            </a:r>
            <a:r>
              <a:rPr lang="en-US" sz="2800" b="1" i="1" dirty="0" smtClean="0">
                <a:latin typeface="Cambria" pitchFamily="18" charset="0"/>
              </a:rPr>
              <a:t>,</a:t>
            </a:r>
            <a:r>
              <a:rPr lang="en-US" sz="2800" b="1" dirty="0" smtClean="0">
                <a:latin typeface="Cambria" pitchFamily="18" charset="0"/>
              </a:rPr>
              <a:t> </a:t>
            </a:r>
            <a:r>
              <a:rPr lang="en-US" sz="2800" b="1" i="1" dirty="0" smtClean="0">
                <a:latin typeface="Cambria" pitchFamily="18" charset="0"/>
              </a:rPr>
              <a:t>“one of a different kind.”</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first is another </a:t>
            </a:r>
            <a:r>
              <a:rPr lang="en-US" sz="2800" b="1" i="1" u="sng" dirty="0" smtClean="0">
                <a:latin typeface="Cambria" pitchFamily="18" charset="0"/>
              </a:rPr>
              <a:t>like</a:t>
            </a:r>
            <a:r>
              <a:rPr lang="en-US" sz="2800" b="1" dirty="0" smtClean="0">
                <a:latin typeface="Cambria" pitchFamily="18" charset="0"/>
              </a:rPr>
              <a:t> you; the other is someone very </a:t>
            </a:r>
            <a:r>
              <a:rPr lang="en-US" sz="2800" b="1" i="1" u="sng" dirty="0" smtClean="0">
                <a:latin typeface="Cambria" pitchFamily="18" charset="0"/>
              </a:rPr>
              <a:t>different</a:t>
            </a:r>
            <a:r>
              <a:rPr lang="en-US" sz="2800" b="1" dirty="0" smtClean="0">
                <a:latin typeface="Cambria" pitchFamily="18" charset="0"/>
              </a:rPr>
              <a:t> from you.  Different in beliefs and theology.  Different in personality.  Different in politics.  Different in mannerisms.  Different in tastes and race and values and history.  </a:t>
            </a:r>
          </a:p>
          <a:p>
            <a:pPr marL="274320" indent="-274320">
              <a:spcAft>
                <a:spcPts val="1800"/>
              </a:spcAft>
              <a:buFont typeface="Arial" pitchFamily="34" charset="0"/>
              <a:buChar char="•"/>
            </a:pPr>
            <a:r>
              <a:rPr lang="en-US" sz="2800" b="1" dirty="0" smtClean="0">
                <a:latin typeface="Cambria" pitchFamily="18" charset="0"/>
              </a:rPr>
              <a:t>In other words, with love, difference should make no difference.  This is a </a:t>
            </a:r>
            <a:r>
              <a:rPr lang="en-US" sz="2800" b="1" i="1" u="sng" dirty="0" smtClean="0">
                <a:effectLst>
                  <a:outerShdw blurRad="38100" dist="38100" dir="2700000" algn="tl">
                    <a:srgbClr val="000000">
                      <a:alpha val="43137"/>
                    </a:srgbClr>
                  </a:outerShdw>
                </a:effectLst>
                <a:latin typeface="Cambria" pitchFamily="18" charset="0"/>
              </a:rPr>
              <a:t>perpetual</a:t>
            </a:r>
            <a:r>
              <a:rPr lang="en-US" sz="2800" b="1" i="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debt</a:t>
            </a:r>
            <a:r>
              <a:rPr lang="en-US" sz="2800" b="1" dirty="0" smtClean="0">
                <a:latin typeface="Cambria" pitchFamily="18" charset="0"/>
              </a:rPr>
              <a:t> that can never be zeroed out.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13:8</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75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13:9 – 10 </a:t>
            </a:r>
          </a:p>
        </p:txBody>
      </p:sp>
      <p:pic>
        <p:nvPicPr>
          <p:cNvPr id="5" name="Picture 4" descr="13 - 9-10 text.jpg"/>
          <p:cNvPicPr>
            <a:picLocks noChangeAspect="1"/>
          </p:cNvPicPr>
          <p:nvPr/>
        </p:nvPicPr>
        <p:blipFill>
          <a:blip r:embed="rId2" cstate="print"/>
          <a:srcRect l="5556" t="6667" r="5556" b="23333"/>
          <a:stretch>
            <a:fillRect/>
          </a:stretch>
        </p:blipFill>
        <p:spPr>
          <a:xfrm>
            <a:off x="914400" y="1066800"/>
            <a:ext cx="7315200" cy="551558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6292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Paul calls</a:t>
            </a:r>
            <a:r>
              <a:rPr lang="en-US" sz="2800" b="1" i="1" u="sng" dirty="0" smtClean="0">
                <a:effectLst>
                  <a:outerShdw blurRad="38100" dist="38100" dir="2700000" algn="tl">
                    <a:srgbClr val="000000">
                      <a:alpha val="43137"/>
                    </a:srgbClr>
                  </a:outerShdw>
                </a:effectLst>
                <a:latin typeface="Cambria" pitchFamily="18" charset="0"/>
              </a:rPr>
              <a:t> love</a:t>
            </a:r>
            <a:r>
              <a:rPr lang="en-US" sz="2800" b="1" dirty="0" smtClean="0">
                <a:latin typeface="Cambria" pitchFamily="18" charset="0"/>
              </a:rPr>
              <a:t> the fulfillment of the </a:t>
            </a:r>
            <a:r>
              <a:rPr lang="en-US" sz="2800" b="1" dirty="0" smtClean="0">
                <a:effectLst>
                  <a:outerShdw blurRad="38100" dist="38100" dir="2700000" algn="tl">
                    <a:srgbClr val="000000">
                      <a:alpha val="43137"/>
                    </a:srgbClr>
                  </a:outerShdw>
                </a:effectLst>
                <a:latin typeface="Cambria" pitchFamily="18" charset="0"/>
              </a:rPr>
              <a:t>Law</a:t>
            </a:r>
            <a:r>
              <a:rPr lang="en-US" sz="2800" b="1" dirty="0" smtClean="0">
                <a:latin typeface="Cambria" pitchFamily="18" charset="0"/>
              </a:rPr>
              <a:t>, which recalls the teaching of Jesus.  The </a:t>
            </a:r>
            <a:r>
              <a:rPr lang="en-US" sz="2800" b="1" dirty="0" smtClean="0">
                <a:effectLst>
                  <a:outerShdw blurRad="38100" dist="38100" dir="2700000" algn="tl">
                    <a:srgbClr val="000000">
                      <a:alpha val="43137"/>
                    </a:srgbClr>
                  </a:outerShdw>
                </a:effectLst>
                <a:latin typeface="Cambria" pitchFamily="18" charset="0"/>
              </a:rPr>
              <a:t>Law</a:t>
            </a:r>
            <a:r>
              <a:rPr lang="en-US" sz="2800" b="1" dirty="0" smtClean="0">
                <a:latin typeface="Cambria" pitchFamily="18" charset="0"/>
              </a:rPr>
              <a:t> is not only an expression God’s character, it points to His original created order, His vision for how the universe should work.  </a:t>
            </a:r>
          </a:p>
          <a:p>
            <a:pPr marL="274320" indent="-274320">
              <a:spcAft>
                <a:spcPts val="1800"/>
              </a:spcAft>
              <a:buFont typeface="Arial" pitchFamily="34" charset="0"/>
              <a:buChar char="•"/>
            </a:pPr>
            <a:r>
              <a:rPr lang="en-US" sz="2800" b="1" dirty="0" smtClean="0">
                <a:latin typeface="Cambria" pitchFamily="18" charset="0"/>
              </a:rPr>
              <a:t>However, </a:t>
            </a:r>
            <a:r>
              <a:rPr lang="en-US" sz="2800" b="1" i="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always distorts what God created to be good – it always causes harm.  Therefore, sin and love cannot coexist.  Love doesn’t commit or condone </a:t>
            </a:r>
            <a:r>
              <a:rPr lang="en-US" sz="2800" b="1" i="1" dirty="0" smtClean="0">
                <a:effectLst>
                  <a:outerShdw blurRad="38100" dist="38100" dir="2700000" algn="tl">
                    <a:srgbClr val="000000">
                      <a:alpha val="43137"/>
                    </a:srgbClr>
                  </a:outerShdw>
                </a:effectLst>
                <a:latin typeface="Cambria" pitchFamily="18" charset="0"/>
              </a:rPr>
              <a:t>adultery</a:t>
            </a:r>
            <a:r>
              <a:rPr lang="en-US" sz="2800" b="1" dirty="0" smtClean="0">
                <a:latin typeface="Cambria" pitchFamily="18" charset="0"/>
              </a:rPr>
              <a:t>.  Love cannot </a:t>
            </a:r>
            <a:r>
              <a:rPr lang="en-US" sz="2800" b="1" i="1" dirty="0" smtClean="0">
                <a:effectLst>
                  <a:outerShdw blurRad="38100" dist="38100" dir="2700000" algn="tl">
                    <a:srgbClr val="000000">
                      <a:alpha val="43137"/>
                    </a:srgbClr>
                  </a:outerShdw>
                </a:effectLst>
                <a:latin typeface="Cambria" pitchFamily="18" charset="0"/>
              </a:rPr>
              <a:t>murder</a:t>
            </a:r>
            <a:r>
              <a:rPr lang="en-US" sz="2800" b="1" dirty="0" smtClean="0">
                <a:latin typeface="Cambria" pitchFamily="18" charset="0"/>
              </a:rPr>
              <a:t>.  Love cannot </a:t>
            </a:r>
            <a:r>
              <a:rPr lang="en-US" sz="2800" b="1" i="1" dirty="0" smtClean="0">
                <a:effectLst>
                  <a:outerShdw blurRad="38100" dist="38100" dir="2700000" algn="tl">
                    <a:srgbClr val="000000">
                      <a:alpha val="43137"/>
                    </a:srgbClr>
                  </a:outerShdw>
                </a:effectLst>
                <a:latin typeface="Cambria" pitchFamily="18" charset="0"/>
              </a:rPr>
              <a:t>deprive</a:t>
            </a:r>
            <a:r>
              <a:rPr lang="en-US" sz="2800" b="1" dirty="0" smtClean="0">
                <a:latin typeface="Cambria" pitchFamily="18" charset="0"/>
              </a:rPr>
              <a:t> another person of his or her possessions.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13:9 – 10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Love cannot </a:t>
            </a:r>
            <a:r>
              <a:rPr lang="en-US" sz="2800" b="1" i="1" dirty="0" smtClean="0">
                <a:effectLst>
                  <a:outerShdw blurRad="38100" dist="38100" dir="2700000" algn="tl">
                    <a:srgbClr val="000000">
                      <a:alpha val="43137"/>
                    </a:srgbClr>
                  </a:outerShdw>
                </a:effectLst>
                <a:latin typeface="Cambria" pitchFamily="18" charset="0"/>
              </a:rPr>
              <a:t>hunger</a:t>
            </a:r>
            <a:r>
              <a:rPr lang="en-US" sz="2800" b="1" dirty="0" smtClean="0">
                <a:latin typeface="Cambria" pitchFamily="18" charset="0"/>
              </a:rPr>
              <a:t> after the blessings of another.  Those are all actions that serve “</a:t>
            </a:r>
            <a:r>
              <a:rPr lang="en-US" sz="2800" b="1" u="sng" dirty="0" smtClean="0">
                <a:effectLst>
                  <a:outerShdw blurRad="38100" dist="38100" dir="2700000" algn="tl">
                    <a:srgbClr val="000000">
                      <a:alpha val="43137"/>
                    </a:srgbClr>
                  </a:outerShdw>
                </a:effectLst>
                <a:latin typeface="Cambria" pitchFamily="18" charset="0"/>
              </a:rPr>
              <a:t>self</a:t>
            </a:r>
            <a:r>
              <a:rPr lang="en-US" sz="2800" b="1" dirty="0" smtClean="0">
                <a:latin typeface="Cambria" pitchFamily="18" charset="0"/>
              </a:rPr>
              <a:t>” at the expense of a </a:t>
            </a:r>
            <a:r>
              <a:rPr lang="en-US" sz="2800" b="1" u="sng" dirty="0" smtClean="0">
                <a:effectLst>
                  <a:outerShdw blurRad="38100" dist="38100" dir="2700000" algn="tl">
                    <a:srgbClr val="000000">
                      <a:alpha val="43137"/>
                    </a:srgbClr>
                  </a:outerShdw>
                </a:effectLst>
                <a:latin typeface="Cambria" pitchFamily="18" charset="0"/>
              </a:rPr>
              <a:t>victim</a:t>
            </a:r>
            <a:r>
              <a:rPr lang="en-US" sz="2800" b="1" dirty="0" smtClean="0">
                <a:latin typeface="Cambria" pitchFamily="18" charset="0"/>
              </a:rPr>
              <a:t>.  And rest assured, there is no such thing as a </a:t>
            </a:r>
            <a:r>
              <a:rPr lang="en-US" sz="2800" b="1" i="1" dirty="0" smtClean="0">
                <a:effectLst>
                  <a:outerShdw blurRad="38100" dist="38100" dir="2700000" algn="tl">
                    <a:srgbClr val="000000">
                      <a:alpha val="43137"/>
                    </a:srgbClr>
                  </a:outerShdw>
                </a:effectLst>
                <a:latin typeface="Cambria" pitchFamily="18" charset="0"/>
              </a:rPr>
              <a:t>victimless sin</a:t>
            </a:r>
            <a:r>
              <a:rPr lang="en-US" sz="2800" b="1" dirty="0" smtClean="0">
                <a:latin typeface="Cambria" pitchFamily="18" charset="0"/>
              </a:rPr>
              <a:t>.</a:t>
            </a:r>
          </a:p>
          <a:p>
            <a:pPr marL="274320" indent="-274320">
              <a:spcAft>
                <a:spcPts val="1800"/>
              </a:spcAft>
              <a:buFont typeface="Arial" pitchFamily="34" charset="0"/>
              <a:buChar char="•"/>
            </a:pPr>
            <a:r>
              <a:rPr lang="en-US" sz="2800" b="1" dirty="0" smtClean="0">
                <a:latin typeface="Cambria" pitchFamily="18" charset="0"/>
              </a:rPr>
              <a:t>For Paul,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embodied the highest ideals of the new kingdom, which Jesus will establish and enforce upon His return to Earth.  At that time, God’s original created order will be restored.  </a:t>
            </a:r>
          </a:p>
          <a:p>
            <a:pPr marL="274320" indent="-274320">
              <a:spcAft>
                <a:spcPts val="1800"/>
              </a:spcAft>
              <a:buFont typeface="Arial" pitchFamily="34" charset="0"/>
              <a:buChar char="•"/>
            </a:pPr>
            <a:r>
              <a:rPr lang="en-US" sz="2800" b="1" dirty="0" smtClean="0">
                <a:latin typeface="Cambria" pitchFamily="18" charset="0"/>
              </a:rPr>
              <a:t>In the meantime, the apostle desires that all believers become </a:t>
            </a:r>
            <a:r>
              <a:rPr lang="en-US" sz="2800" b="1" i="1" dirty="0" smtClean="0">
                <a:effectLst>
                  <a:outerShdw blurRad="38100" dist="38100" dir="2700000" algn="tl">
                    <a:srgbClr val="000000">
                      <a:alpha val="43137"/>
                    </a:srgbClr>
                  </a:outerShdw>
                </a:effectLst>
                <a:latin typeface="Cambria" pitchFamily="18" charset="0"/>
              </a:rPr>
              <a:t>living examples</a:t>
            </a:r>
            <a:r>
              <a:rPr lang="en-US" sz="2800" b="1" dirty="0" smtClean="0">
                <a:latin typeface="Cambria" pitchFamily="18" charset="0"/>
              </a:rPr>
              <a:t> of this new kingdom.</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13:9 – 10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01150"/>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Just like in the beginning, before the </a:t>
            </a:r>
            <a:r>
              <a:rPr lang="en-US" sz="2800" b="1" dirty="0" smtClean="0">
                <a:effectLst>
                  <a:outerShdw blurRad="38100" dist="38100" dir="2700000" algn="tl">
                    <a:srgbClr val="000000">
                      <a:alpha val="43137"/>
                    </a:srgbClr>
                  </a:outerShdw>
                </a:effectLst>
                <a:latin typeface="Cambria" pitchFamily="18" charset="0"/>
              </a:rPr>
              <a:t>Fall</a:t>
            </a:r>
            <a:r>
              <a:rPr lang="en-US" sz="2800" b="1" dirty="0" smtClean="0">
                <a:latin typeface="Cambria" pitchFamily="18" charset="0"/>
              </a:rPr>
              <a:t>, people are to be </a:t>
            </a:r>
            <a:r>
              <a:rPr lang="en-US" sz="2800" b="1" u="sng" dirty="0" smtClean="0">
                <a:effectLst>
                  <a:outerShdw blurRad="38100" dist="38100" dir="2700000" algn="tl">
                    <a:srgbClr val="000000">
                      <a:alpha val="43137"/>
                    </a:srgbClr>
                  </a:outerShdw>
                </a:effectLst>
                <a:latin typeface="Cambria" pitchFamily="18" charset="0"/>
              </a:rPr>
              <a:t>righteous</a:t>
            </a:r>
            <a:r>
              <a:rPr lang="en-US" sz="2800" b="1" dirty="0" smtClean="0">
                <a:latin typeface="Cambria" pitchFamily="18" charset="0"/>
              </a:rPr>
              <a:t> because He is </a:t>
            </a:r>
            <a:r>
              <a:rPr lang="en-US" sz="2800" b="1" i="1" dirty="0" smtClean="0">
                <a:effectLst>
                  <a:outerShdw blurRad="38100" dist="38100" dir="2700000" algn="tl">
                    <a:srgbClr val="000000">
                      <a:alpha val="43137"/>
                    </a:srgbClr>
                  </a:outerShdw>
                </a:effectLst>
                <a:latin typeface="Cambria" pitchFamily="18" charset="0"/>
              </a:rPr>
              <a:t>righteous</a:t>
            </a:r>
            <a:r>
              <a:rPr lang="en-US" sz="2800" b="1" dirty="0" smtClean="0">
                <a:latin typeface="Cambria" pitchFamily="18" charset="0"/>
              </a:rPr>
              <a:t>.  They are to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one another because God is </a:t>
            </a:r>
            <a:r>
              <a:rPr lang="en-US" sz="2800" b="1" i="1"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They are to live according to the </a:t>
            </a:r>
            <a:r>
              <a:rPr lang="en-US" sz="2800" b="1" u="sng" dirty="0" smtClean="0">
                <a:effectLst>
                  <a:outerShdw blurRad="38100" dist="38100" dir="2700000" algn="tl">
                    <a:srgbClr val="000000">
                      <a:alpha val="43137"/>
                    </a:srgbClr>
                  </a:outerShdw>
                </a:effectLst>
                <a:latin typeface="Cambria" pitchFamily="18" charset="0"/>
              </a:rPr>
              <a:t>truth</a:t>
            </a:r>
            <a:r>
              <a:rPr lang="en-US" sz="2800" b="1" dirty="0" smtClean="0">
                <a:latin typeface="Cambria" pitchFamily="18" charset="0"/>
              </a:rPr>
              <a:t> because God is </a:t>
            </a:r>
            <a:r>
              <a:rPr lang="en-US" sz="2800" b="1" i="1" dirty="0" smtClean="0">
                <a:effectLst>
                  <a:outerShdw blurRad="38100" dist="38100" dir="2700000" algn="tl">
                    <a:srgbClr val="000000">
                      <a:alpha val="43137"/>
                    </a:srgbClr>
                  </a:outerShdw>
                </a:effectLst>
                <a:latin typeface="Cambria" pitchFamily="18" charset="0"/>
              </a:rPr>
              <a:t>truth</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As we are </a:t>
            </a:r>
            <a:r>
              <a:rPr lang="en-US" sz="2800" b="1" u="sng" dirty="0" smtClean="0">
                <a:effectLst>
                  <a:outerShdw blurRad="38100" dist="38100" dir="2700000" algn="tl">
                    <a:srgbClr val="000000">
                      <a:alpha val="43137"/>
                    </a:srgbClr>
                  </a:outerShdw>
                </a:effectLst>
                <a:latin typeface="Cambria" pitchFamily="18" charset="0"/>
              </a:rPr>
              <a:t>transformed</a:t>
            </a:r>
            <a:r>
              <a:rPr lang="en-US" sz="2800" b="1" dirty="0" smtClean="0">
                <a:latin typeface="Cambria" pitchFamily="18" charset="0"/>
              </a:rPr>
              <a:t> to fulfill God’s original vision for creation, the world should also be </a:t>
            </a:r>
            <a:r>
              <a:rPr lang="en-US" sz="2800" b="1" i="1" dirty="0" smtClean="0">
                <a:effectLst>
                  <a:outerShdw blurRad="38100" dist="38100" dir="2700000" algn="tl">
                    <a:srgbClr val="000000">
                      <a:alpha val="43137"/>
                    </a:srgbClr>
                  </a:outerShdw>
                </a:effectLst>
                <a:latin typeface="Cambria" pitchFamily="18" charset="0"/>
              </a:rPr>
              <a:t>transformed</a:t>
            </a:r>
            <a:r>
              <a:rPr lang="en-US" sz="2800" b="1" dirty="0" smtClean="0">
                <a:latin typeface="Cambria" pitchFamily="18" charset="0"/>
              </a:rPr>
              <a:t> – </a:t>
            </a:r>
            <a:r>
              <a:rPr lang="en-US" sz="2800" b="1" i="1" dirty="0" smtClean="0">
                <a:latin typeface="Cambria" pitchFamily="18" charset="0"/>
              </a:rPr>
              <a:t>even if only a little</a:t>
            </a:r>
            <a:r>
              <a:rPr lang="en-US" sz="2800" b="1" dirty="0" smtClean="0">
                <a:latin typeface="Cambria" pitchFamily="18" charset="0"/>
              </a:rPr>
              <a:t> – because of our Christian influence.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13:9 – 10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13:11 </a:t>
            </a:r>
          </a:p>
        </p:txBody>
      </p:sp>
      <p:pic>
        <p:nvPicPr>
          <p:cNvPr id="8" name="Picture 7" descr="13 - 11 text.jpg"/>
          <p:cNvPicPr>
            <a:picLocks noChangeAspect="1"/>
          </p:cNvPicPr>
          <p:nvPr/>
        </p:nvPicPr>
        <p:blipFill>
          <a:blip r:embed="rId2" cstate="print"/>
          <a:stretch>
            <a:fillRect/>
          </a:stretch>
        </p:blipFill>
        <p:spPr>
          <a:xfrm>
            <a:off x="431800" y="1143000"/>
            <a:ext cx="8381999" cy="5029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Paul’s readers undoubtedly felt the pressure  of being commanded to </a:t>
            </a:r>
            <a:r>
              <a:rPr lang="en-US" sz="2800" b="1" i="1" u="sng" dirty="0" smtClean="0">
                <a:effectLst>
                  <a:outerShdw blurRad="38100" dist="38100" dir="2700000" algn="tl">
                    <a:srgbClr val="000000">
                      <a:alpha val="43137"/>
                    </a:srgbClr>
                  </a:outerShdw>
                </a:effectLst>
                <a:latin typeface="Cambria" pitchFamily="18" charset="0"/>
              </a:rPr>
              <a:t>submit</a:t>
            </a:r>
            <a:r>
              <a:rPr lang="en-US" sz="2800" b="1" dirty="0" smtClean="0">
                <a:latin typeface="Cambria" pitchFamily="18" charset="0"/>
              </a:rPr>
              <a:t> to an idol worshipping government.  </a:t>
            </a:r>
          </a:p>
          <a:p>
            <a:pPr marL="274320" indent="-274320">
              <a:spcAft>
                <a:spcPts val="1800"/>
              </a:spcAft>
              <a:buFont typeface="Arial" pitchFamily="34" charset="0"/>
              <a:buChar char="•"/>
            </a:pPr>
            <a:r>
              <a:rPr lang="en-US" sz="2800" b="1" dirty="0" smtClean="0">
                <a:latin typeface="Cambria" pitchFamily="18" charset="0"/>
              </a:rPr>
              <a:t>There great temptation must have been to withdraw from involvement with politics; after all, why waste time with a government </a:t>
            </a:r>
            <a:r>
              <a:rPr lang="en-US" sz="2800" b="1" i="1" u="sng" dirty="0" smtClean="0">
                <a:effectLst>
                  <a:outerShdw blurRad="38100" dist="38100" dir="2700000" algn="tl">
                    <a:srgbClr val="000000">
                      <a:alpha val="43137"/>
                    </a:srgbClr>
                  </a:outerShdw>
                </a:effectLst>
                <a:latin typeface="Cambria" pitchFamily="18" charset="0"/>
              </a:rPr>
              <a:t>doomed</a:t>
            </a:r>
            <a:r>
              <a:rPr lang="en-US" sz="2800" b="1" dirty="0" smtClean="0">
                <a:latin typeface="Cambria" pitchFamily="18" charset="0"/>
              </a:rPr>
              <a:t> to fall when Christ returns?     </a:t>
            </a:r>
          </a:p>
          <a:p>
            <a:pPr marL="274320" indent="-274320">
              <a:spcAft>
                <a:spcPts val="1800"/>
              </a:spcAft>
              <a:buFont typeface="Arial" pitchFamily="34" charset="0"/>
              <a:buChar char="•"/>
            </a:pPr>
            <a:r>
              <a:rPr lang="en-US" sz="2800" b="1" dirty="0" smtClean="0">
                <a:latin typeface="Cambria" pitchFamily="18" charset="0"/>
              </a:rPr>
              <a:t>I’m sure they saw little need to interact with their neighbors, whose anti-Jewish and anti-Christian sentiments were just beginning to germinate under the insane rule of </a:t>
            </a:r>
            <a:r>
              <a:rPr lang="en-US" sz="2800" b="1" dirty="0" smtClean="0">
                <a:effectLst>
                  <a:outerShdw blurRad="38100" dist="38100" dir="2700000" algn="tl">
                    <a:srgbClr val="000000">
                      <a:alpha val="43137"/>
                    </a:srgbClr>
                  </a:outerShdw>
                </a:effectLst>
                <a:latin typeface="Cambria" pitchFamily="18" charset="0"/>
              </a:rPr>
              <a:t>Nero</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 – 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01150"/>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Not the urgency in Paul’s words.  It’s as though he were sounding </a:t>
            </a:r>
            <a:r>
              <a:rPr lang="en-US" sz="2800" b="1" i="1" u="sng" dirty="0" smtClean="0">
                <a:latin typeface="Cambria" pitchFamily="18" charset="0"/>
              </a:rPr>
              <a:t>reveille</a:t>
            </a:r>
            <a:r>
              <a:rPr lang="en-US" sz="2800" b="1" dirty="0" smtClean="0">
                <a:latin typeface="Cambria" pitchFamily="18" charset="0"/>
              </a:rPr>
              <a:t> to rouse soldiers out of their racks and onto their feet in the morning.  We are to rise, get dress, and get busy because of the time.</a:t>
            </a:r>
          </a:p>
          <a:p>
            <a:pPr marL="274320" indent="-274320">
              <a:spcAft>
                <a:spcPts val="1800"/>
              </a:spcAft>
              <a:buFont typeface="Arial" pitchFamily="34" charset="0"/>
              <a:buChar char="•"/>
            </a:pPr>
            <a:r>
              <a:rPr lang="en-US" sz="2800" b="1" dirty="0" smtClean="0">
                <a:latin typeface="Cambria" pitchFamily="18" charset="0"/>
              </a:rPr>
              <a:t>The apostle could have used either of two words for “</a:t>
            </a:r>
            <a:r>
              <a:rPr lang="en-US" sz="2800" b="1" dirty="0" smtClean="0">
                <a:effectLst>
                  <a:outerShdw blurRad="38100" dist="38100" dir="2700000" algn="tl">
                    <a:srgbClr val="000000">
                      <a:alpha val="43137"/>
                    </a:srgbClr>
                  </a:outerShdw>
                </a:effectLst>
                <a:latin typeface="Cambria" pitchFamily="18" charset="0"/>
              </a:rPr>
              <a:t>time</a:t>
            </a:r>
            <a:r>
              <a:rPr lang="en-US" sz="2800" b="1" dirty="0" smtClean="0">
                <a:latin typeface="Cambria" pitchFamily="18" charset="0"/>
              </a:rPr>
              <a:t>.”  The first is </a:t>
            </a:r>
            <a:r>
              <a:rPr lang="en-US" sz="2800" b="1" i="1" dirty="0" smtClean="0">
                <a:effectLst>
                  <a:outerShdw blurRad="38100" dist="38100" dir="2700000" algn="tl">
                    <a:srgbClr val="000000">
                      <a:alpha val="43137"/>
                    </a:srgbClr>
                  </a:outerShdw>
                </a:effectLst>
                <a:latin typeface="Cambria" pitchFamily="18" charset="0"/>
              </a:rPr>
              <a:t>chronos</a:t>
            </a:r>
            <a:r>
              <a:rPr lang="en-US" sz="2800" b="1" dirty="0" smtClean="0">
                <a:latin typeface="Cambria" pitchFamily="18" charset="0"/>
              </a:rPr>
              <a:t>, from which we get our word “</a:t>
            </a:r>
            <a:r>
              <a:rPr lang="en-US" sz="2800" b="1" dirty="0" smtClean="0">
                <a:effectLst>
                  <a:outerShdw blurRad="38100" dist="38100" dir="2700000" algn="tl">
                    <a:srgbClr val="000000">
                      <a:alpha val="43137"/>
                    </a:srgbClr>
                  </a:outerShdw>
                </a:effectLst>
                <a:latin typeface="Cambria" pitchFamily="18" charset="0"/>
              </a:rPr>
              <a:t>chronology</a:t>
            </a:r>
            <a:r>
              <a:rPr lang="en-US" sz="2800" b="1" dirty="0" smtClean="0">
                <a:latin typeface="Cambria" pitchFamily="18" charset="0"/>
              </a:rPr>
              <a:t>.”  It refers to time on a sundial or days on a calendar.</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62815"/>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 other is </a:t>
            </a:r>
            <a:r>
              <a:rPr lang="en-US" sz="2800" b="1" i="1" dirty="0" smtClean="0">
                <a:effectLst>
                  <a:outerShdw blurRad="38100" dist="38100" dir="2700000" algn="tl">
                    <a:srgbClr val="000000">
                      <a:alpha val="43137"/>
                    </a:srgbClr>
                  </a:outerShdw>
                </a:effectLst>
                <a:latin typeface="Cambria" pitchFamily="18" charset="0"/>
              </a:rPr>
              <a:t>kairos</a:t>
            </a:r>
            <a:r>
              <a:rPr lang="en-US" sz="2800" b="1" dirty="0" smtClean="0">
                <a:latin typeface="Cambria" pitchFamily="18" charset="0"/>
              </a:rPr>
              <a:t>, which is a fixed or appointed season.  </a:t>
            </a:r>
          </a:p>
          <a:p>
            <a:pPr marL="274320" indent="-274320">
              <a:spcAft>
                <a:spcPts val="1800"/>
              </a:spcAft>
              <a:buFont typeface="Arial" pitchFamily="34" charset="0"/>
              <a:buChar char="•"/>
            </a:pPr>
            <a:r>
              <a:rPr lang="en-US" sz="2800" b="1" dirty="0" smtClean="0">
                <a:latin typeface="Cambria" pitchFamily="18" charset="0"/>
              </a:rPr>
              <a:t>It also refers the quality of a certain period, so that Charles Dickens might have opened his book </a:t>
            </a:r>
            <a:r>
              <a:rPr lang="en-US" sz="2800" b="1" i="1" dirty="0" smtClean="0">
                <a:effectLst>
                  <a:outerShdw blurRad="38100" dist="38100" dir="2700000" algn="tl">
                    <a:srgbClr val="000000">
                      <a:alpha val="43137"/>
                    </a:srgbClr>
                  </a:outerShdw>
                </a:effectLst>
                <a:latin typeface="Cambria" pitchFamily="18" charset="0"/>
              </a:rPr>
              <a:t>A Tale of Two Cities</a:t>
            </a:r>
            <a:r>
              <a:rPr lang="en-US" sz="2800" b="1" dirty="0" smtClean="0">
                <a:latin typeface="Cambria" pitchFamily="18" charset="0"/>
              </a:rPr>
              <a:t> with the words, “It was the best of </a:t>
            </a:r>
            <a:r>
              <a:rPr lang="en-US" sz="2800" b="1" i="1" dirty="0" smtClean="0">
                <a:effectLst>
                  <a:outerShdw blurRad="38100" dist="38100" dir="2700000" algn="tl">
                    <a:srgbClr val="000000">
                      <a:alpha val="43137"/>
                    </a:srgbClr>
                  </a:outerShdw>
                </a:effectLst>
                <a:latin typeface="Cambria" pitchFamily="18" charset="0"/>
              </a:rPr>
              <a:t>kairos</a:t>
            </a:r>
            <a:r>
              <a:rPr lang="en-US" sz="2800" b="1" dirty="0" smtClean="0">
                <a:latin typeface="Cambria" pitchFamily="18" charset="0"/>
              </a:rPr>
              <a:t>, it was the worst of </a:t>
            </a:r>
            <a:r>
              <a:rPr lang="en-US" sz="2800" b="1" i="1" dirty="0" smtClean="0">
                <a:effectLst>
                  <a:outerShdw blurRad="38100" dist="38100" dir="2700000" algn="tl">
                    <a:srgbClr val="000000">
                      <a:alpha val="43137"/>
                    </a:srgbClr>
                  </a:outerShdw>
                </a:effectLst>
                <a:latin typeface="Cambria" pitchFamily="18" charset="0"/>
              </a:rPr>
              <a:t>kairos</a:t>
            </a:r>
            <a:r>
              <a:rPr lang="en-US" sz="2800" b="1" dirty="0" smtClean="0">
                <a:latin typeface="Cambria" pitchFamily="18" charset="0"/>
              </a:rPr>
              <a:t>.”</a:t>
            </a:r>
          </a:p>
          <a:p>
            <a:pPr marL="274320" indent="-274320">
              <a:spcAft>
                <a:spcPts val="1800"/>
              </a:spcAft>
              <a:buFont typeface="Arial" pitchFamily="34" charset="0"/>
              <a:buChar char="•"/>
            </a:pPr>
            <a:r>
              <a:rPr lang="en-US" sz="2800" b="1" dirty="0" smtClean="0">
                <a:latin typeface="Cambria" pitchFamily="18" charset="0"/>
              </a:rPr>
              <a:t>Paul writes, “Do this, knowing the kind of time (</a:t>
            </a:r>
            <a:r>
              <a:rPr lang="en-US" sz="2800" b="1" i="1" dirty="0" smtClean="0">
                <a:effectLst>
                  <a:outerShdw blurRad="38100" dist="38100" dir="2700000" algn="tl">
                    <a:srgbClr val="000000">
                      <a:alpha val="43137"/>
                    </a:srgbClr>
                  </a:outerShdw>
                </a:effectLst>
                <a:latin typeface="Cambria" pitchFamily="18" charset="0"/>
              </a:rPr>
              <a:t>kairos</a:t>
            </a:r>
            <a:r>
              <a:rPr lang="en-US" sz="2800" b="1" dirty="0" smtClean="0">
                <a:latin typeface="Cambria" pitchFamily="18" charset="0"/>
              </a:rPr>
              <a:t>) in which we live.”  </a:t>
            </a:r>
          </a:p>
          <a:p>
            <a:pPr marL="274320" indent="-274320">
              <a:spcAft>
                <a:spcPts val="1800"/>
              </a:spcAft>
              <a:buFont typeface="Arial" pitchFamily="34" charset="0"/>
              <a:buChar char="•"/>
            </a:pPr>
            <a:r>
              <a:rPr lang="en-US" sz="2800" b="1" dirty="0" smtClean="0">
                <a:latin typeface="Cambria" pitchFamily="18" charset="0"/>
              </a:rPr>
              <a:t>Do what?  </a:t>
            </a:r>
            <a:r>
              <a:rPr lang="en-US" sz="2800" b="1"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Love those around us . . .</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9370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We are to </a:t>
            </a:r>
            <a:r>
              <a:rPr lang="en-US" sz="2800" b="1" i="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those around us in the following ways: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Maintain a balanced view of ourselves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12:3</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“Not to think of himself more highly than he ought to think”</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Utilize our gifts for the good of the body</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12:4-8</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“Having gifts according to the grace given us”</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Outdo other Christians in showing honor to one another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12:9-16</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“Let love be without hypocrisy”</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31983"/>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We are to love those around us in the following ways: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Return good for evil and leave room for God to convict and redeem others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12:17-21</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“Repay no one evil for evil . . . Over evil with good”</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Meet all of our obligations to government officials, giving the respect they are due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13:1-7</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“Let every soul be subject to the governing authorities …”</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These create a foundation of love on which we can build relationships and hopefully extend the new kingdom.  </a:t>
            </a:r>
          </a:p>
          <a:p>
            <a:pPr marL="274320" indent="-274320">
              <a:spcAft>
                <a:spcPts val="1800"/>
              </a:spcAft>
              <a:buFont typeface="Arial" pitchFamily="34" charset="0"/>
              <a:buChar char="•"/>
            </a:pPr>
            <a:r>
              <a:rPr lang="en-US" sz="2800" b="1" dirty="0" smtClean="0">
                <a:latin typeface="Cambria" pitchFamily="18" charset="0"/>
              </a:rPr>
              <a:t>Paul describes our “</a:t>
            </a:r>
            <a:r>
              <a:rPr lang="en-US" sz="2800" b="1" dirty="0" smtClean="0">
                <a:effectLst>
                  <a:outerShdw blurRad="38100" dist="38100" dir="2700000" algn="tl">
                    <a:srgbClr val="000000">
                      <a:alpha val="43137"/>
                    </a:srgbClr>
                  </a:outerShdw>
                </a:effectLst>
                <a:latin typeface="Cambria" pitchFamily="18" charset="0"/>
              </a:rPr>
              <a:t>time</a:t>
            </a:r>
            <a:r>
              <a:rPr lang="en-US" sz="2800" b="1" dirty="0" smtClean="0">
                <a:latin typeface="Cambria" pitchFamily="18" charset="0"/>
              </a:rPr>
              <a:t>” as one in which </a:t>
            </a:r>
            <a:r>
              <a:rPr lang="en-US" sz="2800" b="1" i="1" dirty="0" smtClean="0">
                <a:effectLst>
                  <a:outerShdw blurRad="38100" dist="38100" dir="2700000" algn="tl">
                    <a:srgbClr val="000000">
                      <a:alpha val="43137"/>
                    </a:srgbClr>
                  </a:outerShdw>
                </a:effectLst>
                <a:latin typeface="Cambria" pitchFamily="18" charset="0"/>
              </a:rPr>
              <a:t>salvation</a:t>
            </a:r>
            <a:r>
              <a:rPr lang="en-US" sz="2800" b="1" dirty="0" smtClean="0">
                <a:latin typeface="Cambria" pitchFamily="18" charset="0"/>
              </a:rPr>
              <a:t> is closer to arriving than ever before.    Of course, this is not our personal salvation.  That’s already accomplished.  Paul is referring to the </a:t>
            </a:r>
            <a:r>
              <a:rPr lang="en-US" sz="2800" b="1" u="sng" dirty="0" smtClean="0">
                <a:effectLst>
                  <a:outerShdw blurRad="38100" dist="38100" dir="2700000" algn="tl">
                    <a:srgbClr val="000000">
                      <a:alpha val="43137"/>
                    </a:srgbClr>
                  </a:outerShdw>
                </a:effectLst>
                <a:latin typeface="Cambria" pitchFamily="18" charset="0"/>
              </a:rPr>
              <a:t>return</a:t>
            </a:r>
            <a:r>
              <a:rPr lang="en-US" sz="2800" b="1" dirty="0" smtClean="0">
                <a:latin typeface="Cambria" pitchFamily="18" charset="0"/>
              </a:rPr>
              <a:t> of Jesus Christ and the </a:t>
            </a:r>
            <a:r>
              <a:rPr lang="en-US" sz="2800" b="1" u="sng" dirty="0" smtClean="0">
                <a:effectLst>
                  <a:outerShdw blurRad="38100" dist="38100" dir="2700000" algn="tl">
                    <a:srgbClr val="000000">
                      <a:alpha val="43137"/>
                    </a:srgbClr>
                  </a:outerShdw>
                </a:effectLst>
                <a:latin typeface="Cambria" pitchFamily="18" charset="0"/>
              </a:rPr>
              <a:t>restoration</a:t>
            </a:r>
            <a:r>
              <a:rPr lang="en-US" sz="2800" b="1" dirty="0" smtClean="0">
                <a:latin typeface="Cambria" pitchFamily="18" charset="0"/>
              </a:rPr>
              <a:t> of God’s righteousness, the master plan of salvation</a:t>
            </a:r>
          </a:p>
          <a:p>
            <a:pPr marL="274320" indent="-274320">
              <a:spcAft>
                <a:spcPts val="1800"/>
              </a:spcAft>
              <a:buFont typeface="Arial" pitchFamily="34" charset="0"/>
              <a:buChar char="•"/>
            </a:pPr>
            <a:r>
              <a:rPr lang="en-US" sz="2800" b="1" dirty="0" smtClean="0">
                <a:latin typeface="Cambria" pitchFamily="18" charset="0"/>
              </a:rPr>
              <a:t>Because it is closer than before [</a:t>
            </a:r>
            <a:r>
              <a:rPr lang="en-US" sz="2800" b="1" i="1" dirty="0" smtClean="0">
                <a:latin typeface="Cambria" pitchFamily="18" charset="0"/>
              </a:rPr>
              <a:t>at any moment</a:t>
            </a:r>
            <a:r>
              <a:rPr lang="en-US" sz="2800" b="1" dirty="0" smtClean="0">
                <a:latin typeface="Cambria" pitchFamily="18" charset="0"/>
              </a:rPr>
              <a:t>], we can’t afford to be sleeping right now.  </a:t>
            </a:r>
            <a:r>
              <a:rPr lang="en-US" sz="2800" b="1" dirty="0" smtClean="0">
                <a:effectLst>
                  <a:outerShdw blurRad="38100" dist="38100" dir="2700000" algn="tl">
                    <a:srgbClr val="000000">
                      <a:alpha val="43137"/>
                    </a:srgbClr>
                  </a:outerShdw>
                </a:effectLst>
                <a:latin typeface="Cambria" pitchFamily="18" charset="0"/>
              </a:rPr>
              <a:t>Wake up</a:t>
            </a:r>
            <a:r>
              <a:rPr lang="en-US" sz="2800" b="1" dirty="0" smtClean="0">
                <a:latin typeface="Cambria" pitchFamily="18" charset="0"/>
              </a:rPr>
              <a:t>, be alert, let’s live in eager anticipation of that day.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60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13:12 – 13  </a:t>
            </a:r>
          </a:p>
        </p:txBody>
      </p:sp>
      <p:sp>
        <p:nvSpPr>
          <p:cNvPr id="4" name="TextBox 3"/>
          <p:cNvSpPr txBox="1"/>
          <p:nvPr/>
        </p:nvSpPr>
        <p:spPr>
          <a:xfrm>
            <a:off x="381000" y="1071801"/>
            <a:ext cx="8382000" cy="295465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The night is nearly over; the day is almost here.   So let us put aside the deeds of darkness and put on the armor of light.  </a:t>
            </a:r>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Let us behave decently, as in the daytime, not in carousing and drunkenness, not in sexual immorality and debauchery, not in dissension and jealousy.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16758"/>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Here, Paul gives his illustration of night and morning a dramatic turn.  As the long, dark night continues before the dawning of Christ’s return, some believers are </a:t>
            </a:r>
            <a:r>
              <a:rPr lang="en-US" sz="2800" b="1" i="1" u="sng" dirty="0" smtClean="0">
                <a:effectLst>
                  <a:outerShdw blurRad="38100" dist="38100" dir="2700000" algn="tl">
                    <a:srgbClr val="000000">
                      <a:alpha val="43137"/>
                    </a:srgbClr>
                  </a:outerShdw>
                </a:effectLst>
                <a:latin typeface="Cambria" pitchFamily="18" charset="0"/>
              </a:rPr>
              <a:t>sleeping</a:t>
            </a:r>
            <a:r>
              <a:rPr lang="en-US" sz="2800" b="1" dirty="0" smtClean="0">
                <a:latin typeface="Cambria" pitchFamily="18" charset="0"/>
              </a:rPr>
              <a:t>, while others are engaging in </a:t>
            </a:r>
            <a:r>
              <a:rPr lang="en-US" sz="2800" b="1" i="1" dirty="0" smtClean="0">
                <a:effectLst>
                  <a:outerShdw blurRad="38100" dist="38100" dir="2700000" algn="tl">
                    <a:srgbClr val="000000">
                      <a:alpha val="43137"/>
                    </a:srgbClr>
                  </a:outerShdw>
                </a:effectLst>
                <a:latin typeface="Cambria" pitchFamily="18" charset="0"/>
              </a:rPr>
              <a:t>deeds of darkness</a:t>
            </a:r>
            <a:r>
              <a:rPr lang="en-US" sz="2800" b="1" dirty="0" smtClean="0">
                <a:latin typeface="Cambria" pitchFamily="18" charset="0"/>
              </a:rPr>
              <a:t> (works of the flesh,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Gal. 5:19-21</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apostle lists these sins in </a:t>
            </a:r>
            <a:r>
              <a:rPr lang="en-US" sz="2800" b="1" i="1" u="sng" dirty="0" smtClean="0">
                <a:effectLst>
                  <a:outerShdw blurRad="38100" dist="38100" dir="2700000" algn="tl">
                    <a:srgbClr val="000000">
                      <a:alpha val="43137"/>
                    </a:srgbClr>
                  </a:outerShdw>
                </a:effectLst>
                <a:latin typeface="Cambria" pitchFamily="18" charset="0"/>
              </a:rPr>
              <a:t>three</a:t>
            </a:r>
            <a:r>
              <a:rPr lang="en-US" sz="2800" b="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parts</a:t>
            </a:r>
            <a:r>
              <a:rPr lang="en-US" sz="2800" b="1" dirty="0" smtClean="0">
                <a:latin typeface="Cambria" pitchFamily="18" charset="0"/>
              </a:rPr>
              <a:t>:  </a:t>
            </a:r>
          </a:p>
          <a:p>
            <a:pPr marL="731520" lvl="1" indent="-274320">
              <a:spcAft>
                <a:spcPts val="600"/>
              </a:spcAft>
              <a:buSzPct val="7000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Carousing and drunkenness.</a:t>
            </a:r>
          </a:p>
          <a:p>
            <a:pPr marL="731520" lvl="1" indent="-274320">
              <a:spcAft>
                <a:spcPts val="600"/>
              </a:spcAft>
              <a:buSzPct val="7000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Sexual promiscuity and unbridled lust.</a:t>
            </a:r>
          </a:p>
          <a:p>
            <a:pPr marL="731520" lvl="1" indent="-274320">
              <a:spcAft>
                <a:spcPts val="600"/>
              </a:spcAft>
              <a:buSzPct val="7000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Strife and jealousy.</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13:12 – 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1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2500"/>
                            </p:stCondLst>
                            <p:childTnLst>
                              <p:par>
                                <p:cTn id="18" presetID="22" presetClass="entr" presetSubtype="8" fill="hold" nodeType="afterEffect">
                                  <p:stCondLst>
                                    <p:cond delay="1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4500"/>
                            </p:stCondLst>
                            <p:childTnLst>
                              <p:par>
                                <p:cTn id="22" presetID="22" presetClass="entr" presetSubtype="8" fill="hold" nodeType="afterEffect">
                                  <p:stCondLst>
                                    <p:cond delay="15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731520" lvl="1" indent="-274320">
              <a:spcAft>
                <a:spcPts val="1800"/>
              </a:spcAft>
            </a:pPr>
            <a:r>
              <a:rPr lang="en-US" sz="2600" b="1" dirty="0" smtClean="0">
                <a:effectLst>
                  <a:outerShdw blurRad="38100" dist="38100" dir="2700000" algn="tl">
                    <a:srgbClr val="000000">
                      <a:alpha val="43137"/>
                    </a:srgbClr>
                  </a:outerShdw>
                </a:effectLst>
                <a:latin typeface="Cambria" pitchFamily="18" charset="0"/>
              </a:rPr>
              <a:t>CAROUSING AND DRUNKENNESS</a:t>
            </a:r>
            <a:r>
              <a:rPr lang="en-US" sz="2800" b="1" dirty="0" smtClean="0">
                <a:latin typeface="Cambria" pitchFamily="18" charset="0"/>
              </a:rPr>
              <a:t> – </a:t>
            </a:r>
          </a:p>
          <a:p>
            <a:pPr marL="274320" indent="-274320">
              <a:spcAft>
                <a:spcPts val="1800"/>
              </a:spcAft>
              <a:buFont typeface="Arial" pitchFamily="34" charset="0"/>
              <a:buChar char="•"/>
            </a:pPr>
            <a:r>
              <a:rPr lang="en-US" sz="2800" b="1" dirty="0" smtClean="0">
                <a:latin typeface="Cambria" pitchFamily="18" charset="0"/>
              </a:rPr>
              <a:t>The words refer specifically to wild, nighttime festivals in honor of </a:t>
            </a:r>
            <a:r>
              <a:rPr lang="en-US" sz="2800" b="1" dirty="0" smtClean="0">
                <a:effectLst>
                  <a:outerShdw blurRad="38100" dist="38100" dir="2700000" algn="tl">
                    <a:srgbClr val="000000">
                      <a:alpha val="43137"/>
                    </a:srgbClr>
                  </a:outerShdw>
                </a:effectLst>
                <a:latin typeface="Cambria" pitchFamily="18" charset="0"/>
              </a:rPr>
              <a:t>Bacchus</a:t>
            </a:r>
            <a:r>
              <a:rPr lang="en-US" sz="2800" b="1" dirty="0" smtClean="0">
                <a:latin typeface="Cambria" pitchFamily="18" charset="0"/>
              </a:rPr>
              <a:t>, the Roman god of wine, which began with a drunken parade through the streets and ended with sexual immorality.  </a:t>
            </a:r>
          </a:p>
          <a:p>
            <a:pPr marL="274320" indent="-274320">
              <a:spcAft>
                <a:spcPts val="1800"/>
              </a:spcAft>
              <a:buFont typeface="Arial" pitchFamily="34" charset="0"/>
              <a:buChar char="•"/>
            </a:pPr>
            <a:r>
              <a:rPr lang="en-US" sz="2800" b="1" dirty="0" smtClean="0">
                <a:latin typeface="Cambria" pitchFamily="18" charset="0"/>
              </a:rPr>
              <a:t>This is not a prohibition against having </a:t>
            </a:r>
            <a:r>
              <a:rPr lang="en-US" sz="2800" b="1" i="1" u="sng" dirty="0" smtClean="0">
                <a:latin typeface="Cambria" pitchFamily="18" charset="0"/>
              </a:rPr>
              <a:t>fun</a:t>
            </a:r>
            <a:r>
              <a:rPr lang="en-US" sz="2800" b="1" dirty="0" smtClean="0">
                <a:latin typeface="Cambria" pitchFamily="18" charset="0"/>
              </a:rPr>
              <a:t> or even against </a:t>
            </a:r>
            <a:r>
              <a:rPr lang="en-US" sz="2800" b="1" i="1" u="sng" dirty="0" smtClean="0">
                <a:latin typeface="Cambria" pitchFamily="18" charset="0"/>
              </a:rPr>
              <a:t>alcohol</a:t>
            </a:r>
            <a:r>
              <a:rPr lang="en-US" sz="2800" b="1" dirty="0" smtClean="0">
                <a:latin typeface="Cambria" pitchFamily="18" charset="0"/>
              </a:rPr>
              <a:t> in moderation.  This has to do with turning </a:t>
            </a:r>
            <a:r>
              <a:rPr lang="en-US" sz="2800" b="1" i="1" u="sng" dirty="0" smtClean="0">
                <a:latin typeface="Cambria" pitchFamily="18" charset="0"/>
              </a:rPr>
              <a:t>alcohol</a:t>
            </a:r>
            <a:r>
              <a:rPr lang="en-US" sz="2800" b="1" dirty="0" smtClean="0">
                <a:latin typeface="Cambria" pitchFamily="18" charset="0"/>
              </a:rPr>
              <a:t> into recreation – even an addiction – and allowing the substance, instead of the </a:t>
            </a:r>
            <a:r>
              <a:rPr lang="en-US" sz="2800" b="1" dirty="0" smtClean="0">
                <a:effectLst>
                  <a:outerShdw blurRad="38100" dist="38100" dir="2700000" algn="tl">
                    <a:srgbClr val="000000">
                      <a:alpha val="43137"/>
                    </a:srgbClr>
                  </a:outerShdw>
                </a:effectLst>
                <a:latin typeface="Cambria" pitchFamily="18" charset="0"/>
              </a:rPr>
              <a:t>Holy Spirit</a:t>
            </a:r>
            <a:r>
              <a:rPr lang="en-US" sz="2800" b="1" dirty="0" smtClean="0">
                <a:latin typeface="Cambria" pitchFamily="18" charset="0"/>
              </a:rPr>
              <a:t>, to control a person.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13:12 – 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731520" lvl="1" indent="-274320">
              <a:spcAft>
                <a:spcPts val="1800"/>
              </a:spcAft>
            </a:pPr>
            <a:r>
              <a:rPr lang="en-US" sz="2600" b="1" dirty="0" smtClean="0">
                <a:effectLst>
                  <a:outerShdw blurRad="38100" dist="38100" dir="2700000" algn="tl">
                    <a:srgbClr val="000000">
                      <a:alpha val="43137"/>
                    </a:srgbClr>
                  </a:outerShdw>
                </a:effectLst>
                <a:latin typeface="Cambria" pitchFamily="18" charset="0"/>
              </a:rPr>
              <a:t>SEXUAL PROMISCUITY AND UNBRIDLED LUST </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literal translation of the first term is “</a:t>
            </a:r>
            <a:r>
              <a:rPr lang="en-US" sz="2800" b="1" dirty="0" smtClean="0">
                <a:effectLst>
                  <a:outerShdw blurRad="38100" dist="38100" dir="2700000" algn="tl">
                    <a:srgbClr val="000000">
                      <a:alpha val="43137"/>
                    </a:srgbClr>
                  </a:outerShdw>
                </a:effectLst>
                <a:latin typeface="Cambria" pitchFamily="18" charset="0"/>
              </a:rPr>
              <a:t>conjugal</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bed</a:t>
            </a:r>
            <a:r>
              <a:rPr lang="en-US" sz="2800" b="1" dirty="0" smtClean="0">
                <a:latin typeface="Cambria" pitchFamily="18" charset="0"/>
              </a:rPr>
              <a:t>,” which is a </a:t>
            </a:r>
            <a:r>
              <a:rPr lang="en-US" sz="2800" b="1" i="1" dirty="0" smtClean="0">
                <a:latin typeface="Cambria" pitchFamily="18" charset="0"/>
              </a:rPr>
              <a:t>euphemism</a:t>
            </a:r>
            <a:r>
              <a:rPr lang="en-US" sz="2800" b="1" dirty="0" smtClean="0">
                <a:latin typeface="Cambria" pitchFamily="18" charset="0"/>
              </a:rPr>
              <a:t> for sexual excess in this context.  “</a:t>
            </a:r>
            <a:r>
              <a:rPr lang="en-US" sz="2800" b="1" dirty="0" smtClean="0">
                <a:effectLst>
                  <a:outerShdw blurRad="38100" dist="38100" dir="2700000" algn="tl">
                    <a:srgbClr val="000000">
                      <a:alpha val="43137"/>
                    </a:srgbClr>
                  </a:outerShdw>
                </a:effectLst>
                <a:latin typeface="Cambria" pitchFamily="18" charset="0"/>
              </a:rPr>
              <a:t>Bridled desire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sensuality</a:t>
            </a:r>
            <a:r>
              <a:rPr lang="en-US" sz="2800" b="1" dirty="0" smtClean="0">
                <a:latin typeface="Cambria" pitchFamily="18" charset="0"/>
              </a:rPr>
              <a:t>” in the context of marriage is, of course, perfectly fine.  </a:t>
            </a:r>
          </a:p>
          <a:p>
            <a:pPr marL="274320" indent="-274320">
              <a:spcAft>
                <a:spcPts val="1800"/>
              </a:spcAft>
              <a:buFont typeface="Arial" pitchFamily="34" charset="0"/>
              <a:buChar char="•"/>
            </a:pPr>
            <a:r>
              <a:rPr lang="en-US" sz="2800" b="1" dirty="0" smtClean="0">
                <a:latin typeface="Cambria" pitchFamily="18" charset="0"/>
              </a:rPr>
              <a:t>Paul’s intent was not to restrict spontaneous and creative intimacy between </a:t>
            </a:r>
            <a:r>
              <a:rPr lang="en-US" sz="2800" b="1" i="1" dirty="0" smtClean="0">
                <a:effectLst>
                  <a:outerShdw blurRad="38100" dist="38100" dir="2700000" algn="tl">
                    <a:srgbClr val="000000">
                      <a:alpha val="43137"/>
                    </a:srgbClr>
                  </a:outerShdw>
                </a:effectLst>
                <a:latin typeface="Cambria" pitchFamily="18" charset="0"/>
              </a:rPr>
              <a:t>married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partners</a:t>
            </a:r>
            <a:r>
              <a:rPr lang="en-US" sz="2800" b="1" dirty="0" smtClean="0">
                <a:latin typeface="Cambria" pitchFamily="18" charset="0"/>
              </a:rPr>
              <a:t>.  A better rendering would be </a:t>
            </a:r>
            <a:r>
              <a:rPr lang="en-US" sz="2800" b="1" i="1" dirty="0" smtClean="0">
                <a:effectLst>
                  <a:outerShdw blurRad="38100" dist="38100" dir="2700000" algn="tl">
                    <a:srgbClr val="000000">
                      <a:alpha val="43137"/>
                    </a:srgbClr>
                  </a:outerShdw>
                </a:effectLst>
                <a:latin typeface="Cambria" pitchFamily="18" charset="0"/>
              </a:rPr>
              <a:t>“licentiousness”</a:t>
            </a:r>
            <a:r>
              <a:rPr lang="en-US" sz="2800" b="1" dirty="0" smtClean="0">
                <a:latin typeface="Cambria" pitchFamily="18" charset="0"/>
              </a:rPr>
              <a:t> or </a:t>
            </a:r>
            <a:r>
              <a:rPr lang="en-US" sz="2800" b="1" i="1" dirty="0" smtClean="0">
                <a:effectLst>
                  <a:outerShdw blurRad="38100" dist="38100" dir="2700000" algn="tl">
                    <a:srgbClr val="000000">
                      <a:alpha val="43137"/>
                    </a:srgbClr>
                  </a:outerShdw>
                </a:effectLst>
                <a:latin typeface="Cambria" pitchFamily="18" charset="0"/>
              </a:rPr>
              <a:t>“wanton excess.”</a:t>
            </a:r>
            <a:r>
              <a:rPr lang="en-US" sz="2800" b="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 The sense is to treat sexual norms with contempt.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13:12 – 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STRIFE AND JEALOUSY </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These terms can also mean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infighting</a:t>
            </a:r>
            <a:r>
              <a:rPr lang="en-US" sz="2800" b="1" i="1" dirty="0" smtClean="0">
                <a:latin typeface="Cambria" pitchFamily="18" charset="0"/>
              </a:rPr>
              <a:t>”</a:t>
            </a:r>
            <a:r>
              <a:rPr lang="en-US" sz="2800" b="1" dirty="0" smtClean="0">
                <a:latin typeface="Cambria" pitchFamily="18" charset="0"/>
              </a:rPr>
              <a:t> and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zeal</a:t>
            </a:r>
            <a:r>
              <a:rPr lang="en-US" sz="2800" b="1" i="1" dirty="0" smtClean="0">
                <a:latin typeface="Cambria" pitchFamily="18" charset="0"/>
              </a:rPr>
              <a:t>.”</a:t>
            </a:r>
            <a:r>
              <a:rPr lang="en-US" sz="2800" b="1" dirty="0" smtClean="0">
                <a:latin typeface="Cambria" pitchFamily="18" charset="0"/>
              </a:rPr>
              <a:t>  Earlier, Paul praised zeal for God (</a:t>
            </a:r>
            <a:r>
              <a:rPr lang="en-US" sz="2800" b="1" dirty="0" smtClean="0">
                <a:effectLst>
                  <a:outerShdw blurRad="38100" dist="38100" dir="2700000" algn="tl">
                    <a:srgbClr val="000000">
                      <a:alpha val="43137"/>
                    </a:srgbClr>
                  </a:outerShdw>
                </a:effectLst>
                <a:latin typeface="Cambria" pitchFamily="18" charset="0"/>
              </a:rPr>
              <a:t>10:2</a:t>
            </a:r>
            <a:r>
              <a:rPr lang="en-US" sz="2800" b="1" dirty="0" smtClean="0">
                <a:latin typeface="Cambria" pitchFamily="18" charset="0"/>
              </a:rPr>
              <a:t>), but when zeal is misdirected, it tears the community apart.  </a:t>
            </a:r>
          </a:p>
          <a:p>
            <a:pPr marL="274320" indent="-274320">
              <a:spcAft>
                <a:spcPts val="1800"/>
              </a:spcAft>
              <a:buFont typeface="Arial" pitchFamily="34" charset="0"/>
              <a:buChar char="•"/>
            </a:pPr>
            <a:r>
              <a:rPr lang="en-US" sz="2800" b="1" dirty="0" smtClean="0">
                <a:latin typeface="Cambria" pitchFamily="18" charset="0"/>
              </a:rPr>
              <a:t>We are to wage war with our </a:t>
            </a:r>
            <a:r>
              <a:rPr lang="en-US" sz="2800" b="1" i="1" dirty="0" smtClean="0">
                <a:effectLst>
                  <a:outerShdw blurRad="38100" dist="38100" dir="2700000" algn="tl">
                    <a:srgbClr val="000000">
                      <a:alpha val="43137"/>
                    </a:srgbClr>
                  </a:outerShdw>
                </a:effectLst>
                <a:latin typeface="Cambria" pitchFamily="18" charset="0"/>
              </a:rPr>
              <a:t>own</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temptations</a:t>
            </a:r>
            <a:r>
              <a:rPr lang="en-US" sz="2800" b="1" dirty="0" smtClean="0">
                <a:latin typeface="Cambria" pitchFamily="18" charset="0"/>
              </a:rPr>
              <a:t>, and with the evil that is in the world.  Let our armor be the </a:t>
            </a:r>
            <a:r>
              <a:rPr lang="en-US" sz="2800" b="1" i="1" dirty="0" smtClean="0">
                <a:effectLst>
                  <a:outerShdw blurRad="38100" dist="38100" dir="2700000" algn="tl">
                    <a:srgbClr val="000000">
                      <a:alpha val="43137"/>
                    </a:srgbClr>
                  </a:outerShdw>
                </a:effectLst>
                <a:latin typeface="Cambria" pitchFamily="18" charset="0"/>
              </a:rPr>
              <a:t>armor of light</a:t>
            </a:r>
            <a:r>
              <a:rPr lang="en-US" sz="2800" b="1" dirty="0" smtClean="0">
                <a:latin typeface="Cambria" pitchFamily="18" charset="0"/>
              </a:rPr>
              <a:t>.  Let us not fight the world with its own weapons of hatred, bitterness, or deceit.  Let our weapons be the good weapons of truth, justice, love; they shall conquer.  Let us overcome evil with good (</a:t>
            </a:r>
            <a:r>
              <a:rPr lang="en-US" sz="2800" b="1" dirty="0" smtClean="0">
                <a:effectLst>
                  <a:outerShdw blurRad="38100" dist="38100" dir="2700000" algn="tl">
                    <a:srgbClr val="000000">
                      <a:alpha val="43137"/>
                    </a:srgbClr>
                  </a:outerShdw>
                </a:effectLst>
                <a:latin typeface="Cambria" pitchFamily="18" charset="0"/>
              </a:rPr>
              <a:t>12:21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13:12 – 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01150"/>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Furthermore, they probably felt their time on earth was short, as </a:t>
            </a:r>
            <a:r>
              <a:rPr lang="en-US" sz="2800" b="1" dirty="0" smtClean="0">
                <a:effectLst>
                  <a:outerShdw blurRad="38100" dist="38100" dir="2700000" algn="tl">
                    <a:srgbClr val="000000">
                      <a:alpha val="43137"/>
                    </a:srgbClr>
                  </a:outerShdw>
                </a:effectLst>
                <a:latin typeface="Cambria" pitchFamily="18" charset="0"/>
              </a:rPr>
              <a:t>Christ</a:t>
            </a:r>
            <a:r>
              <a:rPr lang="en-US" sz="2800" b="1" dirty="0" smtClean="0">
                <a:latin typeface="Cambria" pitchFamily="18" charset="0"/>
              </a:rPr>
              <a:t> had promised to return at any moment and establish His kingdom.  So, Paul tackled their mistaken notions head-on.    </a:t>
            </a:r>
          </a:p>
          <a:p>
            <a:pPr marL="274320" indent="-274320">
              <a:spcAft>
                <a:spcPts val="1800"/>
              </a:spcAft>
              <a:buFont typeface="Arial" pitchFamily="34" charset="0"/>
              <a:buChar char="•"/>
            </a:pPr>
            <a:r>
              <a:rPr lang="en-US" sz="2800" b="1" dirty="0" smtClean="0">
                <a:latin typeface="Cambria" pitchFamily="18" charset="0"/>
              </a:rPr>
              <a:t>Having examined the believer’s relationship with others in the body of Christ (</a:t>
            </a:r>
            <a:r>
              <a:rPr lang="en-US" sz="2800" b="1" dirty="0" smtClean="0">
                <a:effectLst>
                  <a:outerShdw blurRad="38100" dist="38100" dir="2700000" algn="tl">
                    <a:srgbClr val="000000">
                      <a:alpha val="43137"/>
                    </a:srgbClr>
                  </a:outerShdw>
                </a:effectLst>
                <a:latin typeface="Cambria" pitchFamily="18" charset="0"/>
              </a:rPr>
              <a:t>12:3-16</a:t>
            </a:r>
            <a:r>
              <a:rPr lang="en-US" sz="2800" b="1" dirty="0" smtClean="0">
                <a:latin typeface="Cambria" pitchFamily="18" charset="0"/>
              </a:rPr>
              <a:t>) and having taught them how to respond to destructive enemies (</a:t>
            </a:r>
            <a:r>
              <a:rPr lang="en-US" sz="2800" b="1" dirty="0" smtClean="0">
                <a:effectLst>
                  <a:outerShdw blurRad="38100" dist="38100" dir="2700000" algn="tl">
                    <a:srgbClr val="000000">
                      <a:alpha val="43137"/>
                    </a:srgbClr>
                  </a:outerShdw>
                </a:effectLst>
                <a:latin typeface="Cambria" pitchFamily="18" charset="0"/>
              </a:rPr>
              <a:t>12:17-21</a:t>
            </a:r>
            <a:r>
              <a:rPr lang="en-US" sz="2800" b="1" dirty="0" smtClean="0">
                <a:latin typeface="Cambria" pitchFamily="18" charset="0"/>
              </a:rPr>
              <a:t>), the apostle addressed other pressing issues for the Christian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 – 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75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9" name="Picture 8" descr="13 - 13 KJV.jpg"/>
          <p:cNvPicPr>
            <a:picLocks noChangeAspect="1"/>
          </p:cNvPicPr>
          <p:nvPr/>
        </p:nvPicPr>
        <p:blipFill>
          <a:blip r:embed="rId3" cstate="print"/>
          <a:stretch>
            <a:fillRect/>
          </a:stretch>
        </p:blipFill>
        <p:spPr>
          <a:xfrm>
            <a:off x="1905000" y="1143000"/>
            <a:ext cx="5334000" cy="5334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75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3 - 14 text.jpg"/>
          <p:cNvPicPr>
            <a:picLocks noChangeAspect="1"/>
          </p:cNvPicPr>
          <p:nvPr/>
        </p:nvPicPr>
        <p:blipFill>
          <a:blip r:embed="rId3" cstate="print"/>
          <a:srcRect t="5556" b="18889"/>
          <a:stretch>
            <a:fillRect/>
          </a:stretch>
        </p:blipFill>
        <p:spPr>
          <a:xfrm>
            <a:off x="1600200" y="1142999"/>
            <a:ext cx="5943600" cy="546399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 idea of </a:t>
            </a:r>
            <a:r>
              <a:rPr lang="en-US" sz="2800" b="1" dirty="0" smtClean="0">
                <a:effectLst>
                  <a:outerShdw blurRad="38100" dist="38100" dir="2700000" algn="tl">
                    <a:srgbClr val="000000">
                      <a:alpha val="43137"/>
                    </a:srgbClr>
                  </a:outerShdw>
                </a:effectLst>
                <a:latin typeface="Cambria" pitchFamily="18" charset="0"/>
              </a:rPr>
              <a:t>“putting on”</a:t>
            </a:r>
            <a:r>
              <a:rPr lang="en-US" sz="2800" b="1" dirty="0" smtClean="0">
                <a:latin typeface="Cambria" pitchFamily="18" charset="0"/>
              </a:rPr>
              <a:t> something, such as Christ, the new self, or the armor of God, reminds me (</a:t>
            </a:r>
            <a:r>
              <a:rPr lang="en-US" sz="2800" b="1" dirty="0" smtClean="0">
                <a:effectLst>
                  <a:outerShdw blurRad="38100" dist="38100" dir="2700000" algn="tl">
                    <a:srgbClr val="000000">
                      <a:alpha val="43137"/>
                    </a:srgbClr>
                  </a:outerShdw>
                </a:effectLst>
                <a:latin typeface="Cambria" pitchFamily="18" charset="0"/>
              </a:rPr>
              <a:t>Swindoll</a:t>
            </a:r>
            <a:r>
              <a:rPr lang="en-US" sz="2800" b="1" dirty="0" smtClean="0">
                <a:latin typeface="Cambria" pitchFamily="18" charset="0"/>
              </a:rPr>
              <a:t>) of the old adage “Clothes make the man.”  </a:t>
            </a:r>
          </a:p>
          <a:p>
            <a:pPr marL="274320" indent="-274320">
              <a:spcAft>
                <a:spcPts val="1800"/>
              </a:spcAft>
              <a:buFont typeface="Arial" pitchFamily="34" charset="0"/>
              <a:buChar char="•"/>
            </a:pPr>
            <a:r>
              <a:rPr lang="en-US" sz="2800" b="1" dirty="0" smtClean="0">
                <a:latin typeface="Cambria" pitchFamily="18" charset="0"/>
              </a:rPr>
              <a:t>To </a:t>
            </a:r>
            <a:r>
              <a:rPr lang="en-US" sz="2800" b="1" dirty="0" smtClean="0">
                <a:effectLst>
                  <a:outerShdw blurRad="38100" dist="38100" dir="2700000" algn="tl">
                    <a:srgbClr val="000000">
                      <a:alpha val="43137"/>
                    </a:srgbClr>
                  </a:outerShdw>
                </a:effectLst>
                <a:latin typeface="Cambria" pitchFamily="18" charset="0"/>
              </a:rPr>
              <a:t>“put on”</a:t>
            </a:r>
            <a:r>
              <a:rPr lang="en-US" sz="2800" b="1" dirty="0" smtClean="0">
                <a:latin typeface="Cambria" pitchFamily="18" charset="0"/>
              </a:rPr>
              <a:t> something is to believe a certain way and then behave accordingly.  “Putting on Christ” sounds a little artificial, like </a:t>
            </a:r>
            <a:r>
              <a:rPr lang="en-US" sz="2800" b="1" i="1" dirty="0" smtClean="0">
                <a:latin typeface="Cambria" pitchFamily="18" charset="0"/>
              </a:rPr>
              <a:t>“putting on airs.”</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However, we aren’t putting on something to hide what’s inside but to display our true identity in Christ.  What we </a:t>
            </a:r>
            <a:r>
              <a:rPr lang="en-US" sz="2800" b="1" dirty="0" smtClean="0">
                <a:effectLst>
                  <a:outerShdw blurRad="38100" dist="38100" dir="2700000" algn="tl">
                    <a:srgbClr val="000000">
                      <a:alpha val="43137"/>
                    </a:srgbClr>
                  </a:outerShdw>
                </a:effectLst>
                <a:latin typeface="Cambria" pitchFamily="18" charset="0"/>
              </a:rPr>
              <a:t>“put on”</a:t>
            </a:r>
            <a:r>
              <a:rPr lang="en-US" sz="2800" b="1" dirty="0" smtClean="0">
                <a:latin typeface="Cambria" pitchFamily="18" charset="0"/>
              </a:rPr>
              <a:t> reminds us of who we are, which allows us to behave properly with greater ease.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31983"/>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On the other side of Paul’s command is to “make no provision for the flesh.”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Flesh</a:t>
            </a:r>
            <a:r>
              <a:rPr lang="en-US" sz="2800" b="1" dirty="0" smtClean="0">
                <a:latin typeface="Cambria" pitchFamily="18" charset="0"/>
              </a:rPr>
              <a:t> refers not to our material aspect but to our old </a:t>
            </a:r>
            <a:r>
              <a:rPr lang="en-US" sz="2800" b="1" i="1" dirty="0" smtClean="0">
                <a:effectLst>
                  <a:outerShdw blurRad="38100" dist="38100" dir="2700000" algn="tl">
                    <a:srgbClr val="000000">
                      <a:alpha val="43137"/>
                    </a:srgbClr>
                  </a:outerShdw>
                </a:effectLst>
                <a:latin typeface="Cambria" pitchFamily="18" charset="0"/>
              </a:rPr>
              <a:t>enslavement to sin</a:t>
            </a:r>
            <a:r>
              <a:rPr lang="en-US" sz="2800" b="1" dirty="0" smtClean="0">
                <a:latin typeface="Cambria" pitchFamily="18" charset="0"/>
              </a:rPr>
              <a:t> and the </a:t>
            </a:r>
            <a:r>
              <a:rPr lang="en-US" sz="2800" b="1" i="1" dirty="0" smtClean="0">
                <a:effectLst>
                  <a:outerShdw blurRad="38100" dist="38100" dir="2700000" algn="tl">
                    <a:srgbClr val="000000">
                      <a:alpha val="43137"/>
                    </a:srgbClr>
                  </a:outerShdw>
                </a:effectLst>
                <a:latin typeface="Cambria" pitchFamily="18" charset="0"/>
              </a:rPr>
              <a:t>corrupt world system</a:t>
            </a:r>
            <a:r>
              <a:rPr lang="en-US" sz="2800" b="1" dirty="0" smtClean="0">
                <a:latin typeface="Cambria" pitchFamily="18" charset="0"/>
              </a:rPr>
              <a:t>.   Although we are </a:t>
            </a:r>
            <a:r>
              <a:rPr lang="en-US" sz="2800" b="1" i="1" dirty="0" smtClean="0">
                <a:effectLst>
                  <a:outerShdw blurRad="38100" dist="38100" dir="2700000" algn="tl">
                    <a:srgbClr val="000000">
                      <a:alpha val="43137"/>
                    </a:srgbClr>
                  </a:outerShdw>
                </a:effectLst>
                <a:latin typeface="Cambria" pitchFamily="18" charset="0"/>
              </a:rPr>
              <a:t>new creatures</a:t>
            </a:r>
            <a:r>
              <a:rPr lang="en-US" sz="2800" b="1" dirty="0" smtClean="0">
                <a:latin typeface="Cambria" pitchFamily="18" charset="0"/>
              </a:rPr>
              <a:t>, our transformation is not yet complete.  </a:t>
            </a:r>
          </a:p>
          <a:p>
            <a:pPr marL="274320" indent="-274320">
              <a:spcAft>
                <a:spcPts val="1800"/>
              </a:spcAft>
              <a:buFont typeface="Arial" pitchFamily="34" charset="0"/>
              <a:buChar char="•"/>
            </a:pPr>
            <a:r>
              <a:rPr lang="en-US" sz="2800" b="1" dirty="0" smtClean="0">
                <a:latin typeface="Cambria" pitchFamily="18" charset="0"/>
              </a:rPr>
              <a:t>We have not entirely </a:t>
            </a:r>
            <a:r>
              <a:rPr lang="en-US" sz="2800" b="1" u="sng" dirty="0" smtClean="0">
                <a:effectLst>
                  <a:outerShdw blurRad="38100" dist="38100" dir="2700000" algn="tl">
                    <a:srgbClr val="000000">
                      <a:alpha val="43137"/>
                    </a:srgbClr>
                  </a:outerShdw>
                </a:effectLst>
                <a:latin typeface="Cambria" pitchFamily="18" charset="0"/>
              </a:rPr>
              <a:t>crucified</a:t>
            </a:r>
            <a:r>
              <a:rPr lang="en-US" sz="2800" b="1" dirty="0" smtClean="0">
                <a:latin typeface="Cambria" pitchFamily="18" charset="0"/>
              </a:rPr>
              <a:t> the old self, so it is there to drag us back into </a:t>
            </a:r>
            <a:r>
              <a:rPr lang="en-US" sz="2800" b="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if we heed its pleading for satisfaction.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62870"/>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 word </a:t>
            </a:r>
            <a:r>
              <a:rPr lang="en-US" sz="2800" b="1" dirty="0" smtClean="0">
                <a:effectLst>
                  <a:outerShdw blurRad="38100" dist="38100" dir="2700000" algn="tl">
                    <a:srgbClr val="000000">
                      <a:alpha val="43137"/>
                    </a:srgbClr>
                  </a:outerShdw>
                </a:effectLst>
                <a:latin typeface="Cambria" pitchFamily="18" charset="0"/>
              </a:rPr>
              <a:t>“provision”</a:t>
            </a:r>
            <a:r>
              <a:rPr lang="en-US" sz="2800" b="1" dirty="0" smtClean="0">
                <a:latin typeface="Cambria" pitchFamily="18" charset="0"/>
              </a:rPr>
              <a:t> means forethought or planning.  In other words, “make no [forethought or planning ] for the flesh” is a </a:t>
            </a:r>
            <a:r>
              <a:rPr lang="en-US" sz="2800" b="1" i="1" dirty="0" smtClean="0">
                <a:effectLst>
                  <a:outerShdw blurRad="38100" dist="38100" dir="2700000" algn="tl">
                    <a:srgbClr val="000000">
                      <a:alpha val="43137"/>
                    </a:srgbClr>
                  </a:outerShdw>
                </a:effectLst>
                <a:latin typeface="Cambria" pitchFamily="18" charset="0"/>
              </a:rPr>
              <a:t>warning</a:t>
            </a:r>
            <a:r>
              <a:rPr lang="en-US" sz="2800" b="1" dirty="0" smtClean="0">
                <a:latin typeface="Cambria" pitchFamily="18" charset="0"/>
              </a:rPr>
              <a:t> that sin often begins with a plan . . . or at least a decision to leave the option open for sin.</a:t>
            </a:r>
          </a:p>
          <a:p>
            <a:pPr marL="274320" indent="-274320">
              <a:spcAft>
                <a:spcPts val="1800"/>
              </a:spcAft>
              <a:buFont typeface="Arial" pitchFamily="34" charset="0"/>
              <a:buChar char="•"/>
            </a:pPr>
            <a:r>
              <a:rPr lang="en-US" sz="2800" b="1" dirty="0" smtClean="0">
                <a:latin typeface="Cambria" pitchFamily="18" charset="0"/>
              </a:rPr>
              <a:t>Instead, we must be proactive.  Plan ahead to make sin inconvenient, because the flesh is impulsive.  </a:t>
            </a:r>
          </a:p>
          <a:p>
            <a:pPr marL="274320" indent="-274320">
              <a:spcAft>
                <a:spcPts val="1800"/>
              </a:spcAft>
              <a:buFont typeface="Arial" pitchFamily="34" charset="0"/>
              <a:buChar char="•"/>
            </a:pPr>
            <a:r>
              <a:rPr lang="en-US" sz="2800" b="1" dirty="0" smtClean="0">
                <a:latin typeface="Cambria" pitchFamily="18" charset="0"/>
              </a:rPr>
              <a:t>A Christian’s lifestyle must be </a:t>
            </a:r>
            <a:r>
              <a:rPr lang="en-US" sz="2800" b="1" i="1" dirty="0" smtClean="0">
                <a:effectLst>
                  <a:outerShdw blurRad="38100" dist="38100" dir="2700000" algn="tl">
                    <a:srgbClr val="000000">
                      <a:alpha val="43137"/>
                    </a:srgbClr>
                  </a:outerShdw>
                </a:effectLst>
                <a:latin typeface="Cambria" pitchFamily="18" charset="0"/>
              </a:rPr>
              <a:t>pure</a:t>
            </a:r>
            <a:r>
              <a:rPr lang="en-US" sz="2800" b="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holy</a:t>
            </a:r>
            <a:r>
              <a:rPr lang="en-US" sz="2800" b="1" dirty="0" smtClean="0">
                <a:latin typeface="Cambria" pitchFamily="18" charset="0"/>
              </a:rPr>
              <a:t>, especially in view of Christ’s approaching return.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31983"/>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 </a:t>
            </a:r>
            <a:r>
              <a:rPr lang="en-US" sz="2800" b="1" i="1" dirty="0" smtClean="0">
                <a:effectLst>
                  <a:outerShdw blurRad="38100" dist="38100" dir="2700000" algn="tl">
                    <a:srgbClr val="000000">
                      <a:alpha val="43137"/>
                    </a:srgbClr>
                  </a:outerShdw>
                </a:effectLst>
                <a:latin typeface="Cambria" pitchFamily="18" charset="0"/>
              </a:rPr>
              <a:t>secret</a:t>
            </a:r>
            <a:r>
              <a:rPr lang="en-US" sz="2800" b="1" dirty="0" smtClean="0">
                <a:latin typeface="Cambria" pitchFamily="18" charset="0"/>
              </a:rPr>
              <a:t> to living chaste lives is for Christians to clothe themselves with (</a:t>
            </a:r>
            <a:r>
              <a:rPr lang="en-US" sz="2800" b="1" i="1" dirty="0" smtClean="0">
                <a:latin typeface="Cambria" pitchFamily="18" charset="0"/>
              </a:rPr>
              <a:t>put on</a:t>
            </a:r>
            <a:r>
              <a:rPr lang="en-US" sz="2800" b="1" dirty="0" smtClean="0">
                <a:latin typeface="Cambria" pitchFamily="18" charset="0"/>
              </a:rPr>
              <a:t>) the Lord Jesus Christ.  </a:t>
            </a:r>
          </a:p>
          <a:p>
            <a:pPr marL="274320" indent="-274320">
              <a:spcAft>
                <a:spcPts val="1800"/>
              </a:spcAft>
              <a:buFont typeface="Arial" pitchFamily="34" charset="0"/>
              <a:buChar char="•"/>
            </a:pPr>
            <a:r>
              <a:rPr lang="en-US" sz="2800" b="1" dirty="0" smtClean="0">
                <a:latin typeface="Cambria" pitchFamily="18" charset="0"/>
              </a:rPr>
              <a:t>Also the </a:t>
            </a:r>
            <a:r>
              <a:rPr lang="en-US" sz="2800" b="1" i="1" dirty="0" smtClean="0">
                <a:effectLst>
                  <a:outerShdw blurRad="38100" dist="38100" dir="2700000" algn="tl">
                    <a:srgbClr val="000000">
                      <a:alpha val="43137"/>
                    </a:srgbClr>
                  </a:outerShdw>
                </a:effectLst>
                <a:latin typeface="Cambria" pitchFamily="18" charset="0"/>
              </a:rPr>
              <a:t>secret</a:t>
            </a:r>
            <a:r>
              <a:rPr lang="en-US" sz="2800" b="1" dirty="0" smtClean="0">
                <a:latin typeface="Cambria" pitchFamily="18" charset="0"/>
              </a:rPr>
              <a:t> includes not thinking about how to </a:t>
            </a:r>
            <a:r>
              <a:rPr lang="en-US" sz="2800" b="1" i="1" dirty="0" smtClean="0">
                <a:effectLst>
                  <a:outerShdw blurRad="38100" dist="38100" dir="2700000" algn="tl">
                    <a:srgbClr val="000000">
                      <a:alpha val="43137"/>
                    </a:srgbClr>
                  </a:outerShdw>
                </a:effectLst>
                <a:latin typeface="Cambria" pitchFamily="18" charset="0"/>
              </a:rPr>
              <a:t>gratify</a:t>
            </a:r>
            <a:r>
              <a:rPr lang="en-US" sz="2800" b="1" dirty="0" smtClean="0">
                <a:latin typeface="Cambria" pitchFamily="18" charset="0"/>
              </a:rPr>
              <a:t> the desires of the sinful nature (</a:t>
            </a:r>
            <a:r>
              <a:rPr lang="en-US" sz="2800" b="1" i="1" dirty="0" smtClean="0">
                <a:latin typeface="Cambria" pitchFamily="18" charset="0"/>
              </a:rPr>
              <a:t>lit.,</a:t>
            </a:r>
            <a:r>
              <a:rPr lang="en-US" sz="2800" b="1" dirty="0" smtClean="0">
                <a:latin typeface="Cambria" pitchFamily="18" charset="0"/>
              </a:rPr>
              <a:t> </a:t>
            </a:r>
            <a:r>
              <a:rPr lang="en-US" sz="2800" b="1" i="1" dirty="0" smtClean="0">
                <a:latin typeface="Cambria" pitchFamily="18" charset="0"/>
              </a:rPr>
              <a:t>“and do not make forethought for the flesh for lusts”</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For a Christian to plan out specific ways to </a:t>
            </a:r>
            <a:r>
              <a:rPr lang="en-US" sz="2800" b="1" i="1" dirty="0" smtClean="0">
                <a:effectLst>
                  <a:outerShdw blurRad="38100" dist="38100" dir="2700000" algn="tl">
                    <a:srgbClr val="000000">
                      <a:alpha val="43137"/>
                    </a:srgbClr>
                  </a:outerShdw>
                </a:effectLst>
                <a:latin typeface="Cambria" pitchFamily="18" charset="0"/>
              </a:rPr>
              <a:t>gratify</a:t>
            </a:r>
            <a:r>
              <a:rPr lang="en-US" sz="2800" b="1" dirty="0" smtClean="0">
                <a:latin typeface="Cambria" pitchFamily="18" charset="0"/>
              </a:rPr>
              <a:t> his sinful nature is wrong and out of bounds.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13:12 – 13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828800" y="0"/>
            <a:ext cx="5791200" cy="6858000"/>
          </a:xfrm>
          <a:prstGeom prst="rect">
            <a:avLst/>
          </a:prstGeom>
          <a:ln>
            <a:noFill/>
          </a:ln>
          <a:effectLst>
            <a:softEdge rad="112500"/>
          </a:effectLst>
        </p:spPr>
      </p:pic>
      <p:sp>
        <p:nvSpPr>
          <p:cNvPr id="5" name="TextBox 4"/>
          <p:cNvSpPr txBox="1"/>
          <p:nvPr/>
        </p:nvSpPr>
        <p:spPr>
          <a:xfrm>
            <a:off x="1905000" y="6096000"/>
            <a:ext cx="55626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A  Call  to  Authentic Love</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5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8500"/>
                            </p:stCondLst>
                            <p:childTnLst>
                              <p:par>
                                <p:cTn id="20" presetID="8" presetClass="entr" presetSubtype="3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out)">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6 October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366254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Read Chapter 14:1 – 23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1st lesson:  14:1 – 12 “Putting Grace into Action”</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2nd lesson: 14:13 –23 “Liberty on a Tightrope”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9381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The apostle addressed other pressing issues for the Christian: our interaction with government (</a:t>
            </a:r>
            <a:r>
              <a:rPr lang="en-US" sz="2800" b="1" dirty="0" smtClean="0">
                <a:effectLst>
                  <a:outerShdw blurRad="38100" dist="38100" dir="2700000" algn="tl">
                    <a:srgbClr val="000000">
                      <a:alpha val="43137"/>
                    </a:srgbClr>
                  </a:outerShdw>
                </a:effectLst>
                <a:latin typeface="Cambria" pitchFamily="18" charset="0"/>
              </a:rPr>
              <a:t>13:1-7</a:t>
            </a:r>
            <a:r>
              <a:rPr lang="en-US" sz="2800" b="1" dirty="0" smtClean="0">
                <a:latin typeface="Cambria" pitchFamily="18" charset="0"/>
              </a:rPr>
              <a:t>), our relationship with unsaved neighbors (</a:t>
            </a:r>
            <a:r>
              <a:rPr lang="en-US" sz="2800" b="1" dirty="0" smtClean="0">
                <a:effectLst>
                  <a:outerShdw blurRad="38100" dist="38100" dir="2700000" algn="tl">
                    <a:srgbClr val="000000">
                      <a:alpha val="43137"/>
                    </a:srgbClr>
                  </a:outerShdw>
                </a:effectLst>
                <a:latin typeface="Cambria" pitchFamily="18" charset="0"/>
              </a:rPr>
              <a:t>13:8-10</a:t>
            </a:r>
            <a:r>
              <a:rPr lang="en-US" sz="2800" b="1" dirty="0" smtClean="0">
                <a:latin typeface="Cambria" pitchFamily="18" charset="0"/>
              </a:rPr>
              <a:t>), and our responsibility as ambassadors of God’s righteousness in the world (</a:t>
            </a:r>
            <a:r>
              <a:rPr lang="en-US" sz="2800" b="1" dirty="0" smtClean="0">
                <a:effectLst>
                  <a:outerShdw blurRad="38100" dist="38100" dir="2700000" algn="tl">
                    <a:srgbClr val="000000">
                      <a:alpha val="43137"/>
                    </a:srgbClr>
                  </a:outerShdw>
                </a:effectLst>
                <a:latin typeface="Cambria" pitchFamily="18" charset="0"/>
              </a:rPr>
              <a:t>13:11-14</a:t>
            </a:r>
            <a:r>
              <a:rPr lang="en-US" sz="2800" b="1" dirty="0" smtClean="0">
                <a:latin typeface="Cambria" pitchFamily="18" charset="0"/>
              </a:rPr>
              <a:t>).   </a:t>
            </a:r>
          </a:p>
          <a:p>
            <a:pPr marL="274320" indent="-274320">
              <a:buFont typeface="Arial" pitchFamily="34" charset="0"/>
              <a:buChar char="•"/>
            </a:pPr>
            <a:r>
              <a:rPr lang="en-US" sz="2800" b="1" dirty="0" smtClean="0">
                <a:latin typeface="Cambria" pitchFamily="18" charset="0"/>
              </a:rPr>
              <a:t>In this </a:t>
            </a:r>
            <a:r>
              <a:rPr lang="en-US" sz="2800" b="1" dirty="0" smtClean="0">
                <a:effectLst>
                  <a:outerShdw blurRad="38100" dist="38100" dir="2700000" algn="tl">
                    <a:srgbClr val="000000">
                      <a:alpha val="43137"/>
                    </a:srgbClr>
                  </a:outerShdw>
                </a:effectLst>
                <a:latin typeface="Cambria" pitchFamily="18" charset="0"/>
              </a:rPr>
              <a:t>chapter</a:t>
            </a:r>
            <a:r>
              <a:rPr lang="en-US" sz="2800" b="1" dirty="0" smtClean="0">
                <a:latin typeface="Cambria" pitchFamily="18" charset="0"/>
              </a:rPr>
              <a:t>, Paul gives us </a:t>
            </a:r>
            <a:r>
              <a:rPr lang="en-US" sz="2800" b="1" i="1" u="sng" dirty="0" smtClean="0">
                <a:effectLst>
                  <a:outerShdw blurRad="38100" dist="38100" dir="2700000" algn="tl">
                    <a:srgbClr val="000000">
                      <a:alpha val="43137"/>
                    </a:srgbClr>
                  </a:outerShdw>
                </a:effectLst>
                <a:latin typeface="Cambria" pitchFamily="18" charset="0"/>
              </a:rPr>
              <a:t>four</a:t>
            </a:r>
            <a:r>
              <a:rPr lang="en-US" sz="2800" b="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motives</a:t>
            </a:r>
            <a:r>
              <a:rPr lang="en-US" sz="2800" b="1" dirty="0" smtClean="0">
                <a:latin typeface="Cambria" pitchFamily="18" charset="0"/>
              </a:rPr>
              <a:t> for obeying human government:  </a:t>
            </a:r>
          </a:p>
          <a:p>
            <a:pPr marL="914400" indent="-274320">
              <a:buSzPct val="70000"/>
              <a:buFont typeface="Wingdings" pitchFamily="2" charset="2"/>
              <a:buChar char="§"/>
            </a:pPr>
            <a:r>
              <a:rPr lang="en-US" sz="2800" b="1" dirty="0" smtClean="0">
                <a:latin typeface="Cambria" pitchFamily="18" charset="0"/>
              </a:rPr>
              <a:t>For Wrath’s Sake (</a:t>
            </a:r>
            <a:r>
              <a:rPr lang="en-US" sz="2800" b="1" dirty="0" smtClean="0">
                <a:effectLst>
                  <a:outerShdw blurRad="38100" dist="38100" dir="2700000" algn="tl">
                    <a:srgbClr val="000000">
                      <a:alpha val="43137"/>
                    </a:srgbClr>
                  </a:outerShdw>
                </a:effectLst>
                <a:latin typeface="Cambria" pitchFamily="18" charset="0"/>
              </a:rPr>
              <a:t>1 – 4</a:t>
            </a:r>
            <a:r>
              <a:rPr lang="en-US" sz="2800" b="1" dirty="0" smtClean="0">
                <a:latin typeface="Cambria" pitchFamily="18" charset="0"/>
              </a:rPr>
              <a:t>) </a:t>
            </a:r>
          </a:p>
          <a:p>
            <a:pPr marL="914400" indent="-274320">
              <a:buSzPct val="70000"/>
              <a:buFont typeface="Wingdings" pitchFamily="2" charset="2"/>
              <a:buChar char="§"/>
            </a:pPr>
            <a:r>
              <a:rPr lang="en-US" sz="2800" b="1" dirty="0" smtClean="0">
                <a:latin typeface="Cambria" pitchFamily="18" charset="0"/>
              </a:rPr>
              <a:t>For Conscience’s Sake (</a:t>
            </a:r>
            <a:r>
              <a:rPr lang="en-US" sz="2800" b="1" dirty="0" smtClean="0">
                <a:effectLst>
                  <a:outerShdw blurRad="38100" dist="38100" dir="2700000" algn="tl">
                    <a:srgbClr val="000000">
                      <a:alpha val="43137"/>
                    </a:srgbClr>
                  </a:outerShdw>
                </a:effectLst>
                <a:latin typeface="Cambria" pitchFamily="18" charset="0"/>
              </a:rPr>
              <a:t>5 – 7</a:t>
            </a:r>
            <a:r>
              <a:rPr lang="en-US" sz="2800" b="1" dirty="0" smtClean="0">
                <a:latin typeface="Cambria" pitchFamily="18" charset="0"/>
              </a:rPr>
              <a:t>) </a:t>
            </a:r>
          </a:p>
          <a:p>
            <a:pPr marL="914400" indent="-274320">
              <a:buSzPct val="70000"/>
              <a:buFont typeface="Wingdings" pitchFamily="2" charset="2"/>
              <a:buChar char="§"/>
            </a:pPr>
            <a:r>
              <a:rPr lang="en-US" sz="2800" b="1" dirty="0" smtClean="0">
                <a:latin typeface="Cambria" pitchFamily="18" charset="0"/>
              </a:rPr>
              <a:t>For Love’s Sake (</a:t>
            </a:r>
            <a:r>
              <a:rPr lang="en-US" sz="2800" b="1" dirty="0" smtClean="0">
                <a:effectLst>
                  <a:outerShdw blurRad="38100" dist="38100" dir="2700000" algn="tl">
                    <a:srgbClr val="000000">
                      <a:alpha val="43137"/>
                    </a:srgbClr>
                  </a:outerShdw>
                </a:effectLst>
                <a:latin typeface="Cambria" pitchFamily="18" charset="0"/>
              </a:rPr>
              <a:t>8 – 10</a:t>
            </a:r>
            <a:r>
              <a:rPr lang="en-US" sz="2800" b="1" dirty="0" smtClean="0">
                <a:latin typeface="Cambria" pitchFamily="18" charset="0"/>
              </a:rPr>
              <a:t>) </a:t>
            </a:r>
          </a:p>
          <a:p>
            <a:pPr marL="914400" indent="-274320">
              <a:buSzPct val="70000"/>
              <a:buFont typeface="Wingdings" pitchFamily="2" charset="2"/>
              <a:buChar char="§"/>
            </a:pPr>
            <a:r>
              <a:rPr lang="en-US" sz="2800" b="1" dirty="0" smtClean="0">
                <a:latin typeface="Cambria" pitchFamily="18" charset="0"/>
              </a:rPr>
              <a:t>For the Savior’s Sake (</a:t>
            </a:r>
            <a:r>
              <a:rPr lang="en-US" sz="2800" b="1" dirty="0" smtClean="0">
                <a:effectLst>
                  <a:outerShdw blurRad="38100" dist="38100" dir="2700000" algn="tl">
                    <a:srgbClr val="000000">
                      <a:alpha val="43137"/>
                    </a:srgbClr>
                  </a:outerShdw>
                </a:effectLst>
                <a:latin typeface="Cambria" pitchFamily="18" charset="0"/>
              </a:rPr>
              <a:t>11 – 14</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 – 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9381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BE GOOD CITIZENS:</a:t>
            </a:r>
            <a:r>
              <a:rPr lang="en-US" sz="2800" b="1" dirty="0" smtClean="0">
                <a:latin typeface="Cambria" pitchFamily="18" charset="0"/>
              </a:rPr>
              <a:t>  The Roman Christians must </a:t>
            </a:r>
            <a:r>
              <a:rPr lang="en-US" sz="2800" b="1" i="1" dirty="0" smtClean="0">
                <a:effectLst>
                  <a:outerShdw blurRad="38100" dist="38100" dir="2700000" algn="tl">
                    <a:srgbClr val="000000">
                      <a:alpha val="43137"/>
                    </a:srgbClr>
                  </a:outerShdw>
                </a:effectLst>
                <a:latin typeface="Cambria" pitchFamily="18" charset="0"/>
              </a:rPr>
              <a:t>respect</a:t>
            </a:r>
            <a:r>
              <a:rPr lang="en-US" sz="2800" b="1" dirty="0" smtClean="0">
                <a:latin typeface="Cambria" pitchFamily="18" charset="0"/>
              </a:rPr>
              <a:t> their secular government.  It has God’s authority to </a:t>
            </a:r>
            <a:r>
              <a:rPr lang="en-US" sz="2800" b="1" u="sng" dirty="0" smtClean="0">
                <a:effectLst>
                  <a:outerShdw blurRad="38100" dist="38100" dir="2700000" algn="tl">
                    <a:srgbClr val="000000">
                      <a:alpha val="43137"/>
                    </a:srgbClr>
                  </a:outerShdw>
                </a:effectLst>
                <a:latin typeface="Cambria" pitchFamily="18" charset="0"/>
              </a:rPr>
              <a:t>punish</a:t>
            </a:r>
            <a:r>
              <a:rPr lang="en-US" sz="2800" b="1" dirty="0" smtClean="0">
                <a:latin typeface="Cambria" pitchFamily="18" charset="0"/>
              </a:rPr>
              <a:t> evil and </a:t>
            </a:r>
            <a:r>
              <a:rPr lang="en-US" sz="2800" b="1" u="sng" dirty="0" smtClean="0">
                <a:effectLst>
                  <a:outerShdw blurRad="38100" dist="38100" dir="2700000" algn="tl">
                    <a:srgbClr val="000000">
                      <a:alpha val="43137"/>
                    </a:srgbClr>
                  </a:outerShdw>
                </a:effectLst>
                <a:latin typeface="Cambria" pitchFamily="18" charset="0"/>
              </a:rPr>
              <a:t>promote</a:t>
            </a:r>
            <a:r>
              <a:rPr lang="en-US" sz="2800" b="1" dirty="0" smtClean="0">
                <a:latin typeface="Cambria" pitchFamily="18" charset="0"/>
              </a:rPr>
              <a:t> good.  Jews who have been dispersed around the world by persecution or business have always honored the civil authority, and Christians should do the same.  </a:t>
            </a:r>
          </a:p>
          <a:p>
            <a:pPr marL="274320" indent="-274320">
              <a:spcAft>
                <a:spcPts val="1800"/>
              </a:spcAft>
              <a:buFont typeface="Arial" pitchFamily="34" charset="0"/>
              <a:buChar char="•"/>
            </a:pPr>
            <a:r>
              <a:rPr lang="en-US" sz="2800" b="1" dirty="0" smtClean="0">
                <a:latin typeface="Cambria" pitchFamily="18" charset="0"/>
              </a:rPr>
              <a:t>Sometimes a dictator or regime goes beyond God’s authority.  In that case, Christians must make a </a:t>
            </a:r>
            <a:r>
              <a:rPr lang="en-US" sz="2800" b="1" u="sng" dirty="0" smtClean="0">
                <a:effectLst>
                  <a:outerShdw blurRad="38100" dist="38100" dir="2700000" algn="tl">
                    <a:srgbClr val="000000">
                      <a:alpha val="43137"/>
                    </a:srgbClr>
                  </a:outerShdw>
                </a:effectLst>
                <a:latin typeface="Cambria" pitchFamily="18" charset="0"/>
              </a:rPr>
              <a:t>stand</a:t>
            </a:r>
            <a:r>
              <a:rPr lang="en-US" sz="2800" b="1" dirty="0" smtClean="0">
                <a:latin typeface="Cambria" pitchFamily="18" charset="0"/>
              </a:rPr>
              <a:t>, but Paul is not thinking of such circumstances.  Paul is talking about </a:t>
            </a:r>
            <a:r>
              <a:rPr lang="en-US" sz="2800" b="1" i="1" dirty="0" smtClean="0">
                <a:effectLst>
                  <a:outerShdw blurRad="38100" dist="38100" dir="2700000" algn="tl">
                    <a:srgbClr val="000000">
                      <a:alpha val="43137"/>
                    </a:srgbClr>
                  </a:outerShdw>
                </a:effectLst>
                <a:latin typeface="Cambria" pitchFamily="18" charset="0"/>
              </a:rPr>
              <a:t>paying taxes</a:t>
            </a:r>
            <a:r>
              <a:rPr lang="en-US" sz="2800" b="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showing respect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13:1-7</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13:1 – 7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01150"/>
          </a:xfrm>
          <a:prstGeom prst="rect">
            <a:avLst/>
          </a:prstGeom>
          <a:noFill/>
          <a:effectLst/>
        </p:spPr>
        <p:txBody>
          <a:bodyPr wrap="square" rtlCol="0">
            <a:spAutoFit/>
          </a:bodyPr>
          <a:lstStyle/>
          <a:p>
            <a:pPr marL="274320" indent="-274320">
              <a:spcAft>
                <a:spcPts val="18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LOVE YOUR NEIGHBOR:</a:t>
            </a:r>
            <a:r>
              <a:rPr lang="en-US" sz="2400" b="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 The commandments still stand.  The laws against adultery, murder, theft and covetousness all add up to loving others as we love ourselves.  When we love like this, we keep all God’s law in its true spirit (</a:t>
            </a:r>
            <a:r>
              <a:rPr lang="en-US" sz="2800" b="1" dirty="0" smtClean="0">
                <a:effectLst>
                  <a:outerShdw blurRad="38100" dist="38100" dir="2700000" algn="tl">
                    <a:srgbClr val="000000">
                      <a:alpha val="43137"/>
                    </a:srgbClr>
                  </a:outerShdw>
                </a:effectLst>
                <a:latin typeface="Cambria" pitchFamily="18" charset="0"/>
              </a:rPr>
              <a:t>13:8-10</a:t>
            </a:r>
            <a:r>
              <a:rPr lang="en-US" sz="2800" b="1" dirty="0" smtClean="0">
                <a:latin typeface="Cambria" pitchFamily="18" charset="0"/>
              </a:rPr>
              <a:t>).  </a:t>
            </a:r>
          </a:p>
          <a:p>
            <a:pPr marL="274320" indent="-274320">
              <a:spcAft>
                <a:spcPts val="18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LIVE IN THE LIGHT:</a:t>
            </a:r>
            <a:r>
              <a:rPr lang="en-US" sz="2800" b="1" dirty="0" smtClean="0">
                <a:latin typeface="Cambria" pitchFamily="18" charset="0"/>
              </a:rPr>
              <a:t>  It is time to get ready to meet Christ.  The darkness of this world and its ways are not for us.  Wake up!  Live in the light of his coming (</a:t>
            </a:r>
            <a:r>
              <a:rPr lang="en-US" sz="2800" b="1" dirty="0" smtClean="0">
                <a:effectLst>
                  <a:outerShdw blurRad="38100" dist="38100" dir="2700000" algn="tl">
                    <a:srgbClr val="000000">
                      <a:alpha val="43137"/>
                    </a:srgbClr>
                  </a:outerShdw>
                </a:effectLst>
                <a:latin typeface="Cambria" pitchFamily="18" charset="0"/>
              </a:rPr>
              <a:t>13:11-14</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13:8 – 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3157261"/>
            <a:ext cx="5879298"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mj-lt"/>
              </a:rPr>
              <a:t>“Wake Up and Get Dressed”</a:t>
            </a:r>
          </a:p>
        </p:txBody>
      </p:sp>
      <p:sp>
        <p:nvSpPr>
          <p:cNvPr id="5" name="TextBox 4"/>
          <p:cNvSpPr txBox="1"/>
          <p:nvPr/>
        </p:nvSpPr>
        <p:spPr>
          <a:xfrm rot="-120000">
            <a:off x="609831" y="637512"/>
            <a:ext cx="4040339" cy="584775"/>
          </a:xfrm>
          <a:prstGeom prst="rect">
            <a:avLst/>
          </a:prstGeom>
          <a:noFill/>
        </p:spPr>
        <p:txBody>
          <a:bodyPr wrap="square" rtlCol="0">
            <a:spAutoFit/>
          </a:bodyPr>
          <a:lstStyle/>
          <a:p>
            <a:r>
              <a:rPr lang="en-US" sz="3200" dirty="0" smtClean="0">
                <a:solidFill>
                  <a:srgbClr val="C00000"/>
                </a:solidFill>
                <a:effectLst>
                  <a:outerShdw blurRad="38100" dist="38100" dir="2700000" algn="tl">
                    <a:srgbClr val="000000">
                      <a:alpha val="43137"/>
                    </a:srgbClr>
                  </a:outerShdw>
                </a:effectLst>
                <a:latin typeface="Britannic Bold" pitchFamily="34" charset="0"/>
              </a:rPr>
              <a:t>Tonight’s focus . . . </a:t>
            </a:r>
            <a:endParaRPr lang="en-US" sz="3200" dirty="0">
              <a:solidFill>
                <a:srgbClr val="C000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 name="Picture 2" descr="13 - 8-14 title.jpg"/>
          <p:cNvPicPr>
            <a:picLocks noChangeAspect="1"/>
          </p:cNvPicPr>
          <p:nvPr/>
        </p:nvPicPr>
        <p:blipFill>
          <a:blip r:embed="rId2" cstate="print"/>
          <a:stretch>
            <a:fillRect/>
          </a:stretch>
        </p:blipFill>
        <p:spPr>
          <a:xfrm>
            <a:off x="685800" y="533400"/>
            <a:ext cx="7848600" cy="58864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70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13:8</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endPar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3 - 8 text.jpg"/>
          <p:cNvPicPr>
            <a:picLocks noChangeAspect="1"/>
          </p:cNvPicPr>
          <p:nvPr/>
        </p:nvPicPr>
        <p:blipFill>
          <a:blip r:embed="rId3" cstate="print"/>
          <a:srcRect b="7224"/>
          <a:stretch>
            <a:fillRect/>
          </a:stretch>
        </p:blipFill>
        <p:spPr>
          <a:xfrm>
            <a:off x="685800" y="1143000"/>
            <a:ext cx="7772400" cy="533823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58886</TotalTime>
  <Words>2471</Words>
  <Application>Microsoft Office PowerPoint</Application>
  <PresentationFormat>On-screen Show (4:3)</PresentationFormat>
  <Paragraphs>127</Paragraphs>
  <Slides>37</Slides>
  <Notes>3</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8058</cp:revision>
  <dcterms:created xsi:type="dcterms:W3CDTF">2016-10-08T19:35:00Z</dcterms:created>
  <dcterms:modified xsi:type="dcterms:W3CDTF">2021-09-27T19:43:40Z</dcterms:modified>
</cp:coreProperties>
</file>