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51"/>
  </p:notesMasterIdLst>
  <p:sldIdLst>
    <p:sldId id="1659" r:id="rId3"/>
    <p:sldId id="2516" r:id="rId4"/>
    <p:sldId id="2808" r:id="rId5"/>
    <p:sldId id="2830" r:id="rId6"/>
    <p:sldId id="2831" r:id="rId7"/>
    <p:sldId id="2832" r:id="rId8"/>
    <p:sldId id="2759" r:id="rId9"/>
    <p:sldId id="2197" r:id="rId10"/>
    <p:sldId id="2810" r:id="rId11"/>
    <p:sldId id="2778" r:id="rId12"/>
    <p:sldId id="2811" r:id="rId13"/>
    <p:sldId id="2791" r:id="rId14"/>
    <p:sldId id="2833" r:id="rId15"/>
    <p:sldId id="2763" r:id="rId16"/>
    <p:sldId id="2834" r:id="rId17"/>
    <p:sldId id="2835" r:id="rId18"/>
    <p:sldId id="2826" r:id="rId19"/>
    <p:sldId id="2728" r:id="rId20"/>
    <p:sldId id="2792" r:id="rId21"/>
    <p:sldId id="2836" r:id="rId22"/>
    <p:sldId id="2837" r:id="rId23"/>
    <p:sldId id="2807" r:id="rId24"/>
    <p:sldId id="2797" r:id="rId25"/>
    <p:sldId id="2838" r:id="rId26"/>
    <p:sldId id="2839" r:id="rId27"/>
    <p:sldId id="2840" r:id="rId28"/>
    <p:sldId id="2841" r:id="rId29"/>
    <p:sldId id="2814" r:id="rId30"/>
    <p:sldId id="2802" r:id="rId31"/>
    <p:sldId id="2842" r:id="rId32"/>
    <p:sldId id="2817" r:id="rId33"/>
    <p:sldId id="2804" r:id="rId34"/>
    <p:sldId id="2843" r:id="rId35"/>
    <p:sldId id="2844" r:id="rId36"/>
    <p:sldId id="2849" r:id="rId37"/>
    <p:sldId id="2736" r:id="rId38"/>
    <p:sldId id="2818" r:id="rId39"/>
    <p:sldId id="2829" r:id="rId40"/>
    <p:sldId id="2821" r:id="rId41"/>
    <p:sldId id="2845" r:id="rId42"/>
    <p:sldId id="2846" r:id="rId43"/>
    <p:sldId id="2847" r:id="rId44"/>
    <p:sldId id="2848" r:id="rId45"/>
    <p:sldId id="2827" r:id="rId46"/>
    <p:sldId id="2823" r:id="rId47"/>
    <p:sldId id="2828" r:id="rId48"/>
    <p:sldId id="1888" r:id="rId49"/>
    <p:sldId id="189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F31"/>
    <a:srgbClr val="F74BBA"/>
    <a:srgbClr val="FBA3DC"/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30" autoAdjust="0"/>
    <p:restoredTop sz="86436" autoAdjust="0"/>
  </p:normalViewPr>
  <p:slideViewPr>
    <p:cSldViewPr>
      <p:cViewPr varScale="1">
        <p:scale>
          <a:sx n="97" d="100"/>
          <a:sy n="97" d="100"/>
        </p:scale>
        <p:origin x="-1393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Roman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6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Putting Grace into Action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14:1 – 12</a:t>
            </a:r>
            <a:endParaRPr lang="en-US" sz="4400" b="1" dirty="0" smtClean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6 October </a:t>
            </a:r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2021</a:t>
            </a:r>
          </a:p>
          <a:p>
            <a:pPr algn="ctr"/>
            <a:r>
              <a:rPr lang="en-US" sz="36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29</a:t>
            </a:r>
            <a:endParaRPr lang="en-US" sz="36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recognized that differences can lead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disunity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disharmony</a:t>
            </a:r>
            <a:r>
              <a:rPr lang="en-US" sz="2800" b="1" dirty="0" smtClean="0">
                <a:latin typeface="Cambria" pitchFamily="18" charset="0"/>
              </a:rPr>
              <a:t> if not addressed.  So, he chose to focus on </a:t>
            </a:r>
            <a:r>
              <a:rPr lang="en-US" sz="2800" b="1" i="1" u="sng" dirty="0" smtClean="0">
                <a:latin typeface="Cambria" pitchFamily="18" charset="0"/>
              </a:rPr>
              <a:t>two</a:t>
            </a:r>
            <a:r>
              <a:rPr lang="en-US" sz="2800" b="1" dirty="0" smtClean="0">
                <a:latin typeface="Cambria" pitchFamily="18" charset="0"/>
              </a:rPr>
              <a:t> hot-button issues in the Roman church: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diet and days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Initially, he noted that some issues had the capacity to divide people into two groups.  Some people he called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 in faith.</a:t>
            </a:r>
            <a:r>
              <a:rPr lang="en-US" sz="2800" b="1" dirty="0" smtClean="0">
                <a:latin typeface="Cambria" pitchFamily="18" charset="0"/>
              </a:rPr>
              <a:t>”  The idea behind the term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</a:t>
            </a:r>
            <a:r>
              <a:rPr lang="en-US" sz="2800" b="1" dirty="0" smtClean="0">
                <a:latin typeface="Cambria" pitchFamily="18" charset="0"/>
              </a:rPr>
              <a:t>” is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feeble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frail</a:t>
            </a:r>
            <a:r>
              <a:rPr lang="en-US" sz="2800" b="1" dirty="0" smtClean="0">
                <a:latin typeface="Cambria" pitchFamily="18" charset="0"/>
              </a:rPr>
              <a:t>.”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strong</a:t>
            </a:r>
            <a:r>
              <a:rPr lang="en-US" sz="2800" b="1" dirty="0" smtClean="0">
                <a:latin typeface="Cambria" pitchFamily="18" charset="0"/>
              </a:rPr>
              <a:t>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15:1</a:t>
            </a:r>
            <a:r>
              <a:rPr lang="en-US" sz="2800" b="1" dirty="0" smtClean="0">
                <a:latin typeface="Cambria" pitchFamily="18" charset="0"/>
              </a:rPr>
              <a:t>) are to accept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welcome</a:t>
            </a:r>
            <a:r>
              <a:rPr lang="en-US" sz="2800" b="1" dirty="0" smtClean="0">
                <a:latin typeface="Cambria" pitchFamily="18" charset="0"/>
              </a:rPr>
              <a:t>) or “receive to themselves” those who struggle to walk on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wobbly legs of faith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0629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purpose for receiving them is to make them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welcome</a:t>
            </a:r>
            <a:r>
              <a:rPr lang="en-US" sz="2800" b="1" dirty="0" smtClean="0">
                <a:latin typeface="Cambria" pitchFamily="18" charset="0"/>
              </a:rPr>
              <a:t>, to accept them without changing them or their opinions.  The word translated “quarreling,  arguing, or passing judgment” means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 judge</a:t>
            </a:r>
            <a:r>
              <a:rPr lang="en-US" sz="2800" b="1" dirty="0" smtClean="0">
                <a:latin typeface="Cambria" pitchFamily="18" charset="0"/>
              </a:rPr>
              <a:t>.”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idea of the word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judge</a:t>
            </a:r>
            <a:r>
              <a:rPr lang="en-US" sz="2800" b="1" dirty="0" smtClean="0">
                <a:latin typeface="Cambria" pitchFamily="18" charset="0"/>
              </a:rPr>
              <a:t>” means “to distinguish between person” or “to discern the relative value of someone.  In other words,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 in faith</a:t>
            </a:r>
            <a:r>
              <a:rPr lang="en-US" sz="2800" b="1" dirty="0" smtClean="0">
                <a:latin typeface="Cambria" pitchFamily="18" charset="0"/>
              </a:rPr>
              <a:t> must be accepted unconditionally, just as they are;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without passing judgment or quarreling with him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14:2 – 3 </a:t>
            </a:r>
          </a:p>
        </p:txBody>
      </p:sp>
      <p:pic>
        <p:nvPicPr>
          <p:cNvPr id="4" name="Picture 3" descr="14 - 2-3 text.jpg"/>
          <p:cNvPicPr>
            <a:picLocks noChangeAspect="1"/>
          </p:cNvPicPr>
          <p:nvPr/>
        </p:nvPicPr>
        <p:blipFill>
          <a:blip r:embed="rId2" cstate="print"/>
          <a:srcRect b="10571"/>
          <a:stretch>
            <a:fillRect/>
          </a:stretch>
        </p:blipFill>
        <p:spPr>
          <a:xfrm>
            <a:off x="380999" y="1143000"/>
            <a:ext cx="8399041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14:2 – 3 </a:t>
            </a:r>
          </a:p>
        </p:txBody>
      </p:sp>
      <p:pic>
        <p:nvPicPr>
          <p:cNvPr id="5" name="Picture 4" descr="14 - 1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382000" cy="555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0629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church in Rome experienced many of the same tensions that nagged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Corinth</a:t>
            </a:r>
            <a:r>
              <a:rPr lang="en-US" sz="2800" b="1" dirty="0" smtClean="0">
                <a:latin typeface="Cambria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Ephesus</a:t>
            </a:r>
            <a:r>
              <a:rPr lang="en-US" sz="2800" b="1" dirty="0" smtClean="0">
                <a:latin typeface="Cambria" pitchFamily="18" charset="0"/>
              </a:rPr>
              <a:t>, and other cosmopolitan cities.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Jews</a:t>
            </a:r>
            <a:r>
              <a:rPr lang="en-US" sz="2800" b="1" dirty="0" smtClean="0">
                <a:latin typeface="Cambria" pitchFamily="18" charset="0"/>
              </a:rPr>
              <a:t> traditionally kept to themselves,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pagans didn’t much like Jews.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fellow Christians, believers from both cultures had a lot of history and long-standing preferences to overcome in order to live in harmony.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Jewish</a:t>
            </a:r>
            <a:r>
              <a:rPr lang="en-US" sz="2800" b="1" dirty="0" smtClean="0">
                <a:latin typeface="Cambria" pitchFamily="18" charset="0"/>
              </a:rPr>
              <a:t> believers did not cease to be ethnically and culturally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Hebrew</a:t>
            </a:r>
            <a:r>
              <a:rPr lang="en-US" sz="2800" b="1" dirty="0" smtClean="0">
                <a:latin typeface="Cambria" pitchFamily="18" charset="0"/>
              </a:rPr>
              <a:t>, and they saw no reason to set aside their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dietary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customs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14:2 – 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7246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Jesus had declared all foods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clean</a:t>
            </a:r>
            <a:r>
              <a:rPr lang="en-US" sz="2800" b="1" dirty="0" smtClean="0">
                <a:latin typeface="Cambria" pitchFamily="18" charset="0"/>
              </a:rPr>
              <a:t>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Mark 7:19</a:t>
            </a:r>
            <a:r>
              <a:rPr lang="en-US" sz="2800" b="1" dirty="0" smtClean="0">
                <a:latin typeface="Cambria" pitchFamily="18" charset="0"/>
              </a:rPr>
              <a:t>) and had removed the restrictions on Jew-Gentile relations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Acts 10</a:t>
            </a:r>
            <a:r>
              <a:rPr lang="en-US" sz="2800" b="1" dirty="0" smtClean="0">
                <a:latin typeface="Cambria" pitchFamily="18" charset="0"/>
              </a:rPr>
              <a:t>), but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Jews</a:t>
            </a:r>
            <a:r>
              <a:rPr lang="en-US" sz="2800" b="1" dirty="0" smtClean="0">
                <a:latin typeface="Cambria" pitchFamily="18" charset="0"/>
              </a:rPr>
              <a:t> were free to continue their special diet.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Nevertheless, Paul warned that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dietary</a:t>
            </a:r>
            <a:r>
              <a:rPr lang="en-US" sz="2800" b="1" dirty="0" smtClean="0">
                <a:latin typeface="Cambria" pitchFamily="18" charset="0"/>
              </a:rPr>
              <a:t> preferences offer no justification for feeling superior to others who eat freely.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Without identifying any specific group, Paul described meat-avoiders as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 in faith</a:t>
            </a:r>
            <a:r>
              <a:rPr lang="en-US" sz="2800" b="1" dirty="0" smtClean="0">
                <a:latin typeface="Cambria" pitchFamily="18" charset="0"/>
              </a:rPr>
              <a:t>.” Strong faith realizes that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spirituality</a:t>
            </a:r>
            <a:r>
              <a:rPr lang="en-US" sz="2800" b="1" dirty="0" smtClean="0">
                <a:latin typeface="Cambria" pitchFamily="18" charset="0"/>
              </a:rPr>
              <a:t> is not a matter of do’s and don’ts, but of loving and serving God while enjoying His good gifts.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14:2 – 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would be wrong to see the term as derogatory, however.  We are all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</a:t>
            </a:r>
            <a:r>
              <a:rPr lang="en-US" sz="2800" b="1" dirty="0" smtClean="0">
                <a:latin typeface="Cambria" pitchFamily="18" charset="0"/>
              </a:rPr>
              <a:t>”—feeble and frail—in one way or another.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Therefore, Paul commands each side to treat the other with understanding, compassion, and tenderness.  It is our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relationships</a:t>
            </a:r>
            <a:r>
              <a:rPr lang="en-US" sz="2800" b="1" dirty="0" smtClean="0">
                <a:latin typeface="Cambria" pitchFamily="18" charset="0"/>
              </a:rPr>
              <a:t>, not whether we eat meat or only vegetables, that God cares about.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</a:t>
            </a:r>
            <a:r>
              <a:rPr lang="en-US" sz="2800" b="1" dirty="0" smtClean="0">
                <a:latin typeface="Cambria" pitchFamily="18" charset="0"/>
              </a:rPr>
              <a:t>” needed to be strengthened, and the strong needed to be considerate in the exercise of their freedom.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same is true today!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14:2 – 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14:2 – 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4 - 1-2 division.jpg"/>
          <p:cNvPicPr>
            <a:picLocks noChangeAspect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>
          <a:xfrm>
            <a:off x="381000" y="1066800"/>
            <a:ext cx="8458200" cy="55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14:4 </a:t>
            </a:r>
          </a:p>
        </p:txBody>
      </p:sp>
      <p:pic>
        <p:nvPicPr>
          <p:cNvPr id="4" name="Picture 3" descr="14 - 4 text.jpg"/>
          <p:cNvPicPr>
            <a:picLocks noChangeAspect="1"/>
          </p:cNvPicPr>
          <p:nvPr/>
        </p:nvPicPr>
        <p:blipFill>
          <a:blip r:embed="rId2" cstate="print"/>
          <a:srcRect l="6393" t="29296" r="5023" b="29472"/>
          <a:stretch>
            <a:fillRect/>
          </a:stretch>
        </p:blipFill>
        <p:spPr>
          <a:xfrm>
            <a:off x="381000" y="1219200"/>
            <a:ext cx="8440153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0629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quickly points to the core issue: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accountability</a:t>
            </a:r>
            <a:r>
              <a:rPr lang="en-US" sz="2800" b="1" dirty="0" smtClean="0">
                <a:latin typeface="Cambria" pitchFamily="18" charset="0"/>
              </a:rPr>
              <a:t>.  To put Paul’s question in modern terms, </a:t>
            </a:r>
            <a:r>
              <a:rPr lang="en-US" sz="2800" b="1" i="1" dirty="0" smtClean="0">
                <a:latin typeface="Cambria" pitchFamily="18" charset="0"/>
              </a:rPr>
              <a:t>“Who are you to review the performance of someone else’s employee?”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It’s important to note that Paul’s question is asked in the context of nonessential matters.  Paul expresses his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outrage</a:t>
            </a:r>
            <a:r>
              <a:rPr lang="en-US" sz="2800" b="1" dirty="0" smtClean="0">
                <a:latin typeface="Cambria" pitchFamily="18" charset="0"/>
              </a:rPr>
              <a:t> with the believers in Corinth because they tolerated the outright sin of a man who had been sleeping with his father’s wife.  He commanded them, </a:t>
            </a:r>
            <a:r>
              <a:rPr lang="en-US" sz="2800" b="1" i="1" dirty="0" smtClean="0">
                <a:latin typeface="Cambria" pitchFamily="18" charset="0"/>
              </a:rPr>
              <a:t>“Remove the wicked man from among yourselves”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1Cor 5:13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14:4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924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On the eve of His crucifixion, Jesus bowed His head and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prayed</a:t>
            </a:r>
            <a:r>
              <a:rPr lang="en-US" sz="2800" b="1" dirty="0" smtClean="0">
                <a:latin typeface="Cambria" pitchFamily="18" charset="0"/>
              </a:rPr>
              <a:t> for His followers.  Clearly, our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unity</a:t>
            </a:r>
            <a:r>
              <a:rPr lang="en-US" sz="2800" b="1" dirty="0" smtClean="0">
                <a:latin typeface="Cambria" pitchFamily="18" charset="0"/>
              </a:rPr>
              <a:t> was on Christ’s mind as he offered up His prayer.  However,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unity</a:t>
            </a:r>
            <a:r>
              <a:rPr lang="en-US" sz="2800" b="1" dirty="0" smtClean="0">
                <a:latin typeface="Cambria" pitchFamily="18" charset="0"/>
              </a:rPr>
              <a:t>” does not mean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uniformity</a:t>
            </a:r>
            <a:r>
              <a:rPr lang="en-US" sz="2800" b="1" dirty="0" smtClean="0">
                <a:latin typeface="Cambria" pitchFamily="18" charset="0"/>
              </a:rPr>
              <a:t>.”  People often confuse them.  While we are called to be one—to work together, to serve together—we cannot ignore the fact that we are all different. 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Each one of us bears unique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DNA</a:t>
            </a:r>
            <a:r>
              <a:rPr lang="en-US" sz="2800" b="1" dirty="0" smtClean="0">
                <a:latin typeface="Cambria" pitchFamily="18" charset="0"/>
              </a:rPr>
              <a:t>.  Furthermore, each one of us has been shaped by utterly unique circumstances.  We have different </a:t>
            </a:r>
            <a:r>
              <a:rPr lang="en-US" sz="2800" b="1" i="1" u="sng" dirty="0" smtClean="0">
                <a:latin typeface="Cambria" pitchFamily="18" charset="0"/>
              </a:rPr>
              <a:t>viewpoints</a:t>
            </a:r>
            <a:r>
              <a:rPr lang="en-US" sz="2800" b="1" dirty="0" smtClean="0">
                <a:latin typeface="Cambria" pitchFamily="18" charset="0"/>
              </a:rPr>
              <a:t>, different </a:t>
            </a:r>
            <a:r>
              <a:rPr lang="en-US" sz="2800" b="1" i="1" u="sng" dirty="0" smtClean="0">
                <a:latin typeface="Cambria" pitchFamily="18" charset="0"/>
              </a:rPr>
              <a:t>opinions</a:t>
            </a:r>
            <a:r>
              <a:rPr lang="en-US" sz="2800" b="1" dirty="0" smtClean="0">
                <a:latin typeface="Cambria" pitchFamily="18" charset="0"/>
              </a:rPr>
              <a:t>, different </a:t>
            </a:r>
            <a:r>
              <a:rPr lang="en-US" sz="2800" b="1" i="1" u="sng" dirty="0" smtClean="0">
                <a:latin typeface="Cambria" pitchFamily="18" charset="0"/>
              </a:rPr>
              <a:t>preference</a:t>
            </a:r>
            <a:r>
              <a:rPr lang="en-US" sz="2800" b="1" dirty="0" smtClean="0">
                <a:latin typeface="Cambria" pitchFamily="18" charset="0"/>
              </a:rPr>
              <a:t>, and different </a:t>
            </a:r>
            <a:r>
              <a:rPr lang="en-US" sz="2800" b="1" i="1" u="sng" dirty="0" smtClean="0">
                <a:latin typeface="Cambria" pitchFamily="18" charset="0"/>
              </a:rPr>
              <a:t>ways</a:t>
            </a:r>
            <a:r>
              <a:rPr lang="en-US" sz="2800" b="1" dirty="0" smtClean="0">
                <a:latin typeface="Cambria" pitchFamily="18" charset="0"/>
              </a:rPr>
              <a:t> of solving problems.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 – 23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Matters about which there is no clear scriptural teaching are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morally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neutral</a:t>
            </a:r>
            <a:r>
              <a:rPr lang="en-US" sz="2800" b="1" dirty="0" smtClean="0">
                <a:latin typeface="Cambria" pitchFamily="18" charset="0"/>
              </a:rPr>
              <a:t>.  They might be unwise, but they are </a:t>
            </a:r>
            <a:r>
              <a:rPr lang="en-US" sz="2800" b="1" i="1" u="sng" dirty="0" smtClean="0">
                <a:latin typeface="Cambria" pitchFamily="18" charset="0"/>
              </a:rPr>
              <a:t>not</a:t>
            </a:r>
            <a:r>
              <a:rPr lang="en-US" sz="2800" b="1" dirty="0" smtClean="0">
                <a:latin typeface="Cambria" pitchFamily="18" charset="0"/>
              </a:rPr>
              <a:t> sin.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use of the verb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stand</a:t>
            </a:r>
            <a:r>
              <a:rPr lang="en-US" sz="2800" b="1" dirty="0" smtClean="0">
                <a:latin typeface="Cambria" pitchFamily="18" charset="0"/>
              </a:rPr>
              <a:t>” is one of his favorite expressions.  It means to be in good standing, confidently and resolutely doing as one should and receiving favor as a reward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1Cor16:13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Obviously, to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fall</a:t>
            </a:r>
            <a:r>
              <a:rPr lang="en-US" sz="2800" b="1" dirty="0" smtClean="0">
                <a:latin typeface="Cambria" pitchFamily="18" charset="0"/>
              </a:rPr>
              <a:t>” is to do the opposite.  This has nothing to do with the final judgment; it has everything to do with God’s favor and whether one deserves chastisement.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14:4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29084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it comes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morally neutral</a:t>
            </a:r>
            <a:r>
              <a:rPr lang="en-US" sz="2800" b="1" dirty="0" smtClean="0">
                <a:latin typeface="Cambria" pitchFamily="18" charset="0"/>
              </a:rPr>
              <a:t> matters, only God has the right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evaluate</a:t>
            </a:r>
            <a:r>
              <a:rPr lang="en-US" sz="2800" b="1" dirty="0" smtClean="0">
                <a:latin typeface="Cambria" pitchFamily="18" charset="0"/>
              </a:rPr>
              <a:t> the soul and judge the deeds of another believer.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If God is not pleased with the conduct of His servant, He will address the issue in such a way as to continue the believer’s transformation.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14:4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14:5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8" name="Picture 7" descr="14 - 5 text2.jpg"/>
          <p:cNvPicPr>
            <a:picLocks noChangeAspect="1"/>
          </p:cNvPicPr>
          <p:nvPr/>
        </p:nvPicPr>
        <p:blipFill>
          <a:blip r:embed="rId3" cstate="print"/>
          <a:srcRect l="6667" t="18889" r="10000"/>
          <a:stretch>
            <a:fillRect/>
          </a:stretch>
        </p:blipFill>
        <p:spPr>
          <a:xfrm>
            <a:off x="381000" y="1143000"/>
            <a:ext cx="8458201" cy="463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4938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Another issue in the first-century church was the observation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holidays</a:t>
            </a:r>
            <a:r>
              <a:rPr lang="en-US" sz="2800" b="1" dirty="0" smtClean="0">
                <a:latin typeface="Cambria" pitchFamily="18" charset="0"/>
              </a:rPr>
              <a:t>, pagan or otherwise.  Jewish and Gentile believers were already divided over the question of whether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eat meat</a:t>
            </a:r>
            <a:r>
              <a:rPr lang="en-US" sz="2800" b="1" dirty="0" smtClean="0">
                <a:latin typeface="Cambria" pitchFamily="18" charset="0"/>
              </a:rPr>
              <a:t>; the veneration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certain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days</a:t>
            </a:r>
            <a:r>
              <a:rPr lang="en-US" sz="2800" b="1" dirty="0" smtClean="0">
                <a:latin typeface="Cambria" pitchFamily="18" charset="0"/>
              </a:rPr>
              <a:t> would have further divided them.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Jewish identity rested on three pillars: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Father Abraham</a:t>
            </a:r>
            <a:r>
              <a:rPr lang="en-US" sz="2800" b="1" dirty="0" smtClean="0">
                <a:latin typeface="Cambria" pitchFamily="18" charset="0"/>
              </a:rPr>
              <a:t>,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Promised Land</a:t>
            </a:r>
            <a:r>
              <a:rPr lang="en-US" sz="2800" b="1" dirty="0" smtClean="0">
                <a:latin typeface="Cambria" pitchFamily="18" charset="0"/>
              </a:rPr>
              <a:t>, and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800" b="1" dirty="0" smtClean="0">
                <a:latin typeface="Cambria" pitchFamily="18" charset="0"/>
              </a:rPr>
              <a:t>.  The Gentile could barely appreciate the significance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800" b="1" dirty="0" smtClean="0">
                <a:latin typeface="Cambria" pitchFamily="18" charset="0"/>
              </a:rPr>
              <a:t> in the life of godly Jews. 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800" b="1" dirty="0" smtClean="0">
                <a:latin typeface="Cambria" pitchFamily="18" charset="0"/>
              </a:rPr>
              <a:t> went beyond the seventh day,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800" b="1" dirty="0" smtClean="0">
                <a:latin typeface="Cambria" pitchFamily="18" charset="0"/>
              </a:rPr>
              <a:t> ran through Israel’s many festivals.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14:5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Gentiles, on the other hand, had a calendar full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pagan</a:t>
            </a:r>
            <a:r>
              <a:rPr lang="en-US" sz="2800" b="1" dirty="0" smtClean="0">
                <a:latin typeface="Cambria" pitchFamily="18" charset="0"/>
              </a:rPr>
              <a:t> holidays and festivals.  Not all were celebrated with drunken revelry and sexual immorality.  But they honored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fictitious gods</a:t>
            </a:r>
            <a:r>
              <a:rPr lang="en-US" sz="2800" b="1" dirty="0" smtClean="0">
                <a:latin typeface="Cambria" pitchFamily="18" charset="0"/>
              </a:rPr>
              <a:t> and treated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earth</a:t>
            </a:r>
            <a:r>
              <a:rPr lang="en-US" sz="2800" b="1" dirty="0" smtClean="0">
                <a:latin typeface="Cambria" pitchFamily="18" charset="0"/>
              </a:rPr>
              <a:t> as though it was divine.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These holidays </a:t>
            </a:r>
            <a:r>
              <a:rPr lang="en-US" sz="2800" b="1" i="1" dirty="0" smtClean="0">
                <a:latin typeface="Cambria" pitchFamily="18" charset="0"/>
              </a:rPr>
              <a:t>“exchanged the truth of God for a lie, and worshiped and served the creature rather than the Creator”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1:25</a:t>
            </a:r>
            <a:r>
              <a:rPr lang="en-US" sz="2800" b="1" dirty="0" smtClean="0">
                <a:latin typeface="Cambria" pitchFamily="18" charset="0"/>
              </a:rPr>
              <a:t>).  To the converted Gentile, observing specific days as holy smacked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idolatry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14:5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4938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So, the time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Passover</a:t>
            </a:r>
            <a:r>
              <a:rPr lang="en-US" sz="2800" b="1" dirty="0" smtClean="0">
                <a:latin typeface="Cambria" pitchFamily="18" charset="0"/>
              </a:rPr>
              <a:t> rolls around.  Imagine the tension mounting in the church as Jews joyfully sweep their houses clean of yeast and dust. 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Passover</a:t>
            </a:r>
            <a:r>
              <a:rPr lang="en-US" sz="2800" b="1" dirty="0" smtClean="0">
                <a:latin typeface="Cambria" pitchFamily="18" charset="0"/>
              </a:rPr>
              <a:t> celebration was instituted to be a perpetual custom for them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Exod 12:24</a:t>
            </a:r>
            <a:r>
              <a:rPr lang="en-US" sz="2800" b="1" dirty="0" smtClean="0">
                <a:latin typeface="Cambria" pitchFamily="18" charset="0"/>
              </a:rPr>
              <a:t>), and there is no indication that the new covenant should necessarily end it.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Though released from the burden of obedience     to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Law</a:t>
            </a:r>
            <a:r>
              <a:rPr lang="en-US" sz="2800" b="1" dirty="0" smtClean="0">
                <a:latin typeface="Cambria" pitchFamily="18" charset="0"/>
              </a:rPr>
              <a:t>, why wouldn’t Christian Jews want to continue celebrating God’s freeing them from slavery and bringing them into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Promise Land</a:t>
            </a:r>
            <a:r>
              <a:rPr lang="en-US" sz="2800" b="1" dirty="0" smtClean="0">
                <a:latin typeface="Cambria" pitchFamily="18" charset="0"/>
              </a:rPr>
              <a:t>?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14:5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4938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According to Paul, the veneration of certain days, like dietary preferences, is a matter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.  It is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morally neutral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issue</a:t>
            </a:r>
            <a:r>
              <a:rPr lang="en-US" sz="2800" b="1" dirty="0" smtClean="0">
                <a:latin typeface="Cambria" pitchFamily="18" charset="0"/>
              </a:rPr>
              <a:t>.  Is there benefit in observing holidays?  If done in the right spirit and for the right motives,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absolutely!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Should we continue to set aside one day per week for spiritual refreshment and physical rest?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Clearly, this is wise</a:t>
            </a:r>
            <a:r>
              <a:rPr lang="en-US" sz="2800" b="1" dirty="0" smtClean="0">
                <a:latin typeface="Cambria" pitchFamily="18" charset="0"/>
              </a:rPr>
              <a:t>.  God established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Sabbath</a:t>
            </a:r>
            <a:r>
              <a:rPr lang="en-US" sz="2800" b="1" dirty="0" smtClean="0">
                <a:latin typeface="Cambria" pitchFamily="18" charset="0"/>
              </a:rPr>
              <a:t> for our good.  However, we have been released from the command to do so.  Under the new covenant, observing Saturday or Sunday or whatever day is a matter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.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14:5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7246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Matters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 are those issues that involve no clear command of Scripture and therefore result in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sin</a:t>
            </a:r>
            <a:r>
              <a:rPr lang="en-US" sz="2800" b="1" dirty="0" smtClean="0">
                <a:latin typeface="Cambria" pitchFamily="18" charset="0"/>
              </a:rPr>
              <a:t>.  We are encouraged to hold one another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accountable</a:t>
            </a:r>
            <a:r>
              <a:rPr lang="en-US" sz="2800" b="1" dirty="0" smtClean="0">
                <a:latin typeface="Cambria" pitchFamily="18" charset="0"/>
              </a:rPr>
              <a:t> and to encourage one another to be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morally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pure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However, we are to be guided by our own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 for other decisions.  That’s what it means to be “fully convinced in [one’s] own mind.”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Swindoll</a:t>
            </a:r>
            <a:r>
              <a:rPr lang="en-US" sz="2800" b="1" dirty="0" smtClean="0">
                <a:latin typeface="Cambria" pitchFamily="18" charset="0"/>
              </a:rPr>
              <a:t> says that he is </a:t>
            </a:r>
            <a:r>
              <a:rPr lang="en-US" sz="2800" b="1" i="1" u="sng" dirty="0" smtClean="0">
                <a:latin typeface="Cambria" pitchFamily="18" charset="0"/>
              </a:rPr>
              <a:t>not</a:t>
            </a:r>
            <a:r>
              <a:rPr lang="en-US" sz="2800" b="1" dirty="0" smtClean="0">
                <a:latin typeface="Cambria" pitchFamily="18" charset="0"/>
              </a:rPr>
              <a:t> suggesting that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truth</a:t>
            </a:r>
            <a:r>
              <a:rPr lang="en-US" sz="2800" b="1" dirty="0" smtClean="0">
                <a:latin typeface="Cambria" pitchFamily="18" charset="0"/>
              </a:rPr>
              <a:t> is relative or that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morality</a:t>
            </a:r>
            <a:r>
              <a:rPr lang="en-US" sz="2800" b="1" dirty="0" smtClean="0">
                <a:latin typeface="Cambria" pitchFamily="18" charset="0"/>
              </a:rPr>
              <a:t> is now defined by whatever each person’s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 can tolerate.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14:5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14:6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4 - 6 tex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066800"/>
            <a:ext cx="5791200" cy="5559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took </a:t>
            </a:r>
            <a:r>
              <a:rPr lang="en-US" sz="2800" b="1" i="1" u="sng" dirty="0" smtClean="0">
                <a:latin typeface="Cambria" pitchFamily="18" charset="0"/>
              </a:rPr>
              <a:t>two</a:t>
            </a:r>
            <a:r>
              <a:rPr lang="en-US" sz="2800" b="1" dirty="0" smtClean="0">
                <a:latin typeface="Cambria" pitchFamily="18" charset="0"/>
              </a:rPr>
              <a:t> things for granted as he loosened up the restrictions believers place on one another.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800" b="1" dirty="0" smtClean="0">
                <a:latin typeface="Cambria" pitchFamily="18" charset="0"/>
              </a:rPr>
              <a:t> – some matters are absolutely and categorically wrong and must be corrected through mutual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accountability</a:t>
            </a:r>
            <a:r>
              <a:rPr lang="en-US" sz="2800" b="1" dirty="0" smtClean="0">
                <a:latin typeface="Cambria" pitchFamily="18" charset="0"/>
              </a:rPr>
              <a:t>.  However, the morality of some matters is relative to the individual.  For matters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, the individual’s motivation determines its morality.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highlighted this fact with the repeated phrases </a:t>
            </a:r>
            <a:r>
              <a:rPr lang="en-US" sz="2800" b="1" i="1" dirty="0" smtClean="0">
                <a:latin typeface="Cambria" pitchFamily="18" charset="0"/>
              </a:rPr>
              <a:t>“for the Lord”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i="1" dirty="0" smtClean="0">
                <a:latin typeface="Cambria" pitchFamily="18" charset="0"/>
              </a:rPr>
              <a:t>“thanks to God.”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14:6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7246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each come to the community of faith with our own set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convictions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prejudices</a:t>
            </a:r>
            <a:r>
              <a:rPr lang="en-US" sz="2800" b="1" dirty="0" smtClean="0">
                <a:latin typeface="Cambria" pitchFamily="18" charset="0"/>
              </a:rPr>
              <a:t>, some of which we are willing to defend to the death.  Nevertheless, God expects us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coexist</a:t>
            </a:r>
            <a:r>
              <a:rPr lang="en-US" sz="2800" b="1" dirty="0" smtClean="0">
                <a:latin typeface="Cambria" pitchFamily="18" charset="0"/>
              </a:rPr>
              <a:t> in unity and harmony.  But that has rarely occurred.  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Turn to any page in the chronicles of the church and you will find conflict.  Yes, even the first-century Christians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struggled</a:t>
            </a:r>
            <a:r>
              <a:rPr lang="en-US" sz="2800" b="1" dirty="0" smtClean="0">
                <a:latin typeface="Cambria" pitchFamily="18" charset="0"/>
              </a:rPr>
              <a:t> to maintain unity the same as we do today.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wrote to the believers in Corinth because the congregation was on the verge of imploding.  Open sin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scandalized</a:t>
            </a:r>
            <a:r>
              <a:rPr lang="en-US" sz="2800" b="1" dirty="0" smtClean="0">
                <a:latin typeface="Cambria" pitchFamily="18" charset="0"/>
              </a:rPr>
              <a:t> the church.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 – 23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800" b="1" dirty="0" smtClean="0">
                <a:latin typeface="Cambria" pitchFamily="18" charset="0"/>
              </a:rPr>
              <a:t> – the Christian’s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 is gradually being transformed by the Holy Spirit to reflect the mind of Christ.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Before the Holy Spirit took up residence in the heart of the believer,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 was like a broken compass, pulled this way and that by popular opinion, personal lusts, upside-down morality, and ignorance.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Now, that compass is able to find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true north</a:t>
            </a:r>
            <a:r>
              <a:rPr lang="en-US" sz="2800" b="1" dirty="0" smtClean="0">
                <a:latin typeface="Cambria" pitchFamily="18" charset="0"/>
              </a:rPr>
              <a:t> with increasing accuracy as the Holy Spirit retrains and guides the needle.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14:6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14:7 – 9 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4 - 7-9 text2.jpg"/>
          <p:cNvPicPr>
            <a:picLocks noChangeAspect="1"/>
          </p:cNvPicPr>
          <p:nvPr/>
        </p:nvPicPr>
        <p:blipFill>
          <a:blip r:embed="rId3" cstate="print"/>
          <a:srcRect r="2390" b="20588"/>
          <a:stretch>
            <a:fillRect/>
          </a:stretch>
        </p:blipFill>
        <p:spPr>
          <a:xfrm>
            <a:off x="304800" y="1143000"/>
            <a:ext cx="8568269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8628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belong to God, not to one another.  We are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His</a:t>
            </a:r>
            <a:r>
              <a:rPr lang="en-US" sz="2800" b="1" dirty="0" smtClean="0">
                <a:latin typeface="Cambria" pitchFamily="18" charset="0"/>
              </a:rPr>
              <a:t> prized possessions.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</a:t>
            </a:r>
            <a:r>
              <a:rPr lang="en-US" sz="2800" b="1" dirty="0" smtClean="0">
                <a:latin typeface="Cambria" pitchFamily="18" charset="0"/>
              </a:rPr>
              <a:t> is responsible for the renewing of minds, not us.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Therefore, we must allow Him opportunity to do His transforming work without distracting one another with attempts to control or coerce behavior based on what pleases us.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Christ is the only one who died and rose again to accomplish this transformation.  We are His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workmanship</a:t>
            </a:r>
            <a:r>
              <a:rPr lang="en-US" sz="2800" b="1" dirty="0" smtClean="0">
                <a:latin typeface="Cambria" pitchFamily="18" charset="0"/>
              </a:rPr>
              <a:t>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Eph 2:10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14:7 – 9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2319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our eagerness to see our new brothers and sisters grow, we mature believers frequently rob them of their joy by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laying burdens</a:t>
            </a:r>
            <a:r>
              <a:rPr lang="en-US" sz="2800" b="1" dirty="0" smtClean="0">
                <a:latin typeface="Cambria" pitchFamily="18" charset="0"/>
              </a:rPr>
              <a:t> on them right away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“Stop smoking.” “Start reading your Bible.”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“Get out of debt and give more money to the needy.” “Dress more appropriately.”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“Eat less fat.”  And on, and on, and on . . .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14:7 – 9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4938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All of those life changes are good.  We should dedicate our lives to helping people see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wisdom</a:t>
            </a:r>
            <a:r>
              <a:rPr lang="en-US" sz="2800" b="1" dirty="0" smtClean="0">
                <a:latin typeface="Cambria" pitchFamily="18" charset="0"/>
              </a:rPr>
              <a:t> of applying the principles of Scripture and encouraging them to follow the example of Christ.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However, it’s foolish to expect them to behave like mature Christians overnight.  Furthermore, their motivation must come from a transformed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, a renovated spirit that wants to please God as an expression of love, not a misguided need to meet the expectation of their peers.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14:7 – 9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vital passage affirms the essential truth that we are all personally responsible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accountable</a:t>
            </a:r>
            <a:r>
              <a:rPr lang="en-US" sz="2800" b="1" dirty="0" smtClean="0">
                <a:latin typeface="Cambria" pitchFamily="18" charset="0"/>
              </a:rPr>
              <a:t>) to Jesus Christ for the choices we make.  We are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accountable</a:t>
            </a:r>
            <a:r>
              <a:rPr lang="en-US" sz="2800" b="1" dirty="0" smtClean="0">
                <a:latin typeface="Cambria" pitchFamily="18" charset="0"/>
              </a:rPr>
              <a:t> to Him for He is Lord.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Too many Christians—leaders and laypeople—act as if fellow believers were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accountable</a:t>
            </a:r>
            <a:r>
              <a:rPr lang="en-US" sz="2800" b="1" dirty="0" smtClean="0">
                <a:latin typeface="Cambria" pitchFamily="18" charset="0"/>
              </a:rPr>
              <a:t> to them rather than to Jesus.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we pass judgment on others, we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usurp</a:t>
            </a:r>
            <a:r>
              <a:rPr lang="en-US" sz="2800" b="1" dirty="0" smtClean="0">
                <a:latin typeface="Cambria" pitchFamily="18" charset="0"/>
              </a:rPr>
              <a:t> Jesus’ role as Lord and deny Him the place that is rightfully His in our fellow believer’s life.  What a terrible sin this is.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14:7 – 9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- 8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493643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14:10 – 12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4 - 10-12 text.jpg"/>
          <p:cNvPicPr>
            <a:picLocks noChangeAspect="1"/>
          </p:cNvPicPr>
          <p:nvPr/>
        </p:nvPicPr>
        <p:blipFill>
          <a:blip r:embed="rId3" cstate="print"/>
          <a:srcRect t="8602" b="7527"/>
          <a:stretch>
            <a:fillRect/>
          </a:stretch>
        </p:blipFill>
        <p:spPr>
          <a:xfrm>
            <a:off x="381000" y="1066800"/>
            <a:ext cx="8479693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- 10 Chri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6553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4 - 10 Chri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838200"/>
            <a:ext cx="6096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0629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brings the issue around to its origin—that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accountability</a:t>
            </a:r>
            <a:r>
              <a:rPr lang="en-US" sz="2800" b="1" dirty="0" smtClean="0">
                <a:latin typeface="Cambria" pitchFamily="18" charset="0"/>
              </a:rPr>
              <a:t>—by asking </a:t>
            </a:r>
            <a:r>
              <a:rPr lang="en-US" sz="2800" b="1" i="1" u="sng" dirty="0" smtClean="0">
                <a:latin typeface="Cambria" pitchFamily="18" charset="0"/>
              </a:rPr>
              <a:t>two</a:t>
            </a:r>
            <a:r>
              <a:rPr lang="en-US" sz="2800" b="1" dirty="0" smtClean="0">
                <a:latin typeface="Cambria" pitchFamily="18" charset="0"/>
              </a:rPr>
              <a:t> rhetorical questions.  By placing them in parallel, we are able to discern exactly what the apostle meant by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judging</a:t>
            </a:r>
            <a:r>
              <a:rPr lang="en-US" sz="2800" b="1" dirty="0" smtClean="0">
                <a:latin typeface="Cambria" pitchFamily="18" charset="0"/>
              </a:rPr>
              <a:t>.”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Clearly, we are to have standards of conduct, and we have been commanded to hold one another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accountable</a:t>
            </a:r>
            <a:r>
              <a:rPr lang="en-US" sz="2800" b="1" dirty="0" smtClean="0">
                <a:latin typeface="Cambria" pitchFamily="18" charset="0"/>
              </a:rPr>
              <a:t>.  Remember, Paul counseled the Corinthian believers to put a sinning man out their congregation until he repented of his evil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1Cor 5:1-5, 13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14:10 – 12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7246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While in other gatherings,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legalism</a:t>
            </a:r>
            <a:r>
              <a:rPr lang="en-US" sz="2800" b="1" dirty="0" smtClean="0">
                <a:latin typeface="Cambria" pitchFamily="18" charset="0"/>
              </a:rPr>
              <a:t> put a stranglehold on the body of believers.  False accusations from </a:t>
            </a:r>
            <a:r>
              <a:rPr lang="en-US" sz="2800" b="1" i="1" u="sng" dirty="0" smtClean="0">
                <a:latin typeface="Cambria" pitchFamily="18" charset="0"/>
              </a:rPr>
              <a:t>outside</a:t>
            </a:r>
            <a:r>
              <a:rPr lang="en-US" sz="2800" b="1" dirty="0" smtClean="0">
                <a:latin typeface="Cambria" pitchFamily="18" charset="0"/>
              </a:rPr>
              <a:t> the congregation fueled false teaching from </a:t>
            </a:r>
            <a:r>
              <a:rPr lang="en-US" sz="2800" b="1" i="1" u="sng" dirty="0" smtClean="0">
                <a:latin typeface="Cambria" pitchFamily="18" charset="0"/>
              </a:rPr>
              <a:t>within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Some factions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favored</a:t>
            </a:r>
            <a:r>
              <a:rPr lang="en-US" sz="2800" b="1" dirty="0" smtClean="0">
                <a:latin typeface="Cambria" pitchFamily="18" charset="0"/>
              </a:rPr>
              <a:t> Paul, while others favored Peter or Apollos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1Cor 1:12</a:t>
            </a:r>
            <a:r>
              <a:rPr lang="en-US" sz="2800" b="1" dirty="0" smtClean="0">
                <a:latin typeface="Cambria" pitchFamily="18" charset="0"/>
              </a:rPr>
              <a:t>), and theological debates between the groups kept the church in continual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turmoil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other churches, Alexander the coppersmith relentlessly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opposed</a:t>
            </a:r>
            <a:r>
              <a:rPr lang="en-US" sz="2800" b="1" dirty="0" smtClean="0">
                <a:latin typeface="Cambria" pitchFamily="18" charset="0"/>
              </a:rPr>
              <a:t> Paul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2Tim 4:14</a:t>
            </a:r>
            <a:r>
              <a:rPr lang="en-US" sz="2800" b="1" dirty="0" smtClean="0">
                <a:latin typeface="Cambria" pitchFamily="18" charset="0"/>
              </a:rPr>
              <a:t>), Diotrephes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usurped</a:t>
            </a:r>
            <a:r>
              <a:rPr lang="en-US" sz="2800" b="1" dirty="0" smtClean="0">
                <a:latin typeface="Cambria" pitchFamily="18" charset="0"/>
              </a:rPr>
              <a:t> John’s apostolic authority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3John 1:9-10</a:t>
            </a:r>
            <a:r>
              <a:rPr lang="en-US" sz="2800" b="1" dirty="0" smtClean="0">
                <a:latin typeface="Cambria" pitchFamily="18" charset="0"/>
              </a:rPr>
              <a:t>).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 – 23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purpose was to protect the integrity of the congregation until the man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repented</a:t>
            </a:r>
            <a:r>
              <a:rPr lang="en-US" sz="2800" b="1" dirty="0" smtClean="0">
                <a:latin typeface="Cambria" pitchFamily="18" charset="0"/>
              </a:rPr>
              <a:t> and could be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restored</a:t>
            </a:r>
            <a:r>
              <a:rPr lang="en-US" sz="2800" b="1" dirty="0" smtClean="0">
                <a:latin typeface="Cambria" pitchFamily="18" charset="0"/>
              </a:rPr>
              <a:t>.  This act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tough love</a:t>
            </a:r>
            <a:r>
              <a:rPr lang="en-US" sz="2800" b="1" dirty="0" smtClean="0">
                <a:latin typeface="Cambria" pitchFamily="18" charset="0"/>
              </a:rPr>
              <a:t> was also for the benefit of the man.  This is not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judging</a:t>
            </a:r>
            <a:r>
              <a:rPr lang="en-US" sz="2800" b="1" dirty="0" smtClean="0">
                <a:latin typeface="Cambria" pitchFamily="18" charset="0"/>
              </a:rPr>
              <a:t>” as Paul defines it here in Romans.  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Judging</a:t>
            </a:r>
            <a:r>
              <a:rPr lang="en-US" sz="2800" b="1" dirty="0" smtClean="0">
                <a:latin typeface="Cambria" pitchFamily="18" charset="0"/>
              </a:rPr>
              <a:t>,” in this sense of the word, has no positive element.  It can only be negative and cruel.  This kind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judging</a:t>
            </a:r>
            <a:r>
              <a:rPr lang="en-US" sz="2800" b="1" dirty="0" smtClean="0">
                <a:latin typeface="Cambria" pitchFamily="18" charset="0"/>
              </a:rPr>
              <a:t> presumes to appraise the value of another person based on a flawed, human standard.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14:10 – 12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893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731520" lvl="1" indent="-274320">
              <a:spcAft>
                <a:spcPts val="1800"/>
              </a:spcAft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Our ability to judge has several shortcomings: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are not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omniscient</a:t>
            </a:r>
            <a:r>
              <a:rPr lang="en-US" sz="2800" b="1" dirty="0" smtClean="0">
                <a:latin typeface="Cambria" pitchFamily="18" charset="0"/>
              </a:rPr>
              <a:t>, so our judgment doesn’t have all the facts.  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are not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objective</a:t>
            </a:r>
            <a:r>
              <a:rPr lang="en-US" sz="2800" b="1" dirty="0" smtClean="0">
                <a:latin typeface="Cambria" pitchFamily="18" charset="0"/>
              </a:rPr>
              <a:t>, so our judgment is tainted by self-interest.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are not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</a:t>
            </a:r>
            <a:r>
              <a:rPr lang="en-US" sz="2800" b="1" dirty="0" smtClean="0">
                <a:latin typeface="Cambria" pitchFamily="18" charset="0"/>
              </a:rPr>
              <a:t>, so our judgment is hypocritical.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are not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</a:t>
            </a:r>
            <a:r>
              <a:rPr lang="en-US" sz="2800" b="1" dirty="0" smtClean="0">
                <a:latin typeface="Cambria" pitchFamily="18" charset="0"/>
              </a:rPr>
              <a:t>, so our judgment has no jurisdiction.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14:10 – 12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Only God has the right to assess the value of people, because He alone </a:t>
            </a:r>
            <a:r>
              <a:rPr lang="en-US" sz="2800" b="1" i="1" u="sng" dirty="0" smtClean="0">
                <a:latin typeface="Cambria" pitchFamily="18" charset="0"/>
              </a:rPr>
              <a:t>owns</a:t>
            </a:r>
            <a:r>
              <a:rPr lang="en-US" sz="2800" b="1" dirty="0" smtClean="0">
                <a:latin typeface="Cambria" pitchFamily="18" charset="0"/>
              </a:rPr>
              <a:t> them.  He </a:t>
            </a:r>
            <a:r>
              <a:rPr lang="en-US" sz="2800" b="1" i="1" u="sng" dirty="0" smtClean="0">
                <a:latin typeface="Cambria" pitchFamily="18" charset="0"/>
              </a:rPr>
              <a:t>made</a:t>
            </a:r>
            <a:r>
              <a:rPr lang="en-US" sz="2800" b="1" dirty="0" smtClean="0">
                <a:latin typeface="Cambria" pitchFamily="18" charset="0"/>
              </a:rPr>
              <a:t> people, He </a:t>
            </a:r>
            <a:r>
              <a:rPr lang="en-US" sz="2800" b="1" i="1" u="sng" dirty="0" smtClean="0">
                <a:latin typeface="Cambria" pitchFamily="18" charset="0"/>
              </a:rPr>
              <a:t>redeemed</a:t>
            </a:r>
            <a:r>
              <a:rPr lang="en-US" sz="2800" b="1" dirty="0" smtClean="0">
                <a:latin typeface="Cambria" pitchFamily="18" charset="0"/>
              </a:rPr>
              <a:t> them, He </a:t>
            </a:r>
            <a:r>
              <a:rPr lang="en-US" sz="2800" b="1" i="1" u="sng" dirty="0" smtClean="0">
                <a:latin typeface="Cambria" pitchFamily="18" charset="0"/>
              </a:rPr>
              <a:t>knows</a:t>
            </a:r>
            <a:r>
              <a:rPr lang="en-US" sz="2800" b="1" dirty="0" smtClean="0">
                <a:latin typeface="Cambria" pitchFamily="18" charset="0"/>
              </a:rPr>
              <a:t> them, and He </a:t>
            </a:r>
            <a:r>
              <a:rPr lang="en-US" sz="2800" b="1" i="1" u="sng" dirty="0" smtClean="0">
                <a:latin typeface="Cambria" pitchFamily="18" charset="0"/>
              </a:rPr>
              <a:t>cares</a:t>
            </a:r>
            <a:r>
              <a:rPr lang="en-US" sz="2800" b="1" dirty="0" smtClean="0">
                <a:latin typeface="Cambria" pitchFamily="18" charset="0"/>
              </a:rPr>
              <a:t> for them.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opens</a:t>
            </a:r>
            <a:r>
              <a:rPr lang="en-US" sz="2800" b="1" dirty="0" smtClean="0">
                <a:latin typeface="Cambria" pitchFamily="18" charset="0"/>
              </a:rPr>
              <a:t> his argument by describing the issues that sharply divided believers in his day, and 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closes</a:t>
            </a:r>
            <a:r>
              <a:rPr lang="en-US" sz="2800" b="1" dirty="0" smtClean="0">
                <a:latin typeface="Cambria" pitchFamily="18" charset="0"/>
              </a:rPr>
              <a:t> his argument by reminding them of what they share in common.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Despite whatever differences keep believers from uniting, we will all stand before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same</a:t>
            </a:r>
            <a:r>
              <a:rPr lang="en-US" sz="2800" b="1" dirty="0" smtClean="0">
                <a:latin typeface="Cambria" pitchFamily="18" charset="0"/>
              </a:rPr>
              <a:t> Judge and will be measured against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same</a:t>
            </a:r>
            <a:r>
              <a:rPr lang="en-US" sz="2800" b="1" dirty="0" smtClean="0">
                <a:latin typeface="Cambria" pitchFamily="18" charset="0"/>
              </a:rPr>
              <a:t> standard.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14:10 – 12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33393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To prove that this has always been the plan, Paul quotes a verse from the pen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</a:t>
            </a:r>
            <a:r>
              <a:rPr lang="en-US" sz="2800" b="1" dirty="0" smtClean="0">
                <a:latin typeface="Cambria" pitchFamily="18" charset="0"/>
              </a:rPr>
              <a:t> prophet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Isaiah</a:t>
            </a:r>
            <a:r>
              <a:rPr lang="en-US" sz="2800" b="1" dirty="0" smtClean="0">
                <a:latin typeface="Cambria" pitchFamily="18" charset="0"/>
              </a:rPr>
              <a:t>, who described the day when the Lord will visibly rule over His creation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Isa 45:23</a:t>
            </a:r>
            <a:r>
              <a:rPr lang="en-US" sz="2800" b="1" dirty="0" smtClean="0">
                <a:latin typeface="Cambria" pitchFamily="18" charset="0"/>
              </a:rPr>
              <a:t>). 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we see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Judge</a:t>
            </a:r>
            <a:r>
              <a:rPr lang="en-US" sz="2800" b="1" dirty="0" smtClean="0">
                <a:latin typeface="Cambria" pitchFamily="18" charset="0"/>
              </a:rPr>
              <a:t>, we will all assume the same posture: bowed before Him in humble submission.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14:10 – 12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- 11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2" y="914399"/>
            <a:ext cx="8517467" cy="479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2011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teaching on how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put grace into action</a:t>
            </a:r>
            <a:r>
              <a:rPr lang="en-US" sz="2800" b="1" dirty="0" smtClean="0">
                <a:latin typeface="Cambria" pitchFamily="18" charset="0"/>
              </a:rPr>
              <a:t> can be summed up this way:  Just let one another be!  Christians don’t need others to lecture them or to become their self-appointed life coaches.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Most believers already have a long list of changes they would like to see in their own behavior.  So, having someone add a few more doesn’t help.  In fact, it hurts.  Most new believers already feel overwhelmed as it is.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14:10 – 12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- 12 accou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"/>
            <a:ext cx="5943600" cy="627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1 Jes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257800" cy="6553200"/>
          </a:xfrm>
          <a:prstGeom prst="rect">
            <a:avLst/>
          </a:prstGeom>
        </p:spPr>
      </p:pic>
      <p:pic>
        <p:nvPicPr>
          <p:cNvPr id="8" name="Picture 7" descr="9 - 33 ston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219200"/>
            <a:ext cx="5105401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7 - 24 Jes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0"/>
            <a:ext cx="5791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6096000"/>
            <a:ext cx="5562600" cy="461665"/>
          </a:xfrm>
          <a:prstGeom prst="rect">
            <a:avLst/>
          </a:prstGeom>
          <a:noFill/>
          <a:effectLst>
            <a:outerShdw blurRad="76200" dist="38100" dir="12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Keep Putting Grace into Action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13 October 2021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C3986D">
                      <a:tint val="80000"/>
                      <a:satMod val="250000"/>
                      <a:alpha val="45000"/>
                    </a:srgbClr>
                  </a:outerShdw>
                </a:effectLst>
                <a:latin typeface="Britannic Bold" pitchFamily="34" charset="0"/>
                <a:cs typeface="Arial" pitchFamily="34" charset="0"/>
              </a:rPr>
              <a:t>Book of Romans</a:t>
            </a:r>
            <a:endParaRPr lang="en-US" sz="3000" b="1" dirty="0" smtClean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C3986D">
                    <a:tint val="80000"/>
                    <a:satMod val="250000"/>
                    <a:alpha val="45000"/>
                  </a:srgbClr>
                </a:outerShdw>
              </a:effectLst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534400" cy="3000821"/>
          </a:xfrm>
          <a:prstGeom prst="rect">
            <a:avLst/>
          </a:prstGeom>
          <a:noFill/>
        </p:spPr>
        <p:txBody>
          <a:bodyPr wrap="square" lIns="0" tIns="91440" rIns="0" bIns="91440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latin typeface="Britannic Bold" pitchFamily="34" charset="0"/>
              </a:rPr>
              <a:t>Before next class, read the below chapter in the KJV and in one other versions of the Bible, i.e., NKJV, NRSV, NIV, CEV, etc . . .  </a:t>
            </a:r>
          </a:p>
          <a:p>
            <a:pPr marL="54864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Read Chapter 14:1 – 23 again . . .   </a:t>
            </a:r>
          </a:p>
          <a:p>
            <a:pPr marL="54864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2nd lesson: 14:13 –23 “Liberty on a Tightrope”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937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had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oppose</a:t>
            </a:r>
            <a:r>
              <a:rPr lang="en-US" sz="2800" b="1" dirty="0" smtClean="0">
                <a:latin typeface="Cambria" pitchFamily="18" charset="0"/>
              </a:rPr>
              <a:t> Peter for his hypocritical treatment of Gentile Christians in the presence of others Jews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Gal 2:11-14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apostle even found himself in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angry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disagreement</a:t>
            </a:r>
            <a:r>
              <a:rPr lang="en-US" sz="2800" b="1" dirty="0" smtClean="0">
                <a:latin typeface="Cambria" pitchFamily="18" charset="0"/>
              </a:rPr>
              <a:t> with Barnabas, of all people, so that the two had to part ways, never to work together again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Acts 15:39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If the apostle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struggled</a:t>
            </a:r>
            <a:r>
              <a:rPr lang="en-US" sz="2800" b="1" dirty="0" smtClean="0">
                <a:latin typeface="Cambria" pitchFamily="18" charset="0"/>
              </a:rPr>
              <a:t> with conflict, certainly we will too.  That’s not to say that all disagreement is necessarily evil.  In fact, differences of opinion can become a </a:t>
            </a:r>
            <a:r>
              <a:rPr lang="en-US" sz="2800" b="1" i="1" u="sng" dirty="0" smtClean="0">
                <a:latin typeface="Cambria" pitchFamily="18" charset="0"/>
              </a:rPr>
              <a:t>great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advantage</a:t>
            </a:r>
            <a:r>
              <a:rPr lang="en-US" sz="2800" b="1" dirty="0" smtClean="0">
                <a:latin typeface="Cambria" pitchFamily="18" charset="0"/>
              </a:rPr>
              <a:t> to the body.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 – 23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2011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same can be said of most differences.  It’s all a matter of how they are handled.  With patience, the right perspective, good communication,     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plenty of grace</a:t>
            </a:r>
            <a:r>
              <a:rPr lang="en-US" sz="2800" b="1" dirty="0" smtClean="0">
                <a:latin typeface="Cambria" pitchFamily="18" charset="0"/>
              </a:rPr>
              <a:t> to keep all the moving parts well-oiled,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unity</a:t>
            </a:r>
            <a:r>
              <a:rPr lang="en-US" sz="2800" b="1" dirty="0" smtClean="0">
                <a:latin typeface="Cambria" pitchFamily="18" charset="0"/>
              </a:rPr>
              <a:t> isn’t difficult to achieve.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fact, achieving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unity</a:t>
            </a:r>
            <a:r>
              <a:rPr lang="en-US" sz="2800" b="1" dirty="0" smtClean="0">
                <a:latin typeface="Cambria" pitchFamily="18" charset="0"/>
              </a:rPr>
              <a:t> happens because, through the Holy Spirit, we are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“putting grace into action.”</a:t>
            </a:r>
            <a:r>
              <a:rPr lang="en-US" sz="2800" b="1" dirty="0" smtClean="0">
                <a:latin typeface="Cambria" pitchFamily="18" charset="0"/>
              </a:rPr>
              <a:t>  And it is grace that has taught us how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“disagree without being disagreeable.”  </a:t>
            </a:r>
            <a:endParaRPr lang="en-US" sz="28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 – 23 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 - 1 tit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53440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- Romans -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-180000">
            <a:off x="630539" y="3157261"/>
            <a:ext cx="587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“Putting Grace into Action”</a:t>
            </a:r>
          </a:p>
        </p:txBody>
      </p:sp>
      <p:sp>
        <p:nvSpPr>
          <p:cNvPr id="5" name="TextBox 4"/>
          <p:cNvSpPr txBox="1"/>
          <p:nvPr/>
        </p:nvSpPr>
        <p:spPr>
          <a:xfrm rot="-120000">
            <a:off x="609831" y="637512"/>
            <a:ext cx="404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Tonight’s focus . . .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14:1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8" name="Picture 7" descr="14 - 1 text.jpg"/>
          <p:cNvPicPr>
            <a:picLocks noChangeAspect="1"/>
          </p:cNvPicPr>
          <p:nvPr/>
        </p:nvPicPr>
        <p:blipFill>
          <a:blip r:embed="rId3" cstate="print"/>
          <a:srcRect l="4124" t="1563" r="5155" b="9370"/>
          <a:stretch>
            <a:fillRect/>
          </a:stretch>
        </p:blipFill>
        <p:spPr>
          <a:xfrm>
            <a:off x="381000" y="1143000"/>
            <a:ext cx="8454889" cy="4343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59395</TotalTime>
  <Words>2774</Words>
  <Application>Microsoft Office PowerPoint</Application>
  <PresentationFormat>On-screen Show (4:3)</PresentationFormat>
  <Paragraphs>132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Trek</vt:lpstr>
      <vt:lpstr>1_Trek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8144</cp:revision>
  <dcterms:created xsi:type="dcterms:W3CDTF">2016-10-08T19:35:00Z</dcterms:created>
  <dcterms:modified xsi:type="dcterms:W3CDTF">2021-10-05T00:40:55Z</dcterms:modified>
</cp:coreProperties>
</file>