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2"/>
  </p:notesMasterIdLst>
  <p:sldIdLst>
    <p:sldId id="1659" r:id="rId3"/>
    <p:sldId id="2778" r:id="rId4"/>
    <p:sldId id="2856" r:id="rId5"/>
    <p:sldId id="2853" r:id="rId6"/>
    <p:sldId id="2854" r:id="rId7"/>
    <p:sldId id="2855" r:id="rId8"/>
    <p:sldId id="2857" r:id="rId9"/>
    <p:sldId id="2858" r:id="rId10"/>
    <p:sldId id="2197" r:id="rId11"/>
    <p:sldId id="2810" r:id="rId12"/>
    <p:sldId id="2516" r:id="rId13"/>
    <p:sldId id="2859" r:id="rId14"/>
    <p:sldId id="2860" r:id="rId15"/>
    <p:sldId id="2861" r:id="rId16"/>
    <p:sldId id="2862" r:id="rId17"/>
    <p:sldId id="2863" r:id="rId18"/>
    <p:sldId id="2851" r:id="rId19"/>
    <p:sldId id="2864" r:id="rId20"/>
    <p:sldId id="2865" r:id="rId21"/>
    <p:sldId id="2866" r:id="rId22"/>
    <p:sldId id="2867" r:id="rId23"/>
    <p:sldId id="2872" r:id="rId24"/>
    <p:sldId id="2868" r:id="rId25"/>
    <p:sldId id="2869" r:id="rId26"/>
    <p:sldId id="2870" r:id="rId27"/>
    <p:sldId id="2871" r:id="rId28"/>
    <p:sldId id="2833" r:id="rId29"/>
    <p:sldId id="2873" r:id="rId30"/>
    <p:sldId id="2875" r:id="rId31"/>
    <p:sldId id="2874" r:id="rId32"/>
    <p:sldId id="2807" r:id="rId33"/>
    <p:sldId id="2876" r:id="rId34"/>
    <p:sldId id="2877" r:id="rId35"/>
    <p:sldId id="2878" r:id="rId36"/>
    <p:sldId id="2879" r:id="rId37"/>
    <p:sldId id="2881" r:id="rId38"/>
    <p:sldId id="2882" r:id="rId39"/>
    <p:sldId id="1888" r:id="rId40"/>
    <p:sldId id="18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9F31"/>
    <a:srgbClr val="F74BBA"/>
    <a:srgbClr val="FBA3DC"/>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330" autoAdjust="0"/>
    <p:restoredTop sz="86436" autoAdjust="0"/>
  </p:normalViewPr>
  <p:slideViewPr>
    <p:cSldViewPr>
      <p:cViewPr varScale="1">
        <p:scale>
          <a:sx n="97" d="100"/>
          <a:sy n="97" d="100"/>
        </p:scale>
        <p:origin x="-13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10/11/2021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9</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39</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10/11/2021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10/11/2021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10/11/2021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10/11/2021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10/11/2021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10/11/2021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10/11/2021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10/11/2021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10/11/2021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10/11/2021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10/11/2021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10/11/2021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10/11/2021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10/11/2021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10/11/2021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10/11/2021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10/11/2021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10/11/2021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10/11/2021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10/11/2021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10/11/2021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Liberty on a Tightrope</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14:13 – 23</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261884"/>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13 October 2021</a:t>
            </a:r>
          </a:p>
          <a:p>
            <a:pPr algn="ctr"/>
            <a:r>
              <a:rPr lang="en-US" sz="3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30</a:t>
            </a:r>
            <a:endParaRPr lang="en-US" sz="36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1000"/>
                                        <p:tgtEl>
                                          <p:spTgt spid="10">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left)">
                                      <p:cBhvr>
                                        <p:cTn id="19"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14:13</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endPar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5" name="Picture 4" descr="14 - 13 text.jpg"/>
          <p:cNvPicPr>
            <a:picLocks noChangeAspect="1"/>
          </p:cNvPicPr>
          <p:nvPr/>
        </p:nvPicPr>
        <p:blipFill>
          <a:blip r:embed="rId2" cstate="print"/>
          <a:srcRect b="3750"/>
          <a:stretch>
            <a:fillRect/>
          </a:stretch>
        </p:blipFill>
        <p:spPr>
          <a:xfrm>
            <a:off x="304800" y="1066799"/>
            <a:ext cx="8534400" cy="5133975"/>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Paul addresses both the “</a:t>
            </a:r>
            <a:r>
              <a:rPr lang="en-US" sz="2800" b="1" dirty="0" smtClean="0">
                <a:effectLst>
                  <a:outerShdw blurRad="38100" dist="38100" dir="2700000" algn="tl">
                    <a:srgbClr val="000000">
                      <a:alpha val="43137"/>
                    </a:srgbClr>
                  </a:outerShdw>
                </a:effectLst>
                <a:latin typeface="Cambria" pitchFamily="18" charset="0"/>
              </a:rPr>
              <a:t>weak in faith</a:t>
            </a:r>
            <a:r>
              <a:rPr lang="en-US" sz="2800" b="1" dirty="0" smtClean="0">
                <a:latin typeface="Cambria" pitchFamily="18" charset="0"/>
              </a:rPr>
              <a:t>,” whose excessive caution might make them </a:t>
            </a:r>
            <a:r>
              <a:rPr lang="en-US" sz="2800" b="1" i="1" dirty="0" smtClean="0">
                <a:latin typeface="Cambria" pitchFamily="18" charset="0"/>
              </a:rPr>
              <a:t>fearful</a:t>
            </a:r>
            <a:r>
              <a:rPr lang="en-US" sz="2800" b="1" dirty="0" smtClean="0">
                <a:latin typeface="Cambria" pitchFamily="18" charset="0"/>
              </a:rPr>
              <a:t> and </a:t>
            </a:r>
            <a:r>
              <a:rPr lang="en-US" sz="2800" b="1" i="1" dirty="0" smtClean="0">
                <a:latin typeface="Cambria" pitchFamily="18" charset="0"/>
              </a:rPr>
              <a:t>legalistic</a:t>
            </a:r>
            <a:r>
              <a:rPr lang="en-US" sz="2800" b="1" dirty="0" smtClean="0">
                <a:latin typeface="Cambria" pitchFamily="18" charset="0"/>
              </a:rPr>
              <a:t>, and the “</a:t>
            </a:r>
            <a:r>
              <a:rPr lang="en-US" sz="2800" b="1" dirty="0" smtClean="0">
                <a:effectLst>
                  <a:outerShdw blurRad="38100" dist="38100" dir="2700000" algn="tl">
                    <a:srgbClr val="000000">
                      <a:alpha val="43137"/>
                    </a:srgbClr>
                  </a:outerShdw>
                </a:effectLst>
                <a:latin typeface="Cambria" pitchFamily="18" charset="0"/>
              </a:rPr>
              <a:t>strong</a:t>
            </a:r>
            <a:r>
              <a:rPr lang="en-US" sz="2800" b="1" dirty="0" smtClean="0">
                <a:latin typeface="Cambria" pitchFamily="18" charset="0"/>
              </a:rPr>
              <a:t>,” whose love of liberty might make them </a:t>
            </a:r>
            <a:r>
              <a:rPr lang="en-US" sz="2800" b="1" i="1" dirty="0" smtClean="0">
                <a:latin typeface="Cambria" pitchFamily="18" charset="0"/>
              </a:rPr>
              <a:t>callous</a:t>
            </a:r>
            <a:r>
              <a:rPr lang="en-US" sz="2800" b="1" dirty="0" smtClean="0">
                <a:latin typeface="Cambria" pitchFamily="18" charset="0"/>
              </a:rPr>
              <a:t> and </a:t>
            </a:r>
            <a:r>
              <a:rPr lang="en-US" sz="2800" b="1" i="1" dirty="0" smtClean="0">
                <a:latin typeface="Cambria" pitchFamily="18" charset="0"/>
              </a:rPr>
              <a:t>careless</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Paul exhorts believers of both persuasions to avoid “</a:t>
            </a:r>
            <a:r>
              <a:rPr lang="en-US" sz="2800" b="1" dirty="0" smtClean="0">
                <a:effectLst>
                  <a:outerShdw blurRad="38100" dist="38100" dir="2700000" algn="tl">
                    <a:srgbClr val="000000">
                      <a:alpha val="43137"/>
                    </a:srgbClr>
                  </a:outerShdw>
                </a:effectLst>
                <a:latin typeface="Cambria" pitchFamily="18" charset="0"/>
              </a:rPr>
              <a:t>judging,</a:t>
            </a:r>
            <a:r>
              <a:rPr lang="en-US" sz="2800" b="1" dirty="0" smtClean="0">
                <a:latin typeface="Cambria" pitchFamily="18" charset="0"/>
              </a:rPr>
              <a:t>” that is, despising one another as “</a:t>
            </a:r>
            <a:r>
              <a:rPr lang="en-US" sz="2800" b="1" dirty="0" smtClean="0">
                <a:effectLst>
                  <a:outerShdw blurRad="38100" dist="38100" dir="2700000" algn="tl">
                    <a:srgbClr val="000000">
                      <a:alpha val="43137"/>
                    </a:srgbClr>
                  </a:outerShdw>
                </a:effectLst>
                <a:latin typeface="Cambria" pitchFamily="18" charset="0"/>
              </a:rPr>
              <a:t>worthless</a:t>
            </a:r>
            <a:r>
              <a:rPr lang="en-US" sz="2800" b="1" dirty="0" smtClean="0">
                <a:latin typeface="Cambria" pitchFamily="18" charset="0"/>
              </a:rPr>
              <a:t>” based on how we conduct ourselves in </a:t>
            </a:r>
            <a:r>
              <a:rPr lang="en-US" sz="2800" b="1" dirty="0" smtClean="0">
                <a:effectLst>
                  <a:outerShdw blurRad="38100" dist="38100" dir="2700000" algn="tl">
                    <a:srgbClr val="000000">
                      <a:alpha val="43137"/>
                    </a:srgbClr>
                  </a:outerShdw>
                </a:effectLst>
                <a:latin typeface="Cambria" pitchFamily="18" charset="0"/>
              </a:rPr>
              <a:t>matters</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of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conscience</a:t>
            </a:r>
            <a:r>
              <a:rPr lang="en-US" sz="2800" b="1" dirty="0" smtClean="0">
                <a:latin typeface="Cambria" pitchFamily="18" charset="0"/>
              </a:rPr>
              <a:t>.</a:t>
            </a:r>
          </a:p>
          <a:p>
            <a:pPr marL="274320" indent="-274320">
              <a:spcAft>
                <a:spcPts val="1200"/>
              </a:spcAft>
              <a:buFont typeface="Arial" pitchFamily="34" charset="0"/>
              <a:buChar char="•"/>
            </a:pPr>
            <a:r>
              <a:rPr lang="en-US" sz="2800" b="1" dirty="0" smtClean="0">
                <a:latin typeface="Cambria" pitchFamily="18" charset="0"/>
              </a:rPr>
              <a:t>The </a:t>
            </a:r>
            <a:r>
              <a:rPr lang="en-US" sz="2800" b="1" u="sng" dirty="0" smtClean="0">
                <a:effectLst>
                  <a:outerShdw blurRad="38100" dist="38100" dir="2700000" algn="tl">
                    <a:srgbClr val="000000">
                      <a:alpha val="43137"/>
                    </a:srgbClr>
                  </a:outerShdw>
                </a:effectLst>
                <a:latin typeface="Cambria" pitchFamily="18" charset="0"/>
              </a:rPr>
              <a:t>legalist</a:t>
            </a:r>
            <a:r>
              <a:rPr lang="en-US" sz="2800" b="1" dirty="0" smtClean="0">
                <a:latin typeface="Cambria" pitchFamily="18" charset="0"/>
              </a:rPr>
              <a:t> might question the genuine faith of someone who doesn’t share his or her </a:t>
            </a:r>
            <a:r>
              <a:rPr lang="en-US" sz="2800" b="1" dirty="0" smtClean="0">
                <a:effectLst>
                  <a:outerShdw blurRad="38100" dist="38100" dir="2700000" algn="tl">
                    <a:srgbClr val="000000">
                      <a:alpha val="43137"/>
                    </a:srgbClr>
                  </a:outerShdw>
                </a:effectLst>
                <a:latin typeface="Cambria" pitchFamily="18" charset="0"/>
              </a:rPr>
              <a:t>convictions</a:t>
            </a:r>
            <a:r>
              <a:rPr lang="en-US" sz="2800" b="1" dirty="0" smtClean="0">
                <a:latin typeface="Cambria" pitchFamily="18" charset="0"/>
              </a:rPr>
              <a:t> on a certain matter.</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14:13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93757"/>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The </a:t>
            </a:r>
            <a:r>
              <a:rPr lang="en-US" sz="2800" b="1" u="sng" dirty="0" smtClean="0">
                <a:effectLst>
                  <a:outerShdw blurRad="38100" dist="38100" dir="2700000" algn="tl">
                    <a:srgbClr val="000000">
                      <a:alpha val="43137"/>
                    </a:srgbClr>
                  </a:outerShdw>
                </a:effectLst>
                <a:latin typeface="Cambria" pitchFamily="18" charset="0"/>
              </a:rPr>
              <a:t>libertine</a:t>
            </a:r>
            <a:r>
              <a:rPr lang="en-US" sz="2800" b="1" dirty="0" smtClean="0">
                <a:latin typeface="Cambria" pitchFamily="18" charset="0"/>
              </a:rPr>
              <a:t> might question the genuine faith of someone who cannot stop quoting the Law.  Put them together in the same congregation and the environment can become </a:t>
            </a:r>
            <a:r>
              <a:rPr lang="en-US" sz="2800" b="1" u="sng" dirty="0" smtClean="0">
                <a:effectLst>
                  <a:outerShdw blurRad="38100" dist="38100" dir="2700000" algn="tl">
                    <a:srgbClr val="000000">
                      <a:alpha val="43137"/>
                    </a:srgbClr>
                  </a:outerShdw>
                </a:effectLst>
                <a:latin typeface="Cambria" pitchFamily="18" charset="0"/>
              </a:rPr>
              <a:t>toxic</a:t>
            </a:r>
            <a:r>
              <a:rPr lang="en-US" sz="2800" b="1" dirty="0" smtClean="0">
                <a:latin typeface="Cambria" pitchFamily="18" charset="0"/>
              </a:rPr>
              <a:t> for everyone.</a:t>
            </a:r>
          </a:p>
          <a:p>
            <a:pPr marL="274320" indent="-274320">
              <a:spcAft>
                <a:spcPts val="1200"/>
              </a:spcAft>
              <a:buFont typeface="Arial" pitchFamily="34" charset="0"/>
              <a:buChar char="•"/>
            </a:pPr>
            <a:r>
              <a:rPr lang="en-US" sz="2800" b="1" dirty="0" smtClean="0">
                <a:latin typeface="Cambria" pitchFamily="18" charset="0"/>
              </a:rPr>
              <a:t>Paul’s primary concern was to avoid two specific dangers.  </a:t>
            </a:r>
            <a:r>
              <a:rPr lang="en-US" sz="2800" b="1" i="1" dirty="0" smtClean="0">
                <a:effectLst>
                  <a:outerShdw blurRad="38100" dist="38100" dir="2700000" algn="tl">
                    <a:srgbClr val="000000">
                      <a:alpha val="43137"/>
                    </a:srgbClr>
                  </a:outerShdw>
                </a:effectLst>
                <a:latin typeface="Cambria" pitchFamily="18" charset="0"/>
              </a:rPr>
              <a:t>First</a:t>
            </a:r>
            <a:r>
              <a:rPr lang="en-US" sz="2800" b="1" dirty="0" smtClean="0">
                <a:latin typeface="Cambria" pitchFamily="18" charset="0"/>
              </a:rPr>
              <a:t>, the </a:t>
            </a:r>
            <a:r>
              <a:rPr lang="en-US" sz="2800" b="1" u="sng" dirty="0" smtClean="0">
                <a:effectLst>
                  <a:outerShdw blurRad="38100" dist="38100" dir="2700000" algn="tl">
                    <a:srgbClr val="000000">
                      <a:alpha val="43137"/>
                    </a:srgbClr>
                  </a:outerShdw>
                </a:effectLst>
                <a:latin typeface="Cambria" pitchFamily="18" charset="0"/>
              </a:rPr>
              <a:t>legalist</a:t>
            </a:r>
            <a:r>
              <a:rPr lang="en-US" sz="2800" b="1" dirty="0" smtClean="0">
                <a:latin typeface="Cambria" pitchFamily="18" charset="0"/>
              </a:rPr>
              <a:t> might cause the free-flying strong Christian to crash to the ground.  </a:t>
            </a:r>
          </a:p>
          <a:p>
            <a:pPr marL="274320" indent="-274320">
              <a:spcAft>
                <a:spcPts val="1200"/>
              </a:spcAft>
              <a:buFont typeface="Arial" pitchFamily="34" charset="0"/>
              <a:buChar char="•"/>
            </a:pP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Second</a:t>
            </a:r>
            <a:r>
              <a:rPr lang="en-US" sz="2800" b="1" dirty="0" smtClean="0">
                <a:latin typeface="Cambria" pitchFamily="18" charset="0"/>
              </a:rPr>
              <a:t>, the </a:t>
            </a:r>
            <a:r>
              <a:rPr lang="en-US" sz="2800" b="1" u="sng" dirty="0" smtClean="0">
                <a:effectLst>
                  <a:outerShdw blurRad="38100" dist="38100" dir="2700000" algn="tl">
                    <a:srgbClr val="000000">
                      <a:alpha val="43137"/>
                    </a:srgbClr>
                  </a:outerShdw>
                </a:effectLst>
                <a:latin typeface="Cambria" pitchFamily="18" charset="0"/>
              </a:rPr>
              <a:t>libertine</a:t>
            </a:r>
            <a:r>
              <a:rPr lang="en-US" sz="2800" b="1" dirty="0" smtClean="0">
                <a:latin typeface="Cambria" pitchFamily="18" charset="0"/>
              </a:rPr>
              <a:t> might cause the careful, weak Christian to fall into sin.  </a:t>
            </a:r>
          </a:p>
          <a:p>
            <a:pPr marL="274320" indent="-274320">
              <a:spcAft>
                <a:spcPts val="1200"/>
              </a:spcAft>
              <a:buFont typeface="Arial" pitchFamily="34" charset="0"/>
              <a:buChar char="•"/>
            </a:pPr>
            <a:r>
              <a:rPr lang="en-US" sz="2800" b="1" dirty="0" smtClean="0">
                <a:latin typeface="Cambria" pitchFamily="18" charset="0"/>
              </a:rPr>
              <a:t>Paul gives these </a:t>
            </a:r>
            <a:r>
              <a:rPr lang="en-US" sz="2800" b="1" i="1" dirty="0" smtClean="0">
                <a:latin typeface="Cambria" pitchFamily="18" charset="0"/>
              </a:rPr>
              <a:t>two</a:t>
            </a:r>
            <a:r>
              <a:rPr lang="en-US" sz="2800" b="1" dirty="0" smtClean="0">
                <a:latin typeface="Cambria" pitchFamily="18" charset="0"/>
              </a:rPr>
              <a:t> </a:t>
            </a:r>
            <a:r>
              <a:rPr lang="en-US" sz="2800" b="1" i="1" dirty="0" smtClean="0">
                <a:latin typeface="Cambria" pitchFamily="18" charset="0"/>
              </a:rPr>
              <a:t>dangers</a:t>
            </a:r>
            <a:r>
              <a:rPr lang="en-US" sz="2800" b="1" dirty="0" smtClean="0">
                <a:latin typeface="Cambria" pitchFamily="18" charset="0"/>
              </a:rPr>
              <a:t> names: “</a:t>
            </a:r>
            <a:r>
              <a:rPr lang="en-US" sz="2400" b="1" dirty="0" smtClean="0">
                <a:effectLst>
                  <a:outerShdw blurRad="38100" dist="38100" dir="2700000" algn="tl">
                    <a:srgbClr val="000000">
                      <a:alpha val="43137"/>
                    </a:srgbClr>
                  </a:outerShdw>
                </a:effectLst>
                <a:latin typeface="Cambria" pitchFamily="18" charset="0"/>
              </a:rPr>
              <a:t>OBSTACLE</a:t>
            </a:r>
            <a:r>
              <a:rPr lang="en-US" sz="2800" b="1" dirty="0" smtClean="0">
                <a:latin typeface="Cambria" pitchFamily="18" charset="0"/>
              </a:rPr>
              <a:t>” and “</a:t>
            </a:r>
            <a:r>
              <a:rPr lang="en-US" sz="2400" b="1" dirty="0" smtClean="0">
                <a:effectLst>
                  <a:outerShdw blurRad="38100" dist="38100" dir="2700000" algn="tl">
                    <a:srgbClr val="000000">
                      <a:alpha val="43137"/>
                    </a:srgbClr>
                  </a:outerShdw>
                </a:effectLst>
                <a:latin typeface="Cambria" pitchFamily="18" charset="0"/>
              </a:rPr>
              <a:t>STUMBLING BLOCK</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14:13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693319"/>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An “</a:t>
            </a:r>
            <a:r>
              <a:rPr lang="en-US" sz="2400" b="1" dirty="0" smtClean="0">
                <a:effectLst>
                  <a:outerShdw blurRad="38100" dist="38100" dir="2700000" algn="tl">
                    <a:srgbClr val="000000">
                      <a:alpha val="43137"/>
                    </a:srgbClr>
                  </a:outerShdw>
                </a:effectLst>
                <a:latin typeface="Cambria" pitchFamily="18" charset="0"/>
              </a:rPr>
              <a:t>OBSTACLE</a:t>
            </a:r>
            <a:r>
              <a:rPr lang="en-US" sz="2800" b="1" dirty="0" smtClean="0">
                <a:latin typeface="Cambria" pitchFamily="18" charset="0"/>
              </a:rPr>
              <a:t>” can be the result of a tumble, such as a bruised knee or a knot on the forehead, or it can refer to the trip hazard itself, such as a “</a:t>
            </a:r>
            <a:r>
              <a:rPr lang="en-US" sz="2800" b="1" dirty="0" smtClean="0">
                <a:effectLst>
                  <a:outerShdw blurRad="38100" dist="38100" dir="2700000" algn="tl">
                    <a:srgbClr val="000000">
                      <a:alpha val="43137"/>
                    </a:srgbClr>
                  </a:outerShdw>
                </a:effectLst>
                <a:latin typeface="Cambria" pitchFamily="18" charset="0"/>
              </a:rPr>
              <a:t>tripping stone</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Picture a Christian running with his head thrown back and wearing a giant smile, enjoying his freedom in Christ without a worry in the world.  Then imagine a </a:t>
            </a:r>
            <a:r>
              <a:rPr lang="en-US" sz="2800" b="1" u="sng" dirty="0" smtClean="0">
                <a:effectLst>
                  <a:outerShdw blurRad="38100" dist="38100" dir="2700000" algn="tl">
                    <a:srgbClr val="000000">
                      <a:alpha val="43137"/>
                    </a:srgbClr>
                  </a:outerShdw>
                </a:effectLst>
                <a:latin typeface="Cambria" pitchFamily="18" charset="0"/>
              </a:rPr>
              <a:t>legalist</a:t>
            </a:r>
            <a:r>
              <a:rPr lang="en-US" sz="2800" b="1" dirty="0" smtClean="0">
                <a:latin typeface="Cambria" pitchFamily="18" charset="0"/>
              </a:rPr>
              <a:t> sticking his foot out.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14:13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A “</a:t>
            </a:r>
            <a:r>
              <a:rPr lang="en-US" sz="2400" b="1" dirty="0" smtClean="0">
                <a:effectLst>
                  <a:outerShdw blurRad="38100" dist="38100" dir="2700000" algn="tl">
                    <a:srgbClr val="000000">
                      <a:alpha val="43137"/>
                    </a:srgbClr>
                  </a:outerShdw>
                </a:effectLst>
                <a:latin typeface="Cambria" pitchFamily="18" charset="0"/>
              </a:rPr>
              <a:t>STUMBLING BLOCK</a:t>
            </a:r>
            <a:r>
              <a:rPr lang="en-US" sz="2800" b="1" dirty="0" smtClean="0">
                <a:latin typeface="Cambria" pitchFamily="18" charset="0"/>
              </a:rPr>
              <a:t>” is a trap.  Picture a baited cage with a spring-loaded door, like a rabbit trap.  </a:t>
            </a:r>
          </a:p>
          <a:p>
            <a:pPr marL="274320" indent="-274320">
              <a:spcAft>
                <a:spcPts val="1200"/>
              </a:spcAft>
              <a:buFont typeface="Arial" pitchFamily="34" charset="0"/>
              <a:buChar char="•"/>
            </a:pPr>
            <a:r>
              <a:rPr lang="en-US" sz="2800" b="1" dirty="0" smtClean="0">
                <a:latin typeface="Cambria" pitchFamily="18" charset="0"/>
              </a:rPr>
              <a:t>Picture a brand-new  Christian carefully trying to discern what is appropriate for a believer and what is not, perhaps taking her cues from the example of mature Christians.  </a:t>
            </a:r>
          </a:p>
          <a:p>
            <a:pPr marL="274320" indent="-274320">
              <a:spcAft>
                <a:spcPts val="1200"/>
              </a:spcAft>
              <a:buFont typeface="Arial" pitchFamily="34" charset="0"/>
              <a:buChar char="•"/>
            </a:pPr>
            <a:r>
              <a:rPr lang="en-US" sz="2800" b="1" dirty="0" smtClean="0">
                <a:latin typeface="Cambria" pitchFamily="18" charset="0"/>
              </a:rPr>
              <a:t>Now picture a reckless believer who frequently drinks to the point of intoxication and defends his choices as “his freedom in Christ.”  His reckless example has set a trap for his new sister in Christ.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14:13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31983"/>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The balance between enjoying one’s </a:t>
            </a:r>
            <a:r>
              <a:rPr lang="en-US" sz="2800" b="1" u="sng" dirty="0" smtClean="0">
                <a:effectLst>
                  <a:outerShdw blurRad="38100" dist="38100" dir="2700000" algn="tl">
                    <a:srgbClr val="000000">
                      <a:alpha val="43137"/>
                    </a:srgbClr>
                  </a:outerShdw>
                </a:effectLst>
                <a:latin typeface="Cambria" pitchFamily="18" charset="0"/>
              </a:rPr>
              <a:t>liberty</a:t>
            </a:r>
            <a:r>
              <a:rPr lang="en-US" sz="2800" b="1" dirty="0" smtClean="0">
                <a:latin typeface="Cambria" pitchFamily="18" charset="0"/>
              </a:rPr>
              <a:t> and exercising </a:t>
            </a:r>
            <a:r>
              <a:rPr lang="en-US" sz="2800" b="1" u="sng" dirty="0" smtClean="0">
                <a:effectLst>
                  <a:outerShdw blurRad="38100" dist="38100" dir="2700000" algn="tl">
                    <a:srgbClr val="000000">
                      <a:alpha val="43137"/>
                    </a:srgbClr>
                  </a:outerShdw>
                </a:effectLst>
                <a:latin typeface="Cambria" pitchFamily="18" charset="0"/>
              </a:rPr>
              <a:t>self</a:t>
            </a:r>
            <a:r>
              <a:rPr lang="en-US" sz="2800" b="1" dirty="0" smtClean="0">
                <a:effectLst>
                  <a:outerShdw blurRad="38100" dist="38100" dir="2700000" algn="tl">
                    <a:srgbClr val="000000">
                      <a:alpha val="43137"/>
                    </a:srgbClr>
                  </a:outerShdw>
                </a:effectLst>
                <a:latin typeface="Cambria" pitchFamily="18" charset="0"/>
              </a:rPr>
              <a:t>-</a:t>
            </a:r>
            <a:r>
              <a:rPr lang="en-US" sz="2800" b="1" u="sng" dirty="0" smtClean="0">
                <a:effectLst>
                  <a:outerShdw blurRad="38100" dist="38100" dir="2700000" algn="tl">
                    <a:srgbClr val="000000">
                      <a:alpha val="43137"/>
                    </a:srgbClr>
                  </a:outerShdw>
                </a:effectLst>
                <a:latin typeface="Cambria" pitchFamily="18" charset="0"/>
              </a:rPr>
              <a:t>control</a:t>
            </a:r>
            <a:r>
              <a:rPr lang="en-US" sz="2800" b="1" dirty="0" smtClean="0">
                <a:latin typeface="Cambria" pitchFamily="18" charset="0"/>
              </a:rPr>
              <a:t> is not mastered overnight.  To help everyone find that balance and keep it, Paul offers </a:t>
            </a:r>
            <a:r>
              <a:rPr lang="en-US" sz="2800" b="1" i="1" dirty="0" smtClean="0">
                <a:latin typeface="Cambria" pitchFamily="18" charset="0"/>
              </a:rPr>
              <a:t>three</a:t>
            </a:r>
            <a:r>
              <a:rPr lang="en-US" sz="2800" b="1" dirty="0" smtClean="0">
                <a:latin typeface="Cambria" pitchFamily="18" charset="0"/>
              </a:rPr>
              <a:t> </a:t>
            </a:r>
            <a:r>
              <a:rPr lang="en-US" sz="2800" b="1" i="1" dirty="0" smtClean="0">
                <a:latin typeface="Cambria" pitchFamily="18" charset="0"/>
              </a:rPr>
              <a:t>principles</a:t>
            </a:r>
            <a:r>
              <a:rPr lang="en-US" sz="2800" b="1" dirty="0" smtClean="0">
                <a:latin typeface="Cambria" pitchFamily="18" charset="0"/>
              </a:rPr>
              <a:t> to live by:</a:t>
            </a:r>
          </a:p>
          <a:p>
            <a:pPr marL="274320" indent="-274320">
              <a:spcAft>
                <a:spcPts val="1200"/>
              </a:spcAft>
              <a:buFont typeface="Arial" pitchFamily="34" charset="0"/>
              <a:buChar char="•"/>
            </a:pPr>
            <a:r>
              <a:rPr lang="en-US" sz="2800" b="1" dirty="0" smtClean="0">
                <a:latin typeface="Cambria" pitchFamily="18" charset="0"/>
              </a:rPr>
              <a:t>Nothing is clean or unclean by itself (</a:t>
            </a:r>
            <a:r>
              <a:rPr lang="en-US" sz="2800" b="1" dirty="0" smtClean="0">
                <a:effectLst>
                  <a:outerShdw blurRad="38100" dist="38100" dir="2700000" algn="tl">
                    <a:srgbClr val="000000">
                      <a:alpha val="43137"/>
                    </a:srgbClr>
                  </a:outerShdw>
                </a:effectLst>
                <a:latin typeface="Cambria" pitchFamily="18" charset="0"/>
              </a:rPr>
              <a:t>14:14-16</a:t>
            </a:r>
            <a:r>
              <a:rPr lang="en-US" sz="2800" b="1" dirty="0" smtClean="0">
                <a:latin typeface="Cambria" pitchFamily="18" charset="0"/>
              </a:rPr>
              <a:t>).</a:t>
            </a:r>
          </a:p>
          <a:p>
            <a:pPr marL="274320" indent="-274320">
              <a:spcAft>
                <a:spcPts val="1200"/>
              </a:spcAft>
              <a:buFont typeface="Arial" pitchFamily="34" charset="0"/>
              <a:buChar char="•"/>
            </a:pPr>
            <a:r>
              <a:rPr lang="en-US" sz="2800" b="1" dirty="0" smtClean="0">
                <a:latin typeface="Cambria" pitchFamily="18" charset="0"/>
              </a:rPr>
              <a:t>The essence of Christianity in not found in external matters (</a:t>
            </a:r>
            <a:r>
              <a:rPr lang="en-US" sz="2800" b="1" dirty="0" smtClean="0">
                <a:effectLst>
                  <a:outerShdw blurRad="38100" dist="38100" dir="2700000" algn="tl">
                    <a:srgbClr val="000000">
                      <a:alpha val="43137"/>
                    </a:srgbClr>
                  </a:outerShdw>
                </a:effectLst>
                <a:latin typeface="Cambria" pitchFamily="18" charset="0"/>
              </a:rPr>
              <a:t>14:17-19</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When liberty hinders the work of God, it must yield (</a:t>
            </a:r>
            <a:r>
              <a:rPr lang="en-US" sz="2800" b="1" dirty="0" smtClean="0">
                <a:effectLst>
                  <a:outerShdw blurRad="38100" dist="38100" dir="2700000" algn="tl">
                    <a:srgbClr val="000000">
                      <a:alpha val="43137"/>
                    </a:srgbClr>
                  </a:outerShdw>
                </a:effectLst>
                <a:latin typeface="Cambria" pitchFamily="18" charset="0"/>
              </a:rPr>
              <a:t>14:20-23</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14:13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14:14 – 16  </a:t>
            </a:r>
          </a:p>
        </p:txBody>
      </p:sp>
      <p:sp>
        <p:nvSpPr>
          <p:cNvPr id="4" name="TextBox 3"/>
          <p:cNvSpPr txBox="1"/>
          <p:nvPr/>
        </p:nvSpPr>
        <p:spPr>
          <a:xfrm>
            <a:off x="381000" y="1143000"/>
            <a:ext cx="8458200" cy="4247317"/>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14</a:t>
            </a:r>
            <a:r>
              <a:rPr lang="en-US" sz="2800" i="1" dirty="0" smtClean="0">
                <a:latin typeface="Georgia" pitchFamily="18" charset="0"/>
              </a:rPr>
              <a:t>I am convinced, being fully persuaded in the Lord Jesus, that nothing is unclean in itself.  But if anyone regards something as unclean, then for that person it is unclean.  </a:t>
            </a:r>
            <a:r>
              <a:rPr lang="en-US" sz="2800" b="1" baseline="30000" dirty="0" smtClean="0">
                <a:latin typeface="Georgia" pitchFamily="18" charset="0"/>
              </a:rPr>
              <a:t>15</a:t>
            </a:r>
            <a:r>
              <a:rPr lang="en-US" sz="2800" i="1" dirty="0" smtClean="0">
                <a:latin typeface="Georgia" pitchFamily="18" charset="0"/>
              </a:rPr>
              <a:t>If your brother or sister is distressed because of what you eat, you are no longer acting in love.  Do not by your eating destroy someone for whom Christ died.  </a:t>
            </a:r>
            <a:r>
              <a:rPr lang="en-US" sz="2800" b="1" baseline="30000" dirty="0" smtClean="0">
                <a:latin typeface="Georgia" pitchFamily="18" charset="0"/>
              </a:rPr>
              <a:t>16</a:t>
            </a:r>
            <a:r>
              <a:rPr lang="en-US" sz="2800" i="1" dirty="0" smtClean="0">
                <a:latin typeface="Georgia" pitchFamily="18" charset="0"/>
              </a:rPr>
              <a:t>Therefore do not let what you know is good be spoken of as evil.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08981"/>
          </a:xfrm>
          <a:prstGeom prst="rect">
            <a:avLst/>
          </a:prstGeom>
          <a:noFill/>
          <a:effectLst/>
        </p:spPr>
        <p:txBody>
          <a:bodyPr wrap="square" rtlCol="0">
            <a:spAutoFit/>
          </a:bodyPr>
          <a:lstStyle/>
          <a:p>
            <a:pPr marL="274320" indent="-274320" algn="ctr">
              <a:spcAft>
                <a:spcPts val="1200"/>
              </a:spcAft>
            </a:pPr>
            <a:r>
              <a:rPr lang="en-US" sz="2800" b="1" dirty="0" smtClean="0">
                <a:latin typeface="Cambria" pitchFamily="18" charset="0"/>
              </a:rPr>
              <a:t>	</a:t>
            </a:r>
            <a:r>
              <a:rPr lang="en-US" sz="2400" b="1" dirty="0" smtClean="0">
                <a:solidFill>
                  <a:srgbClr val="C00000"/>
                </a:solidFill>
                <a:effectLst>
                  <a:outerShdw blurRad="38100" dist="38100" dir="2700000" algn="tl">
                    <a:srgbClr val="000000">
                      <a:alpha val="43137"/>
                    </a:srgbClr>
                  </a:outerShdw>
                </a:effectLst>
                <a:latin typeface="Cambria" pitchFamily="18" charset="0"/>
              </a:rPr>
              <a:t>NOTHING IS CLEAN OR UNCLEAN BY ITSELF</a:t>
            </a:r>
            <a:endParaRPr lang="en-US" sz="2600" b="1" dirty="0" smtClean="0">
              <a:solidFill>
                <a:srgbClr val="C00000"/>
              </a:solidFill>
              <a:effectLst>
                <a:outerShdw blurRad="38100" dist="38100" dir="2700000" algn="tl">
                  <a:srgbClr val="000000">
                    <a:alpha val="43137"/>
                  </a:srgbClr>
                </a:outerShdw>
              </a:effectLst>
              <a:latin typeface="Cambria" pitchFamily="18" charset="0"/>
            </a:endParaRPr>
          </a:p>
          <a:p>
            <a:pPr marL="274320" indent="-274320">
              <a:spcAft>
                <a:spcPts val="1200"/>
              </a:spcAft>
              <a:buFont typeface="Arial" pitchFamily="34" charset="0"/>
              <a:buChar char="•"/>
            </a:pPr>
            <a:r>
              <a:rPr lang="en-US" sz="2800" b="1" dirty="0" smtClean="0">
                <a:latin typeface="Cambria" pitchFamily="18" charset="0"/>
              </a:rPr>
              <a:t>Inanimate objects can be neither </a:t>
            </a:r>
            <a:r>
              <a:rPr lang="en-US" sz="2800" b="1" i="1" dirty="0" smtClean="0">
                <a:latin typeface="Cambria" pitchFamily="18" charset="0"/>
              </a:rPr>
              <a:t>good</a:t>
            </a:r>
            <a:r>
              <a:rPr lang="en-US" sz="2800" b="1" dirty="0" smtClean="0">
                <a:latin typeface="Cambria" pitchFamily="18" charset="0"/>
              </a:rPr>
              <a:t> nor </a:t>
            </a:r>
            <a:r>
              <a:rPr lang="en-US" sz="2800" b="1" i="1" dirty="0" smtClean="0">
                <a:latin typeface="Cambria" pitchFamily="18" charset="0"/>
              </a:rPr>
              <a:t>evil</a:t>
            </a:r>
            <a:r>
              <a:rPr lang="en-US" sz="2800" b="1" dirty="0" smtClean="0">
                <a:latin typeface="Cambria" pitchFamily="18" charset="0"/>
              </a:rPr>
              <a:t> because they do not have a </a:t>
            </a:r>
            <a:r>
              <a:rPr lang="en-US" sz="2800" b="1" u="sng" dirty="0" smtClean="0">
                <a:latin typeface="Cambria" pitchFamily="18" charset="0"/>
              </a:rPr>
              <a:t>mind</a:t>
            </a:r>
            <a:r>
              <a:rPr lang="en-US" sz="2800" b="1" dirty="0" smtClean="0">
                <a:latin typeface="Cambria" pitchFamily="18" charset="0"/>
              </a:rPr>
              <a:t> or a </a:t>
            </a:r>
            <a:r>
              <a:rPr lang="en-US" sz="2800" b="1" u="sng" dirty="0" smtClean="0">
                <a:latin typeface="Cambria" pitchFamily="18" charset="0"/>
              </a:rPr>
              <a:t>will</a:t>
            </a:r>
            <a:r>
              <a:rPr lang="en-US" sz="2800" b="1" dirty="0" smtClean="0">
                <a:latin typeface="Cambria" pitchFamily="18" charset="0"/>
              </a:rPr>
              <a:t>.  They lack the capacity to do anything on their own.  Idols are nothing until someone ascribes </a:t>
            </a:r>
            <a:r>
              <a:rPr lang="en-US" sz="2800" b="1" i="1" dirty="0" smtClean="0">
                <a:effectLst>
                  <a:outerShdw blurRad="38100" dist="38100" dir="2700000" algn="tl">
                    <a:srgbClr val="000000">
                      <a:alpha val="43137"/>
                    </a:srgbClr>
                  </a:outerShdw>
                </a:effectLst>
                <a:latin typeface="Cambria" pitchFamily="18" charset="0"/>
              </a:rPr>
              <a:t>significance</a:t>
            </a:r>
            <a:r>
              <a:rPr lang="en-US" sz="2800" b="1" dirty="0" smtClean="0">
                <a:latin typeface="Cambria" pitchFamily="18" charset="0"/>
              </a:rPr>
              <a:t> to them.  </a:t>
            </a:r>
          </a:p>
          <a:p>
            <a:pPr marL="274320" indent="-274320">
              <a:spcAft>
                <a:spcPts val="1200"/>
              </a:spcAft>
              <a:buFont typeface="Arial" pitchFamily="34" charset="0"/>
              <a:buChar char="•"/>
            </a:pPr>
            <a:r>
              <a:rPr lang="en-US" sz="2800" b="1" dirty="0" smtClean="0">
                <a:latin typeface="Cambria" pitchFamily="18" charset="0"/>
              </a:rPr>
              <a:t>The piece of polished wood or stone are not evil; the </a:t>
            </a:r>
            <a:r>
              <a:rPr lang="en-US" sz="2800" b="1" i="1" dirty="0" smtClean="0">
                <a:effectLst>
                  <a:outerShdw blurRad="38100" dist="38100" dir="2700000" algn="tl">
                    <a:srgbClr val="000000">
                      <a:alpha val="43137"/>
                    </a:srgbClr>
                  </a:outerShdw>
                </a:effectLst>
                <a:latin typeface="Cambria" pitchFamily="18" charset="0"/>
              </a:rPr>
              <a:t>worship</a:t>
            </a:r>
            <a:r>
              <a:rPr lang="en-US" sz="2800" b="1" dirty="0" smtClean="0">
                <a:latin typeface="Cambria" pitchFamily="18" charset="0"/>
              </a:rPr>
              <a:t> of them is evil.  Similarly, dates on a calendar have </a:t>
            </a:r>
            <a:r>
              <a:rPr lang="en-US" sz="2800" b="1" i="1" dirty="0" smtClean="0">
                <a:effectLst>
                  <a:outerShdw blurRad="38100" dist="38100" dir="2700000" algn="tl">
                    <a:srgbClr val="000000">
                      <a:alpha val="43137"/>
                    </a:srgbClr>
                  </a:outerShdw>
                </a:effectLst>
                <a:latin typeface="Cambria" pitchFamily="18" charset="0"/>
              </a:rPr>
              <a:t>no significance</a:t>
            </a:r>
            <a:r>
              <a:rPr lang="en-US" sz="2800" b="1" dirty="0" smtClean="0">
                <a:latin typeface="Cambria" pitchFamily="18" charset="0"/>
              </a:rPr>
              <a:t> other than what we choose to assign them.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14:14 – 16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lgn="ctr">
              <a:spcAft>
                <a:spcPts val="1200"/>
              </a:spcAft>
            </a:pPr>
            <a:r>
              <a:rPr lang="en-US" sz="2800" b="1" dirty="0" smtClean="0">
                <a:latin typeface="Cambria" pitchFamily="18" charset="0"/>
              </a:rPr>
              <a:t>	</a:t>
            </a:r>
            <a:r>
              <a:rPr lang="en-US" sz="2400" b="1" dirty="0" smtClean="0">
                <a:solidFill>
                  <a:srgbClr val="C00000"/>
                </a:solidFill>
                <a:effectLst>
                  <a:outerShdw blurRad="38100" dist="38100" dir="2700000" algn="tl">
                    <a:srgbClr val="000000">
                      <a:alpha val="43137"/>
                    </a:srgbClr>
                  </a:outerShdw>
                </a:effectLst>
                <a:latin typeface="Cambria" pitchFamily="18" charset="0"/>
              </a:rPr>
              <a:t>NOTHING IS CLEAN OR UNCLEAN BY ITSELF</a:t>
            </a:r>
            <a:endParaRPr lang="en-US" sz="2600" b="1" dirty="0" smtClean="0">
              <a:solidFill>
                <a:srgbClr val="C00000"/>
              </a:solidFill>
              <a:effectLst>
                <a:outerShdw blurRad="38100" dist="38100" dir="2700000" algn="tl">
                  <a:srgbClr val="000000">
                    <a:alpha val="43137"/>
                  </a:srgbClr>
                </a:outerShdw>
              </a:effectLst>
              <a:latin typeface="Cambria" pitchFamily="18" charset="0"/>
            </a:endParaRPr>
          </a:p>
          <a:p>
            <a:pPr marL="274320" indent="-274320">
              <a:spcAft>
                <a:spcPts val="1200"/>
              </a:spcAft>
              <a:buFont typeface="Arial" pitchFamily="34" charset="0"/>
              <a:buChar char="•"/>
            </a:pPr>
            <a:r>
              <a:rPr lang="en-US" sz="2800" b="1" dirty="0" smtClean="0">
                <a:latin typeface="Cambria" pitchFamily="18" charset="0"/>
              </a:rPr>
              <a:t>However, </a:t>
            </a:r>
            <a:r>
              <a:rPr lang="en-US" sz="2800" b="1" dirty="0" smtClean="0">
                <a:effectLst>
                  <a:outerShdw blurRad="38100" dist="38100" dir="2700000" algn="tl">
                    <a:srgbClr val="000000">
                      <a:alpha val="43137"/>
                    </a:srgbClr>
                  </a:outerShdw>
                </a:effectLst>
                <a:latin typeface="Cambria" pitchFamily="18" charset="0"/>
              </a:rPr>
              <a:t>perception</a:t>
            </a:r>
            <a:r>
              <a:rPr lang="en-US" sz="2800" b="1" dirty="0" smtClean="0">
                <a:latin typeface="Cambria" pitchFamily="18" charset="0"/>
              </a:rPr>
              <a:t> can be a powerful thing, especially to an untransformed mind.  The sights, sounds, and symbols associated with someone’s </a:t>
            </a:r>
            <a:r>
              <a:rPr lang="en-US" sz="2800" b="1" i="1" dirty="0" smtClean="0">
                <a:effectLst>
                  <a:outerShdw blurRad="38100" dist="38100" dir="2700000" algn="tl">
                    <a:srgbClr val="000000">
                      <a:alpha val="43137"/>
                    </a:srgbClr>
                  </a:outerShdw>
                </a:effectLst>
                <a:latin typeface="Cambria" pitchFamily="18" charset="0"/>
              </a:rPr>
              <a:t>sinful past</a:t>
            </a:r>
            <a:r>
              <a:rPr lang="en-US" sz="2800" b="1" dirty="0" smtClean="0">
                <a:latin typeface="Cambria" pitchFamily="18" charset="0"/>
              </a:rPr>
              <a:t> can pose a genuine threat to spiritual progress.</a:t>
            </a:r>
          </a:p>
          <a:p>
            <a:pPr marL="274320" indent="-274320">
              <a:spcAft>
                <a:spcPts val="12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SWINDOLL</a:t>
            </a:r>
            <a:r>
              <a:rPr lang="en-US" sz="2800" b="1" dirty="0" smtClean="0">
                <a:latin typeface="Cambria" pitchFamily="18" charset="0"/>
              </a:rPr>
              <a:t> – for example, alcohol is not </a:t>
            </a:r>
            <a:r>
              <a:rPr lang="en-US" sz="2800" b="1" i="1" u="sng" dirty="0" smtClean="0">
                <a:latin typeface="Cambria" pitchFamily="18" charset="0"/>
              </a:rPr>
              <a:t>evil</a:t>
            </a:r>
            <a:r>
              <a:rPr lang="en-US" sz="2800" b="1" dirty="0" smtClean="0">
                <a:latin typeface="Cambria" pitchFamily="18" charset="0"/>
              </a:rPr>
              <a:t>, and bars are not </a:t>
            </a:r>
            <a:r>
              <a:rPr lang="en-US" sz="2800" b="1" i="1" u="sng" dirty="0" smtClean="0">
                <a:latin typeface="Cambria" pitchFamily="18" charset="0"/>
              </a:rPr>
              <a:t>evil</a:t>
            </a:r>
            <a:r>
              <a:rPr lang="en-US" sz="2800" b="1" dirty="0" smtClean="0">
                <a:latin typeface="Cambria" pitchFamily="18" charset="0"/>
              </a:rPr>
              <a:t> places.  Alcohol abuse is </a:t>
            </a:r>
            <a:r>
              <a:rPr lang="en-US" sz="2800" b="1" i="1" u="sng" dirty="0" smtClean="0">
                <a:latin typeface="Cambria" pitchFamily="18" charset="0"/>
              </a:rPr>
              <a:t>evil</a:t>
            </a:r>
            <a:r>
              <a:rPr lang="en-US" sz="2800" b="1" dirty="0" smtClean="0">
                <a:latin typeface="Cambria" pitchFamily="18" charset="0"/>
              </a:rPr>
              <a:t> and </a:t>
            </a:r>
            <a:r>
              <a:rPr lang="en-US" sz="2800" b="1" i="1" u="sng" dirty="0" smtClean="0">
                <a:latin typeface="Cambria" pitchFamily="18" charset="0"/>
              </a:rPr>
              <a:t>evil</a:t>
            </a:r>
            <a:r>
              <a:rPr lang="en-US" sz="2800" b="1" dirty="0" smtClean="0">
                <a:latin typeface="Cambria" pitchFamily="18" charset="0"/>
              </a:rPr>
              <a:t> people may frequent bars.  But neither of these should concern a mature Christian whose conduct isn’t easily influenced.</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14:14 – 16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lgn="ctr">
              <a:spcAft>
                <a:spcPts val="1200"/>
              </a:spcAft>
            </a:pPr>
            <a:r>
              <a:rPr lang="en-US" sz="2800" b="1" dirty="0" smtClean="0">
                <a:latin typeface="Cambria" pitchFamily="18" charset="0"/>
              </a:rPr>
              <a:t>	</a:t>
            </a:r>
            <a:r>
              <a:rPr lang="en-US" sz="2400" b="1" dirty="0" smtClean="0">
                <a:solidFill>
                  <a:srgbClr val="C00000"/>
                </a:solidFill>
                <a:effectLst>
                  <a:outerShdw blurRad="38100" dist="38100" dir="2700000" algn="tl">
                    <a:srgbClr val="000000">
                      <a:alpha val="43137"/>
                    </a:srgbClr>
                  </a:outerShdw>
                </a:effectLst>
                <a:latin typeface="Cambria" pitchFamily="18" charset="0"/>
              </a:rPr>
              <a:t>NOTHING IS CLEAN OR UNCLEAN BY ITSELF</a:t>
            </a:r>
            <a:endParaRPr lang="en-US" sz="2600" b="1" dirty="0" smtClean="0">
              <a:solidFill>
                <a:srgbClr val="C00000"/>
              </a:solidFill>
              <a:effectLst>
                <a:outerShdw blurRad="38100" dist="38100" dir="2700000" algn="tl">
                  <a:srgbClr val="000000">
                    <a:alpha val="43137"/>
                  </a:srgbClr>
                </a:outerShdw>
              </a:effectLst>
              <a:latin typeface="Cambria" pitchFamily="18" charset="0"/>
            </a:endParaRPr>
          </a:p>
          <a:p>
            <a:pPr marL="274320" indent="-274320">
              <a:spcAft>
                <a:spcPts val="1200"/>
              </a:spcAft>
              <a:buFont typeface="Arial" pitchFamily="34" charset="0"/>
              <a:buChar char="•"/>
            </a:pPr>
            <a:r>
              <a:rPr lang="en-US" sz="2800" b="1" dirty="0" smtClean="0">
                <a:latin typeface="Cambria" pitchFamily="18" charset="0"/>
              </a:rPr>
              <a:t>A </a:t>
            </a:r>
            <a:r>
              <a:rPr lang="en-US" sz="2800" b="1" i="1" dirty="0" smtClean="0">
                <a:effectLst>
                  <a:outerShdw blurRad="38100" dist="38100" dir="2700000" algn="tl">
                    <a:srgbClr val="000000">
                      <a:alpha val="43137"/>
                    </a:srgbClr>
                  </a:outerShdw>
                </a:effectLst>
                <a:latin typeface="Cambria" pitchFamily="18" charset="0"/>
              </a:rPr>
              <a:t>recovering alcoholic</a:t>
            </a:r>
            <a:r>
              <a:rPr lang="en-US" sz="2800" b="1" dirty="0" smtClean="0">
                <a:latin typeface="Cambria" pitchFamily="18" charset="0"/>
              </a:rPr>
              <a:t>, just days after his or her fresh start in rehab, however, has very good reason to fear.  Only a callous Christian would chastise him or her for wanting to avoid temptation.  To that person, alcohol and bars are </a:t>
            </a:r>
            <a:r>
              <a:rPr lang="en-US" sz="2800" b="1" i="1" u="sng" dirty="0" smtClean="0">
                <a:latin typeface="Cambria" pitchFamily="18" charset="0"/>
              </a:rPr>
              <a:t>evil</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When someone who stands on </a:t>
            </a:r>
            <a:r>
              <a:rPr lang="en-US" sz="2800" b="1" i="1" dirty="0" smtClean="0">
                <a:effectLst>
                  <a:outerShdw blurRad="38100" dist="38100" dir="2700000" algn="tl">
                    <a:srgbClr val="000000">
                      <a:alpha val="43137"/>
                    </a:srgbClr>
                  </a:outerShdw>
                </a:effectLst>
                <a:latin typeface="Cambria" pitchFamily="18" charset="0"/>
              </a:rPr>
              <a:t>feeble legs of faith</a:t>
            </a:r>
            <a:r>
              <a:rPr lang="en-US" sz="2800" b="1" dirty="0" smtClean="0">
                <a:latin typeface="Cambria" pitchFamily="18" charset="0"/>
              </a:rPr>
              <a:t> recoils from a </a:t>
            </a:r>
            <a:r>
              <a:rPr lang="en-US" sz="2800" b="1" dirty="0" smtClean="0">
                <a:effectLst>
                  <a:outerShdw blurRad="38100" dist="38100" dir="2700000" algn="tl">
                    <a:srgbClr val="000000">
                      <a:alpha val="43137"/>
                    </a:srgbClr>
                  </a:outerShdw>
                </a:effectLst>
                <a:latin typeface="Cambria" pitchFamily="18" charset="0"/>
              </a:rPr>
              <a:t>perceived</a:t>
            </a:r>
            <a:r>
              <a:rPr lang="en-US" sz="2800" b="1" dirty="0" smtClean="0">
                <a:latin typeface="Cambria" pitchFamily="18" charset="0"/>
              </a:rPr>
              <a:t> danger, the mature believer has a choice: </a:t>
            </a:r>
            <a:r>
              <a:rPr lang="en-US" sz="2800" b="1" u="sng"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for pleasure or              </a:t>
            </a:r>
            <a:r>
              <a:rPr lang="en-US" sz="2800" b="1" u="sng"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for the other believer.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14:14 – 16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93757"/>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In Rome, the Christian church is a new community.  Christians of </a:t>
            </a:r>
            <a:r>
              <a:rPr lang="en-US" sz="2800" b="1" i="1" dirty="0" smtClean="0">
                <a:effectLst>
                  <a:outerShdw blurRad="38100" dist="38100" dir="2700000" algn="tl">
                    <a:srgbClr val="000000">
                      <a:alpha val="43137"/>
                    </a:srgbClr>
                  </a:outerShdw>
                </a:effectLst>
                <a:latin typeface="Cambria" pitchFamily="18" charset="0"/>
              </a:rPr>
              <a:t>Jewish</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and</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Gentile</a:t>
            </a:r>
            <a:r>
              <a:rPr lang="en-US" sz="2800" b="1" dirty="0" smtClean="0">
                <a:latin typeface="Cambria" pitchFamily="18" charset="0"/>
              </a:rPr>
              <a:t> backgrounds are going into one another’s houses and sharing the same meals — for the first time in their lives.  </a:t>
            </a:r>
          </a:p>
          <a:p>
            <a:pPr marL="274320" indent="-274320">
              <a:spcAft>
                <a:spcPts val="1800"/>
              </a:spcAft>
              <a:buFont typeface="Arial" pitchFamily="34" charset="0"/>
              <a:buChar char="•"/>
            </a:pPr>
            <a:r>
              <a:rPr lang="en-US" sz="2800" b="1" dirty="0" smtClean="0">
                <a:latin typeface="Cambria" pitchFamily="18" charset="0"/>
              </a:rPr>
              <a:t>Paul knows that some </a:t>
            </a:r>
            <a:r>
              <a:rPr lang="en-US" sz="2800" b="1" i="1" dirty="0" smtClean="0">
                <a:effectLst>
                  <a:outerShdw blurRad="38100" dist="38100" dir="2700000" algn="tl">
                    <a:srgbClr val="000000">
                      <a:alpha val="43137"/>
                    </a:srgbClr>
                  </a:outerShdw>
                </a:effectLst>
                <a:latin typeface="Cambria" pitchFamily="18" charset="0"/>
              </a:rPr>
              <a:t>Christian</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Jews</a:t>
            </a:r>
            <a:r>
              <a:rPr lang="en-US" sz="2800" b="1" dirty="0" smtClean="0">
                <a:latin typeface="Cambria" pitchFamily="18" charset="0"/>
              </a:rPr>
              <a:t> will still want to keep their </a:t>
            </a:r>
            <a:r>
              <a:rPr lang="en-US" sz="2800" b="1" i="1" dirty="0" smtClean="0">
                <a:effectLst>
                  <a:outerShdw blurRad="38100" dist="38100" dir="2700000" algn="tl">
                    <a:srgbClr val="000000">
                      <a:alpha val="43137"/>
                    </a:srgbClr>
                  </a:outerShdw>
                </a:effectLst>
                <a:latin typeface="Cambria" pitchFamily="18" charset="0"/>
              </a:rPr>
              <a:t>food laws</a:t>
            </a:r>
            <a:r>
              <a:rPr lang="en-US" sz="2800" b="1" dirty="0" smtClean="0">
                <a:latin typeface="Cambria" pitchFamily="18" charset="0"/>
              </a:rPr>
              <a:t> and observe their </a:t>
            </a:r>
            <a:r>
              <a:rPr lang="en-US" sz="2800" b="1" i="1" dirty="0" smtClean="0">
                <a:effectLst>
                  <a:outerShdw blurRad="38100" dist="38100" dir="2700000" algn="tl">
                    <a:srgbClr val="000000">
                      <a:alpha val="43137"/>
                    </a:srgbClr>
                  </a:outerShdw>
                </a:effectLst>
                <a:latin typeface="Cambria" pitchFamily="18" charset="0"/>
              </a:rPr>
              <a:t>holy days</a:t>
            </a:r>
            <a:r>
              <a:rPr lang="en-US" sz="2800" b="1" dirty="0" smtClean="0">
                <a:latin typeface="Cambria" pitchFamily="18" charset="0"/>
              </a:rPr>
              <a:t>.  Paul describes their faith as “</a:t>
            </a:r>
            <a:r>
              <a:rPr lang="en-US" sz="2800" b="1" dirty="0" smtClean="0">
                <a:effectLst>
                  <a:outerShdw blurRad="38100" dist="38100" dir="2700000" algn="tl">
                    <a:srgbClr val="000000">
                      <a:alpha val="43137"/>
                    </a:srgbClr>
                  </a:outerShdw>
                </a:effectLst>
                <a:latin typeface="Cambria" pitchFamily="18" charset="0"/>
              </a:rPr>
              <a:t>weak</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They don’t realize that Jesus has done everything for their salvation.  Theses “</a:t>
            </a:r>
            <a:r>
              <a:rPr lang="en-US" sz="2800" b="1" dirty="0" smtClean="0">
                <a:effectLst>
                  <a:outerShdw blurRad="38100" dist="38100" dir="2700000" algn="tl">
                    <a:srgbClr val="000000">
                      <a:alpha val="43137"/>
                    </a:srgbClr>
                  </a:outerShdw>
                </a:effectLst>
                <a:latin typeface="Cambria" pitchFamily="18" charset="0"/>
              </a:rPr>
              <a:t>weak</a:t>
            </a:r>
            <a:r>
              <a:rPr lang="en-US" sz="2800" b="1" dirty="0" smtClean="0">
                <a:latin typeface="Cambria" pitchFamily="18" charset="0"/>
              </a:rPr>
              <a:t>” Christians feel they still have to </a:t>
            </a:r>
            <a:r>
              <a:rPr lang="en-US" sz="2800" b="1" u="sng" dirty="0" smtClean="0">
                <a:effectLst>
                  <a:outerShdw blurRad="38100" dist="38100" dir="2700000" algn="tl">
                    <a:srgbClr val="000000">
                      <a:alpha val="43137"/>
                    </a:srgbClr>
                  </a:outerShdw>
                </a:effectLst>
                <a:latin typeface="Cambria" pitchFamily="18" charset="0"/>
              </a:rPr>
              <a:t>add</a:t>
            </a:r>
            <a:r>
              <a:rPr lang="en-US" sz="2800" b="1" dirty="0" smtClean="0">
                <a:latin typeface="Cambria" pitchFamily="18" charset="0"/>
              </a:rPr>
              <a:t> some details themselves.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14:1 – 23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93757"/>
          </a:xfrm>
          <a:prstGeom prst="rect">
            <a:avLst/>
          </a:prstGeom>
          <a:noFill/>
          <a:effectLst/>
        </p:spPr>
        <p:txBody>
          <a:bodyPr wrap="square" rtlCol="0">
            <a:spAutoFit/>
          </a:bodyPr>
          <a:lstStyle/>
          <a:p>
            <a:pPr marL="274320" indent="-274320" algn="ctr">
              <a:spcAft>
                <a:spcPts val="1200"/>
              </a:spcAft>
            </a:pPr>
            <a:r>
              <a:rPr lang="en-US" sz="2800" b="1" dirty="0" smtClean="0">
                <a:latin typeface="Cambria" pitchFamily="18" charset="0"/>
              </a:rPr>
              <a:t>	</a:t>
            </a:r>
            <a:r>
              <a:rPr lang="en-US" sz="2400" b="1" dirty="0" smtClean="0">
                <a:solidFill>
                  <a:srgbClr val="C00000"/>
                </a:solidFill>
                <a:effectLst>
                  <a:outerShdw blurRad="38100" dist="38100" dir="2700000" algn="tl">
                    <a:srgbClr val="000000">
                      <a:alpha val="43137"/>
                    </a:srgbClr>
                  </a:outerShdw>
                </a:effectLst>
                <a:latin typeface="Cambria" pitchFamily="18" charset="0"/>
              </a:rPr>
              <a:t>NOTHING IS CLEAN OR UNCLEAN BY ITSELF</a:t>
            </a:r>
            <a:endParaRPr lang="en-US" sz="2600" b="1" dirty="0" smtClean="0">
              <a:solidFill>
                <a:srgbClr val="C00000"/>
              </a:solidFill>
              <a:effectLst>
                <a:outerShdw blurRad="38100" dist="38100" dir="2700000" algn="tl">
                  <a:srgbClr val="000000">
                    <a:alpha val="43137"/>
                  </a:srgbClr>
                </a:outerShdw>
              </a:effectLst>
              <a:latin typeface="Cambria" pitchFamily="18" charset="0"/>
            </a:endParaRPr>
          </a:p>
          <a:p>
            <a:pPr marL="274320" indent="-274320">
              <a:spcAft>
                <a:spcPts val="1200"/>
              </a:spcAft>
              <a:buFont typeface="Arial" pitchFamily="34" charset="0"/>
              <a:buChar char="•"/>
            </a:pPr>
            <a:r>
              <a:rPr lang="en-US" sz="2800" b="1" dirty="0" smtClean="0">
                <a:latin typeface="Cambria" pitchFamily="18" charset="0"/>
              </a:rPr>
              <a:t>How should a Christian whose </a:t>
            </a:r>
            <a:r>
              <a:rPr lang="en-US" sz="2800" b="1" dirty="0" smtClean="0">
                <a:effectLst>
                  <a:outerShdw blurRad="38100" dist="38100" dir="2700000" algn="tl">
                    <a:srgbClr val="000000">
                      <a:alpha val="43137"/>
                    </a:srgbClr>
                  </a:outerShdw>
                </a:effectLst>
                <a:latin typeface="Cambria" pitchFamily="18" charset="0"/>
              </a:rPr>
              <a:t>convictions</a:t>
            </a:r>
            <a:r>
              <a:rPr lang="en-US" sz="2800" b="1" dirty="0" smtClean="0">
                <a:latin typeface="Cambria" pitchFamily="18" charset="0"/>
              </a:rPr>
              <a:t> allow him to </a:t>
            </a:r>
            <a:r>
              <a:rPr lang="en-US" sz="2800" b="1" u="sng" dirty="0" smtClean="0">
                <a:effectLst>
                  <a:outerShdw blurRad="38100" dist="38100" dir="2700000" algn="tl">
                    <a:srgbClr val="000000">
                      <a:alpha val="43137"/>
                    </a:srgbClr>
                  </a:outerShdw>
                </a:effectLst>
                <a:latin typeface="Cambria" pitchFamily="18" charset="0"/>
              </a:rPr>
              <a:t>eat</a:t>
            </a:r>
            <a:r>
              <a:rPr lang="en-US" sz="2800" b="1" dirty="0" smtClean="0">
                <a:latin typeface="Cambria" pitchFamily="18" charset="0"/>
              </a:rPr>
              <a:t> everything respond to one with </a:t>
            </a:r>
            <a:r>
              <a:rPr lang="en-US" sz="2800" b="1" dirty="0" smtClean="0">
                <a:effectLst>
                  <a:outerShdw blurRad="38100" dist="38100" dir="2700000" algn="tl">
                    <a:srgbClr val="000000">
                      <a:alpha val="43137"/>
                    </a:srgbClr>
                  </a:outerShdw>
                </a:effectLst>
                <a:latin typeface="Cambria" pitchFamily="18" charset="0"/>
              </a:rPr>
              <a:t>scruples</a:t>
            </a:r>
            <a:r>
              <a:rPr lang="en-US" sz="2800" b="1" dirty="0" smtClean="0">
                <a:latin typeface="Cambria" pitchFamily="18" charset="0"/>
              </a:rPr>
              <a:t> against certain foods?  </a:t>
            </a:r>
          </a:p>
          <a:p>
            <a:pPr marL="274320" indent="-274320">
              <a:spcAft>
                <a:spcPts val="1200"/>
              </a:spcAft>
              <a:buFont typeface="Arial" pitchFamily="34" charset="0"/>
              <a:buChar char="•"/>
            </a:pPr>
            <a:r>
              <a:rPr lang="en-US" sz="2800" b="1" dirty="0" smtClean="0">
                <a:latin typeface="Cambria" pitchFamily="18" charset="0"/>
              </a:rPr>
              <a:t>In Christian love, he ought to forgo his </a:t>
            </a:r>
            <a:r>
              <a:rPr lang="en-US" sz="2800" b="1" u="sng" dirty="0" smtClean="0">
                <a:effectLst>
                  <a:outerShdw blurRad="38100" dist="38100" dir="2700000" algn="tl">
                    <a:srgbClr val="000000">
                      <a:alpha val="43137"/>
                    </a:srgbClr>
                  </a:outerShdw>
                </a:effectLst>
                <a:latin typeface="Cambria" pitchFamily="18" charset="0"/>
              </a:rPr>
              <a:t>liberty</a:t>
            </a:r>
            <a:r>
              <a:rPr lang="en-US" sz="2800" b="1" dirty="0" smtClean="0">
                <a:latin typeface="Cambria" pitchFamily="18" charset="0"/>
              </a:rPr>
              <a:t> in Christ to avoid being a spiritual hindrance to his spiritual brother.  </a:t>
            </a:r>
          </a:p>
          <a:p>
            <a:pPr marL="274320" indent="-274320">
              <a:spcAft>
                <a:spcPts val="1200"/>
              </a:spcAft>
              <a:buFont typeface="Arial" pitchFamily="34" charset="0"/>
              <a:buChar char="•"/>
            </a:pPr>
            <a:r>
              <a:rPr lang="en-US" sz="2800" b="1" dirty="0" smtClean="0">
                <a:latin typeface="Cambria" pitchFamily="18" charset="0"/>
              </a:rPr>
              <a:t>If he persists in exercising his </a:t>
            </a:r>
            <a:r>
              <a:rPr lang="en-US" sz="2800" b="1" u="sng" dirty="0" smtClean="0">
                <a:effectLst>
                  <a:outerShdw blurRad="38100" dist="38100" dir="2700000" algn="tl">
                    <a:srgbClr val="000000">
                      <a:alpha val="43137"/>
                    </a:srgbClr>
                  </a:outerShdw>
                </a:effectLst>
                <a:latin typeface="Cambria" pitchFamily="18" charset="0"/>
              </a:rPr>
              <a:t>liberty</a:t>
            </a:r>
            <a:r>
              <a:rPr lang="en-US" sz="2800" b="1" dirty="0" smtClean="0">
                <a:latin typeface="Cambria" pitchFamily="18" charset="0"/>
              </a:rPr>
              <a:t> so that his brother is distressed (</a:t>
            </a:r>
            <a:r>
              <a:rPr lang="en-US" sz="2800" b="1" i="1" dirty="0" smtClean="0">
                <a:latin typeface="Cambria" pitchFamily="18" charset="0"/>
              </a:rPr>
              <a:t>“grieved </a:t>
            </a:r>
            <a:r>
              <a:rPr lang="en-US" sz="2800" b="1" dirty="0" smtClean="0">
                <a:latin typeface="Cambria" pitchFamily="18" charset="0"/>
              </a:rPr>
              <a:t>or</a:t>
            </a:r>
            <a:r>
              <a:rPr lang="en-US" sz="2800" b="1" i="1" dirty="0" smtClean="0">
                <a:latin typeface="Cambria" pitchFamily="18" charset="0"/>
              </a:rPr>
              <a:t> hurt”</a:t>
            </a:r>
            <a:r>
              <a:rPr lang="en-US" sz="2800" b="1" dirty="0" smtClean="0">
                <a:latin typeface="Cambria" pitchFamily="18" charset="0"/>
              </a:rPr>
              <a:t>), Paul concludes, then the Christian exercising his </a:t>
            </a:r>
            <a:r>
              <a:rPr lang="en-US" sz="2800" b="1" u="sng" dirty="0" smtClean="0">
                <a:effectLst>
                  <a:outerShdw blurRad="38100" dist="38100" dir="2700000" algn="tl">
                    <a:srgbClr val="000000">
                      <a:alpha val="43137"/>
                    </a:srgbClr>
                  </a:outerShdw>
                </a:effectLst>
                <a:latin typeface="Cambria" pitchFamily="18" charset="0"/>
              </a:rPr>
              <a:t>liberty</a:t>
            </a:r>
            <a:r>
              <a:rPr lang="en-US" sz="2800" b="1" dirty="0" smtClean="0">
                <a:latin typeface="Cambria" pitchFamily="18" charset="0"/>
              </a:rPr>
              <a:t> is no longer acting (</a:t>
            </a:r>
            <a:r>
              <a:rPr lang="en-US" sz="2800" b="1" i="1" dirty="0" smtClean="0">
                <a:latin typeface="Cambria" pitchFamily="18" charset="0"/>
              </a:rPr>
              <a:t>“walking”</a:t>
            </a:r>
            <a:r>
              <a:rPr lang="en-US" sz="2800" b="1" dirty="0" smtClean="0">
                <a:latin typeface="Cambria" pitchFamily="18" charset="0"/>
              </a:rPr>
              <a:t>) in </a:t>
            </a:r>
            <a:r>
              <a:rPr lang="en-US" sz="2800" b="1"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14:14 – 16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724644"/>
          </a:xfrm>
          <a:prstGeom prst="rect">
            <a:avLst/>
          </a:prstGeom>
          <a:noFill/>
          <a:effectLst/>
        </p:spPr>
        <p:txBody>
          <a:bodyPr wrap="square" rtlCol="0">
            <a:spAutoFit/>
          </a:bodyPr>
          <a:lstStyle/>
          <a:p>
            <a:pPr marL="274320" indent="-274320" algn="ctr">
              <a:spcAft>
                <a:spcPts val="1200"/>
              </a:spcAft>
            </a:pPr>
            <a:r>
              <a:rPr lang="en-US" sz="2800" b="1" dirty="0" smtClean="0">
                <a:latin typeface="Cambria" pitchFamily="18" charset="0"/>
              </a:rPr>
              <a:t>	</a:t>
            </a:r>
            <a:r>
              <a:rPr lang="en-US" sz="2400" b="1" dirty="0" smtClean="0">
                <a:solidFill>
                  <a:srgbClr val="C00000"/>
                </a:solidFill>
                <a:effectLst>
                  <a:outerShdw blurRad="38100" dist="38100" dir="2700000" algn="tl">
                    <a:srgbClr val="000000">
                      <a:alpha val="43137"/>
                    </a:srgbClr>
                  </a:outerShdw>
                </a:effectLst>
                <a:latin typeface="Cambria" pitchFamily="18" charset="0"/>
              </a:rPr>
              <a:t>NOTHING IS CLEAN OR UNCLEAN BY ITSELF</a:t>
            </a:r>
            <a:endParaRPr lang="en-US" sz="2600" b="1" dirty="0" smtClean="0">
              <a:solidFill>
                <a:srgbClr val="C00000"/>
              </a:solidFill>
              <a:effectLst>
                <a:outerShdw blurRad="38100" dist="38100" dir="2700000" algn="tl">
                  <a:srgbClr val="000000">
                    <a:alpha val="43137"/>
                  </a:srgbClr>
                </a:outerShdw>
              </a:effectLst>
              <a:latin typeface="Cambria" pitchFamily="18" charset="0"/>
            </a:endParaRPr>
          </a:p>
          <a:p>
            <a:pPr marL="274320" indent="-274320">
              <a:spcAft>
                <a:spcPts val="1200"/>
              </a:spcAft>
              <a:buFont typeface="Arial" pitchFamily="34" charset="0"/>
              <a:buChar char="•"/>
            </a:pPr>
            <a:r>
              <a:rPr lang="en-US" sz="2800" b="1" dirty="0" smtClean="0">
                <a:latin typeface="Cambria" pitchFamily="18" charset="0"/>
              </a:rPr>
              <a:t>Such persistence could cause the spiritual destruction of a brother for whom Christ died. Here, “</a:t>
            </a:r>
            <a:r>
              <a:rPr lang="en-US" sz="2800" b="1" dirty="0" smtClean="0">
                <a:effectLst>
                  <a:outerShdw blurRad="38100" dist="38100" dir="2700000" algn="tl">
                    <a:srgbClr val="000000">
                      <a:alpha val="43137"/>
                    </a:srgbClr>
                  </a:outerShdw>
                </a:effectLst>
                <a:latin typeface="Cambria" pitchFamily="18" charset="0"/>
              </a:rPr>
              <a:t>destroy</a:t>
            </a:r>
            <a:r>
              <a:rPr lang="en-US" sz="2800" b="1" dirty="0" smtClean="0">
                <a:latin typeface="Cambria" pitchFamily="18" charset="0"/>
              </a:rPr>
              <a:t>” mean temporal ruin; a Christian forced to act contrary to his </a:t>
            </a:r>
            <a:r>
              <a:rPr lang="en-US" sz="2800" b="1" u="sng" dirty="0" smtClean="0">
                <a:effectLst>
                  <a:outerShdw blurRad="38100" dist="38100" dir="2700000" algn="tl">
                    <a:srgbClr val="000000">
                      <a:alpha val="43137"/>
                    </a:srgbClr>
                  </a:outerShdw>
                </a:effectLst>
                <a:latin typeface="Cambria" pitchFamily="18" charset="0"/>
              </a:rPr>
              <a:t>scruples</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Persisting in one’s </a:t>
            </a:r>
            <a:r>
              <a:rPr lang="en-US" sz="2800" b="1" u="sng" dirty="0" smtClean="0">
                <a:effectLst>
                  <a:outerShdw blurRad="38100" dist="38100" dir="2700000" algn="tl">
                    <a:srgbClr val="000000">
                      <a:alpha val="43137"/>
                    </a:srgbClr>
                  </a:outerShdw>
                </a:effectLst>
                <a:latin typeface="Cambria" pitchFamily="18" charset="0"/>
              </a:rPr>
              <a:t>freedom</a:t>
            </a:r>
            <a:r>
              <a:rPr lang="en-US" sz="2800" b="1" dirty="0" smtClean="0">
                <a:latin typeface="Cambria" pitchFamily="18" charset="0"/>
              </a:rPr>
              <a:t> could also result in his Christian </a:t>
            </a:r>
            <a:r>
              <a:rPr lang="en-US" sz="2800" b="1" u="sng" dirty="0" smtClean="0">
                <a:effectLst>
                  <a:outerShdw blurRad="38100" dist="38100" dir="2700000" algn="tl">
                    <a:srgbClr val="000000">
                      <a:alpha val="43137"/>
                    </a:srgbClr>
                  </a:outerShdw>
                </a:effectLst>
                <a:latin typeface="Cambria" pitchFamily="18" charset="0"/>
              </a:rPr>
              <a:t>liberty</a:t>
            </a:r>
            <a:r>
              <a:rPr lang="en-US" sz="2800" b="1" dirty="0" smtClean="0">
                <a:latin typeface="Cambria" pitchFamily="18" charset="0"/>
              </a:rPr>
              <a:t> (what you consider good) being blasphemed (spoken of as evil).   </a:t>
            </a:r>
          </a:p>
          <a:p>
            <a:pPr marL="274320" indent="-274320">
              <a:spcAft>
                <a:spcPts val="1200"/>
              </a:spcAft>
              <a:buFont typeface="Arial" pitchFamily="34" charset="0"/>
              <a:buChar char="•"/>
            </a:pPr>
            <a:r>
              <a:rPr lang="en-US" sz="2800" b="1" dirty="0" smtClean="0">
                <a:latin typeface="Cambria" pitchFamily="18" charset="0"/>
              </a:rPr>
              <a:t>When unbelievers see a </a:t>
            </a:r>
            <a:r>
              <a:rPr lang="en-US" sz="2800" b="1" dirty="0" smtClean="0">
                <a:effectLst>
                  <a:outerShdw blurRad="38100" dist="38100" dir="2700000" algn="tl">
                    <a:srgbClr val="000000">
                      <a:alpha val="43137"/>
                    </a:srgbClr>
                  </a:outerShdw>
                </a:effectLst>
                <a:latin typeface="Cambria" pitchFamily="18" charset="0"/>
              </a:rPr>
              <a:t>strong</a:t>
            </a:r>
            <a:r>
              <a:rPr lang="en-US" sz="2800" b="1" dirty="0" smtClean="0">
                <a:latin typeface="Cambria" pitchFamily="18" charset="0"/>
              </a:rPr>
              <a:t> Christian abusing his freedom in Christ and harming a </a:t>
            </a:r>
            <a:r>
              <a:rPr lang="en-US" sz="2800" b="1" dirty="0" smtClean="0">
                <a:effectLst>
                  <a:outerShdw blurRad="38100" dist="38100" dir="2700000" algn="tl">
                    <a:srgbClr val="000000">
                      <a:alpha val="43137"/>
                    </a:srgbClr>
                  </a:outerShdw>
                </a:effectLst>
                <a:latin typeface="Cambria" pitchFamily="18" charset="0"/>
              </a:rPr>
              <a:t>weaker</a:t>
            </a:r>
            <a:r>
              <a:rPr lang="en-US" sz="2800" b="1" dirty="0" smtClean="0">
                <a:latin typeface="Cambria" pitchFamily="18" charset="0"/>
              </a:rPr>
              <a:t> brother, they will conclude that Christianity is filled with </a:t>
            </a:r>
            <a:r>
              <a:rPr lang="en-US" sz="2800" b="1" i="1" dirty="0" smtClean="0">
                <a:effectLst>
                  <a:outerShdw blurRad="38100" dist="38100" dir="2700000" algn="tl">
                    <a:srgbClr val="000000">
                      <a:alpha val="43137"/>
                    </a:srgbClr>
                  </a:outerShdw>
                </a:effectLst>
                <a:latin typeface="Cambria" pitchFamily="18" charset="0"/>
              </a:rPr>
              <a:t>unloving people</a:t>
            </a:r>
            <a:r>
              <a:rPr lang="en-US" sz="2800" b="1" dirty="0" smtClean="0">
                <a:latin typeface="Cambria" pitchFamily="18" charset="0"/>
              </a:rPr>
              <a:t>; reflecting on God.</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14:14 – 16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14:17 – 19  </a:t>
            </a:r>
          </a:p>
        </p:txBody>
      </p:sp>
      <p:sp>
        <p:nvSpPr>
          <p:cNvPr id="4" name="TextBox 3"/>
          <p:cNvSpPr txBox="1"/>
          <p:nvPr/>
        </p:nvSpPr>
        <p:spPr>
          <a:xfrm>
            <a:off x="381000" y="1143000"/>
            <a:ext cx="8458200" cy="3385542"/>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17</a:t>
            </a:r>
            <a:r>
              <a:rPr lang="en-US" sz="2800" i="1" dirty="0" smtClean="0">
                <a:latin typeface="Georgia" pitchFamily="18" charset="0"/>
              </a:rPr>
              <a:t>For the kingdom of God is not a matter of eating and drinking, but of righteousness, peace, and joy in the Holy Spirit,  </a:t>
            </a:r>
            <a:r>
              <a:rPr lang="en-US" sz="2800" b="1" i="1" baseline="30000" dirty="0" smtClean="0">
                <a:effectLst>
                  <a:outerShdw blurRad="38100" dist="38100" dir="2700000" algn="tl">
                    <a:srgbClr val="000000">
                      <a:alpha val="43137"/>
                    </a:srgbClr>
                  </a:outerShdw>
                </a:effectLst>
                <a:latin typeface="Georgia" pitchFamily="18" charset="0"/>
              </a:rPr>
              <a:t>18</a:t>
            </a:r>
            <a:r>
              <a:rPr lang="en-US" sz="2800" i="1" dirty="0" smtClean="0">
                <a:latin typeface="Georgia" pitchFamily="18" charset="0"/>
              </a:rPr>
              <a:t>because anyone who serves Christ in this way is pleasing to God and receives human approval.  </a:t>
            </a:r>
            <a:r>
              <a:rPr lang="en-US" sz="2800" b="1" baseline="30000" dirty="0" smtClean="0">
                <a:effectLst>
                  <a:outerShdw blurRad="38100" dist="38100" dir="2700000" algn="tl">
                    <a:srgbClr val="000000">
                      <a:alpha val="43137"/>
                    </a:srgbClr>
                  </a:outerShdw>
                </a:effectLst>
                <a:latin typeface="Georgia" pitchFamily="18" charset="0"/>
              </a:rPr>
              <a:t>19</a:t>
            </a:r>
            <a:r>
              <a:rPr lang="en-US" sz="2800" i="1" dirty="0" smtClean="0">
                <a:latin typeface="Georgia" pitchFamily="18" charset="0"/>
              </a:rPr>
              <a:t>Let us therefore make every effort to do what leads to peace and to mutual edification.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39978"/>
          </a:xfrm>
          <a:prstGeom prst="rect">
            <a:avLst/>
          </a:prstGeom>
          <a:noFill/>
          <a:effectLst/>
        </p:spPr>
        <p:txBody>
          <a:bodyPr wrap="square" rtlCol="0">
            <a:spAutoFit/>
          </a:bodyPr>
          <a:lstStyle/>
          <a:p>
            <a:pPr marL="274320" indent="-274320" algn="ctr">
              <a:spcAft>
                <a:spcPts val="1200"/>
              </a:spcAft>
            </a:pPr>
            <a:r>
              <a:rPr lang="en-US" sz="2800" b="1" dirty="0" smtClean="0">
                <a:latin typeface="Cambria" pitchFamily="18" charset="0"/>
              </a:rPr>
              <a:t>	</a:t>
            </a:r>
            <a:r>
              <a:rPr lang="en-US" sz="2400" b="1" dirty="0" smtClean="0">
                <a:solidFill>
                  <a:srgbClr val="C00000"/>
                </a:solidFill>
                <a:effectLst>
                  <a:outerShdw blurRad="38100" dist="38100" dir="2700000" algn="tl">
                    <a:srgbClr val="000000">
                      <a:alpha val="43137"/>
                    </a:srgbClr>
                  </a:outerShdw>
                </a:effectLst>
                <a:latin typeface="Cambria" pitchFamily="18" charset="0"/>
              </a:rPr>
              <a:t>THE ESSENCE OF CHRISTIANITY IS NOT FOUND IN EXTERNAL MATTERS</a:t>
            </a:r>
            <a:endParaRPr lang="en-US" sz="2600" b="1" dirty="0" smtClean="0">
              <a:solidFill>
                <a:srgbClr val="C00000"/>
              </a:solidFill>
              <a:effectLst>
                <a:outerShdw blurRad="38100" dist="38100" dir="2700000" algn="tl">
                  <a:srgbClr val="000000">
                    <a:alpha val="43137"/>
                  </a:srgbClr>
                </a:outerShdw>
              </a:effectLst>
              <a:latin typeface="Cambria" pitchFamily="18" charset="0"/>
            </a:endParaRPr>
          </a:p>
          <a:p>
            <a:pPr marL="274320" indent="-274320">
              <a:spcAft>
                <a:spcPts val="1200"/>
              </a:spcAft>
              <a:buFont typeface="Arial" pitchFamily="34" charset="0"/>
              <a:buChar char="•"/>
            </a:pPr>
            <a:r>
              <a:rPr lang="en-US" sz="2800" b="1" dirty="0" smtClean="0">
                <a:latin typeface="Cambria" pitchFamily="18" charset="0"/>
              </a:rPr>
              <a:t>Jesus said, </a:t>
            </a:r>
            <a:r>
              <a:rPr lang="en-US" sz="2800" b="1" i="1" dirty="0" smtClean="0">
                <a:latin typeface="Cambria" pitchFamily="18" charset="0"/>
              </a:rPr>
              <a:t>“it is not what enters into the mouth that defiles the man, but what proceeds out of the mouth, this defiles the man”</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Matt. 15:11</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How easy to get hung up on tangible things such as foods, habits, clothing, recreation, music, and even decorations.  The organ of life’s richest delights is </a:t>
            </a:r>
            <a:r>
              <a:rPr lang="en-US" sz="2800" b="1" i="1" u="sng" dirty="0" smtClean="0">
                <a:latin typeface="Cambria" pitchFamily="18" charset="0"/>
              </a:rPr>
              <a:t>not</a:t>
            </a:r>
            <a:r>
              <a:rPr lang="en-US" sz="2800" b="1" dirty="0" smtClean="0">
                <a:latin typeface="Cambria" pitchFamily="18" charset="0"/>
              </a:rPr>
              <a:t> the </a:t>
            </a:r>
            <a:r>
              <a:rPr lang="en-US" sz="2800" b="1" dirty="0" smtClean="0">
                <a:effectLst>
                  <a:outerShdw blurRad="38100" dist="38100" dir="2700000" algn="tl">
                    <a:srgbClr val="000000">
                      <a:alpha val="43137"/>
                    </a:srgbClr>
                  </a:outerShdw>
                </a:effectLst>
                <a:latin typeface="Cambria" pitchFamily="18" charset="0"/>
              </a:rPr>
              <a:t>stomach</a:t>
            </a:r>
            <a:r>
              <a:rPr lang="en-US" sz="2800" b="1" dirty="0" smtClean="0">
                <a:latin typeface="Cambria" pitchFamily="18" charset="0"/>
              </a:rPr>
              <a:t>; it’s the </a:t>
            </a:r>
            <a:r>
              <a:rPr lang="en-US" sz="2800" b="1" dirty="0" smtClean="0">
                <a:effectLst>
                  <a:outerShdw blurRad="38100" dist="38100" dir="2700000" algn="tl">
                    <a:srgbClr val="000000">
                      <a:alpha val="43137"/>
                    </a:srgbClr>
                  </a:outerShdw>
                </a:effectLst>
                <a:latin typeface="Cambria" pitchFamily="18" charset="0"/>
              </a:rPr>
              <a:t>heart</a:t>
            </a:r>
            <a:r>
              <a:rPr lang="en-US" sz="2800" b="1" dirty="0" smtClean="0">
                <a:latin typeface="Cambria" pitchFamily="18" charset="0"/>
              </a:rPr>
              <a:t>.  At the end of the day, we will answer </a:t>
            </a:r>
            <a:r>
              <a:rPr lang="en-US" sz="2800" b="1" i="1" u="sng" dirty="0" smtClean="0">
                <a:latin typeface="Cambria" pitchFamily="18" charset="0"/>
              </a:rPr>
              <a:t>not</a:t>
            </a:r>
            <a:r>
              <a:rPr lang="en-US" sz="2800" b="1" dirty="0" smtClean="0">
                <a:latin typeface="Cambria" pitchFamily="18" charset="0"/>
              </a:rPr>
              <a:t> for what we put into our </a:t>
            </a:r>
            <a:r>
              <a:rPr lang="en-US" sz="2800" b="1" dirty="0" smtClean="0">
                <a:effectLst>
                  <a:outerShdw blurRad="38100" dist="38100" dir="2700000" algn="tl">
                    <a:srgbClr val="000000">
                      <a:alpha val="43137"/>
                    </a:srgbClr>
                  </a:outerShdw>
                </a:effectLst>
                <a:latin typeface="Cambria" pitchFamily="18" charset="0"/>
              </a:rPr>
              <a:t>stomachs</a:t>
            </a:r>
            <a:r>
              <a:rPr lang="en-US" sz="2800" b="1" dirty="0" smtClean="0">
                <a:latin typeface="Cambria" pitchFamily="18" charset="0"/>
              </a:rPr>
              <a:t> but for the attitudes we nurtured in our </a:t>
            </a:r>
            <a:r>
              <a:rPr lang="en-US" sz="2800" b="1" dirty="0" smtClean="0">
                <a:effectLst>
                  <a:outerShdw blurRad="38100" dist="38100" dir="2700000" algn="tl">
                    <a:srgbClr val="000000">
                      <a:alpha val="43137"/>
                    </a:srgbClr>
                  </a:outerShdw>
                </a:effectLst>
                <a:latin typeface="Cambria" pitchFamily="18" charset="0"/>
              </a:rPr>
              <a:t>hearts</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14:17 – 19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lgn="ctr">
              <a:spcAft>
                <a:spcPts val="1200"/>
              </a:spcAft>
            </a:pPr>
            <a:r>
              <a:rPr lang="en-US" sz="2800" b="1" dirty="0" smtClean="0">
                <a:latin typeface="Cambria" pitchFamily="18" charset="0"/>
              </a:rPr>
              <a:t>	</a:t>
            </a:r>
            <a:r>
              <a:rPr lang="en-US" sz="2400" b="1" dirty="0" smtClean="0">
                <a:solidFill>
                  <a:srgbClr val="C00000"/>
                </a:solidFill>
                <a:effectLst>
                  <a:outerShdw blurRad="38100" dist="38100" dir="2700000" algn="tl">
                    <a:srgbClr val="000000">
                      <a:alpha val="43137"/>
                    </a:srgbClr>
                  </a:outerShdw>
                </a:effectLst>
                <a:latin typeface="Cambria" pitchFamily="18" charset="0"/>
              </a:rPr>
              <a:t>THE ESSENCE OF CHRISTIANITY IS NOT FOUND IN EXTERNAL MATTERS</a:t>
            </a:r>
            <a:endParaRPr lang="en-US" sz="2600" b="1" dirty="0" smtClean="0">
              <a:solidFill>
                <a:srgbClr val="C00000"/>
              </a:solidFill>
              <a:effectLst>
                <a:outerShdw blurRad="38100" dist="38100" dir="2700000" algn="tl">
                  <a:srgbClr val="000000">
                    <a:alpha val="43137"/>
                  </a:srgbClr>
                </a:outerShdw>
              </a:effectLst>
              <a:latin typeface="Cambria" pitchFamily="18" charset="0"/>
            </a:endParaRPr>
          </a:p>
          <a:p>
            <a:pPr marL="274320" indent="-274320">
              <a:spcAft>
                <a:spcPts val="1200"/>
              </a:spcAft>
              <a:buFont typeface="Arial" pitchFamily="34" charset="0"/>
              <a:buChar char="•"/>
            </a:pPr>
            <a:r>
              <a:rPr lang="en-US" sz="2800" b="1" dirty="0" smtClean="0">
                <a:latin typeface="Cambria" pitchFamily="18" charset="0"/>
              </a:rPr>
              <a:t>After all, food is not that important an issue; it is not the </a:t>
            </a:r>
            <a:r>
              <a:rPr lang="en-US" sz="2800" b="1" i="1" u="sng" dirty="0" smtClean="0">
                <a:latin typeface="Cambria" pitchFamily="18" charset="0"/>
              </a:rPr>
              <a:t>sum</a:t>
            </a:r>
            <a:r>
              <a:rPr lang="en-US" sz="2800" b="1" dirty="0" smtClean="0">
                <a:latin typeface="Cambria" pitchFamily="18" charset="0"/>
              </a:rPr>
              <a:t> and </a:t>
            </a:r>
            <a:r>
              <a:rPr lang="en-US" sz="2800" b="1" i="1" u="sng" dirty="0" smtClean="0">
                <a:latin typeface="Cambria" pitchFamily="18" charset="0"/>
              </a:rPr>
              <a:t>substance</a:t>
            </a:r>
            <a:r>
              <a:rPr lang="en-US" sz="2800" b="1" dirty="0" smtClean="0">
                <a:latin typeface="Cambria" pitchFamily="18" charset="0"/>
              </a:rPr>
              <a:t> of the kingdom of God.  </a:t>
            </a:r>
          </a:p>
          <a:p>
            <a:pPr marL="274320" indent="-274320">
              <a:spcAft>
                <a:spcPts val="1200"/>
              </a:spcAft>
              <a:buFont typeface="Arial" pitchFamily="34" charset="0"/>
              <a:buChar char="•"/>
            </a:pPr>
            <a:r>
              <a:rPr lang="en-US" sz="2800" b="1" dirty="0" smtClean="0">
                <a:latin typeface="Cambria" pitchFamily="18" charset="0"/>
              </a:rPr>
              <a:t>But the kingdom is </a:t>
            </a:r>
            <a:r>
              <a:rPr lang="en-US" sz="2800" b="1" dirty="0" smtClean="0">
                <a:effectLst>
                  <a:outerShdw blurRad="38100" dist="38100" dir="2700000" algn="tl">
                    <a:srgbClr val="000000">
                      <a:alpha val="43137"/>
                    </a:srgbClr>
                  </a:outerShdw>
                </a:effectLst>
                <a:latin typeface="Cambria" pitchFamily="18" charset="0"/>
              </a:rPr>
              <a:t>righteousness</a:t>
            </a:r>
            <a:r>
              <a:rPr lang="en-US" sz="2800" b="1" dirty="0" smtClean="0">
                <a:latin typeface="Cambria" pitchFamily="18" charset="0"/>
              </a:rPr>
              <a:t> (upright living), </a:t>
            </a:r>
            <a:r>
              <a:rPr lang="en-US" sz="2800" b="1" dirty="0" smtClean="0">
                <a:effectLst>
                  <a:outerShdw blurRad="38100" dist="38100" dir="2700000" algn="tl">
                    <a:srgbClr val="000000">
                      <a:alpha val="43137"/>
                    </a:srgbClr>
                  </a:outerShdw>
                </a:effectLst>
                <a:latin typeface="Cambria" pitchFamily="18" charset="0"/>
              </a:rPr>
              <a:t>peace</a:t>
            </a:r>
            <a:r>
              <a:rPr lang="en-US" sz="2800" b="1" dirty="0" smtClean="0">
                <a:latin typeface="Cambria" pitchFamily="18" charset="0"/>
              </a:rPr>
              <a:t> (unity) and </a:t>
            </a:r>
            <a:r>
              <a:rPr lang="en-US" sz="2800" b="1" dirty="0" smtClean="0">
                <a:effectLst>
                  <a:outerShdw blurRad="38100" dist="38100" dir="2700000" algn="tl">
                    <a:srgbClr val="000000">
                      <a:alpha val="43137"/>
                    </a:srgbClr>
                  </a:outerShdw>
                </a:effectLst>
                <a:latin typeface="Cambria" pitchFamily="18" charset="0"/>
              </a:rPr>
              <a:t>joy</a:t>
            </a:r>
            <a:r>
              <a:rPr lang="en-US" sz="2800" b="1" dirty="0" smtClean="0">
                <a:latin typeface="Cambria" pitchFamily="18" charset="0"/>
              </a:rPr>
              <a:t> in (the authority of) the Holy Spirit.  These are the essentials of Christian fellowship and harmony.  </a:t>
            </a:r>
          </a:p>
          <a:p>
            <a:pPr marL="274320" indent="-274320">
              <a:spcAft>
                <a:spcPts val="1200"/>
              </a:spcAft>
              <a:buFont typeface="Arial" pitchFamily="34" charset="0"/>
              <a:buChar char="•"/>
            </a:pPr>
            <a:r>
              <a:rPr lang="en-US" sz="2800" b="1" dirty="0" smtClean="0">
                <a:latin typeface="Cambria" pitchFamily="18" charset="0"/>
              </a:rPr>
              <a:t>A “</a:t>
            </a:r>
            <a:r>
              <a:rPr lang="en-US" sz="2800" b="1" dirty="0" smtClean="0">
                <a:effectLst>
                  <a:outerShdw blurRad="38100" dist="38100" dir="2700000" algn="tl">
                    <a:srgbClr val="000000">
                      <a:alpha val="43137"/>
                    </a:srgbClr>
                  </a:outerShdw>
                </a:effectLst>
                <a:latin typeface="Cambria" pitchFamily="18" charset="0"/>
              </a:rPr>
              <a:t>strong</a:t>
            </a:r>
            <a:r>
              <a:rPr lang="en-US" sz="2800" b="1" dirty="0" smtClean="0">
                <a:latin typeface="Cambria" pitchFamily="18" charset="0"/>
              </a:rPr>
              <a:t>” believer insists on right conduct, harmony, and joy rather than forcing his own lifestyle on others.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14:17 – 19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lgn="ctr">
              <a:spcAft>
                <a:spcPts val="1200"/>
              </a:spcAft>
            </a:pPr>
            <a:r>
              <a:rPr lang="en-US" sz="2800" b="1" dirty="0" smtClean="0">
                <a:latin typeface="Cambria" pitchFamily="18" charset="0"/>
              </a:rPr>
              <a:t>	</a:t>
            </a:r>
            <a:r>
              <a:rPr lang="en-US" sz="2400" b="1" dirty="0" smtClean="0">
                <a:solidFill>
                  <a:srgbClr val="C00000"/>
                </a:solidFill>
                <a:effectLst>
                  <a:outerShdw blurRad="38100" dist="38100" dir="2700000" algn="tl">
                    <a:srgbClr val="000000">
                      <a:alpha val="43137"/>
                    </a:srgbClr>
                  </a:outerShdw>
                </a:effectLst>
                <a:latin typeface="Cambria" pitchFamily="18" charset="0"/>
              </a:rPr>
              <a:t>THE ESSENCE OF CHRISTIANITY IS NOT FOUND IN EXTERNAL MATTERS</a:t>
            </a:r>
            <a:endParaRPr lang="en-US" sz="2600" b="1" dirty="0" smtClean="0">
              <a:solidFill>
                <a:srgbClr val="C00000"/>
              </a:solidFill>
              <a:effectLst>
                <a:outerShdw blurRad="38100" dist="38100" dir="2700000" algn="tl">
                  <a:srgbClr val="000000">
                    <a:alpha val="43137"/>
                  </a:srgbClr>
                </a:outerShdw>
              </a:effectLst>
              <a:latin typeface="Cambria" pitchFamily="18" charset="0"/>
            </a:endParaRPr>
          </a:p>
          <a:p>
            <a:pPr marL="274320" indent="-274320">
              <a:spcAft>
                <a:spcPts val="12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What is our focus?</a:t>
            </a:r>
            <a:r>
              <a:rPr lang="en-US" sz="2800" b="1" dirty="0" smtClean="0">
                <a:latin typeface="Cambria" pitchFamily="18" charset="0"/>
              </a:rPr>
              <a:t>  Are we more concerned with people’s preferences than the true products of Christian growth: righteousness, peace and joy?  </a:t>
            </a:r>
          </a:p>
          <a:p>
            <a:pPr marL="274320" indent="-274320">
              <a:spcAft>
                <a:spcPts val="1200"/>
              </a:spcAft>
              <a:buFont typeface="Arial" pitchFamily="34" charset="0"/>
              <a:buChar char="•"/>
            </a:pPr>
            <a:r>
              <a:rPr lang="en-US" sz="2800" b="1" dirty="0" smtClean="0">
                <a:latin typeface="Cambria" pitchFamily="18" charset="0"/>
              </a:rPr>
              <a:t>When the outside world peeks through the window of our churches, what do we want them to see?  List-makers dashing about and enforcing rules  </a:t>
            </a:r>
            <a:r>
              <a:rPr lang="en-US" sz="2800" b="1" dirty="0" smtClean="0">
                <a:effectLst>
                  <a:outerShdw blurRad="38100" dist="38100" dir="2700000" algn="tl">
                    <a:srgbClr val="000000">
                      <a:alpha val="43137"/>
                    </a:srgbClr>
                  </a:outerShdw>
                </a:effectLst>
                <a:latin typeface="Cambria" pitchFamily="18" charset="0"/>
              </a:rPr>
              <a:t>. . .</a:t>
            </a:r>
            <a:r>
              <a:rPr lang="en-US" sz="2800" b="1" dirty="0" smtClean="0">
                <a:latin typeface="Cambria" pitchFamily="18" charset="0"/>
              </a:rPr>
              <a:t>  while others defiantly ignore them.  </a:t>
            </a:r>
          </a:p>
          <a:p>
            <a:pPr marL="274320" indent="-274320">
              <a:spcAft>
                <a:spcPts val="1200"/>
              </a:spcAft>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What a chaotic scene!</a:t>
            </a:r>
            <a:r>
              <a:rPr lang="en-US" sz="2800" b="1" dirty="0" smtClean="0">
                <a:latin typeface="Cambria" pitchFamily="18" charset="0"/>
              </a:rPr>
              <a:t>  Who would want that?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14:17 – 19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247317"/>
          </a:xfrm>
          <a:prstGeom prst="rect">
            <a:avLst/>
          </a:prstGeom>
          <a:noFill/>
          <a:effectLst/>
        </p:spPr>
        <p:txBody>
          <a:bodyPr wrap="square" rtlCol="0">
            <a:spAutoFit/>
          </a:bodyPr>
          <a:lstStyle/>
          <a:p>
            <a:pPr marL="274320" indent="-274320" algn="ctr">
              <a:spcAft>
                <a:spcPts val="1200"/>
              </a:spcAft>
            </a:pPr>
            <a:r>
              <a:rPr lang="en-US" sz="2800" b="1" dirty="0" smtClean="0">
                <a:latin typeface="Cambria" pitchFamily="18" charset="0"/>
              </a:rPr>
              <a:t>	</a:t>
            </a:r>
            <a:r>
              <a:rPr lang="en-US" sz="2400" b="1" dirty="0" smtClean="0">
                <a:solidFill>
                  <a:srgbClr val="C00000"/>
                </a:solidFill>
                <a:effectLst>
                  <a:outerShdw blurRad="38100" dist="38100" dir="2700000" algn="tl">
                    <a:srgbClr val="000000">
                      <a:alpha val="43137"/>
                    </a:srgbClr>
                  </a:outerShdw>
                </a:effectLst>
                <a:latin typeface="Cambria" pitchFamily="18" charset="0"/>
              </a:rPr>
              <a:t>THE ESSENCE OF CHRISTIANITY IS NOT FOUND IN EXTERNAL MATTERS</a:t>
            </a:r>
            <a:endParaRPr lang="en-US" sz="2600" b="1" dirty="0" smtClean="0">
              <a:solidFill>
                <a:srgbClr val="C00000"/>
              </a:solidFill>
              <a:effectLst>
                <a:outerShdw blurRad="38100" dist="38100" dir="2700000" algn="tl">
                  <a:srgbClr val="000000">
                    <a:alpha val="43137"/>
                  </a:srgbClr>
                </a:outerShdw>
              </a:effectLst>
              <a:latin typeface="Cambria" pitchFamily="18" charset="0"/>
            </a:endParaRPr>
          </a:p>
          <a:p>
            <a:pPr marL="274320" indent="-274320">
              <a:spcAft>
                <a:spcPts val="1200"/>
              </a:spcAft>
              <a:buFont typeface="Arial" pitchFamily="34" charset="0"/>
              <a:buChar char="•"/>
            </a:pPr>
            <a:r>
              <a:rPr lang="en-US" sz="2800" b="1" dirty="0" smtClean="0">
                <a:latin typeface="Cambria" pitchFamily="18" charset="0"/>
              </a:rPr>
              <a:t>Instead, let’s serve Christ by giving one another space to </a:t>
            </a:r>
            <a:r>
              <a:rPr lang="en-US" sz="2800" b="1" i="1" u="sng" dirty="0" smtClean="0">
                <a:effectLst>
                  <a:outerShdw blurRad="38100" dist="38100" dir="2700000" algn="tl">
                    <a:srgbClr val="000000">
                      <a:alpha val="43137"/>
                    </a:srgbClr>
                  </a:outerShdw>
                </a:effectLst>
                <a:latin typeface="Cambria" pitchFamily="18" charset="0"/>
              </a:rPr>
              <a:t>breathe</a:t>
            </a:r>
            <a:r>
              <a:rPr lang="en-US" sz="2800" b="1" dirty="0" smtClean="0">
                <a:latin typeface="Cambria" pitchFamily="18" charset="0"/>
              </a:rPr>
              <a:t> and respecting the </a:t>
            </a:r>
            <a:r>
              <a:rPr lang="en-US" sz="2800" b="1" i="1" u="sng" dirty="0" smtClean="0">
                <a:effectLst>
                  <a:outerShdw blurRad="38100" dist="38100" dir="2700000" algn="tl">
                    <a:srgbClr val="000000">
                      <a:alpha val="43137"/>
                    </a:srgbClr>
                  </a:outerShdw>
                </a:effectLst>
                <a:latin typeface="Cambria" pitchFamily="18" charset="0"/>
              </a:rPr>
              <a:t>sensibilities</a:t>
            </a:r>
            <a:r>
              <a:rPr lang="en-US" sz="2800" b="1" dirty="0" smtClean="0">
                <a:latin typeface="Cambria" pitchFamily="18" charset="0"/>
              </a:rPr>
              <a:t> of others.</a:t>
            </a:r>
          </a:p>
          <a:p>
            <a:pPr marL="274320" indent="-274320">
              <a:spcAft>
                <a:spcPts val="1200"/>
              </a:spcAft>
              <a:buFont typeface="Arial" pitchFamily="34" charset="0"/>
              <a:buChar char="•"/>
            </a:pPr>
            <a:r>
              <a:rPr lang="en-US" sz="2800" b="1" dirty="0" smtClean="0">
                <a:latin typeface="Cambria" pitchFamily="18" charset="0"/>
              </a:rPr>
              <a:t>Paul put it best when he wrote, </a:t>
            </a:r>
            <a:r>
              <a:rPr lang="en-US" sz="2800" b="1" i="1" dirty="0" smtClean="0">
                <a:latin typeface="Cambria" pitchFamily="18" charset="0"/>
              </a:rPr>
              <a:t>“You were called to freedom, brethren; only do not turn your freedom into an opportunity for the flesh, but through love serve one another”</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Gal. 5:13</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14:17 – 19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B050">
            <a:alpha val="70000"/>
          </a:srgb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14:20 – 21   </a:t>
            </a:r>
          </a:p>
        </p:txBody>
      </p:sp>
      <p:pic>
        <p:nvPicPr>
          <p:cNvPr id="4" name="Picture 3" descr="14 - 20-21 text.jpg"/>
          <p:cNvPicPr>
            <a:picLocks noChangeAspect="1"/>
          </p:cNvPicPr>
          <p:nvPr/>
        </p:nvPicPr>
        <p:blipFill>
          <a:blip r:embed="rId2" cstate="print"/>
          <a:stretch>
            <a:fillRect/>
          </a:stretch>
        </p:blipFill>
        <p:spPr>
          <a:xfrm>
            <a:off x="990600" y="1066800"/>
            <a:ext cx="7315200" cy="5486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647426"/>
          </a:xfrm>
          <a:prstGeom prst="rect">
            <a:avLst/>
          </a:prstGeom>
          <a:noFill/>
          <a:effectLst/>
        </p:spPr>
        <p:txBody>
          <a:bodyPr wrap="square" rtlCol="0">
            <a:spAutoFit/>
          </a:bodyPr>
          <a:lstStyle/>
          <a:p>
            <a:pPr algn="ctr">
              <a:spcAft>
                <a:spcPts val="1200"/>
              </a:spcAft>
            </a:pPr>
            <a:r>
              <a:rPr lang="en-US" sz="2400" b="1" dirty="0" smtClean="0">
                <a:solidFill>
                  <a:srgbClr val="C00000"/>
                </a:solidFill>
                <a:effectLst>
                  <a:outerShdw blurRad="38100" dist="38100" dir="2700000" algn="tl">
                    <a:srgbClr val="000000">
                      <a:alpha val="43137"/>
                    </a:srgbClr>
                  </a:outerShdw>
                </a:effectLst>
                <a:latin typeface="Cambria" pitchFamily="18" charset="0"/>
              </a:rPr>
              <a:t>WHEN LIBERTY HINDERS GOD’S WORK,  IT MUST YIELD</a:t>
            </a:r>
            <a:endParaRPr lang="en-US" sz="2600" b="1" dirty="0" smtClean="0">
              <a:solidFill>
                <a:srgbClr val="C00000"/>
              </a:solidFill>
              <a:effectLst>
                <a:outerShdw blurRad="38100" dist="38100" dir="2700000" algn="tl">
                  <a:srgbClr val="000000">
                    <a:alpha val="43137"/>
                  </a:srgbClr>
                </a:outerShdw>
              </a:effectLst>
              <a:latin typeface="Cambria" pitchFamily="18" charset="0"/>
            </a:endParaRPr>
          </a:p>
          <a:p>
            <a:pPr marL="274320" indent="-274320">
              <a:spcAft>
                <a:spcPts val="1200"/>
              </a:spcAft>
              <a:buFont typeface="Arial" pitchFamily="34" charset="0"/>
              <a:buChar char="•"/>
            </a:pPr>
            <a:r>
              <a:rPr lang="en-US" sz="2800" b="1" dirty="0" smtClean="0">
                <a:latin typeface="Cambria" pitchFamily="18" charset="0"/>
              </a:rPr>
              <a:t>Meat or drink or anything else should be put aside if it causes a brother to fall (either “</a:t>
            </a:r>
            <a:r>
              <a:rPr lang="en-US" sz="2800" b="1" dirty="0" smtClean="0">
                <a:effectLst>
                  <a:outerShdw blurRad="38100" dist="38100" dir="2700000" algn="tl">
                    <a:srgbClr val="000000">
                      <a:alpha val="43137"/>
                    </a:srgbClr>
                  </a:outerShdw>
                </a:effectLst>
                <a:latin typeface="Cambria" pitchFamily="18" charset="0"/>
              </a:rPr>
              <a:t>obstacle</a:t>
            </a:r>
            <a:r>
              <a:rPr lang="en-US" sz="2800" b="1" dirty="0" smtClean="0">
                <a:latin typeface="Cambria" pitchFamily="18" charset="0"/>
              </a:rPr>
              <a:t>” or “</a:t>
            </a:r>
            <a:r>
              <a:rPr lang="en-US" sz="2800" b="1" dirty="0" smtClean="0">
                <a:effectLst>
                  <a:outerShdw blurRad="38100" dist="38100" dir="2700000" algn="tl">
                    <a:srgbClr val="000000">
                      <a:alpha val="43137"/>
                    </a:srgbClr>
                  </a:outerShdw>
                </a:effectLst>
                <a:latin typeface="Cambria" pitchFamily="18" charset="0"/>
              </a:rPr>
              <a:t>stumblingblock</a:t>
            </a:r>
            <a:r>
              <a:rPr lang="en-US" sz="2800" b="1" dirty="0" smtClean="0">
                <a:latin typeface="Cambria" pitchFamily="18" charset="0"/>
              </a:rPr>
              <a:t>”).  At times one’s Christian liberty must be relinquished for the sake of others. </a:t>
            </a:r>
          </a:p>
          <a:p>
            <a:pPr marL="274320" indent="-274320">
              <a:spcAft>
                <a:spcPts val="1200"/>
              </a:spcAft>
              <a:buFont typeface="Arial" pitchFamily="34" charset="0"/>
              <a:buChar char="•"/>
            </a:pPr>
            <a:r>
              <a:rPr lang="en-US" sz="2800" b="1" dirty="0" smtClean="0">
                <a:latin typeface="Cambria" pitchFamily="18" charset="0"/>
              </a:rPr>
              <a:t>Paul wrote to the believers in Corinth, </a:t>
            </a:r>
            <a:r>
              <a:rPr lang="en-US" sz="2800" b="1" i="1" dirty="0" smtClean="0">
                <a:latin typeface="Cambria" pitchFamily="18" charset="0"/>
              </a:rPr>
              <a:t>“All things are lawful, but all are not profitable; all things are lawful, but all do not edify.  Let no one seek his own good, but that of his neighbor”</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1Cor. 10:23-24</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14:20 – 21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647426"/>
          </a:xfrm>
          <a:prstGeom prst="rect">
            <a:avLst/>
          </a:prstGeom>
          <a:noFill/>
          <a:effectLst/>
        </p:spPr>
        <p:txBody>
          <a:bodyPr wrap="square" rtlCol="0">
            <a:spAutoFit/>
          </a:bodyPr>
          <a:lstStyle/>
          <a:p>
            <a:pPr algn="ctr">
              <a:spcAft>
                <a:spcPts val="1200"/>
              </a:spcAft>
            </a:pPr>
            <a:r>
              <a:rPr lang="en-US" sz="2400" b="1" dirty="0" smtClean="0">
                <a:solidFill>
                  <a:srgbClr val="C00000"/>
                </a:solidFill>
                <a:effectLst>
                  <a:outerShdw blurRad="38100" dist="38100" dir="2700000" algn="tl">
                    <a:srgbClr val="000000">
                      <a:alpha val="43137"/>
                    </a:srgbClr>
                  </a:outerShdw>
                </a:effectLst>
                <a:latin typeface="Cambria" pitchFamily="18" charset="0"/>
              </a:rPr>
              <a:t>WHEN LIBERTY HINDERS GOD’S WORK,  IT MUST YIELD</a:t>
            </a:r>
            <a:endParaRPr lang="en-US" sz="2600" b="1" dirty="0" smtClean="0">
              <a:solidFill>
                <a:srgbClr val="C00000"/>
              </a:solidFill>
              <a:effectLst>
                <a:outerShdw blurRad="38100" dist="38100" dir="2700000" algn="tl">
                  <a:srgbClr val="000000">
                    <a:alpha val="43137"/>
                  </a:srgbClr>
                </a:outerShdw>
              </a:effectLst>
              <a:latin typeface="Cambria" pitchFamily="18" charset="0"/>
            </a:endParaRPr>
          </a:p>
          <a:p>
            <a:pPr marL="274320" indent="-274320">
              <a:spcAft>
                <a:spcPts val="1200"/>
              </a:spcAft>
              <a:buFont typeface="Arial" pitchFamily="34" charset="0"/>
              <a:buChar char="•"/>
            </a:pPr>
            <a:r>
              <a:rPr lang="en-US" sz="2800" b="1" dirty="0" smtClean="0">
                <a:latin typeface="Cambria" pitchFamily="18" charset="0"/>
              </a:rPr>
              <a:t>Nothing should hinder “</a:t>
            </a:r>
            <a:r>
              <a:rPr lang="en-US" sz="2800" b="1" dirty="0" smtClean="0">
                <a:effectLst>
                  <a:outerShdw blurRad="38100" dist="38100" dir="2700000" algn="tl">
                    <a:srgbClr val="000000">
                      <a:alpha val="43137"/>
                    </a:srgbClr>
                  </a:outerShdw>
                </a:effectLst>
                <a:latin typeface="Cambria" pitchFamily="18" charset="0"/>
              </a:rPr>
              <a:t>the work of God</a:t>
            </a:r>
            <a:r>
              <a:rPr lang="en-US" sz="2800" b="1" dirty="0" smtClean="0">
                <a:latin typeface="Cambria" pitchFamily="18" charset="0"/>
              </a:rPr>
              <a:t>,” which is nothing short of bringing </a:t>
            </a:r>
            <a:r>
              <a:rPr lang="en-US" sz="2800" b="1" i="1" u="sng" dirty="0" smtClean="0">
                <a:effectLst>
                  <a:outerShdw blurRad="38100" dist="38100" dir="2700000" algn="tl">
                    <a:srgbClr val="000000">
                      <a:alpha val="43137"/>
                    </a:srgbClr>
                  </a:outerShdw>
                </a:effectLst>
                <a:latin typeface="Cambria" pitchFamily="18" charset="0"/>
              </a:rPr>
              <a:t>salvation</a:t>
            </a:r>
            <a:r>
              <a:rPr lang="en-US" sz="2800" b="1" dirty="0" smtClean="0">
                <a:latin typeface="Cambria" pitchFamily="18" charset="0"/>
              </a:rPr>
              <a:t> to the world, reclaiming His </a:t>
            </a:r>
            <a:r>
              <a:rPr lang="en-US" sz="2800" b="1" i="1" u="sng" dirty="0" smtClean="0">
                <a:effectLst>
                  <a:outerShdw blurRad="38100" dist="38100" dir="2700000" algn="tl">
                    <a:srgbClr val="000000">
                      <a:alpha val="43137"/>
                    </a:srgbClr>
                  </a:outerShdw>
                </a:effectLst>
                <a:latin typeface="Cambria" pitchFamily="18" charset="0"/>
              </a:rPr>
              <a:t>creation</a:t>
            </a:r>
            <a:r>
              <a:rPr lang="en-US" sz="2800" b="1" dirty="0" smtClean="0">
                <a:latin typeface="Cambria" pitchFamily="18" charset="0"/>
              </a:rPr>
              <a:t>, and washing away evil with His </a:t>
            </a:r>
            <a:r>
              <a:rPr lang="en-US" sz="2800" b="1" i="1" u="sng" dirty="0" smtClean="0">
                <a:effectLst>
                  <a:outerShdw blurRad="38100" dist="38100" dir="2700000" algn="tl">
                    <a:srgbClr val="000000">
                      <a:alpha val="43137"/>
                    </a:srgbClr>
                  </a:outerShdw>
                </a:effectLst>
                <a:latin typeface="Cambria" pitchFamily="18" charset="0"/>
              </a:rPr>
              <a:t>righteousness</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We must keep our focus on what’s important.  It’s silly to quibble about petty differences in nonessential matters.  One who uses those God-given </a:t>
            </a:r>
            <a:r>
              <a:rPr lang="en-US" sz="2800" b="1" u="sng" dirty="0" smtClean="0">
                <a:effectLst>
                  <a:outerShdw blurRad="38100" dist="38100" dir="2700000" algn="tl">
                    <a:srgbClr val="000000">
                      <a:alpha val="43137"/>
                    </a:srgbClr>
                  </a:outerShdw>
                </a:effectLst>
                <a:latin typeface="Cambria" pitchFamily="18" charset="0"/>
              </a:rPr>
              <a:t>liberties</a:t>
            </a:r>
            <a:r>
              <a:rPr lang="en-US" sz="2800" b="1" dirty="0" smtClean="0">
                <a:latin typeface="Cambria" pitchFamily="18" charset="0"/>
              </a:rPr>
              <a:t> carelessly and selfishly, offending his </a:t>
            </a:r>
            <a:r>
              <a:rPr lang="en-US" sz="2800" b="1" dirty="0" smtClean="0">
                <a:effectLst>
                  <a:outerShdw blurRad="38100" dist="38100" dir="2700000" algn="tl">
                    <a:srgbClr val="000000">
                      <a:alpha val="43137"/>
                    </a:srgbClr>
                  </a:outerShdw>
                </a:effectLst>
                <a:latin typeface="Cambria" pitchFamily="18" charset="0"/>
              </a:rPr>
              <a:t>weaker</a:t>
            </a:r>
            <a:r>
              <a:rPr lang="en-US" sz="2800" b="1" dirty="0" smtClean="0">
                <a:latin typeface="Cambria" pitchFamily="18" charset="0"/>
              </a:rPr>
              <a:t> brother (</a:t>
            </a:r>
            <a:r>
              <a:rPr lang="en-US" sz="2800" b="1" dirty="0" smtClean="0">
                <a:effectLst>
                  <a:outerShdw blurRad="38100" dist="38100" dir="2700000" algn="tl">
                    <a:srgbClr val="000000">
                      <a:alpha val="43137"/>
                    </a:srgbClr>
                  </a:outerShdw>
                </a:effectLst>
                <a:latin typeface="Cambria" pitchFamily="18" charset="0"/>
              </a:rPr>
              <a:t>14:21</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14:20 – 21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062924"/>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In </a:t>
            </a:r>
            <a:r>
              <a:rPr lang="en-US" sz="2800" b="1" dirty="0" smtClean="0">
                <a:effectLst>
                  <a:outerShdw blurRad="38100" dist="38100" dir="2700000" algn="tl">
                    <a:srgbClr val="000000">
                      <a:alpha val="43137"/>
                    </a:srgbClr>
                  </a:outerShdw>
                </a:effectLst>
                <a:latin typeface="Cambria" pitchFamily="18" charset="0"/>
              </a:rPr>
              <a:t>Ch14</a:t>
            </a:r>
            <a:r>
              <a:rPr lang="en-US" sz="2800" b="1" dirty="0" smtClean="0">
                <a:latin typeface="Cambria" pitchFamily="18" charset="0"/>
              </a:rPr>
              <a:t> – Paul deals with the issue which often creates conflict in churches: </a:t>
            </a:r>
            <a:r>
              <a:rPr lang="en-US" sz="2800" b="1" dirty="0" smtClean="0">
                <a:effectLst>
                  <a:outerShdw blurRad="38100" dist="38100" dir="2700000" algn="tl">
                    <a:srgbClr val="000000">
                      <a:alpha val="43137"/>
                    </a:srgbClr>
                  </a:outerShdw>
                </a:effectLst>
                <a:latin typeface="Cambria" pitchFamily="18" charset="0"/>
              </a:rPr>
              <a:t>convictions</a:t>
            </a:r>
            <a:r>
              <a:rPr lang="en-US" sz="2800" b="1" dirty="0" smtClean="0">
                <a:latin typeface="Cambria" pitchFamily="18" charset="0"/>
              </a:rPr>
              <a:t>.  These are not matters which Scripture identifies as “</a:t>
            </a:r>
            <a:r>
              <a:rPr lang="en-US" sz="2800" b="1" dirty="0" smtClean="0">
                <a:effectLst>
                  <a:outerShdw blurRad="38100" dist="38100" dir="2700000" algn="tl">
                    <a:srgbClr val="000000">
                      <a:alpha val="43137"/>
                    </a:srgbClr>
                  </a:outerShdw>
                </a:effectLst>
                <a:latin typeface="Cambria" pitchFamily="18" charset="0"/>
              </a:rPr>
              <a:t>sin</a:t>
            </a:r>
            <a:r>
              <a:rPr lang="en-US" sz="2800" b="1" dirty="0" smtClean="0">
                <a:latin typeface="Cambria" pitchFamily="18" charset="0"/>
              </a:rPr>
              <a:t>.”  However, they are issues which seem “</a:t>
            </a:r>
            <a:r>
              <a:rPr lang="en-US" sz="2800" b="1" dirty="0" smtClean="0">
                <a:effectLst>
                  <a:outerShdw blurRad="38100" dist="38100" dir="2700000" algn="tl">
                    <a:srgbClr val="000000">
                      <a:alpha val="43137"/>
                    </a:srgbClr>
                  </a:outerShdw>
                </a:effectLst>
                <a:latin typeface="Cambria" pitchFamily="18" charset="0"/>
              </a:rPr>
              <a:t>wrong</a:t>
            </a:r>
            <a:r>
              <a:rPr lang="en-US" sz="2800" b="1" dirty="0" smtClean="0">
                <a:latin typeface="Cambria" pitchFamily="18" charset="0"/>
              </a:rPr>
              <a:t>” to some believers and “</a:t>
            </a:r>
            <a:r>
              <a:rPr lang="en-US" sz="2800" b="1" dirty="0" smtClean="0">
                <a:effectLst>
                  <a:outerShdw blurRad="38100" dist="38100" dir="2700000" algn="tl">
                    <a:srgbClr val="000000">
                      <a:alpha val="43137"/>
                    </a:srgbClr>
                  </a:outerShdw>
                </a:effectLst>
                <a:latin typeface="Cambria" pitchFamily="18" charset="0"/>
              </a:rPr>
              <a:t>right</a:t>
            </a:r>
            <a:r>
              <a:rPr lang="en-US" sz="2800" b="1" dirty="0" smtClean="0">
                <a:latin typeface="Cambria" pitchFamily="18" charset="0"/>
              </a:rPr>
              <a:t>” to others.  </a:t>
            </a:r>
          </a:p>
          <a:p>
            <a:pPr marL="274320" indent="-274320">
              <a:spcAft>
                <a:spcPts val="1800"/>
              </a:spcAft>
              <a:buFont typeface="Arial" pitchFamily="34" charset="0"/>
              <a:buChar char="•"/>
            </a:pPr>
            <a:r>
              <a:rPr lang="en-US" sz="2800" b="1" dirty="0" smtClean="0">
                <a:latin typeface="Cambria" pitchFamily="18" charset="0"/>
              </a:rPr>
              <a:t>As Christians, we have different opinions about what a believer </a:t>
            </a:r>
            <a:r>
              <a:rPr lang="en-US" sz="2800" b="1" i="1" u="sng" dirty="0" smtClean="0">
                <a:latin typeface="Cambria" pitchFamily="18" charset="0"/>
              </a:rPr>
              <a:t>should</a:t>
            </a:r>
            <a:r>
              <a:rPr lang="en-US" sz="2800" b="1" dirty="0" smtClean="0">
                <a:latin typeface="Cambria" pitchFamily="18" charset="0"/>
              </a:rPr>
              <a:t> and </a:t>
            </a:r>
            <a:r>
              <a:rPr lang="en-US" sz="2800" b="1" i="1" u="sng" dirty="0" smtClean="0">
                <a:latin typeface="Cambria" pitchFamily="18" charset="0"/>
              </a:rPr>
              <a:t>shouldn’t</a:t>
            </a:r>
            <a:r>
              <a:rPr lang="en-US" sz="2800" b="1" dirty="0" smtClean="0">
                <a:latin typeface="Cambria" pitchFamily="18" charset="0"/>
              </a:rPr>
              <a:t> do.  In Paul’s day, some thought it was “</a:t>
            </a:r>
            <a:r>
              <a:rPr lang="en-US" sz="2800" b="1" dirty="0" smtClean="0">
                <a:effectLst>
                  <a:outerShdw blurRad="38100" dist="38100" dir="2700000" algn="tl">
                    <a:srgbClr val="000000">
                      <a:alpha val="43137"/>
                    </a:srgbClr>
                  </a:outerShdw>
                </a:effectLst>
                <a:latin typeface="Cambria" pitchFamily="18" charset="0"/>
              </a:rPr>
              <a:t>Christian</a:t>
            </a:r>
            <a:r>
              <a:rPr lang="en-US" sz="2800" b="1" dirty="0" smtClean="0">
                <a:latin typeface="Cambria" pitchFamily="18" charset="0"/>
              </a:rPr>
              <a:t>” to be </a:t>
            </a:r>
            <a:r>
              <a:rPr lang="en-US" sz="2800" b="1" i="1" dirty="0" smtClean="0">
                <a:effectLst>
                  <a:outerShdw blurRad="38100" dist="38100" dir="2700000" algn="tl">
                    <a:srgbClr val="000000">
                      <a:alpha val="43137"/>
                    </a:srgbClr>
                  </a:outerShdw>
                </a:effectLst>
                <a:latin typeface="Cambria" pitchFamily="18" charset="0"/>
              </a:rPr>
              <a:t>vegetarian</a:t>
            </a:r>
            <a:r>
              <a:rPr lang="en-US" sz="2800" b="1" dirty="0" smtClean="0">
                <a:latin typeface="Cambria" pitchFamily="18" charset="0"/>
              </a:rPr>
              <a:t>, while others liked a </a:t>
            </a:r>
            <a:r>
              <a:rPr lang="en-US" sz="2800" b="1" i="1" dirty="0" smtClean="0">
                <a:effectLst>
                  <a:outerShdw blurRad="38100" dist="38100" dir="2700000" algn="tl">
                    <a:srgbClr val="000000">
                      <a:alpha val="43137"/>
                    </a:srgbClr>
                  </a:outerShdw>
                </a:effectLst>
                <a:latin typeface="Cambria" pitchFamily="18" charset="0"/>
              </a:rPr>
              <a:t>good</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steak</a:t>
            </a:r>
            <a:r>
              <a:rPr lang="en-US" sz="2800" b="1" dirty="0" smtClean="0">
                <a:latin typeface="Cambria" pitchFamily="18" charset="0"/>
              </a:rPr>
              <a:t>.  Some then felt Christians should observe special “</a:t>
            </a:r>
            <a:r>
              <a:rPr lang="en-US" sz="2800" b="1" dirty="0" smtClean="0">
                <a:effectLst>
                  <a:outerShdw blurRad="38100" dist="38100" dir="2700000" algn="tl">
                    <a:srgbClr val="000000">
                      <a:alpha val="43137"/>
                    </a:srgbClr>
                  </a:outerShdw>
                </a:effectLst>
                <a:latin typeface="Cambria" pitchFamily="18" charset="0"/>
              </a:rPr>
              <a:t>holy</a:t>
            </a:r>
            <a:r>
              <a:rPr lang="en-US" sz="2800" b="1" dirty="0" smtClean="0">
                <a:latin typeface="Cambria" pitchFamily="18" charset="0"/>
              </a:rPr>
              <a:t>” days, and others felt all days are alike.</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14:1 – 23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647426"/>
          </a:xfrm>
          <a:prstGeom prst="rect">
            <a:avLst/>
          </a:prstGeom>
          <a:noFill/>
          <a:effectLst/>
        </p:spPr>
        <p:txBody>
          <a:bodyPr wrap="square" rtlCol="0">
            <a:spAutoFit/>
          </a:bodyPr>
          <a:lstStyle/>
          <a:p>
            <a:pPr algn="ctr">
              <a:spcAft>
                <a:spcPts val="1200"/>
              </a:spcAft>
            </a:pPr>
            <a:r>
              <a:rPr lang="en-US" sz="2400" b="1" dirty="0" smtClean="0">
                <a:solidFill>
                  <a:srgbClr val="C00000"/>
                </a:solidFill>
                <a:effectLst>
                  <a:outerShdw blurRad="38100" dist="38100" dir="2700000" algn="tl">
                    <a:srgbClr val="000000">
                      <a:alpha val="43137"/>
                    </a:srgbClr>
                  </a:outerShdw>
                </a:effectLst>
                <a:latin typeface="Cambria" pitchFamily="18" charset="0"/>
              </a:rPr>
              <a:t>WHEN LIBERTY HINDERS GOD’S WORK,  IT MUST YIELD</a:t>
            </a:r>
            <a:endParaRPr lang="en-US" sz="2600" b="1" dirty="0" smtClean="0">
              <a:solidFill>
                <a:srgbClr val="C00000"/>
              </a:solidFill>
              <a:effectLst>
                <a:outerShdw blurRad="38100" dist="38100" dir="2700000" algn="tl">
                  <a:srgbClr val="000000">
                    <a:alpha val="43137"/>
                  </a:srgbClr>
                </a:outerShdw>
              </a:effectLst>
              <a:latin typeface="Cambria" pitchFamily="18" charset="0"/>
            </a:endParaRPr>
          </a:p>
          <a:p>
            <a:pPr marL="274320" indent="-274320">
              <a:spcAft>
                <a:spcPts val="1200"/>
              </a:spcAft>
              <a:buFont typeface="Arial" pitchFamily="34" charset="0"/>
              <a:buChar char="•"/>
            </a:pPr>
            <a:r>
              <a:rPr lang="en-US" sz="2800" b="1" dirty="0" smtClean="0">
                <a:latin typeface="Cambria" pitchFamily="18" charset="0"/>
              </a:rPr>
              <a:t>We must remember that some are </a:t>
            </a:r>
            <a:r>
              <a:rPr lang="en-US" sz="2800" b="1" dirty="0" smtClean="0">
                <a:effectLst>
                  <a:outerShdw blurRad="38100" dist="38100" dir="2700000" algn="tl">
                    <a:srgbClr val="000000">
                      <a:alpha val="43137"/>
                    </a:srgbClr>
                  </a:outerShdw>
                </a:effectLst>
                <a:latin typeface="Cambria" pitchFamily="18" charset="0"/>
              </a:rPr>
              <a:t>stronger</a:t>
            </a:r>
            <a:r>
              <a:rPr lang="en-US" sz="2800" b="1" dirty="0" smtClean="0">
                <a:latin typeface="Cambria" pitchFamily="18" charset="0"/>
              </a:rPr>
              <a:t> in their faith than others, but there is always someone </a:t>
            </a:r>
            <a:r>
              <a:rPr lang="en-US" sz="2800" b="1" dirty="0" smtClean="0">
                <a:effectLst>
                  <a:outerShdw blurRad="38100" dist="38100" dir="2700000" algn="tl">
                    <a:srgbClr val="000000">
                      <a:alpha val="43137"/>
                    </a:srgbClr>
                  </a:outerShdw>
                </a:effectLst>
                <a:latin typeface="Cambria" pitchFamily="18" charset="0"/>
              </a:rPr>
              <a:t>stronger</a:t>
            </a:r>
            <a:r>
              <a:rPr lang="en-US" sz="2800" b="1" dirty="0" smtClean="0">
                <a:latin typeface="Cambria" pitchFamily="18" charset="0"/>
              </a:rPr>
              <a:t> that we are.  </a:t>
            </a:r>
          </a:p>
          <a:p>
            <a:pPr marL="274320" indent="-274320">
              <a:spcAft>
                <a:spcPts val="1200"/>
              </a:spcAft>
              <a:buFont typeface="Arial" pitchFamily="34" charset="0"/>
              <a:buChar char="•"/>
            </a:pPr>
            <a:r>
              <a:rPr lang="en-US" sz="2800" b="1" dirty="0" smtClean="0">
                <a:latin typeface="Cambria" pitchFamily="18" charset="0"/>
              </a:rPr>
              <a:t>While we are compassionately limiting our </a:t>
            </a:r>
            <a:r>
              <a:rPr lang="en-US" sz="2800" b="1" u="sng" dirty="0" smtClean="0">
                <a:effectLst>
                  <a:outerShdw blurRad="38100" dist="38100" dir="2700000" algn="tl">
                    <a:srgbClr val="000000">
                      <a:alpha val="43137"/>
                    </a:srgbClr>
                  </a:outerShdw>
                </a:effectLst>
                <a:latin typeface="Cambria" pitchFamily="18" charset="0"/>
              </a:rPr>
              <a:t>freedom</a:t>
            </a:r>
            <a:r>
              <a:rPr lang="en-US" sz="2800" b="1" dirty="0" smtClean="0">
                <a:latin typeface="Cambria" pitchFamily="18" charset="0"/>
              </a:rPr>
              <a:t> for the sake of someone else’s weakness, another Christian is doing the same for us!  Or do you think you’re the most mature person in your community?  I hope not.  That’s a sure sign of </a:t>
            </a:r>
            <a:r>
              <a:rPr lang="en-US" sz="2800" b="1" i="1" dirty="0" smtClean="0">
                <a:effectLst>
                  <a:outerShdw blurRad="38100" dist="38100" dir="2700000" algn="tl">
                    <a:srgbClr val="000000">
                      <a:alpha val="43137"/>
                    </a:srgbClr>
                  </a:outerShdw>
                </a:effectLst>
                <a:latin typeface="Cambria" pitchFamily="18" charset="0"/>
              </a:rPr>
              <a:t>spiritual weakness</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14:20 – 21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alpha val="90000"/>
          </a:scheme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14:22 – 23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5" name="Picture 4" descr="14 - 22-23 text.jpg"/>
          <p:cNvPicPr>
            <a:picLocks noChangeAspect="1"/>
          </p:cNvPicPr>
          <p:nvPr/>
        </p:nvPicPr>
        <p:blipFill>
          <a:blip r:embed="rId2" cstate="print"/>
          <a:stretch>
            <a:fillRect/>
          </a:stretch>
        </p:blipFill>
        <p:spPr>
          <a:xfrm>
            <a:off x="1066800" y="1066800"/>
            <a:ext cx="7315200" cy="5486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093428"/>
          </a:xfrm>
          <a:prstGeom prst="rect">
            <a:avLst/>
          </a:prstGeom>
          <a:noFill/>
          <a:effectLst/>
        </p:spPr>
        <p:txBody>
          <a:bodyPr wrap="square" rtlCol="0">
            <a:spAutoFit/>
          </a:bodyPr>
          <a:lstStyle/>
          <a:p>
            <a:pPr>
              <a:spcAft>
                <a:spcPts val="1200"/>
              </a:spcAft>
            </a:pPr>
            <a:r>
              <a:rPr lang="en-US" sz="2400" b="1" dirty="0" smtClean="0">
                <a:solidFill>
                  <a:srgbClr val="C00000"/>
                </a:solidFill>
                <a:effectLst>
                  <a:outerShdw blurRad="38100" dist="38100" dir="2700000" algn="tl">
                    <a:srgbClr val="000000">
                      <a:alpha val="43137"/>
                    </a:srgbClr>
                  </a:outerShdw>
                </a:effectLst>
                <a:latin typeface="Cambria" pitchFamily="18" charset="0"/>
              </a:rPr>
              <a:t>WHEN LIBERTY HINDERS GOD’S WORK,  IT MUST YIELD</a:t>
            </a:r>
            <a:endParaRPr lang="en-US" sz="2600" b="1" dirty="0" smtClean="0">
              <a:solidFill>
                <a:srgbClr val="C00000"/>
              </a:solidFill>
              <a:effectLst>
                <a:outerShdw blurRad="38100" dist="38100" dir="2700000" algn="tl">
                  <a:srgbClr val="000000">
                    <a:alpha val="43137"/>
                  </a:srgbClr>
                </a:outerShdw>
              </a:effectLst>
              <a:latin typeface="Cambria" pitchFamily="18" charset="0"/>
            </a:endParaRPr>
          </a:p>
          <a:p>
            <a:pPr marL="274320" indent="-274320">
              <a:spcAft>
                <a:spcPts val="1200"/>
              </a:spcAft>
              <a:buFont typeface="Arial" pitchFamily="34" charset="0"/>
              <a:buChar char="•"/>
            </a:pPr>
            <a:r>
              <a:rPr lang="en-US" sz="2800" b="1" dirty="0" smtClean="0">
                <a:latin typeface="Cambria" pitchFamily="18" charset="0"/>
              </a:rPr>
              <a:t>Paul, ever practical in his teaching, offers </a:t>
            </a:r>
            <a:r>
              <a:rPr lang="en-US" sz="2800" b="1" i="1" u="sng" dirty="0" smtClean="0">
                <a:latin typeface="Cambria" pitchFamily="18" charset="0"/>
              </a:rPr>
              <a:t>three</a:t>
            </a:r>
            <a:r>
              <a:rPr lang="en-US" sz="2800" b="1" dirty="0" smtClean="0">
                <a:latin typeface="Cambria" pitchFamily="18" charset="0"/>
              </a:rPr>
              <a:t> </a:t>
            </a:r>
            <a:r>
              <a:rPr lang="en-US" sz="2800" b="1" i="1" u="sng" dirty="0" smtClean="0">
                <a:latin typeface="Cambria" pitchFamily="18" charset="0"/>
              </a:rPr>
              <a:t>simple</a:t>
            </a:r>
            <a:r>
              <a:rPr lang="en-US" sz="2800" b="1" dirty="0" smtClean="0">
                <a:latin typeface="Cambria" pitchFamily="18" charset="0"/>
              </a:rPr>
              <a:t> </a:t>
            </a:r>
            <a:r>
              <a:rPr lang="en-US" sz="2800" b="1" i="1" u="sng" dirty="0" smtClean="0">
                <a:latin typeface="Cambria" pitchFamily="18" charset="0"/>
              </a:rPr>
              <a:t>reminders</a:t>
            </a:r>
            <a:r>
              <a:rPr lang="en-US" sz="2800" b="1" dirty="0" smtClean="0">
                <a:latin typeface="Cambria" pitchFamily="18" charset="0"/>
              </a:rPr>
              <a:t> to help us maintain our own balance on the tightrope of freedom and to help others gain theirs:  </a:t>
            </a:r>
          </a:p>
          <a:p>
            <a:pPr marL="731520" lvl="1" indent="-274320">
              <a:spcAft>
                <a:spcPts val="1200"/>
              </a:spcAft>
            </a:pPr>
            <a:r>
              <a:rPr lang="en-US" sz="2400" b="1" dirty="0" smtClean="0">
                <a:effectLst>
                  <a:outerShdw blurRad="38100" dist="38100" dir="2700000" algn="tl">
                    <a:srgbClr val="000000">
                      <a:alpha val="43137"/>
                    </a:srgbClr>
                  </a:outerShdw>
                </a:effectLst>
                <a:latin typeface="Cambria" pitchFamily="18" charset="0"/>
              </a:rPr>
              <a:t>1</a:t>
            </a:r>
            <a:r>
              <a:rPr lang="en-US" sz="2800" b="1" dirty="0" smtClean="0">
                <a:latin typeface="Cambria" pitchFamily="18" charset="0"/>
              </a:rPr>
              <a:t> – </a:t>
            </a:r>
            <a:r>
              <a:rPr lang="en-US" sz="2800" b="1" dirty="0" smtClean="0">
                <a:effectLst>
                  <a:outerShdw blurRad="38100" dist="38100" dir="2700000" algn="tl">
                    <a:srgbClr val="000000">
                      <a:alpha val="43137"/>
                    </a:srgbClr>
                  </a:outerShdw>
                </a:effectLst>
                <a:latin typeface="Cambria" pitchFamily="18" charset="0"/>
              </a:rPr>
              <a:t>Be Considerate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14:21</a:t>
            </a:r>
            <a:r>
              <a:rPr lang="en-US" sz="2800" b="1" dirty="0" smtClean="0">
                <a:latin typeface="Cambria" pitchFamily="18" charset="0"/>
              </a:rPr>
              <a:t>). </a:t>
            </a:r>
          </a:p>
          <a:p>
            <a:pPr marL="731520" lvl="1" indent="-274320">
              <a:spcAft>
                <a:spcPts val="1200"/>
              </a:spcAft>
            </a:pPr>
            <a:r>
              <a:rPr lang="en-US" sz="2400" b="1" dirty="0" smtClean="0">
                <a:effectLst>
                  <a:outerShdw blurRad="38100" dist="38100" dir="2700000" algn="tl">
                    <a:srgbClr val="000000">
                      <a:alpha val="43137"/>
                    </a:srgbClr>
                  </a:outerShdw>
                </a:effectLst>
                <a:latin typeface="Cambria" pitchFamily="18" charset="0"/>
              </a:rPr>
              <a:t>2</a:t>
            </a:r>
            <a:r>
              <a:rPr lang="en-US" sz="2800" b="1" dirty="0" smtClean="0">
                <a:latin typeface="Cambria" pitchFamily="18" charset="0"/>
              </a:rPr>
              <a:t> – </a:t>
            </a:r>
            <a:r>
              <a:rPr lang="en-US" sz="2800" b="1" dirty="0" smtClean="0">
                <a:effectLst>
                  <a:outerShdw blurRad="38100" dist="38100" dir="2700000" algn="tl">
                    <a:srgbClr val="000000">
                      <a:alpha val="43137"/>
                    </a:srgbClr>
                  </a:outerShdw>
                </a:effectLst>
                <a:latin typeface="Cambria" pitchFamily="18" charset="0"/>
              </a:rPr>
              <a:t>Be Convinced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14:22</a:t>
            </a:r>
            <a:r>
              <a:rPr lang="en-US" sz="2800" b="1" dirty="0" smtClean="0">
                <a:latin typeface="Cambria" pitchFamily="18" charset="0"/>
              </a:rPr>
              <a:t>).  </a:t>
            </a:r>
          </a:p>
          <a:p>
            <a:pPr marL="731520" lvl="1" indent="-274320">
              <a:spcAft>
                <a:spcPts val="1200"/>
              </a:spcAft>
            </a:pPr>
            <a:r>
              <a:rPr lang="en-US" sz="2400" b="1" dirty="0" smtClean="0">
                <a:effectLst>
                  <a:outerShdw blurRad="38100" dist="38100" dir="2700000" algn="tl">
                    <a:srgbClr val="000000">
                      <a:alpha val="43137"/>
                    </a:srgbClr>
                  </a:outerShdw>
                </a:effectLst>
                <a:latin typeface="Cambria" pitchFamily="18" charset="0"/>
              </a:rPr>
              <a:t>3</a:t>
            </a:r>
            <a:r>
              <a:rPr lang="en-US" sz="2800" b="1" dirty="0" smtClean="0">
                <a:latin typeface="Cambria" pitchFamily="18" charset="0"/>
              </a:rPr>
              <a:t> – </a:t>
            </a:r>
            <a:r>
              <a:rPr lang="en-US" sz="2800" b="1" dirty="0" smtClean="0">
                <a:effectLst>
                  <a:outerShdw blurRad="38100" dist="38100" dir="2700000" algn="tl">
                    <a:srgbClr val="000000">
                      <a:alpha val="43137"/>
                    </a:srgbClr>
                  </a:outerShdw>
                </a:effectLst>
                <a:latin typeface="Cambria" pitchFamily="18" charset="0"/>
              </a:rPr>
              <a:t>Be Consistent</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14:23</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14:22 – 23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1000"/>
                                        <p:tgtEl>
                                          <p:spTgt spid="3">
                                            <p:txEl>
                                              <p:pRg st="3" end="3"/>
                                            </p:txEl>
                                          </p:spTgt>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32202"/>
          </a:xfrm>
          <a:prstGeom prst="rect">
            <a:avLst/>
          </a:prstGeom>
          <a:noFill/>
          <a:effectLst/>
        </p:spPr>
        <p:txBody>
          <a:bodyPr wrap="square" rtlCol="0">
            <a:spAutoFit/>
          </a:bodyPr>
          <a:lstStyle/>
          <a:p>
            <a:pPr algn="ctr">
              <a:spcAft>
                <a:spcPts val="1200"/>
              </a:spcAft>
            </a:pPr>
            <a:r>
              <a:rPr lang="en-US" sz="2400" b="1" dirty="0" smtClean="0">
                <a:solidFill>
                  <a:srgbClr val="C00000"/>
                </a:solidFill>
                <a:effectLst>
                  <a:outerShdw blurRad="38100" dist="38100" dir="2700000" algn="tl">
                    <a:srgbClr val="000000">
                      <a:alpha val="43137"/>
                    </a:srgbClr>
                  </a:outerShdw>
                </a:effectLst>
                <a:latin typeface="Cambria" pitchFamily="18" charset="0"/>
              </a:rPr>
              <a:t>BE CONSIDERATE</a:t>
            </a:r>
            <a:endParaRPr lang="en-US" sz="2600" b="1" dirty="0" smtClean="0">
              <a:solidFill>
                <a:srgbClr val="C00000"/>
              </a:solidFill>
              <a:effectLst>
                <a:outerShdw blurRad="38100" dist="38100" dir="2700000" algn="tl">
                  <a:srgbClr val="000000">
                    <a:alpha val="43137"/>
                  </a:srgbClr>
                </a:outerShdw>
              </a:effectLst>
              <a:latin typeface="Cambria" pitchFamily="18" charset="0"/>
            </a:endParaRPr>
          </a:p>
          <a:p>
            <a:pPr marL="274320" indent="-274320">
              <a:spcAft>
                <a:spcPts val="12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SWINDOLL</a:t>
            </a:r>
            <a:r>
              <a:rPr lang="en-US" sz="2800" b="1" dirty="0" smtClean="0">
                <a:latin typeface="Cambria" pitchFamily="18" charset="0"/>
              </a:rPr>
              <a:t> – what you enjoy in the privacy of your home is entirely </a:t>
            </a:r>
            <a:r>
              <a:rPr lang="en-US" sz="2800" b="1" i="1" dirty="0" smtClean="0">
                <a:effectLst>
                  <a:outerShdw blurRad="38100" dist="38100" dir="2700000" algn="tl">
                    <a:srgbClr val="000000">
                      <a:alpha val="43137"/>
                    </a:srgbClr>
                  </a:outerShdw>
                </a:effectLst>
                <a:latin typeface="Cambria" pitchFamily="18" charset="0"/>
              </a:rPr>
              <a:t>between</a:t>
            </a:r>
            <a:r>
              <a:rPr lang="en-US" sz="2800" b="1" dirty="0" smtClean="0">
                <a:latin typeface="Cambria" pitchFamily="18" charset="0"/>
              </a:rPr>
              <a:t> you and the Lord.  All things are </a:t>
            </a:r>
            <a:r>
              <a:rPr lang="en-US" sz="2800" b="1" i="1" dirty="0" smtClean="0">
                <a:effectLst>
                  <a:outerShdw blurRad="38100" dist="38100" dir="2700000" algn="tl">
                    <a:srgbClr val="000000">
                      <a:alpha val="43137"/>
                    </a:srgbClr>
                  </a:outerShdw>
                </a:effectLst>
                <a:latin typeface="Cambria" pitchFamily="18" charset="0"/>
              </a:rPr>
              <a:t>lawful</a:t>
            </a:r>
            <a:r>
              <a:rPr lang="en-US" sz="2800" b="1" dirty="0" smtClean="0">
                <a:latin typeface="Cambria" pitchFamily="18" charset="0"/>
              </a:rPr>
              <a:t>; not all things are </a:t>
            </a:r>
            <a:r>
              <a:rPr lang="en-US" sz="2800" b="1" i="1" dirty="0" smtClean="0">
                <a:effectLst>
                  <a:outerShdw blurRad="38100" dist="38100" dir="2700000" algn="tl">
                    <a:srgbClr val="000000">
                      <a:alpha val="43137"/>
                    </a:srgbClr>
                  </a:outerShdw>
                </a:effectLst>
                <a:latin typeface="Cambria" pitchFamily="18" charset="0"/>
              </a:rPr>
              <a:t>constructive</a:t>
            </a:r>
            <a:r>
              <a:rPr lang="en-US" sz="2800" b="1" dirty="0" smtClean="0">
                <a:latin typeface="Cambria" pitchFamily="18" charset="0"/>
              </a:rPr>
              <a:t>.  Know the difference, and thank God for all the wonderful things He created for you to enjoy.</a:t>
            </a:r>
          </a:p>
          <a:p>
            <a:pPr marL="274320" indent="-274320">
              <a:spcAft>
                <a:spcPts val="1200"/>
              </a:spcAft>
              <a:buFont typeface="Arial" pitchFamily="34" charset="0"/>
              <a:buChar char="•"/>
            </a:pPr>
            <a:r>
              <a:rPr lang="en-US" sz="2800" b="1" dirty="0" smtClean="0">
                <a:latin typeface="Cambria" pitchFamily="18" charset="0"/>
              </a:rPr>
              <a:t>When you are in public, don’t restrict yourself unnecessarily, but be </a:t>
            </a:r>
            <a:r>
              <a:rPr lang="en-US" sz="2800" b="1" u="sng" dirty="0" smtClean="0">
                <a:effectLst>
                  <a:outerShdw blurRad="38100" dist="38100" dir="2700000" algn="tl">
                    <a:srgbClr val="000000">
                      <a:alpha val="43137"/>
                    </a:srgbClr>
                  </a:outerShdw>
                </a:effectLst>
                <a:latin typeface="Cambria" pitchFamily="18" charset="0"/>
              </a:rPr>
              <a:t>aware</a:t>
            </a:r>
            <a:r>
              <a:rPr lang="en-US" sz="2800" b="1" dirty="0" smtClean="0">
                <a:latin typeface="Cambria" pitchFamily="18" charset="0"/>
              </a:rPr>
              <a:t> of the potential effect your actions have on others.  Be sensitive to reactions, and graciously </a:t>
            </a:r>
            <a:r>
              <a:rPr lang="en-US" sz="2800" b="1" u="sng" dirty="0" smtClean="0">
                <a:effectLst>
                  <a:outerShdw blurRad="38100" dist="38100" dir="2700000" algn="tl">
                    <a:srgbClr val="000000">
                      <a:alpha val="43137"/>
                    </a:srgbClr>
                  </a:outerShdw>
                </a:effectLst>
                <a:latin typeface="Cambria" pitchFamily="18" charset="0"/>
              </a:rPr>
              <a:t>adjust</a:t>
            </a:r>
            <a:r>
              <a:rPr lang="en-US" sz="2800" b="1" dirty="0" smtClean="0">
                <a:latin typeface="Cambria" pitchFamily="18" charset="0"/>
              </a:rPr>
              <a:t> your behavior accordingly.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14:22 – 23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078313"/>
          </a:xfrm>
          <a:prstGeom prst="rect">
            <a:avLst/>
          </a:prstGeom>
          <a:noFill/>
          <a:effectLst/>
        </p:spPr>
        <p:txBody>
          <a:bodyPr wrap="square" rtlCol="0">
            <a:spAutoFit/>
          </a:bodyPr>
          <a:lstStyle/>
          <a:p>
            <a:pPr algn="ctr">
              <a:spcAft>
                <a:spcPts val="1200"/>
              </a:spcAft>
            </a:pPr>
            <a:r>
              <a:rPr lang="en-US" sz="2400" b="1" dirty="0" smtClean="0">
                <a:solidFill>
                  <a:srgbClr val="C00000"/>
                </a:solidFill>
                <a:effectLst>
                  <a:outerShdw blurRad="38100" dist="38100" dir="2700000" algn="tl">
                    <a:srgbClr val="000000">
                      <a:alpha val="43137"/>
                    </a:srgbClr>
                  </a:outerShdw>
                </a:effectLst>
                <a:latin typeface="Cambria" pitchFamily="18" charset="0"/>
              </a:rPr>
              <a:t>BE CONVINCED</a:t>
            </a:r>
            <a:endParaRPr lang="en-US" sz="2600" b="1" dirty="0" smtClean="0">
              <a:solidFill>
                <a:srgbClr val="C00000"/>
              </a:solidFill>
              <a:effectLst>
                <a:outerShdw blurRad="38100" dist="38100" dir="2700000" algn="tl">
                  <a:srgbClr val="000000">
                    <a:alpha val="43137"/>
                  </a:srgbClr>
                </a:outerShdw>
              </a:effectLst>
              <a:latin typeface="Cambria" pitchFamily="18" charset="0"/>
            </a:endParaRPr>
          </a:p>
          <a:p>
            <a:pPr marL="274320" indent="-274320">
              <a:spcAft>
                <a:spcPts val="12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SWINDOLL</a:t>
            </a:r>
            <a:r>
              <a:rPr lang="en-US" sz="2800" b="1" dirty="0" smtClean="0">
                <a:latin typeface="Cambria" pitchFamily="18" charset="0"/>
              </a:rPr>
              <a:t> – many Christians are not </a:t>
            </a:r>
            <a:r>
              <a:rPr lang="en-US" sz="2800" b="1" u="sng" dirty="0" smtClean="0">
                <a:effectLst>
                  <a:outerShdw blurRad="38100" dist="38100" dir="2700000" algn="tl">
                    <a:srgbClr val="000000">
                      <a:alpha val="43137"/>
                    </a:srgbClr>
                  </a:outerShdw>
                </a:effectLst>
                <a:latin typeface="Cambria" pitchFamily="18" charset="0"/>
              </a:rPr>
              <a:t>clear</a:t>
            </a:r>
            <a:r>
              <a:rPr lang="en-US" sz="2800" b="1" dirty="0" smtClean="0">
                <a:latin typeface="Cambria" pitchFamily="18" charset="0"/>
              </a:rPr>
              <a:t> within themselves what they believe, so they live in perpetual frustration trying to please everyone around them.  But everyone is different and their </a:t>
            </a:r>
            <a:r>
              <a:rPr lang="en-US" sz="2800" b="1" u="sng" dirty="0" smtClean="0">
                <a:effectLst>
                  <a:outerShdw blurRad="38100" dist="38100" dir="2700000" algn="tl">
                    <a:srgbClr val="000000">
                      <a:alpha val="43137"/>
                    </a:srgbClr>
                  </a:outerShdw>
                </a:effectLst>
                <a:latin typeface="Cambria" pitchFamily="18" charset="0"/>
              </a:rPr>
              <a:t>convictions</a:t>
            </a:r>
            <a:r>
              <a:rPr lang="en-US" sz="2800" b="1" dirty="0" smtClean="0">
                <a:latin typeface="Cambria" pitchFamily="18" charset="0"/>
              </a:rPr>
              <a:t> are contradictory.  </a:t>
            </a:r>
          </a:p>
          <a:p>
            <a:pPr marL="274320" indent="-274320">
              <a:spcAft>
                <a:spcPts val="1200"/>
              </a:spcAft>
              <a:buFont typeface="Arial" pitchFamily="34" charset="0"/>
              <a:buChar char="•"/>
            </a:pPr>
            <a:r>
              <a:rPr lang="en-US" sz="2800" b="1" dirty="0" smtClean="0">
                <a:latin typeface="Cambria" pitchFamily="18" charset="0"/>
              </a:rPr>
              <a:t>Please one and you’re likely to displease another.  Instead, carefully examine your matters of conscience to be </a:t>
            </a:r>
            <a:r>
              <a:rPr lang="en-US" sz="2800" b="1" u="sng" dirty="0" smtClean="0">
                <a:effectLst>
                  <a:outerShdw blurRad="38100" dist="38100" dir="2700000" algn="tl">
                    <a:srgbClr val="000000">
                      <a:alpha val="43137"/>
                    </a:srgbClr>
                  </a:outerShdw>
                </a:effectLst>
                <a:latin typeface="Cambria" pitchFamily="18" charset="0"/>
              </a:rPr>
              <a:t>certain</a:t>
            </a:r>
            <a:r>
              <a:rPr lang="en-US" sz="2800" b="1" dirty="0" smtClean="0">
                <a:latin typeface="Cambria" pitchFamily="18" charset="0"/>
              </a:rPr>
              <a:t> they are not indeed clear moral issues.  Determine what Scripture has to say.  Discuss them with trusted, mature believers.</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14:22 – 23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32202"/>
          </a:xfrm>
          <a:prstGeom prst="rect">
            <a:avLst/>
          </a:prstGeom>
          <a:noFill/>
          <a:effectLst/>
        </p:spPr>
        <p:txBody>
          <a:bodyPr wrap="square" rtlCol="0">
            <a:spAutoFit/>
          </a:bodyPr>
          <a:lstStyle/>
          <a:p>
            <a:pPr algn="ctr">
              <a:spcAft>
                <a:spcPts val="1200"/>
              </a:spcAft>
            </a:pPr>
            <a:r>
              <a:rPr lang="en-US" sz="2400" b="1" dirty="0" smtClean="0">
                <a:solidFill>
                  <a:srgbClr val="C00000"/>
                </a:solidFill>
                <a:effectLst>
                  <a:outerShdw blurRad="38100" dist="38100" dir="2700000" algn="tl">
                    <a:srgbClr val="000000">
                      <a:alpha val="43137"/>
                    </a:srgbClr>
                  </a:outerShdw>
                </a:effectLst>
                <a:latin typeface="Cambria" pitchFamily="18" charset="0"/>
              </a:rPr>
              <a:t>BE CONVINCED</a:t>
            </a:r>
            <a:endParaRPr lang="en-US" sz="2600" b="1" dirty="0" smtClean="0">
              <a:solidFill>
                <a:srgbClr val="C00000"/>
              </a:solidFill>
              <a:effectLst>
                <a:outerShdw blurRad="38100" dist="38100" dir="2700000" algn="tl">
                  <a:srgbClr val="000000">
                    <a:alpha val="43137"/>
                  </a:srgbClr>
                </a:outerShdw>
              </a:effectLst>
              <a:latin typeface="Cambria" pitchFamily="18" charset="0"/>
            </a:endParaRPr>
          </a:p>
          <a:p>
            <a:pPr marL="274320" indent="-274320">
              <a:spcAft>
                <a:spcPts val="12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SWINDOLL</a:t>
            </a:r>
            <a:r>
              <a:rPr lang="en-US" sz="2800" b="1" dirty="0" smtClean="0">
                <a:latin typeface="Cambria" pitchFamily="18" charset="0"/>
              </a:rPr>
              <a:t> – consider the impact they have on others and yourself, both positively and negatively.  Then, once you have </a:t>
            </a:r>
            <a:r>
              <a:rPr lang="en-US" sz="2800" b="1" u="sng" dirty="0" smtClean="0">
                <a:effectLst>
                  <a:outerShdw blurRad="38100" dist="38100" dir="2700000" algn="tl">
                    <a:srgbClr val="000000">
                      <a:alpha val="43137"/>
                    </a:srgbClr>
                  </a:outerShdw>
                </a:effectLst>
                <a:latin typeface="Cambria" pitchFamily="18" charset="0"/>
              </a:rPr>
              <a:t>settled</a:t>
            </a:r>
            <a:r>
              <a:rPr lang="en-US" sz="2800" b="1" dirty="0" smtClean="0">
                <a:latin typeface="Cambria" pitchFamily="18" charset="0"/>
              </a:rPr>
              <a:t> the issue, you can enjoy your </a:t>
            </a:r>
            <a:r>
              <a:rPr lang="en-US" sz="2800" b="1" u="sng" dirty="0" smtClean="0">
                <a:effectLst>
                  <a:outerShdw blurRad="38100" dist="38100" dir="2700000" algn="tl">
                    <a:srgbClr val="000000">
                      <a:alpha val="43137"/>
                    </a:srgbClr>
                  </a:outerShdw>
                </a:effectLst>
                <a:latin typeface="Cambria" pitchFamily="18" charset="0"/>
              </a:rPr>
              <a:t>freedom</a:t>
            </a:r>
            <a:r>
              <a:rPr lang="en-US" sz="2800" b="1" dirty="0" smtClean="0">
                <a:latin typeface="Cambria" pitchFamily="18" charset="0"/>
              </a:rPr>
              <a:t> with complete confidence.</a:t>
            </a:r>
          </a:p>
          <a:p>
            <a:pPr marL="274320" indent="-274320">
              <a:spcAft>
                <a:spcPts val="1200"/>
              </a:spcAft>
              <a:buFont typeface="Arial" pitchFamily="34" charset="0"/>
              <a:buChar char="•"/>
            </a:pPr>
            <a:r>
              <a:rPr lang="en-US" sz="2800" b="1" dirty="0" smtClean="0">
                <a:latin typeface="Cambria" pitchFamily="18" charset="0"/>
              </a:rPr>
              <a:t>You won’t need to react defensively, you won’t have to convince anyone else, and you won’t even second-guess yourself.  </a:t>
            </a:r>
          </a:p>
          <a:p>
            <a:pPr marL="274320" indent="-274320">
              <a:spcAft>
                <a:spcPts val="1200"/>
              </a:spcAft>
              <a:buFont typeface="Arial" pitchFamily="34" charset="0"/>
              <a:buChar char="•"/>
            </a:pPr>
            <a:r>
              <a:rPr lang="en-US" sz="2800" b="1" dirty="0" smtClean="0">
                <a:latin typeface="Cambria" pitchFamily="18" charset="0"/>
              </a:rPr>
              <a:t>Furthermore, that quiet confidence will allow you to let others be.</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14:22 – 23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09200"/>
          </a:xfrm>
          <a:prstGeom prst="rect">
            <a:avLst/>
          </a:prstGeom>
          <a:noFill/>
          <a:effectLst/>
        </p:spPr>
        <p:txBody>
          <a:bodyPr wrap="square" rtlCol="0">
            <a:spAutoFit/>
          </a:bodyPr>
          <a:lstStyle/>
          <a:p>
            <a:pPr algn="ctr">
              <a:spcAft>
                <a:spcPts val="1200"/>
              </a:spcAft>
            </a:pPr>
            <a:r>
              <a:rPr lang="en-US" sz="2400" b="1" dirty="0" smtClean="0">
                <a:solidFill>
                  <a:srgbClr val="C00000"/>
                </a:solidFill>
                <a:effectLst>
                  <a:outerShdw blurRad="38100" dist="38100" dir="2700000" algn="tl">
                    <a:srgbClr val="000000">
                      <a:alpha val="43137"/>
                    </a:srgbClr>
                  </a:outerShdw>
                </a:effectLst>
                <a:latin typeface="Cambria" pitchFamily="18" charset="0"/>
              </a:rPr>
              <a:t>BE CONSISTENT</a:t>
            </a:r>
            <a:endParaRPr lang="en-US" sz="2600" b="1" dirty="0" smtClean="0">
              <a:solidFill>
                <a:srgbClr val="C00000"/>
              </a:solidFill>
              <a:effectLst>
                <a:outerShdw blurRad="38100" dist="38100" dir="2700000" algn="tl">
                  <a:srgbClr val="000000">
                    <a:alpha val="43137"/>
                  </a:srgbClr>
                </a:outerShdw>
              </a:effectLst>
              <a:latin typeface="Cambria" pitchFamily="18" charset="0"/>
            </a:endParaRPr>
          </a:p>
          <a:p>
            <a:pPr marL="274320" indent="-274320">
              <a:spcAft>
                <a:spcPts val="12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SWINDOLL</a:t>
            </a:r>
            <a:r>
              <a:rPr lang="en-US" sz="2800" b="1" dirty="0" smtClean="0">
                <a:latin typeface="Cambria" pitchFamily="18" charset="0"/>
              </a:rPr>
              <a:t> – consistently </a:t>
            </a:r>
            <a:r>
              <a:rPr lang="en-US" sz="2800" b="1" i="1" u="sng" dirty="0" smtClean="0">
                <a:effectLst>
                  <a:outerShdw blurRad="38100" dist="38100" dir="2700000" algn="tl">
                    <a:srgbClr val="000000">
                      <a:alpha val="43137"/>
                    </a:srgbClr>
                  </a:outerShdw>
                </a:effectLst>
                <a:latin typeface="Cambria" pitchFamily="18" charset="0"/>
              </a:rPr>
              <a:t>match</a:t>
            </a:r>
            <a:r>
              <a:rPr lang="en-US" sz="2800" b="1" dirty="0" smtClean="0">
                <a:latin typeface="Cambria" pitchFamily="18" charset="0"/>
              </a:rPr>
              <a:t> your actions to your conscience.  But don’t be surprised to find that your conscience </a:t>
            </a:r>
            <a:r>
              <a:rPr lang="en-US" sz="2800" b="1" i="1" u="sng" dirty="0" smtClean="0">
                <a:effectLst>
                  <a:outerShdw blurRad="38100" dist="38100" dir="2700000" algn="tl">
                    <a:srgbClr val="000000">
                      <a:alpha val="43137"/>
                    </a:srgbClr>
                  </a:outerShdw>
                </a:effectLst>
                <a:latin typeface="Cambria" pitchFamily="18" charset="0"/>
              </a:rPr>
              <a:t>gradually</a:t>
            </a:r>
            <a:r>
              <a:rPr lang="en-US" sz="2800" b="1" dirty="0" smtClean="0">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changes</a:t>
            </a:r>
            <a:r>
              <a:rPr lang="en-US" sz="2800" b="1" dirty="0" smtClean="0">
                <a:latin typeface="Cambria" pitchFamily="18" charset="0"/>
              </a:rPr>
              <a:t> over time.  Some things that caused you no problem years ago </a:t>
            </a:r>
            <a:r>
              <a:rPr lang="en-US" sz="2800" b="1" i="1" u="sng" dirty="0" smtClean="0">
                <a:effectLst>
                  <a:outerShdw blurRad="38100" dist="38100" dir="2700000" algn="tl">
                    <a:srgbClr val="000000">
                      <a:alpha val="43137"/>
                    </a:srgbClr>
                  </a:outerShdw>
                </a:effectLst>
                <a:latin typeface="Cambria" pitchFamily="18" charset="0"/>
              </a:rPr>
              <a:t>irritate</a:t>
            </a:r>
            <a:r>
              <a:rPr lang="en-US" sz="2800" b="1" dirty="0" smtClean="0">
                <a:latin typeface="Cambria" pitchFamily="18" charset="0"/>
              </a:rPr>
              <a:t> your conscience today.  This is to be expected.  Your conscience should never stop growing.</a:t>
            </a:r>
          </a:p>
          <a:p>
            <a:pPr marL="274320" indent="-274320">
              <a:spcAft>
                <a:spcPts val="1200"/>
              </a:spcAft>
              <a:buFont typeface="Arial" pitchFamily="34" charset="0"/>
              <a:buChar char="•"/>
            </a:pPr>
            <a:r>
              <a:rPr lang="en-US" sz="2800" b="1" dirty="0" smtClean="0">
                <a:latin typeface="Cambria" pitchFamily="18" charset="0"/>
              </a:rPr>
              <a:t>As our consciences are </a:t>
            </a:r>
            <a:r>
              <a:rPr lang="en-US" sz="2800" b="1" i="1" u="sng" dirty="0" smtClean="0">
                <a:effectLst>
                  <a:outerShdw blurRad="38100" dist="38100" dir="2700000" algn="tl">
                    <a:srgbClr val="000000">
                      <a:alpha val="43137"/>
                    </a:srgbClr>
                  </a:outerShdw>
                </a:effectLst>
                <a:latin typeface="Cambria" pitchFamily="18" charset="0"/>
              </a:rPr>
              <a:t>transformed</a:t>
            </a:r>
            <a:r>
              <a:rPr lang="en-US" sz="2800" b="1" dirty="0" smtClean="0">
                <a:latin typeface="Cambria" pitchFamily="18" charset="0"/>
              </a:rPr>
              <a:t> by the Holy Spirit and become more mature, we are wise to heed them.  That’s not to say our developing consciences need to become anyone else’s.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14:22 – 23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The conscience is strengthened by knowledge. But knowledge must be balanced by </a:t>
            </a:r>
            <a:r>
              <a:rPr lang="en-US" sz="2800" b="1" i="1" u="sng"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otherwise it tears down instead of building up.  </a:t>
            </a:r>
          </a:p>
          <a:p>
            <a:pPr marL="274320" indent="-274320">
              <a:spcAft>
                <a:spcPts val="1200"/>
              </a:spcAft>
              <a:buFont typeface="Arial" pitchFamily="34" charset="0"/>
              <a:buChar char="•"/>
            </a:pPr>
            <a:r>
              <a:rPr lang="en-US" sz="2800" b="1" dirty="0" smtClean="0">
                <a:latin typeface="Cambria" pitchFamily="18" charset="0"/>
              </a:rPr>
              <a:t>When this truth is taught in an atmosphere of </a:t>
            </a:r>
            <a:r>
              <a:rPr lang="en-US" sz="2800" b="1" i="1" u="sng"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then the “</a:t>
            </a:r>
            <a:r>
              <a:rPr lang="en-US" sz="2800" b="1" dirty="0" smtClean="0">
                <a:effectLst>
                  <a:outerShdw blurRad="38100" dist="38100" dir="2700000" algn="tl">
                    <a:srgbClr val="000000">
                      <a:alpha val="43137"/>
                    </a:srgbClr>
                  </a:outerShdw>
                </a:effectLst>
                <a:latin typeface="Cambria" pitchFamily="18" charset="0"/>
              </a:rPr>
              <a:t>weaker</a:t>
            </a:r>
            <a:r>
              <a:rPr lang="en-US" sz="2800" b="1" dirty="0" smtClean="0">
                <a:latin typeface="Cambria" pitchFamily="18" charset="0"/>
              </a:rPr>
              <a:t>” Christian can grow and develop a strong conscience.  Believers may hold different </a:t>
            </a:r>
            <a:r>
              <a:rPr lang="en-US" sz="2800" b="1" i="1" u="sng" dirty="0" smtClean="0">
                <a:effectLst>
                  <a:outerShdw blurRad="38100" dist="38100" dir="2700000" algn="tl">
                    <a:srgbClr val="000000">
                      <a:alpha val="43137"/>
                    </a:srgbClr>
                  </a:outerShdw>
                </a:effectLst>
                <a:latin typeface="Cambria" pitchFamily="18" charset="0"/>
              </a:rPr>
              <a:t>convictions</a:t>
            </a:r>
            <a:r>
              <a:rPr lang="en-US" sz="2800" b="1" dirty="0" smtClean="0">
                <a:latin typeface="Cambria" pitchFamily="18" charset="0"/>
              </a:rPr>
              <a:t> about many matters, but they must hold them in </a:t>
            </a:r>
            <a:r>
              <a:rPr lang="en-US" sz="2800" b="1" i="1" u="sng"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When the “</a:t>
            </a:r>
            <a:r>
              <a:rPr lang="en-US" sz="2800" b="1" dirty="0" smtClean="0">
                <a:effectLst>
                  <a:outerShdw blurRad="38100" dist="38100" dir="2700000" algn="tl">
                    <a:srgbClr val="000000">
                      <a:alpha val="43137"/>
                    </a:srgbClr>
                  </a:outerShdw>
                </a:effectLst>
                <a:latin typeface="Cambria" pitchFamily="18" charset="0"/>
              </a:rPr>
              <a:t>weak</a:t>
            </a:r>
            <a:r>
              <a:rPr lang="en-US" sz="2800" b="1" dirty="0" smtClean="0">
                <a:latin typeface="Cambria" pitchFamily="18" charset="0"/>
              </a:rPr>
              <a:t>” brother violates his conscience, he sins.  That is, whatever is not from </a:t>
            </a:r>
            <a:r>
              <a:rPr lang="en-US" sz="2800" b="1" i="1" u="sng"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is sin.  Here, sin is the thoughts and actions that our conscience condemns.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14:22 – 23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8" name="Picture 7" descr="9 - 33 stone2.jpeg"/>
          <p:cNvPicPr>
            <a:picLocks noChangeAspect="1"/>
          </p:cNvPicPr>
          <p:nvPr/>
        </p:nvPicPr>
        <p:blipFill>
          <a:blip r:embed="rId3" cstate="print"/>
          <a:stretch>
            <a:fillRect/>
          </a:stretch>
        </p:blipFill>
        <p:spPr>
          <a:xfrm>
            <a:off x="2057400" y="1219200"/>
            <a:ext cx="5105401" cy="3657600"/>
          </a:xfrm>
          <a:prstGeom prst="rect">
            <a:avLst/>
          </a:prstGeom>
          <a:ln>
            <a:noFill/>
          </a:ln>
          <a:effectLst>
            <a:outerShdw blurRad="190500" algn="tl" rotWithShape="0">
              <a:srgbClr val="000000">
                <a:alpha val="70000"/>
              </a:srgbClr>
            </a:outerShdw>
          </a:effectLst>
        </p:spPr>
      </p:pic>
      <p:pic>
        <p:nvPicPr>
          <p:cNvPr id="6" name="Picture 5" descr="7 - 24 Jesus.jpg"/>
          <p:cNvPicPr>
            <a:picLocks noChangeAspect="1"/>
          </p:cNvPicPr>
          <p:nvPr/>
        </p:nvPicPr>
        <p:blipFill>
          <a:blip r:embed="rId4" cstate="print"/>
          <a:stretch>
            <a:fillRect/>
          </a:stretch>
        </p:blipFill>
        <p:spPr>
          <a:xfrm>
            <a:off x="1828800" y="0"/>
            <a:ext cx="5791200" cy="6858000"/>
          </a:xfrm>
          <a:prstGeom prst="rect">
            <a:avLst/>
          </a:prstGeom>
          <a:ln>
            <a:noFill/>
          </a:ln>
          <a:effectLst>
            <a:softEdge rad="112500"/>
          </a:effectLst>
        </p:spPr>
      </p:pic>
      <p:sp>
        <p:nvSpPr>
          <p:cNvPr id="5" name="TextBox 4"/>
          <p:cNvSpPr txBox="1"/>
          <p:nvPr/>
        </p:nvSpPr>
        <p:spPr>
          <a:xfrm>
            <a:off x="1905000" y="6096000"/>
            <a:ext cx="5562600" cy="461665"/>
          </a:xfrm>
          <a:prstGeom prst="rect">
            <a:avLst/>
          </a:prstGeom>
          <a:noFill/>
          <a:effectLst>
            <a:outerShdw blurRad="76200" dist="38100" dir="1200000" algn="ctr" rotWithShape="0">
              <a:schemeClr val="bg1">
                <a:lumMod val="95000"/>
              </a:schemeClr>
            </a:outerShdw>
          </a:effectLst>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latin typeface="Britannic Bold" pitchFamily="34" charset="0"/>
              </a:rPr>
              <a:t>Maintain Your Liberty </a:t>
            </a:r>
            <a:endParaRPr lang="en-US" sz="24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5500"/>
                            </p:stCondLst>
                            <p:childTnLst>
                              <p:par>
                                <p:cTn id="13" presetID="15"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ppt_w</p:attrName>
                                        </p:attrNameLst>
                                      </p:cBhvr>
                                      <p:tavLst>
                                        <p:tav tm="0">
                                          <p:val>
                                            <p:fltVal val="0"/>
                                          </p:val>
                                        </p:tav>
                                        <p:tav tm="100000">
                                          <p:val>
                                            <p:strVal val="#ppt_w"/>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8500"/>
                            </p:stCondLst>
                            <p:childTnLst>
                              <p:par>
                                <p:cTn id="20" presetID="8" presetClass="entr" presetSubtype="3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out)">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20 October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228600" y="1981200"/>
            <a:ext cx="8915400" cy="3662541"/>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 in the KJV and in one other versions of the Bible, i.e., NKJV, NRSV, NIV, CEV, etc . . .  </a:t>
            </a:r>
          </a:p>
          <a:p>
            <a:pPr marL="548640" indent="-274320">
              <a:spcAft>
                <a:spcPts val="1800"/>
              </a:spcAft>
              <a:buFont typeface="Arial" pitchFamily="34" charset="0"/>
              <a:buChar char="•"/>
            </a:pPr>
            <a:r>
              <a:rPr lang="en-US" sz="2800" b="1" dirty="0" smtClean="0">
                <a:solidFill>
                  <a:prstClr val="black"/>
                </a:solidFill>
                <a:effectLst>
                  <a:outerShdw blurRad="38100" dist="38100" dir="2700000" algn="tl">
                    <a:srgbClr val="000000">
                      <a:alpha val="43137"/>
                    </a:srgbClr>
                  </a:outerShdw>
                </a:effectLst>
                <a:latin typeface="Cambria" pitchFamily="18" charset="0"/>
              </a:rPr>
              <a:t>Read Chapter 15:1 – 33   </a:t>
            </a:r>
          </a:p>
          <a:p>
            <a:pPr marL="548640" indent="-274320">
              <a:spcAft>
                <a:spcPts val="1800"/>
              </a:spcAft>
              <a:buFont typeface="Arial" pitchFamily="34" charset="0"/>
              <a:buChar char="•"/>
            </a:pPr>
            <a:r>
              <a:rPr lang="en-US" sz="2800" b="1" dirty="0" smtClean="0">
                <a:solidFill>
                  <a:prstClr val="black"/>
                </a:solidFill>
                <a:effectLst>
                  <a:outerShdw blurRad="38100" dist="38100" dir="2700000" algn="tl">
                    <a:srgbClr val="000000">
                      <a:alpha val="43137"/>
                    </a:srgbClr>
                  </a:outerShdw>
                </a:effectLst>
                <a:latin typeface="Cambria" pitchFamily="18" charset="0"/>
              </a:rPr>
              <a:t>1st lesson: v1 – 13 “We Are One … Or Are We?</a:t>
            </a:r>
          </a:p>
          <a:p>
            <a:pPr marL="548640" indent="-274320">
              <a:spcAft>
                <a:spcPts val="1800"/>
              </a:spcAft>
              <a:buFont typeface="Arial" pitchFamily="34" charset="0"/>
              <a:buChar char="•"/>
            </a:pPr>
            <a:r>
              <a:rPr lang="en-US" sz="2800" b="1" dirty="0" smtClean="0">
                <a:solidFill>
                  <a:prstClr val="black"/>
                </a:solidFill>
                <a:effectLst>
                  <a:outerShdw blurRad="38100" dist="38100" dir="2700000" algn="tl">
                    <a:srgbClr val="000000">
                      <a:alpha val="43137"/>
                    </a:srgbClr>
                  </a:outerShdw>
                </a:effectLst>
                <a:latin typeface="Cambria" pitchFamily="18" charset="0"/>
              </a:rPr>
              <a:t>2nd lesson: v14 – 33 “Partners, Plans, and Prayer”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100"/>
                            </p:stCondLst>
                            <p:childTnLst>
                              <p:par>
                                <p:cTn id="30" presetID="22" presetClass="entr" presetSubtype="8"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724644"/>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On the other hand, Gentile Christians may know they can </a:t>
            </a:r>
            <a:r>
              <a:rPr lang="en-US" sz="2800" b="1" u="sng" dirty="0" smtClean="0">
                <a:effectLst>
                  <a:outerShdw blurRad="38100" dist="38100" dir="2700000" algn="tl">
                    <a:srgbClr val="000000">
                      <a:alpha val="43137"/>
                    </a:srgbClr>
                  </a:outerShdw>
                </a:effectLst>
                <a:latin typeface="Cambria" pitchFamily="18" charset="0"/>
              </a:rPr>
              <a:t>eat</a:t>
            </a:r>
            <a:r>
              <a:rPr lang="en-US" sz="2800" b="1" dirty="0" smtClean="0">
                <a:latin typeface="Cambria" pitchFamily="18" charset="0"/>
              </a:rPr>
              <a:t> anything, and regard every day as </a:t>
            </a:r>
            <a:r>
              <a:rPr lang="en-US" sz="2800" b="1" u="sng" dirty="0" smtClean="0">
                <a:effectLst>
                  <a:outerShdw blurRad="38100" dist="38100" dir="2700000" algn="tl">
                    <a:srgbClr val="000000">
                      <a:alpha val="43137"/>
                    </a:srgbClr>
                  </a:outerShdw>
                </a:effectLst>
                <a:latin typeface="Cambria" pitchFamily="18" charset="0"/>
              </a:rPr>
              <a:t>holy</a:t>
            </a:r>
            <a:r>
              <a:rPr lang="en-US" sz="2800" b="1" dirty="0" smtClean="0">
                <a:latin typeface="Cambria" pitchFamily="18" charset="0"/>
              </a:rPr>
              <a:t>.  If so, their faith is “</a:t>
            </a:r>
            <a:r>
              <a:rPr lang="en-US" sz="2800" b="1" dirty="0" smtClean="0">
                <a:effectLst>
                  <a:outerShdw blurRad="38100" dist="38100" dir="2700000" algn="tl">
                    <a:srgbClr val="000000">
                      <a:alpha val="43137"/>
                    </a:srgbClr>
                  </a:outerShdw>
                </a:effectLst>
                <a:latin typeface="Cambria" pitchFamily="18" charset="0"/>
              </a:rPr>
              <a:t>strong</a:t>
            </a:r>
            <a:r>
              <a:rPr lang="en-US" sz="2800" b="1" dirty="0" smtClean="0">
                <a:latin typeface="Cambria" pitchFamily="18" charset="0"/>
              </a:rPr>
              <a:t>” — but they must not be </a:t>
            </a:r>
            <a:r>
              <a:rPr lang="en-US" sz="2800" b="1" u="sng" dirty="0" smtClean="0">
                <a:effectLst>
                  <a:outerShdw blurRad="38100" dist="38100" dir="2700000" algn="tl">
                    <a:srgbClr val="000000">
                      <a:alpha val="43137"/>
                    </a:srgbClr>
                  </a:outerShdw>
                </a:effectLst>
                <a:latin typeface="Cambria" pitchFamily="18" charset="0"/>
              </a:rPr>
              <a:t>prideful</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Paul tells Christians of different backgrounds to respect one another’s </a:t>
            </a:r>
            <a:r>
              <a:rPr lang="en-US" sz="2800" b="1" u="sng" dirty="0" smtClean="0">
                <a:effectLst>
                  <a:outerShdw blurRad="38100" dist="38100" dir="2700000" algn="tl">
                    <a:srgbClr val="000000">
                      <a:alpha val="43137"/>
                    </a:srgbClr>
                  </a:outerShdw>
                </a:effectLst>
                <a:latin typeface="Cambria" pitchFamily="18" charset="0"/>
              </a:rPr>
              <a:t>consciences</a:t>
            </a:r>
            <a:r>
              <a:rPr lang="en-US" sz="2800" b="1" dirty="0" smtClean="0">
                <a:latin typeface="Cambria" pitchFamily="18" charset="0"/>
              </a:rPr>
              <a:t>.  Everyone should take their lead from the Lord.  Those who hold to a </a:t>
            </a:r>
            <a:r>
              <a:rPr lang="en-US" sz="2800" b="1" u="sng" dirty="0" smtClean="0">
                <a:effectLst>
                  <a:outerShdw blurRad="38100" dist="38100" dir="2700000" algn="tl">
                    <a:srgbClr val="000000">
                      <a:alpha val="43137"/>
                    </a:srgbClr>
                  </a:outerShdw>
                </a:effectLst>
                <a:latin typeface="Cambria" pitchFamily="18" charset="0"/>
              </a:rPr>
              <a:t>strict</a:t>
            </a:r>
            <a:r>
              <a:rPr lang="en-US" sz="2800" b="1" dirty="0" smtClean="0">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diet</a:t>
            </a:r>
            <a:r>
              <a:rPr lang="en-US" sz="2800" b="1" dirty="0" smtClean="0">
                <a:latin typeface="Cambria" pitchFamily="18" charset="0"/>
              </a:rPr>
              <a:t>, avoid certain foods or refuse meat that has been killed in pagan temples do this to honor the Lord.  </a:t>
            </a:r>
          </a:p>
          <a:p>
            <a:pPr marL="274320" indent="-274320">
              <a:spcAft>
                <a:spcPts val="1800"/>
              </a:spcAft>
              <a:buFont typeface="Arial" pitchFamily="34" charset="0"/>
              <a:buChar char="•"/>
            </a:pPr>
            <a:r>
              <a:rPr lang="en-US" sz="2800" b="1" dirty="0" smtClean="0">
                <a:latin typeface="Cambria" pitchFamily="18" charset="0"/>
              </a:rPr>
              <a:t>Others thank God for everything and eat with grateful hearts.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14:1 – 23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93757"/>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They, too, honor the Lord in their way.  Each group should </a:t>
            </a:r>
            <a:r>
              <a:rPr lang="en-US" sz="2800" b="1" i="1" u="sng" dirty="0" smtClean="0">
                <a:effectLst>
                  <a:outerShdw blurRad="38100" dist="38100" dir="2700000" algn="tl">
                    <a:srgbClr val="000000">
                      <a:alpha val="43137"/>
                    </a:srgbClr>
                  </a:outerShdw>
                </a:effectLst>
                <a:latin typeface="Cambria" pitchFamily="18" charset="0"/>
              </a:rPr>
              <a:t>accept</a:t>
            </a:r>
            <a:r>
              <a:rPr lang="en-US" sz="2800" b="1" dirty="0" smtClean="0">
                <a:latin typeface="Cambria" pitchFamily="18" charset="0"/>
              </a:rPr>
              <a:t> the other, as Christ has accepted both.  </a:t>
            </a:r>
          </a:p>
          <a:p>
            <a:pPr marL="274320" indent="-274320">
              <a:spcAft>
                <a:spcPts val="1800"/>
              </a:spcAft>
              <a:buFont typeface="Arial" pitchFamily="34" charset="0"/>
              <a:buChar char="•"/>
            </a:pPr>
            <a:r>
              <a:rPr lang="en-US" sz="2800" b="1" dirty="0" smtClean="0">
                <a:latin typeface="Cambria" pitchFamily="18" charset="0"/>
              </a:rPr>
              <a:t>Paul knows all about food laws.  He used to be a Pharisee.  Now he can </a:t>
            </a:r>
            <a:r>
              <a:rPr lang="en-US" sz="2800" b="1" u="sng" dirty="0" smtClean="0">
                <a:effectLst>
                  <a:outerShdw blurRad="38100" dist="38100" dir="2700000" algn="tl">
                    <a:srgbClr val="000000">
                      <a:alpha val="43137"/>
                    </a:srgbClr>
                  </a:outerShdw>
                </a:effectLst>
                <a:latin typeface="Cambria" pitchFamily="18" charset="0"/>
              </a:rPr>
              <a:t>eat</a:t>
            </a:r>
            <a:r>
              <a:rPr lang="en-US" sz="2800" b="1" dirty="0" smtClean="0">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anything</a:t>
            </a:r>
            <a:r>
              <a:rPr lang="en-US" sz="2800" b="1" dirty="0" smtClean="0">
                <a:latin typeface="Cambria" pitchFamily="18" charset="0"/>
              </a:rPr>
              <a:t>!  But he is careful not to offend anyone with his new-found </a:t>
            </a:r>
            <a:r>
              <a:rPr lang="en-US" sz="2800" b="1" u="sng" dirty="0" smtClean="0">
                <a:effectLst>
                  <a:outerShdw blurRad="38100" dist="38100" dir="2700000" algn="tl">
                    <a:srgbClr val="000000">
                      <a:alpha val="43137"/>
                    </a:srgbClr>
                  </a:outerShdw>
                </a:effectLst>
                <a:latin typeface="Cambria" pitchFamily="18" charset="0"/>
              </a:rPr>
              <a:t>freedom</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If someone will be misled or upset by what Paul eats, then Paul won’t eat it.  Why should he distress his fellow Christian just to show off his </a:t>
            </a:r>
            <a:r>
              <a:rPr lang="en-US" sz="2800" b="1" u="sng" dirty="0" smtClean="0">
                <a:effectLst>
                  <a:outerShdw blurRad="38100" dist="38100" dir="2700000" algn="tl">
                    <a:srgbClr val="000000">
                      <a:alpha val="43137"/>
                    </a:srgbClr>
                  </a:outerShdw>
                </a:effectLst>
                <a:latin typeface="Cambria" pitchFamily="18" charset="0"/>
              </a:rPr>
              <a:t>liberty</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14:1 – 23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632037"/>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Often the </a:t>
            </a:r>
            <a:r>
              <a:rPr lang="en-US" sz="2800" b="1" i="1" u="sng" dirty="0" smtClean="0">
                <a:effectLst>
                  <a:outerShdw blurRad="38100" dist="38100" dir="2700000" algn="tl">
                    <a:srgbClr val="000000">
                      <a:alpha val="43137"/>
                    </a:srgbClr>
                  </a:outerShdw>
                </a:effectLst>
                <a:latin typeface="Cambria" pitchFamily="18" charset="0"/>
              </a:rPr>
              <a:t>differences</a:t>
            </a:r>
            <a:r>
              <a:rPr lang="en-US" sz="2800" b="1" dirty="0" smtClean="0">
                <a:latin typeface="Cambria" pitchFamily="18" charset="0"/>
              </a:rPr>
              <a:t> that do exist between us will </a:t>
            </a:r>
            <a:r>
              <a:rPr lang="en-US" sz="2800" b="1" i="1" u="sng" dirty="0" smtClean="0">
                <a:effectLst>
                  <a:outerShdw blurRad="38100" dist="38100" dir="2700000" algn="tl">
                    <a:srgbClr val="000000">
                      <a:alpha val="43137"/>
                    </a:srgbClr>
                  </a:outerShdw>
                </a:effectLst>
                <a:latin typeface="Cambria" pitchFamily="18" charset="0"/>
              </a:rPr>
              <a:t>trouble</a:t>
            </a:r>
            <a:r>
              <a:rPr lang="en-US" sz="2800" b="1" dirty="0" smtClean="0">
                <a:latin typeface="Cambria" pitchFamily="18" charset="0"/>
              </a:rPr>
              <a:t> an entire fellowship.  Some, who have the freedom to do what others question, may in the exercise of that freedom, cause their fellow Christians </a:t>
            </a:r>
            <a:r>
              <a:rPr lang="en-US" sz="2800" b="1" u="sng" dirty="0" smtClean="0">
                <a:effectLst>
                  <a:outerShdw blurRad="38100" dist="38100" dir="2700000" algn="tl">
                    <a:srgbClr val="000000">
                      <a:alpha val="43137"/>
                    </a:srgbClr>
                  </a:outerShdw>
                </a:effectLst>
                <a:latin typeface="Cambria" pitchFamily="18" charset="0"/>
              </a:rPr>
              <a:t>harm</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Paul is very clear here.  Nothing (</a:t>
            </a:r>
            <a:r>
              <a:rPr lang="en-US" sz="2800" b="1" i="1" dirty="0" smtClean="0">
                <a:latin typeface="Cambria" pitchFamily="18" charset="0"/>
              </a:rPr>
              <a:t>that is not identified in Scripture as sin</a:t>
            </a:r>
            <a:r>
              <a:rPr lang="en-US" sz="2800" b="1" dirty="0" smtClean="0">
                <a:latin typeface="Cambria" pitchFamily="18" charset="0"/>
              </a:rPr>
              <a:t>) is </a:t>
            </a:r>
            <a:r>
              <a:rPr lang="en-US" sz="2800" b="1" u="sng" dirty="0" smtClean="0">
                <a:effectLst>
                  <a:outerShdw blurRad="38100" dist="38100" dir="2700000" algn="tl">
                    <a:srgbClr val="000000">
                      <a:alpha val="43137"/>
                    </a:srgbClr>
                  </a:outerShdw>
                </a:effectLst>
                <a:latin typeface="Cambria" pitchFamily="18" charset="0"/>
              </a:rPr>
              <a:t>unclean</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or</a:t>
            </a:r>
            <a:r>
              <a:rPr lang="en-US" sz="2800" b="1" dirty="0" smtClean="0">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wrong</a:t>
            </a:r>
            <a:r>
              <a:rPr lang="en-US" sz="2800" b="1" dirty="0" smtClean="0">
                <a:latin typeface="Cambria" pitchFamily="18" charset="0"/>
              </a:rPr>
              <a:t> in itself.  But neither is it more important than our brother or sister.  So we Christians walk a fine line.</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14:1 – 23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632037"/>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We affirm our </a:t>
            </a:r>
            <a:r>
              <a:rPr lang="en-US" sz="2800" b="1" u="sng" dirty="0" smtClean="0">
                <a:effectLst>
                  <a:outerShdw blurRad="38100" dist="38100" dir="2700000" algn="tl">
                    <a:srgbClr val="000000">
                      <a:alpha val="43137"/>
                    </a:srgbClr>
                  </a:outerShdw>
                </a:effectLst>
                <a:latin typeface="Cambria" pitchFamily="18" charset="0"/>
              </a:rPr>
              <a:t>freedom</a:t>
            </a:r>
            <a:r>
              <a:rPr lang="en-US" sz="2800" b="1" dirty="0" smtClean="0">
                <a:latin typeface="Cambria" pitchFamily="18" charset="0"/>
              </a:rPr>
              <a:t> and responsibility to live by our own convictions.  Yet we are careful not to flaunt them, so that others may follow our example despite personal doubts, or may condemn us for what we ourselves believe to be good and right.  </a:t>
            </a:r>
          </a:p>
          <a:p>
            <a:pPr marL="274320" indent="-274320">
              <a:spcAft>
                <a:spcPts val="1800"/>
              </a:spcAft>
              <a:buFont typeface="Arial" pitchFamily="34" charset="0"/>
              <a:buChar char="•"/>
            </a:pPr>
            <a:r>
              <a:rPr lang="en-US" sz="2800" b="1" dirty="0" smtClean="0">
                <a:latin typeface="Cambria" pitchFamily="18" charset="0"/>
              </a:rPr>
              <a:t>The goal toward which we are to work, giving it priority rather than </a:t>
            </a:r>
            <a:r>
              <a:rPr lang="en-US" sz="2800" b="1" u="sng" dirty="0" smtClean="0">
                <a:effectLst>
                  <a:outerShdw blurRad="38100" dist="38100" dir="2700000" algn="tl">
                    <a:srgbClr val="000000">
                      <a:alpha val="43137"/>
                    </a:srgbClr>
                  </a:outerShdw>
                </a:effectLst>
                <a:latin typeface="Cambria" pitchFamily="18" charset="0"/>
              </a:rPr>
              <a:t>convictions</a:t>
            </a:r>
            <a:r>
              <a:rPr lang="en-US" sz="2800" b="1" dirty="0" smtClean="0">
                <a:latin typeface="Cambria" pitchFamily="18" charset="0"/>
              </a:rPr>
              <a:t>, is </a:t>
            </a:r>
            <a:r>
              <a:rPr lang="en-US" sz="2800" b="1" i="1" dirty="0" smtClean="0">
                <a:latin typeface="Cambria" pitchFamily="18" charset="0"/>
              </a:rPr>
              <a:t>“that with one heart and mouth you may [together] glorify the God and Father of our Lord Jesus Christ”</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15:6</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14:1 – 23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24589"/>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Romans</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14:1-12</a:t>
            </a:r>
            <a:r>
              <a:rPr lang="en-US" sz="2800" b="1" dirty="0" smtClean="0">
                <a:latin typeface="Cambria" pitchFamily="18" charset="0"/>
              </a:rPr>
              <a:t> describes an analogy to an acrobat on a wire, experiencing the rapture of the heights and enjoying complete freedom.  </a:t>
            </a:r>
          </a:p>
          <a:p>
            <a:pPr marL="274320" indent="-274320">
              <a:spcAft>
                <a:spcPts val="1800"/>
              </a:spcAft>
              <a:buFont typeface="Arial" pitchFamily="34" charset="0"/>
              <a:buChar char="•"/>
            </a:pPr>
            <a:r>
              <a:rPr lang="en-US" sz="2800" b="1" dirty="0" smtClean="0">
                <a:latin typeface="Cambria" pitchFamily="18" charset="0"/>
              </a:rPr>
              <a:t>The next </a:t>
            </a:r>
            <a:r>
              <a:rPr lang="en-US" sz="2800" b="1" i="1" dirty="0" smtClean="0">
                <a:effectLst>
                  <a:outerShdw blurRad="38100" dist="38100" dir="2700000" algn="tl">
                    <a:srgbClr val="000000">
                      <a:alpha val="43137"/>
                    </a:srgbClr>
                  </a:outerShdw>
                </a:effectLst>
                <a:latin typeface="Cambria" pitchFamily="18" charset="0"/>
              </a:rPr>
              <a:t>eleven verses</a:t>
            </a:r>
            <a:r>
              <a:rPr lang="en-US" sz="2800" b="1" dirty="0" smtClean="0">
                <a:latin typeface="Cambria" pitchFamily="18" charset="0"/>
              </a:rPr>
              <a:t> explain the </a:t>
            </a:r>
            <a:r>
              <a:rPr lang="en-US" sz="2800" b="1" u="sng" dirty="0" smtClean="0">
                <a:effectLst>
                  <a:outerShdw blurRad="38100" dist="38100" dir="2700000" algn="tl">
                    <a:srgbClr val="000000">
                      <a:alpha val="43137"/>
                    </a:srgbClr>
                  </a:outerShdw>
                </a:effectLst>
                <a:latin typeface="Cambria" pitchFamily="18" charset="0"/>
              </a:rPr>
              <a:t>balance</a:t>
            </a:r>
            <a:r>
              <a:rPr lang="en-US" sz="2800" b="1" dirty="0" smtClean="0">
                <a:latin typeface="Cambria" pitchFamily="18" charset="0"/>
              </a:rPr>
              <a:t> he or she must maintain while traveling along the </a:t>
            </a:r>
            <a:r>
              <a:rPr lang="en-US" sz="2800" b="1" u="sng" dirty="0" smtClean="0">
                <a:effectLst>
                  <a:outerShdw blurRad="38100" dist="38100" dir="2700000" algn="tl">
                    <a:srgbClr val="000000">
                      <a:alpha val="43137"/>
                    </a:srgbClr>
                  </a:outerShdw>
                </a:effectLst>
                <a:latin typeface="Cambria" pitchFamily="18" charset="0"/>
              </a:rPr>
              <a:t>tightrope</a:t>
            </a:r>
            <a:r>
              <a:rPr lang="en-US" sz="2800" b="1" dirty="0" smtClean="0">
                <a:latin typeface="Cambria" pitchFamily="18" charset="0"/>
              </a:rPr>
              <a:t> of liberty.</a:t>
            </a:r>
          </a:p>
          <a:p>
            <a:pPr marL="274320" indent="-274320">
              <a:spcAft>
                <a:spcPts val="1800"/>
              </a:spcAft>
              <a:buFont typeface="Arial" pitchFamily="34" charset="0"/>
              <a:buChar char="•"/>
            </a:pPr>
            <a:r>
              <a:rPr lang="en-US" sz="2800" b="1" dirty="0" smtClean="0">
                <a:latin typeface="Cambria" pitchFamily="18" charset="0"/>
              </a:rPr>
              <a:t>To stabilize that delicate walk, the believer must hold in her or his hands a </a:t>
            </a:r>
            <a:r>
              <a:rPr lang="en-US" sz="2800" b="1" i="1" u="sng" dirty="0" smtClean="0">
                <a:effectLst>
                  <a:outerShdw blurRad="38100" dist="38100" dir="2700000" algn="tl">
                    <a:srgbClr val="000000">
                      <a:alpha val="43137"/>
                    </a:srgbClr>
                  </a:outerShdw>
                </a:effectLst>
                <a:latin typeface="Cambria" pitchFamily="18" charset="0"/>
              </a:rPr>
              <a:t>balance</a:t>
            </a:r>
            <a:r>
              <a:rPr lang="en-US" sz="2800" b="1" i="1" dirty="0" smtClean="0">
                <a:effectLst>
                  <a:outerShdw blurRad="38100" dist="38100" dir="2700000" algn="tl">
                    <a:srgbClr val="000000">
                      <a:alpha val="43137"/>
                    </a:srgbClr>
                  </a:outerShdw>
                </a:effectLst>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pole</a:t>
            </a:r>
            <a:r>
              <a:rPr lang="en-US" sz="2800" b="1" dirty="0" smtClean="0">
                <a:latin typeface="Cambria" pitchFamily="18" charset="0"/>
              </a:rPr>
              <a:t>.  On one end, </a:t>
            </a:r>
            <a:r>
              <a:rPr lang="en-US" sz="2800" b="1" dirty="0" smtClean="0">
                <a:effectLst>
                  <a:outerShdw blurRad="38100" dist="38100" dir="2700000" algn="tl">
                    <a:srgbClr val="000000">
                      <a:alpha val="43137"/>
                    </a:srgbClr>
                  </a:outerShdw>
                </a:effectLst>
                <a:latin typeface="Cambria" pitchFamily="18" charset="0"/>
              </a:rPr>
              <a:t>self-control</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On the other, </a:t>
            </a:r>
            <a:r>
              <a:rPr lang="en-US" sz="2800" b="1" dirty="0" smtClean="0">
                <a:effectLst>
                  <a:outerShdw blurRad="38100" dist="38100" dir="2700000" algn="tl">
                    <a:srgbClr val="000000">
                      <a:alpha val="43137"/>
                    </a:srgbClr>
                  </a:outerShdw>
                </a:effectLst>
                <a:latin typeface="Cambria" pitchFamily="18" charset="0"/>
              </a:rPr>
              <a:t>love for others</a:t>
            </a:r>
            <a:r>
              <a:rPr lang="en-US" sz="2800" b="1" dirty="0" smtClean="0">
                <a:latin typeface="Cambria" pitchFamily="18" charset="0"/>
              </a:rPr>
              <a:t>.  Neither should tip much higher than the other.</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14:1 – 23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4" name="TextBox 3"/>
          <p:cNvSpPr txBox="1"/>
          <p:nvPr/>
        </p:nvSpPr>
        <p:spPr>
          <a:xfrm rot="-180000">
            <a:off x="630539" y="3157261"/>
            <a:ext cx="5879298"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latin typeface="+mj-lt"/>
              </a:rPr>
              <a:t>“Liberty on a Tightrope”</a:t>
            </a:r>
          </a:p>
        </p:txBody>
      </p:sp>
      <p:sp>
        <p:nvSpPr>
          <p:cNvPr id="5" name="TextBox 4"/>
          <p:cNvSpPr txBox="1"/>
          <p:nvPr/>
        </p:nvSpPr>
        <p:spPr>
          <a:xfrm rot="-120000">
            <a:off x="609831" y="637512"/>
            <a:ext cx="4040339" cy="584775"/>
          </a:xfrm>
          <a:prstGeom prst="rect">
            <a:avLst/>
          </a:prstGeom>
          <a:noFill/>
        </p:spPr>
        <p:txBody>
          <a:bodyPr wrap="square" rtlCol="0">
            <a:spAutoFit/>
          </a:bodyPr>
          <a:lstStyle/>
          <a:p>
            <a:r>
              <a:rPr lang="en-US" sz="3200" dirty="0" smtClean="0">
                <a:solidFill>
                  <a:srgbClr val="C00000"/>
                </a:solidFill>
                <a:effectLst>
                  <a:outerShdw blurRad="38100" dist="38100" dir="2700000" algn="tl">
                    <a:srgbClr val="000000">
                      <a:alpha val="43137"/>
                    </a:srgbClr>
                  </a:outerShdw>
                </a:effectLst>
                <a:latin typeface="Britannic Bold" pitchFamily="34" charset="0"/>
              </a:rPr>
              <a:t>Tonight’s focus . . . </a:t>
            </a:r>
            <a:endParaRPr lang="en-US" sz="3200" dirty="0">
              <a:solidFill>
                <a:srgbClr val="C000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61260</TotalTime>
  <Words>2121</Words>
  <Application>Microsoft Office PowerPoint</Application>
  <PresentationFormat>On-screen Show (4:3)</PresentationFormat>
  <Paragraphs>149</Paragraphs>
  <Slides>39</Slides>
  <Notes>3</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8221</cp:revision>
  <dcterms:created xsi:type="dcterms:W3CDTF">2016-10-08T19:35:00Z</dcterms:created>
  <dcterms:modified xsi:type="dcterms:W3CDTF">2021-10-12T00:28:55Z</dcterms:modified>
</cp:coreProperties>
</file>