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1659" r:id="rId3"/>
    <p:sldId id="2886" r:id="rId4"/>
    <p:sldId id="2778" r:id="rId5"/>
    <p:sldId id="2897" r:id="rId6"/>
    <p:sldId id="2898" r:id="rId7"/>
    <p:sldId id="2899" r:id="rId8"/>
    <p:sldId id="2197" r:id="rId9"/>
    <p:sldId id="2810" r:id="rId10"/>
    <p:sldId id="2516" r:id="rId11"/>
    <p:sldId id="2901" r:id="rId12"/>
    <p:sldId id="2902" r:id="rId13"/>
    <p:sldId id="2903" r:id="rId14"/>
    <p:sldId id="2863" r:id="rId15"/>
    <p:sldId id="2882" r:id="rId16"/>
    <p:sldId id="2904" r:id="rId17"/>
    <p:sldId id="2889" r:id="rId18"/>
    <p:sldId id="2905" r:id="rId19"/>
    <p:sldId id="2906" r:id="rId20"/>
    <p:sldId id="2872" r:id="rId21"/>
    <p:sldId id="2890" r:id="rId22"/>
    <p:sldId id="2891" r:id="rId23"/>
    <p:sldId id="2796" r:id="rId24"/>
    <p:sldId id="2892" r:id="rId25"/>
    <p:sldId id="2907" r:id="rId26"/>
    <p:sldId id="2909" r:id="rId27"/>
    <p:sldId id="2908" r:id="rId28"/>
    <p:sldId id="2807" r:id="rId29"/>
    <p:sldId id="2884" r:id="rId30"/>
    <p:sldId id="2910" r:id="rId31"/>
    <p:sldId id="1888" r:id="rId32"/>
    <p:sldId id="18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30" autoAdjust="0"/>
    <p:restoredTop sz="86436" autoAdjust="0"/>
  </p:normalViewPr>
  <p:slideViewPr>
    <p:cSldViewPr>
      <p:cViewPr varScale="1">
        <p:scale>
          <a:sx n="97" d="100"/>
          <a:sy n="97" d="100"/>
        </p:scale>
        <p:origin x="-13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7</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10/18/2021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10/18/2021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 Are One … Or Are We?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15:1 – 13</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20 October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31</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know deep down they are righteous because of the Father’s grace, the Son’s gift of eternal life, and the Spirit’s indwelling presence. 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rest confidently in their eternal security, knowing they have nothing to prove and everything to give.  </a:t>
            </a:r>
          </a:p>
          <a:p>
            <a:pPr marL="274320" indent="-274320">
              <a:spcAft>
                <a:spcPts val="1200"/>
              </a:spcAft>
              <a:buFont typeface="Arial" pitchFamily="34" charset="0"/>
              <a:buChar char="•"/>
            </a:pPr>
            <a:r>
              <a:rPr lang="en-US" sz="2800" b="1" dirty="0" smtClean="0">
                <a:latin typeface="Cambria" pitchFamily="18" charset="0"/>
              </a:rPr>
              <a:t>  Also 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should not seek to please themselves.  A Christian should not be </a:t>
            </a:r>
            <a:r>
              <a:rPr lang="en-US" sz="2800" b="1" i="1" dirty="0" smtClean="0">
                <a:effectLst>
                  <a:outerShdw blurRad="38100" dist="38100" dir="2700000" algn="tl">
                    <a:srgbClr val="000000">
                      <a:alpha val="43137"/>
                    </a:srgbClr>
                  </a:outerShdw>
                </a:effectLst>
                <a:latin typeface="Cambria" pitchFamily="18" charset="0"/>
              </a:rPr>
              <a:t>self-centered</a:t>
            </a:r>
            <a:r>
              <a:rPr lang="en-US" sz="2800" b="1" dirty="0" smtClean="0">
                <a:latin typeface="Cambria" pitchFamily="18" charset="0"/>
              </a:rPr>
              <a:t>, but should be concerned about the spiritual welfare of others.  However, pleasing others is not the end in itself, but is for their good, to build them up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edification</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14:19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Rather than please themselves, mature believers must encourage unity by accepting the burden of others’ legalism.  If eating meat compromises unity with another believer, get a “to go” box or stick to the salad bar.  It is a sad and difficult gift to give, but nothing more than what Jesus Christ gave each of us.</a:t>
            </a:r>
          </a:p>
          <a:p>
            <a:pPr marL="274320" indent="-274320">
              <a:spcAft>
                <a:spcPts val="1200"/>
              </a:spcAft>
              <a:buFont typeface="Arial" pitchFamily="34" charset="0"/>
              <a:buChar char="•"/>
            </a:pPr>
            <a:r>
              <a:rPr lang="en-US" sz="2800" b="1" dirty="0" smtClean="0">
                <a:latin typeface="Cambria" pitchFamily="18" charset="0"/>
              </a:rPr>
              <a:t>Paul earlier stated, in effect, “If Christ considered a fellow believer worth dying for, certainly you can forgo eating meat” (</a:t>
            </a:r>
            <a:r>
              <a:rPr lang="en-US" sz="2800" b="1" dirty="0" smtClean="0">
                <a:effectLst>
                  <a:outerShdw blurRad="38100" dist="38100" dir="2700000" algn="tl">
                    <a:srgbClr val="000000">
                      <a:alpha val="43137"/>
                    </a:srgbClr>
                  </a:outerShdw>
                </a:effectLst>
                <a:latin typeface="Cambria" pitchFamily="18" charset="0"/>
              </a:rPr>
              <a:t>14:15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9331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Paul’s phrase “please his neighbor” (</a:t>
            </a:r>
            <a:r>
              <a:rPr lang="en-US" sz="2800" b="1" dirty="0" smtClean="0">
                <a:effectLst>
                  <a:outerShdw blurRad="38100" dist="38100" dir="2700000" algn="tl">
                    <a:srgbClr val="000000">
                      <a:alpha val="43137"/>
                    </a:srgbClr>
                  </a:outerShdw>
                </a:effectLst>
                <a:latin typeface="Cambria" pitchFamily="18" charset="0"/>
              </a:rPr>
              <a:t>15:2</a:t>
            </a:r>
            <a:r>
              <a:rPr lang="en-US" sz="2800" b="1" dirty="0" smtClean="0">
                <a:latin typeface="Cambria" pitchFamily="18" charset="0"/>
              </a:rPr>
              <a:t>) does not encourage pleasing others at the expense of doing what is right.  Neither does it suggest that our motive is to gain the favor of others.  </a:t>
            </a:r>
          </a:p>
          <a:p>
            <a:pPr marL="274320" indent="-274320">
              <a:spcAft>
                <a:spcPts val="1200"/>
              </a:spcAft>
              <a:buFont typeface="Arial" pitchFamily="34" charset="0"/>
              <a:buChar char="•"/>
            </a:pPr>
            <a:r>
              <a:rPr lang="en-US" sz="2800" b="1" dirty="0" smtClean="0">
                <a:latin typeface="Cambria" pitchFamily="18" charset="0"/>
              </a:rPr>
              <a:t>Paul did not encourage “people pleasing” as we understand it.  The apostle merely wanted believers to value the welfare and comfort of others above their own.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p>
        </p:txBody>
      </p:sp>
      <p:pic>
        <p:nvPicPr>
          <p:cNvPr id="5" name="Picture 4" descr="15 - 3-4 text.jpg"/>
          <p:cNvPicPr>
            <a:picLocks noChangeAspect="1"/>
          </p:cNvPicPr>
          <p:nvPr/>
        </p:nvPicPr>
        <p:blipFill>
          <a:blip r:embed="rId2" cstate="print"/>
          <a:srcRect t="9523" b="4762"/>
          <a:stretch>
            <a:fillRect/>
          </a:stretch>
        </p:blipFill>
        <p:spPr>
          <a:xfrm>
            <a:off x="381000" y="1143000"/>
            <a:ext cx="8449733" cy="538298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62432"/>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Whenever Paul wanted to illustrate the quality of selflessness, he pointed to the example of Jesus </a:t>
            </a:r>
            <a:br>
              <a:rPr lang="en-US" sz="2800" b="1" dirty="0" smtClean="0">
                <a:latin typeface="Cambria" pitchFamily="18" charset="0"/>
              </a:rPr>
            </a:br>
            <a:r>
              <a:rPr lang="en-US" sz="2800" b="1" dirty="0" smtClean="0">
                <a:latin typeface="Cambria" pitchFamily="18" charset="0"/>
              </a:rPr>
              <a:t>Christ.  This is the example the Lord Jesus Christ left.  </a:t>
            </a:r>
          </a:p>
          <a:p>
            <a:pPr marL="274320" indent="-274320">
              <a:spcAft>
                <a:spcPts val="1200"/>
              </a:spcAft>
              <a:buFont typeface="Arial" pitchFamily="34" charset="0"/>
              <a:buChar char="•"/>
            </a:pPr>
            <a:r>
              <a:rPr lang="en-US" sz="2800" b="1" dirty="0" smtClean="0">
                <a:latin typeface="Cambria" pitchFamily="18" charset="0"/>
              </a:rPr>
              <a:t>Even He did not please Himself.  Jesus came “to do the will” of the Father who sent Him (</a:t>
            </a:r>
            <a:r>
              <a:rPr lang="en-US" sz="2800" b="1" dirty="0" smtClean="0">
                <a:effectLst>
                  <a:outerShdw blurRad="38100" dist="38100" dir="2700000" algn="tl">
                    <a:srgbClr val="000000">
                      <a:alpha val="43137"/>
                    </a:srgbClr>
                  </a:outerShdw>
                </a:effectLst>
                <a:latin typeface="Cambria" pitchFamily="18" charset="0"/>
              </a:rPr>
              <a:t>John 4:34</a:t>
            </a:r>
            <a:r>
              <a:rPr lang="en-US" sz="2800" b="1" dirty="0" smtClean="0">
                <a:latin typeface="Cambria" pitchFamily="18" charset="0"/>
              </a:rPr>
              <a:t>) and to please the Father (</a:t>
            </a:r>
            <a:r>
              <a:rPr lang="en-US" sz="2800" b="1" dirty="0" smtClean="0">
                <a:effectLst>
                  <a:outerShdw blurRad="38100" dist="38100" dir="2700000" algn="tl">
                    <a:srgbClr val="000000">
                      <a:alpha val="43137"/>
                    </a:srgbClr>
                  </a:outerShdw>
                </a:effectLst>
                <a:latin typeface="Cambria" pitchFamily="18" charset="0"/>
              </a:rPr>
              <a:t>John 5:30; 8:29</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What a perfect example of someone voluntarily climbing down from a place of high honor to bear the weakness of weak people.  Jesus condescended from the highest place of glory in the universe to suffer the most humiliating of deaths in order to lift us up.  </a:t>
            </a:r>
          </a:p>
          <a:p>
            <a:pPr marL="274320" indent="-274320">
              <a:spcAft>
                <a:spcPts val="1200"/>
              </a:spcAft>
              <a:buFont typeface="Arial" pitchFamily="34" charset="0"/>
              <a:buChar char="•"/>
            </a:pPr>
            <a:r>
              <a:rPr lang="en-US" sz="2800" b="1" dirty="0" smtClean="0">
                <a:latin typeface="Cambria" pitchFamily="18" charset="0"/>
              </a:rPr>
              <a:t>To highlight Christ’s setting aside His own comfort for the sake of the weak,  Paul quotes a part of a verse from a messianic psalm (</a:t>
            </a:r>
            <a:r>
              <a:rPr lang="en-US" sz="2800" b="1" dirty="0" smtClean="0">
                <a:effectLst>
                  <a:outerShdw blurRad="38100" dist="38100" dir="2700000" algn="tl">
                    <a:srgbClr val="000000">
                      <a:alpha val="43137"/>
                    </a:srgbClr>
                  </a:outerShdw>
                </a:effectLst>
                <a:latin typeface="Cambria" pitchFamily="18" charset="0"/>
              </a:rPr>
              <a:t>Ps. 69:9</a:t>
            </a:r>
            <a:r>
              <a:rPr lang="en-US" sz="2800" b="1" dirty="0" smtClean="0">
                <a:latin typeface="Cambria" pitchFamily="18" charset="0"/>
              </a:rPr>
              <a:t>), which is the lament of a righteous sufferer: </a:t>
            </a:r>
            <a:r>
              <a:rPr lang="en-US" sz="2800" b="1" i="1" dirty="0" smtClean="0">
                <a:latin typeface="Cambria" pitchFamily="18" charset="0"/>
              </a:rPr>
              <a:t>“The reproaches of those who reproached You fell on Me”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15:3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69331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Scriptures serve to give believers </a:t>
            </a:r>
            <a:r>
              <a:rPr lang="en-US" sz="2800" b="1" i="1" dirty="0" smtClean="0">
                <a:effectLst>
                  <a:outerShdw blurRad="38100" dist="38100" dir="2700000" algn="tl">
                    <a:srgbClr val="000000">
                      <a:alpha val="43137"/>
                    </a:srgbClr>
                  </a:outerShdw>
                </a:effectLst>
                <a:latin typeface="Cambria" pitchFamily="18" charset="0"/>
              </a:rPr>
              <a:t>endurance</a:t>
            </a:r>
            <a:r>
              <a:rPr lang="en-US" sz="2800" b="1" dirty="0" smtClean="0">
                <a:latin typeface="Cambria" pitchFamily="18" charset="0"/>
              </a:rPr>
              <a:t> (“steadfastness in the face of adversities”) and </a:t>
            </a:r>
            <a:r>
              <a:rPr lang="en-US" sz="2800" b="1" i="1" dirty="0" smtClean="0">
                <a:effectLst>
                  <a:outerShdw blurRad="38100" dist="38100" dir="2700000" algn="tl">
                    <a:srgbClr val="000000">
                      <a:alpha val="43137"/>
                    </a:srgbClr>
                  </a:outerShdw>
                </a:effectLst>
                <a:latin typeface="Cambria" pitchFamily="18" charset="0"/>
              </a:rPr>
              <a:t>encouragement</a:t>
            </a:r>
            <a:r>
              <a:rPr lang="en-US" sz="2800" b="1" dirty="0" smtClean="0">
                <a:latin typeface="Cambria" pitchFamily="18" charset="0"/>
              </a:rPr>
              <a:t> so that they might have hope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 5:3-5</a:t>
            </a:r>
            <a:r>
              <a:rPr lang="en-US" sz="2800" b="1" dirty="0" smtClean="0">
                <a:latin typeface="Cambria" pitchFamily="18" charset="0"/>
              </a:rPr>
              <a:t> </a:t>
            </a:r>
            <a:r>
              <a:rPr lang="en-US" sz="2800" b="1" i="1" dirty="0" smtClean="0">
                <a:latin typeface="Cambria" pitchFamily="18" charset="0"/>
              </a:rPr>
              <a:t>“hope </a:t>
            </a:r>
            <a:r>
              <a:rPr lang="en-US" sz="2800" b="1" i="1" dirty="0" err="1" smtClean="0">
                <a:latin typeface="Cambria" pitchFamily="18" charset="0"/>
              </a:rPr>
              <a:t>maketh</a:t>
            </a:r>
            <a:r>
              <a:rPr lang="en-US" sz="2800" b="1" i="1" dirty="0" smtClean="0">
                <a:latin typeface="Cambria" pitchFamily="18" charset="0"/>
              </a:rPr>
              <a:t> not ashamed”</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As Christians learn from 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past about who did not please themselves, they are motivated to </a:t>
            </a:r>
            <a:r>
              <a:rPr lang="en-US" sz="2800" b="1" i="1" dirty="0" smtClean="0">
                <a:effectLst>
                  <a:outerShdw blurRad="38100" dist="38100" dir="2700000" algn="tl">
                    <a:srgbClr val="000000">
                      <a:alpha val="43137"/>
                    </a:srgbClr>
                  </a:outerShdw>
                </a:effectLst>
                <a:latin typeface="Cambria" pitchFamily="18" charset="0"/>
              </a:rPr>
              <a:t>endure</a:t>
            </a:r>
            <a:r>
              <a:rPr lang="en-US" sz="2800" b="1" dirty="0" smtClean="0">
                <a:latin typeface="Cambria" pitchFamily="18" charset="0"/>
              </a:rPr>
              <a:t> and be comforted in the present, looking ahead in </a:t>
            </a:r>
            <a:r>
              <a:rPr lang="en-US" sz="2800" b="1" i="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(confidence) to the future.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Christ was insulted by others because of His associations with God the Father.  Paul states a significant principle concerning the </a:t>
            </a:r>
            <a:r>
              <a:rPr lang="en-US" sz="2800" b="1" i="1" u="sng" dirty="0" smtClean="0">
                <a:latin typeface="Cambria" pitchFamily="18" charset="0"/>
              </a:rPr>
              <a:t>purpose</a:t>
            </a:r>
            <a:r>
              <a:rPr lang="en-US" sz="2800" b="1" dirty="0" smtClean="0">
                <a:latin typeface="Cambria" pitchFamily="18" charset="0"/>
              </a:rPr>
              <a:t> and </a:t>
            </a:r>
            <a:r>
              <a:rPr lang="en-US" sz="2800" b="1" i="1" u="sng" dirty="0" smtClean="0">
                <a:latin typeface="Cambria" pitchFamily="18" charset="0"/>
              </a:rPr>
              <a:t>ministry</a:t>
            </a:r>
            <a:r>
              <a:rPr lang="en-US" sz="2800" b="1" dirty="0" smtClean="0">
                <a:latin typeface="Cambria" pitchFamily="18" charset="0"/>
              </a:rPr>
              <a:t> of the Scriptures:  </a:t>
            </a:r>
            <a:r>
              <a:rPr lang="en-US" sz="2800" b="1" i="1" dirty="0" smtClean="0">
                <a:latin typeface="Cambria" pitchFamily="18" charset="0"/>
              </a:rPr>
              <a:t>“For everything that was written in the past was written to teach us” </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15:4</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This, in turn, reminds Paul of Scripture’s enduring value as a source of </a:t>
            </a:r>
            <a:r>
              <a:rPr lang="en-US" sz="2800" b="1" i="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Note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benefits</a:t>
            </a:r>
            <a:r>
              <a:rPr lang="en-US" sz="2800" b="1" dirty="0" smtClean="0">
                <a:latin typeface="Cambria" pitchFamily="18" charset="0"/>
              </a:rPr>
              <a:t> he stressed: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514350" indent="-514350">
              <a:spcAft>
                <a:spcPts val="1200"/>
              </a:spcAft>
              <a:buFont typeface="+mj-lt"/>
              <a:buAutoNum type="arabicPeriod"/>
            </a:pPr>
            <a:r>
              <a:rPr lang="en-US" sz="2800" b="1" i="1" dirty="0" smtClean="0">
                <a:effectLst>
                  <a:outerShdw blurRad="38100" dist="38100" dir="2700000" algn="tl">
                    <a:srgbClr val="000000">
                      <a:alpha val="43137"/>
                    </a:srgbClr>
                  </a:outerShdw>
                </a:effectLst>
                <a:latin typeface="Cambria" pitchFamily="18" charset="0"/>
              </a:rPr>
              <a:t>The comprehensive value of Scripture:</a:t>
            </a:r>
            <a:r>
              <a:rPr lang="en-US" sz="2800" b="1" dirty="0" smtClean="0">
                <a:latin typeface="Cambria" pitchFamily="18" charset="0"/>
              </a:rPr>
              <a:t>                      All of God’s Word, from cover to cover, is equally beneficial for instruction.  </a:t>
            </a:r>
          </a:p>
          <a:p>
            <a:pPr marL="514350" indent="-514350">
              <a:spcAft>
                <a:spcPts val="1200"/>
              </a:spcAft>
              <a:buFont typeface="+mj-lt"/>
              <a:buAutoNum type="arabicPeriod"/>
            </a:pPr>
            <a:r>
              <a:rPr lang="en-US" sz="2800" b="1" i="1" dirty="0" smtClean="0">
                <a:effectLst>
                  <a:outerShdw blurRad="38100" dist="38100" dir="2700000" algn="tl">
                    <a:srgbClr val="000000">
                      <a:alpha val="43137"/>
                    </a:srgbClr>
                  </a:outerShdw>
                </a:effectLst>
                <a:latin typeface="Cambria" pitchFamily="18" charset="0"/>
              </a:rPr>
              <a:t>The contemporary relevance of Scripture:</a:t>
            </a:r>
            <a:r>
              <a:rPr lang="en-US" sz="2800" b="1" dirty="0" smtClean="0">
                <a:latin typeface="Cambria" pitchFamily="18" charset="0"/>
              </a:rPr>
              <a:t>  Although written long ago to cultures long extinct, God’s Word teaches timeless principles that apply to all of humanity throughout all time.</a:t>
            </a:r>
          </a:p>
          <a:p>
            <a:pPr marL="514350" indent="-514350">
              <a:spcAft>
                <a:spcPts val="1200"/>
              </a:spcAft>
              <a:buFont typeface="+mj-lt"/>
              <a:buAutoNum type="arabicPeriod"/>
            </a:pPr>
            <a:r>
              <a:rPr lang="en-US" sz="2800" b="1" i="1" dirty="0" smtClean="0">
                <a:effectLst>
                  <a:outerShdw blurRad="38100" dist="38100" dir="2700000" algn="tl">
                    <a:srgbClr val="000000">
                      <a:alpha val="43137"/>
                    </a:srgbClr>
                  </a:outerShdw>
                </a:effectLst>
                <a:latin typeface="Cambria" pitchFamily="18" charset="0"/>
              </a:rPr>
              <a:t>The practical application of Scripture:</a:t>
            </a:r>
            <a:r>
              <a:rPr lang="en-US" sz="2800" b="1" dirty="0" smtClean="0">
                <a:latin typeface="Cambria" pitchFamily="18" charset="0"/>
              </a:rPr>
              <a:t>  Diligence to apply the principles taught in the Bible helps us to overcome challenges and to cultivate a spirit of confident assurance.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 – 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14:5 – 6  </a:t>
            </a:r>
          </a:p>
        </p:txBody>
      </p:sp>
      <p:pic>
        <p:nvPicPr>
          <p:cNvPr id="5" name="Picture 4" descr="15 - 5-6 text.jpg"/>
          <p:cNvPicPr>
            <a:picLocks noChangeAspect="1"/>
          </p:cNvPicPr>
          <p:nvPr/>
        </p:nvPicPr>
        <p:blipFill>
          <a:blip r:embed="rId2" cstate="print"/>
          <a:srcRect t="4826" b="6702"/>
          <a:stretch>
            <a:fillRect/>
          </a:stretch>
        </p:blipFill>
        <p:spPr>
          <a:xfrm>
            <a:off x="380999" y="1143000"/>
            <a:ext cx="8451273"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Ch14</a:t>
            </a:r>
            <a:r>
              <a:rPr lang="en-US" sz="2800" b="1" dirty="0" smtClean="0">
                <a:latin typeface="Cambria" pitchFamily="18" charset="0"/>
              </a:rPr>
              <a:t> – Paul wrote that Christians should not despise or condemn others but to </a:t>
            </a:r>
            <a:r>
              <a:rPr lang="en-US" sz="2800" b="1" i="1" dirty="0" smtClean="0">
                <a:effectLst>
                  <a:outerShdw blurRad="38100" dist="38100" dir="2700000" algn="tl">
                    <a:srgbClr val="000000">
                      <a:alpha val="43137"/>
                    </a:srgbClr>
                  </a:outerShdw>
                </a:effectLst>
                <a:latin typeface="Cambria" pitchFamily="18" charset="0"/>
              </a:rPr>
              <a:t>“put grace into action”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14:1-12</a:t>
            </a:r>
            <a:r>
              <a:rPr lang="en-US" sz="2800" b="1" dirty="0" smtClean="0">
                <a:latin typeface="Cambria" pitchFamily="18" charset="0"/>
              </a:rPr>
              <a:t>), nor should they hinder the conduct of other Christians as they exercise their </a:t>
            </a:r>
            <a:r>
              <a:rPr lang="en-US" sz="2800" b="1" i="1" dirty="0" smtClean="0">
                <a:effectLst>
                  <a:outerShdw blurRad="38100" dist="38100" dir="2700000" algn="tl">
                    <a:srgbClr val="000000">
                      <a:alpha val="43137"/>
                    </a:srgbClr>
                  </a:outerShdw>
                </a:effectLst>
                <a:latin typeface="Cambria" pitchFamily="18" charset="0"/>
              </a:rPr>
              <a:t>“liberty on a tightrope”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14:13-23</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Here in </a:t>
            </a:r>
            <a:r>
              <a:rPr lang="en-US" sz="2800" b="1" dirty="0" smtClean="0">
                <a:effectLst>
                  <a:outerShdw blurRad="38100" dist="38100" dir="2700000" algn="tl">
                    <a:srgbClr val="000000">
                      <a:alpha val="43137"/>
                    </a:srgbClr>
                  </a:outerShdw>
                </a:effectLst>
                <a:latin typeface="Cambria" pitchFamily="18" charset="0"/>
              </a:rPr>
              <a:t>Ch15</a:t>
            </a:r>
            <a:r>
              <a:rPr lang="en-US" sz="2800" b="1" dirty="0" smtClean="0">
                <a:latin typeface="Cambria" pitchFamily="18" charset="0"/>
              </a:rPr>
              <a:t> – Paul gives a </a:t>
            </a:r>
            <a:r>
              <a:rPr lang="en-US" sz="2800" b="1" i="1" u="sng" dirty="0" smtClean="0">
                <a:effectLst>
                  <a:outerShdw blurRad="38100" dist="38100" dir="2700000" algn="tl">
                    <a:srgbClr val="000000">
                      <a:alpha val="43137"/>
                    </a:srgbClr>
                  </a:outerShdw>
                </a:effectLst>
                <a:latin typeface="Cambria" pitchFamily="18" charset="0"/>
              </a:rPr>
              <a:t>third</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principle</a:t>
            </a:r>
            <a:r>
              <a:rPr lang="en-US" sz="2800" b="1" dirty="0" smtClean="0">
                <a:latin typeface="Cambria" pitchFamily="18" charset="0"/>
              </a:rPr>
              <a:t> to observe when a believer is dealing with fellow Christians:  he is to follow the </a:t>
            </a:r>
            <a:r>
              <a:rPr lang="en-US" sz="2800" b="1" i="1" u="sng" dirty="0" smtClean="0">
                <a:effectLst>
                  <a:outerShdw blurRad="38100" dist="38100" dir="2700000" algn="tl">
                    <a:srgbClr val="000000">
                      <a:alpha val="43137"/>
                    </a:srgbClr>
                  </a:outerShdw>
                </a:effectLst>
                <a:latin typeface="Cambria" pitchFamily="18" charset="0"/>
              </a:rPr>
              <a:t>example</a:t>
            </a:r>
            <a:r>
              <a:rPr lang="en-US" sz="2800" b="1" dirty="0" smtClean="0">
                <a:latin typeface="Cambria" pitchFamily="18" charset="0"/>
              </a:rPr>
              <a:t> of Christ.  </a:t>
            </a:r>
          </a:p>
          <a:p>
            <a:pPr marL="274320" indent="-274320">
              <a:spcAft>
                <a:spcPts val="1800"/>
              </a:spcAft>
              <a:buFont typeface="Arial" pitchFamily="34" charset="0"/>
              <a:buChar char="•"/>
            </a:pPr>
            <a:r>
              <a:rPr lang="en-US" sz="2800" b="1" dirty="0" smtClean="0">
                <a:latin typeface="Cambria" pitchFamily="18" charset="0"/>
              </a:rPr>
              <a:t>Christ Jesus was supremely the Person who ministered on behalf of others, not for Himself.  It is fitting, therefore, that those who take His name should </a:t>
            </a:r>
            <a:r>
              <a:rPr lang="en-US" sz="2800" b="1" i="1" u="sng" dirty="0" smtClean="0">
                <a:effectLst>
                  <a:outerShdw blurRad="38100" dist="38100" dir="2700000" algn="tl">
                    <a:srgbClr val="000000">
                      <a:alpha val="43137"/>
                    </a:srgbClr>
                  </a:outerShdw>
                </a:effectLst>
                <a:latin typeface="Cambria" pitchFamily="18" charset="0"/>
              </a:rPr>
              <a:t>imitate</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steadfast endurance and encouragement a Christian receives from the Scriptures (</a:t>
            </a:r>
            <a:r>
              <a:rPr lang="en-US" sz="2800" b="1" dirty="0" smtClean="0">
                <a:effectLst>
                  <a:outerShdw blurRad="38100" dist="38100" dir="2700000" algn="tl">
                    <a:srgbClr val="000000">
                      <a:alpha val="43137"/>
                    </a:srgbClr>
                  </a:outerShdw>
                </a:effectLst>
                <a:latin typeface="Cambria" pitchFamily="18" charset="0"/>
              </a:rPr>
              <a:t>v4</a:t>
            </a:r>
            <a:r>
              <a:rPr lang="en-US" sz="2800" b="1" dirty="0" smtClean="0">
                <a:latin typeface="Cambria" pitchFamily="18" charset="0"/>
              </a:rPr>
              <a:t>) come ultimately from God (</a:t>
            </a:r>
            <a:r>
              <a:rPr lang="en-US" sz="2800" b="1" dirty="0" smtClean="0">
                <a:effectLst>
                  <a:outerShdw blurRad="38100" dist="38100" dir="2700000" algn="tl">
                    <a:srgbClr val="000000">
                      <a:alpha val="43137"/>
                    </a:srgbClr>
                  </a:outerShdw>
                </a:effectLst>
                <a:latin typeface="Cambria" pitchFamily="18" charset="0"/>
              </a:rPr>
              <a:t>v5</a:t>
            </a:r>
            <a:r>
              <a:rPr lang="en-US" sz="2800" b="1" dirty="0" smtClean="0">
                <a:latin typeface="Cambria" pitchFamily="18" charset="0"/>
              </a:rPr>
              <a:t>), the </a:t>
            </a:r>
            <a:r>
              <a:rPr lang="en-US" sz="2800" b="1" u="sng" dirty="0" smtClean="0">
                <a:effectLst>
                  <a:outerShdw blurRad="38100" dist="38100" dir="2700000" algn="tl">
                    <a:srgbClr val="000000">
                      <a:alpha val="43137"/>
                    </a:srgbClr>
                  </a:outerShdw>
                </a:effectLst>
                <a:latin typeface="Cambria" pitchFamily="18" charset="0"/>
              </a:rPr>
              <a:t>Author</a:t>
            </a:r>
            <a:r>
              <a:rPr lang="en-US" sz="2800" b="1" dirty="0" smtClean="0">
                <a:latin typeface="Cambria" pitchFamily="18" charset="0"/>
              </a:rPr>
              <a:t> of the Scriptures.  </a:t>
            </a:r>
          </a:p>
          <a:p>
            <a:pPr marL="274320" indent="-274320">
              <a:spcAft>
                <a:spcPts val="1200"/>
              </a:spcAft>
              <a:buFont typeface="Arial" pitchFamily="34" charset="0"/>
              <a:buChar char="•"/>
            </a:pPr>
            <a:r>
              <a:rPr lang="en-US" sz="2800" b="1" dirty="0" smtClean="0">
                <a:latin typeface="Cambria" pitchFamily="18" charset="0"/>
              </a:rPr>
              <a:t>Paul prays that God would give his readers a spirit of unity (</a:t>
            </a:r>
            <a:r>
              <a:rPr lang="en-US" sz="2800" b="1" i="1" dirty="0" smtClean="0">
                <a:latin typeface="Cambria" pitchFamily="18" charset="0"/>
              </a:rPr>
              <a:t>“to think the same”</a:t>
            </a:r>
            <a:r>
              <a:rPr lang="en-US" sz="2800" b="1" dirty="0" smtClean="0">
                <a:latin typeface="Cambria" pitchFamily="18" charset="0"/>
              </a:rPr>
              <a:t> and </a:t>
            </a:r>
            <a:r>
              <a:rPr lang="en-US" sz="2800" b="1" i="1" dirty="0" smtClean="0">
                <a:latin typeface="Cambria" pitchFamily="18" charset="0"/>
              </a:rPr>
              <a:t>“live in harmony”</a:t>
            </a:r>
            <a:r>
              <a:rPr lang="en-US" sz="2800" b="1" dirty="0" smtClean="0">
                <a:latin typeface="Cambria" pitchFamily="18" charset="0"/>
              </a:rPr>
              <a:t>) as they follow </a:t>
            </a:r>
            <a:r>
              <a:rPr lang="en-US" sz="2800" b="1" u="sng" dirty="0" smtClean="0">
                <a:effectLst>
                  <a:outerShdw blurRad="38100" dist="38100" dir="2700000" algn="tl">
                    <a:srgbClr val="000000">
                      <a:alpha val="43137"/>
                    </a:srgbClr>
                  </a:outerShdw>
                </a:effectLst>
                <a:latin typeface="Cambria" pitchFamily="18" charset="0"/>
              </a:rPr>
              <a:t>according</a:t>
            </a:r>
            <a:r>
              <a:rPr lang="en-US" sz="2800" b="1" dirty="0" smtClean="0">
                <a:latin typeface="Cambria" pitchFamily="18" charset="0"/>
              </a:rPr>
              <a:t> to Christ Jesus.   </a:t>
            </a:r>
          </a:p>
          <a:p>
            <a:pPr marL="274320" indent="-274320">
              <a:spcAft>
                <a:spcPts val="1200"/>
              </a:spcAft>
              <a:buFont typeface="Arial" pitchFamily="34" charset="0"/>
              <a:buChar char="•"/>
            </a:pPr>
            <a:r>
              <a:rPr lang="en-US" sz="2800" b="1" dirty="0" smtClean="0">
                <a:latin typeface="Cambria" pitchFamily="18" charset="0"/>
              </a:rPr>
              <a:t>Paul urges believers to be of the same mind “according to Christ Jesus.”  That is, “in the manner” of God’s son.  This is not the same as trying to imitate one another, which is futile.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ultimate purpose of this </a:t>
            </a:r>
            <a:r>
              <a:rPr lang="en-US" sz="2800" b="1" u="sng" dirty="0" smtClean="0">
                <a:effectLst>
                  <a:outerShdw blurRad="38100" dist="38100" dir="2700000" algn="tl">
                    <a:srgbClr val="000000">
                      <a:alpha val="43137"/>
                    </a:srgbClr>
                  </a:outerShdw>
                </a:effectLst>
                <a:latin typeface="Cambria" pitchFamily="18" charset="0"/>
              </a:rPr>
              <a:t>unity</a:t>
            </a:r>
            <a:r>
              <a:rPr lang="en-US" sz="2800" b="1" dirty="0" smtClean="0">
                <a:latin typeface="Cambria" pitchFamily="18" charset="0"/>
              </a:rPr>
              <a:t> was that with one </a:t>
            </a:r>
            <a:r>
              <a:rPr lang="en-US" sz="2800" b="1" i="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mouth</a:t>
            </a:r>
            <a:r>
              <a:rPr lang="en-US" sz="2800" b="1" dirty="0" smtClean="0">
                <a:latin typeface="Cambria" pitchFamily="18" charset="0"/>
              </a:rPr>
              <a:t> (a unity of inward feeling and outward expression) they would </a:t>
            </a:r>
            <a:r>
              <a:rPr lang="en-US" sz="2800" b="1" i="1" dirty="0" smtClean="0">
                <a:effectLst>
                  <a:outerShdw blurRad="38100" dist="38100" dir="2700000" algn="tl">
                    <a:srgbClr val="000000">
                      <a:alpha val="43137"/>
                    </a:srgbClr>
                  </a:outerShdw>
                </a:effectLst>
                <a:latin typeface="Cambria" pitchFamily="18" charset="0"/>
              </a:rPr>
              <a:t>“keep on glorifying”</a:t>
            </a:r>
            <a:r>
              <a:rPr lang="en-US" sz="2800" b="1" dirty="0" smtClean="0">
                <a:latin typeface="Cambria" pitchFamily="18" charset="0"/>
              </a:rPr>
              <a:t> the God and Father of our Lord Jesus Christ.  This is the </a:t>
            </a:r>
            <a:r>
              <a:rPr lang="en-US" sz="2800" b="1" i="1" dirty="0" smtClean="0">
                <a:effectLst>
                  <a:outerShdw blurRad="38100" dist="38100" dir="2700000" algn="tl">
                    <a:srgbClr val="000000">
                      <a:alpha val="43137"/>
                    </a:srgbClr>
                  </a:outerShdw>
                </a:effectLst>
                <a:latin typeface="Cambria" pitchFamily="18" charset="0"/>
              </a:rPr>
              <a:t>final purpose</a:t>
            </a:r>
            <a:r>
              <a:rPr lang="en-US" sz="2800" b="1" dirty="0" smtClean="0">
                <a:latin typeface="Cambria" pitchFamily="18" charset="0"/>
              </a:rPr>
              <a:t> of Christians individually and of the church corporately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 15:7</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Like an orchestra, we are crafted by the Eternal Artist – Christ.  We play a score written for us by the Master Composer, which allows our individual notes to create harmonies.  Being tuned to perfect pitch, we play with passion and precision to the </a:t>
            </a:r>
            <a:r>
              <a:rPr lang="en-US" sz="2800" b="1" i="1" dirty="0" smtClean="0">
                <a:effectLst>
                  <a:outerShdw blurRad="38100" dist="38100" dir="2700000" algn="tl">
                    <a:srgbClr val="000000">
                      <a:alpha val="43137"/>
                    </a:srgbClr>
                  </a:outerShdw>
                </a:effectLst>
                <a:latin typeface="Cambria" pitchFamily="18" charset="0"/>
              </a:rPr>
              <a:t>glory of God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15:5 – 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15:7 – 12  </a:t>
            </a:r>
          </a:p>
        </p:txBody>
      </p:sp>
      <p:sp>
        <p:nvSpPr>
          <p:cNvPr id="4" name="TextBox 3"/>
          <p:cNvSpPr txBox="1"/>
          <p:nvPr/>
        </p:nvSpPr>
        <p:spPr>
          <a:xfrm>
            <a:off x="304800" y="1066800"/>
            <a:ext cx="8610600" cy="55707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7</a:t>
            </a:r>
            <a:r>
              <a:rPr lang="en-US" sz="2600" i="1" dirty="0" smtClean="0">
                <a:latin typeface="Georgia" pitchFamily="18" charset="0"/>
              </a:rPr>
              <a:t>Accept one another, then, just as Christ accepted you, in order to bring praise to God.  </a:t>
            </a:r>
            <a:r>
              <a:rPr lang="en-US" sz="2600" b="1" baseline="30000" dirty="0" smtClean="0">
                <a:effectLst>
                  <a:outerShdw blurRad="38100" dist="38100" dir="2700000" algn="tl">
                    <a:srgbClr val="000000">
                      <a:alpha val="43137"/>
                    </a:srgbClr>
                  </a:outerShdw>
                </a:effectLst>
                <a:latin typeface="Georgia" pitchFamily="18" charset="0"/>
              </a:rPr>
              <a:t>8</a:t>
            </a:r>
            <a:r>
              <a:rPr lang="en-US" sz="2600" i="1" dirty="0" smtClean="0">
                <a:latin typeface="Georgia" pitchFamily="18" charset="0"/>
              </a:rPr>
              <a:t>For I tell you that Christ has become a servant of the Jews on behalf of God’s truth, so that the promises made to the patriarchs might be confirmed </a:t>
            </a:r>
            <a:r>
              <a:rPr lang="en-US" sz="2600" b="1" baseline="30000" dirty="0" smtClean="0">
                <a:effectLst>
                  <a:outerShdw blurRad="38100" dist="38100" dir="2700000" algn="tl">
                    <a:srgbClr val="000000">
                      <a:alpha val="43137"/>
                    </a:srgbClr>
                  </a:outerShdw>
                </a:effectLst>
                <a:latin typeface="Georgia" pitchFamily="18" charset="0"/>
              </a:rPr>
              <a:t>9</a:t>
            </a:r>
            <a:r>
              <a:rPr lang="en-US" sz="2600" i="1" dirty="0" smtClean="0">
                <a:latin typeface="Georgia" pitchFamily="18" charset="0"/>
              </a:rPr>
              <a:t>and, moreover, that the Gentiles might glorify God for his mercy.  As it is written: “Therefore I will praise you among the Gentiles; I will sing the praises of your name.”  </a:t>
            </a:r>
            <a:r>
              <a:rPr lang="en-US" sz="2600" b="1" baseline="30000" dirty="0" smtClean="0">
                <a:effectLst>
                  <a:outerShdw blurRad="38100" dist="38100" dir="2700000" algn="tl">
                    <a:srgbClr val="000000">
                      <a:alpha val="43137"/>
                    </a:srgbClr>
                  </a:outerShdw>
                </a:effectLst>
                <a:latin typeface="Georgia" pitchFamily="18" charset="0"/>
              </a:rPr>
              <a:t>10</a:t>
            </a:r>
            <a:r>
              <a:rPr lang="en-US" sz="2600" i="1" dirty="0" smtClean="0">
                <a:latin typeface="Georgia" pitchFamily="18" charset="0"/>
              </a:rPr>
              <a:t>Again, it says, “Rejoice, you Gentiles, with his people.”  </a:t>
            </a:r>
            <a:r>
              <a:rPr lang="en-US" sz="2600" b="1" baseline="30000" dirty="0" smtClean="0">
                <a:effectLst>
                  <a:outerShdw blurRad="38100" dist="38100" dir="2700000" algn="tl">
                    <a:srgbClr val="000000">
                      <a:alpha val="43137"/>
                    </a:srgbClr>
                  </a:outerShdw>
                </a:effectLst>
                <a:latin typeface="Georgia" pitchFamily="18" charset="0"/>
              </a:rPr>
              <a:t>11</a:t>
            </a:r>
            <a:r>
              <a:rPr lang="en-US" sz="2600" i="1" dirty="0" smtClean="0">
                <a:latin typeface="Georgia" pitchFamily="18" charset="0"/>
              </a:rPr>
              <a:t>And again, “Praise the Lord, all you Gentiles; let all the peoples extol him.”  </a:t>
            </a:r>
            <a:r>
              <a:rPr lang="en-US" sz="2600" b="1" baseline="30000" dirty="0" smtClean="0">
                <a:effectLst>
                  <a:outerShdw blurRad="38100" dist="38100" dir="2700000" algn="tl">
                    <a:srgbClr val="000000">
                      <a:alpha val="43137"/>
                    </a:srgbClr>
                  </a:outerShdw>
                </a:effectLst>
                <a:latin typeface="Georgia" pitchFamily="18" charset="0"/>
              </a:rPr>
              <a:t>12</a:t>
            </a:r>
            <a:r>
              <a:rPr lang="en-US" sz="2600" i="1" dirty="0" smtClean="0">
                <a:latin typeface="Georgia" pitchFamily="18" charset="0"/>
              </a:rPr>
              <a:t>And again, Isaiah says, “The Root of Jesse will spring up, one who will arise to rule over the nations; in him the Gentiles will hope.”</a:t>
            </a:r>
            <a:r>
              <a:rPr lang="en-US" sz="2600" i="1" baseline="30000" dirty="0" smtClean="0">
                <a:latin typeface="Georgia" pitchFamily="18" charset="0"/>
              </a:rPr>
              <a:t> </a:t>
            </a:r>
            <a:endParaRPr lang="en-US" sz="2600" i="1" dirty="0" smtClean="0">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again turns to Christ as our example and, again, encouraged “acceptance.”  Christ’s ministry of acceptance took two forms, one to the </a:t>
            </a:r>
            <a:r>
              <a:rPr lang="en-US" sz="2800" b="1" u="sng" dirty="0" smtClean="0">
                <a:effectLst>
                  <a:outerShdw blurRad="38100" dist="38100" dir="2700000" algn="tl">
                    <a:srgbClr val="000000">
                      <a:alpha val="43137"/>
                    </a:srgbClr>
                  </a:outerShdw>
                </a:effectLst>
                <a:latin typeface="Cambria" pitchFamily="18" charset="0"/>
              </a:rPr>
              <a:t>Jews</a:t>
            </a:r>
            <a:r>
              <a:rPr lang="en-US" sz="2800" b="1" dirty="0" smtClean="0">
                <a:latin typeface="Cambria" pitchFamily="18" charset="0"/>
              </a:rPr>
              <a:t> and one to the </a:t>
            </a:r>
            <a:r>
              <a:rPr lang="en-US" sz="2800" b="1" u="sng"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a:t>
            </a:r>
          </a:p>
          <a:p>
            <a:pPr marL="274320" indent="-274320">
              <a:spcAft>
                <a:spcPts val="1200"/>
              </a:spcAft>
              <a:buFont typeface="Arial" pitchFamily="34" charset="0"/>
              <a:buChar char="•"/>
            </a:pPr>
            <a:r>
              <a:rPr lang="en-US" sz="2800" b="1" dirty="0" smtClean="0">
                <a:latin typeface="Cambria" pitchFamily="18" charset="0"/>
              </a:rPr>
              <a:t>Jesus was born a </a:t>
            </a:r>
            <a:r>
              <a:rPr lang="en-US" sz="2800" b="1" u="sng" dirty="0" smtClean="0">
                <a:effectLst>
                  <a:outerShdw blurRad="38100" dist="38100" dir="2700000" algn="tl">
                    <a:srgbClr val="000000">
                      <a:alpha val="43137"/>
                    </a:srgbClr>
                  </a:outerShdw>
                </a:effectLst>
                <a:latin typeface="Cambria" pitchFamily="18" charset="0"/>
              </a:rPr>
              <a:t>Jew</a:t>
            </a:r>
            <a:r>
              <a:rPr lang="en-US" sz="2800" b="1" dirty="0" smtClean="0">
                <a:latin typeface="Cambria" pitchFamily="18" charset="0"/>
              </a:rPr>
              <a:t> and followed the rites and customs of the Jews.  He as circumcised to identify with God’s covenant with Abraham and then He fulfilled the requirement of Gods covenant with Israel by living as they should have lived.  He claimed the blessings of that covenant as a sinless representative.  And He fulfilled the covenant of David by claiming the throne of Israel as his descendant.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15:7 – 12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06608"/>
          </a:xfrm>
          <a:prstGeom prst="rect">
            <a:avLst/>
          </a:prstGeom>
          <a:noFill/>
          <a:effectLst/>
        </p:spPr>
        <p:txBody>
          <a:bodyPr wrap="square" rtlCol="0">
            <a:spAutoFit/>
          </a:bodyPr>
          <a:lstStyle/>
          <a:p>
            <a:pPr marL="274320" indent="-274320">
              <a:spcAft>
                <a:spcPts val="1000"/>
              </a:spcAft>
              <a:buFont typeface="Arial" pitchFamily="34" charset="0"/>
              <a:buChar char="•"/>
            </a:pPr>
            <a:r>
              <a:rPr lang="en-US" sz="2600" b="1" dirty="0" smtClean="0">
                <a:latin typeface="Cambria" pitchFamily="18" charset="0"/>
              </a:rPr>
              <a:t>Paul quotes </a:t>
            </a:r>
            <a:r>
              <a:rPr lang="en-US" sz="2600" b="1" i="1" u="sng" dirty="0" smtClean="0">
                <a:latin typeface="Cambria" pitchFamily="18" charset="0"/>
              </a:rPr>
              <a:t>four</a:t>
            </a:r>
            <a:r>
              <a:rPr lang="en-US" sz="2600" b="1" dirty="0" smtClean="0">
                <a:latin typeface="Cambria" pitchFamily="18" charset="0"/>
              </a:rPr>
              <a:t> </a:t>
            </a:r>
            <a:r>
              <a:rPr lang="en-US" sz="2600" b="1" i="1" u="sng" dirty="0" smtClean="0">
                <a:latin typeface="Cambria" pitchFamily="18" charset="0"/>
              </a:rPr>
              <a:t>OT</a:t>
            </a:r>
            <a:r>
              <a:rPr lang="en-US" sz="2600" b="1" dirty="0" smtClean="0">
                <a:latin typeface="Cambria" pitchFamily="18" charset="0"/>
              </a:rPr>
              <a:t> </a:t>
            </a:r>
            <a:r>
              <a:rPr lang="en-US" sz="2600" b="1" i="1" u="sng" dirty="0" smtClean="0">
                <a:latin typeface="Cambria" pitchFamily="18" charset="0"/>
              </a:rPr>
              <a:t>passages</a:t>
            </a:r>
            <a:r>
              <a:rPr lang="en-US" sz="2600" b="1" dirty="0" smtClean="0">
                <a:latin typeface="Cambria" pitchFamily="18" charset="0"/>
              </a:rPr>
              <a:t> to show that </a:t>
            </a:r>
            <a:r>
              <a:rPr lang="en-US" sz="2600" b="1" u="sng" dirty="0" smtClean="0">
                <a:effectLst>
                  <a:outerShdw blurRad="38100" dist="38100" dir="2700000" algn="tl">
                    <a:srgbClr val="000000">
                      <a:alpha val="43137"/>
                    </a:srgbClr>
                  </a:outerShdw>
                </a:effectLst>
                <a:latin typeface="Cambria" pitchFamily="18" charset="0"/>
              </a:rPr>
              <a:t>Gentiles</a:t>
            </a:r>
            <a:r>
              <a:rPr lang="en-US" sz="2600" b="1" dirty="0" smtClean="0">
                <a:latin typeface="Cambria" pitchFamily="18" charset="0"/>
              </a:rPr>
              <a:t> were a part of God’s redemptive plan from the beginning:  </a:t>
            </a:r>
          </a:p>
          <a:p>
            <a:pPr marL="274320" indent="-274320">
              <a:spcAft>
                <a:spcPts val="10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Psalm 18:49 &gt;</a:t>
            </a:r>
            <a:r>
              <a:rPr lang="en-US" sz="2600" b="1" dirty="0" smtClean="0">
                <a:latin typeface="Cambria" pitchFamily="18" charset="0"/>
              </a:rPr>
              <a:t> </a:t>
            </a:r>
            <a:r>
              <a:rPr lang="en-US" sz="2600" b="1" i="1" dirty="0" smtClean="0">
                <a:latin typeface="Cambria" pitchFamily="18" charset="0"/>
              </a:rPr>
              <a:t>“Therefore will I give thanks unto thee, O Lord, among the heathen, and sing praises unto thy name.”</a:t>
            </a:r>
          </a:p>
          <a:p>
            <a:pPr marL="274320" indent="-274320">
              <a:spcAft>
                <a:spcPts val="1000"/>
              </a:spcAft>
              <a:buFont typeface="Arial" pitchFamily="34" charset="0"/>
              <a:buChar char="•"/>
            </a:pP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Deut. 32:43 &gt;</a:t>
            </a:r>
            <a:r>
              <a:rPr lang="en-US" sz="2600" b="1" dirty="0" smtClean="0">
                <a:latin typeface="Cambria" pitchFamily="18" charset="0"/>
              </a:rPr>
              <a:t> </a:t>
            </a:r>
            <a:r>
              <a:rPr lang="en-US" sz="2600" b="1" i="1" dirty="0" smtClean="0">
                <a:latin typeface="Cambria" pitchFamily="18" charset="0"/>
              </a:rPr>
              <a:t>“Rejoice, O ye nations, with his people...”</a:t>
            </a:r>
            <a:r>
              <a:rPr lang="en-US" sz="2600" b="1" dirty="0" smtClean="0">
                <a:latin typeface="Cambria" pitchFamily="18" charset="0"/>
              </a:rPr>
              <a:t>  </a:t>
            </a:r>
          </a:p>
          <a:p>
            <a:pPr marL="274320" indent="-274320">
              <a:spcAft>
                <a:spcPts val="10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Psalm 117:1 &gt;</a:t>
            </a:r>
            <a:r>
              <a:rPr lang="en-US" sz="2600" b="1" dirty="0" smtClean="0">
                <a:latin typeface="Cambria" pitchFamily="18" charset="0"/>
              </a:rPr>
              <a:t> </a:t>
            </a:r>
            <a:r>
              <a:rPr lang="en-US" sz="2600" b="1" i="1" dirty="0" smtClean="0">
                <a:latin typeface="Cambria" pitchFamily="18" charset="0"/>
              </a:rPr>
              <a:t>“O praise the Lord, all ye nations: praise him, all ye people.”</a:t>
            </a:r>
            <a:r>
              <a:rPr lang="en-US" sz="2600" b="1" dirty="0" smtClean="0">
                <a:latin typeface="Cambria" pitchFamily="18" charset="0"/>
              </a:rPr>
              <a:t>   </a:t>
            </a:r>
          </a:p>
          <a:p>
            <a:pPr marL="274320" indent="-274320">
              <a:spcAft>
                <a:spcPts val="10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Isaiah 11:10 &gt;</a:t>
            </a:r>
            <a:r>
              <a:rPr lang="en-US" sz="2600" b="1" dirty="0" smtClean="0">
                <a:latin typeface="Cambria" pitchFamily="18" charset="0"/>
              </a:rPr>
              <a:t> </a:t>
            </a:r>
            <a:r>
              <a:rPr lang="en-US" sz="2600" b="1" i="1" dirty="0" smtClean="0">
                <a:latin typeface="Cambria" pitchFamily="18" charset="0"/>
              </a:rPr>
              <a:t>“And in that day there shall be a root of Jesse, which shall stand for an ensign of the people; to it shall the Gentiles seek …” </a:t>
            </a:r>
            <a:r>
              <a:rPr lang="en-US" sz="26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15:7 – 12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Lord originally planned for His blessing to </a:t>
            </a:r>
            <a:r>
              <a:rPr lang="en-US" sz="2800" b="1" i="1" u="sng" dirty="0" smtClean="0">
                <a:effectLst>
                  <a:outerShdw blurRad="38100" dist="38100" dir="2700000" algn="tl">
                    <a:srgbClr val="000000">
                      <a:alpha val="43137"/>
                    </a:srgbClr>
                  </a:outerShdw>
                </a:effectLst>
                <a:latin typeface="Cambria" pitchFamily="18" charset="0"/>
              </a:rPr>
              <a:t>Abraham</a:t>
            </a:r>
            <a:r>
              <a:rPr lang="en-US" sz="2800" b="1" dirty="0" smtClean="0">
                <a:latin typeface="Cambria" pitchFamily="18" charset="0"/>
              </a:rPr>
              <a:t> to become the means of His extending grace to the whole world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a:t>
            </a:r>
          </a:p>
          <a:p>
            <a:pPr marL="274320" indent="-274320">
              <a:spcAft>
                <a:spcPts val="1200"/>
              </a:spcAft>
              <a:buFont typeface="Arial" pitchFamily="34" charset="0"/>
              <a:buChar char="•"/>
            </a:pPr>
            <a:r>
              <a:rPr lang="en-US" sz="2800" b="1" dirty="0" smtClean="0">
                <a:latin typeface="Cambria" pitchFamily="18" charset="0"/>
              </a:rPr>
              <a:t>The </a:t>
            </a:r>
            <a:r>
              <a:rPr lang="en-US" sz="2800" b="1" i="1" u="sng" dirty="0" smtClean="0">
                <a:effectLst>
                  <a:outerShdw blurRad="38100" dist="38100" dir="2700000" algn="tl">
                    <a:srgbClr val="000000">
                      <a:alpha val="43137"/>
                    </a:srgbClr>
                  </a:outerShdw>
                </a:effectLst>
                <a:latin typeface="Cambria" pitchFamily="18" charset="0"/>
              </a:rPr>
              <a:t>Israelites</a:t>
            </a:r>
            <a:r>
              <a:rPr lang="en-US" sz="2800" b="1" dirty="0" smtClean="0">
                <a:latin typeface="Cambria" pitchFamily="18" charset="0"/>
              </a:rPr>
              <a:t> were to settle in the Promised Land and become a living example of God’s government, one so steeped in grace that sojourners would never want to leave.  </a:t>
            </a:r>
          </a:p>
          <a:p>
            <a:pPr marL="274320" indent="-274320">
              <a:spcAft>
                <a:spcPts val="1200"/>
              </a:spcAft>
              <a:buFont typeface="Arial" pitchFamily="34" charset="0"/>
              <a:buChar char="•"/>
            </a:pPr>
            <a:r>
              <a:rPr lang="en-US" sz="2800" b="1" dirty="0" smtClean="0">
                <a:latin typeface="Cambria" pitchFamily="18" charset="0"/>
              </a:rPr>
              <a:t>And the </a:t>
            </a:r>
            <a:r>
              <a:rPr lang="en-US" sz="2800" b="1" i="1" u="sng" dirty="0" smtClean="0">
                <a:effectLst>
                  <a:outerShdw blurRad="38100" dist="38100" dir="2700000" algn="tl">
                    <a:srgbClr val="000000">
                      <a:alpha val="43137"/>
                    </a:srgbClr>
                  </a:outerShdw>
                </a:effectLst>
                <a:latin typeface="Cambria" pitchFamily="18" charset="0"/>
              </a:rPr>
              <a:t>kings</a:t>
            </a:r>
            <a:r>
              <a:rPr lang="en-US" sz="2800" b="1" dirty="0" smtClean="0">
                <a:latin typeface="Cambria" pitchFamily="18" charset="0"/>
              </a:rPr>
              <a:t> of Israel were to remain perfectly obedient to God, leading all of their follower in worship and eventually bringing Gentiles under His worldwide theocracy.</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15:7 – 12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Where the </a:t>
            </a:r>
            <a:r>
              <a:rPr lang="en-US" sz="2800" b="1" i="1" u="sng" dirty="0" smtClean="0">
                <a:effectLst>
                  <a:outerShdw blurRad="38100" dist="38100" dir="2700000" algn="tl">
                    <a:srgbClr val="000000">
                      <a:alpha val="43137"/>
                    </a:srgbClr>
                  </a:outerShdw>
                </a:effectLst>
                <a:latin typeface="Cambria" pitchFamily="18" charset="0"/>
              </a:rPr>
              <a:t>descendants</a:t>
            </a:r>
            <a:r>
              <a:rPr lang="en-US" sz="2800" b="1" dirty="0" smtClean="0">
                <a:latin typeface="Cambria" pitchFamily="18" charset="0"/>
              </a:rPr>
              <a:t> of Abraham failed, the </a:t>
            </a:r>
            <a:r>
              <a:rPr lang="en-US" sz="2800" b="1" i="1" u="sng" dirty="0" smtClean="0">
                <a:effectLst>
                  <a:outerShdw blurRad="38100" dist="38100" dir="2700000" algn="tl">
                    <a:srgbClr val="000000">
                      <a:alpha val="43137"/>
                    </a:srgbClr>
                  </a:outerShdw>
                </a:effectLst>
                <a:latin typeface="Cambria" pitchFamily="18" charset="0"/>
              </a:rPr>
              <a:t>Israelites</a:t>
            </a:r>
            <a:r>
              <a:rPr lang="en-US" sz="2800" b="1" dirty="0" smtClean="0">
                <a:latin typeface="Cambria" pitchFamily="18" charset="0"/>
              </a:rPr>
              <a:t> disappointed, and the </a:t>
            </a:r>
            <a:r>
              <a:rPr lang="en-US" sz="2800" b="1" i="1" u="sng" dirty="0" smtClean="0">
                <a:effectLst>
                  <a:outerShdw blurRad="38100" dist="38100" dir="2700000" algn="tl">
                    <a:srgbClr val="000000">
                      <a:alpha val="43137"/>
                    </a:srgbClr>
                  </a:outerShdw>
                </a:effectLst>
                <a:latin typeface="Cambria" pitchFamily="18" charset="0"/>
              </a:rPr>
              <a:t>kings</a:t>
            </a:r>
            <a:r>
              <a:rPr lang="en-US" sz="2800" b="1" dirty="0" smtClean="0">
                <a:latin typeface="Cambria" pitchFamily="18" charset="0"/>
              </a:rPr>
              <a:t> disobeyed, Jesus Christ succeeded.</a:t>
            </a:r>
          </a:p>
          <a:p>
            <a:pPr marL="274320" indent="-274320">
              <a:spcAft>
                <a:spcPts val="1200"/>
              </a:spcAft>
              <a:buFont typeface="Arial" pitchFamily="34" charset="0"/>
              <a:buChar char="•"/>
            </a:pPr>
            <a:r>
              <a:rPr lang="en-US" sz="2800" b="1" dirty="0" smtClean="0">
                <a:latin typeface="Cambria" pitchFamily="18" charset="0"/>
              </a:rPr>
              <a:t>The righteousness of God was ultimately revealed in the person of His Son, Jesus Christ.  When He returns, the world will be re-created all the way down to the atom to reflect that righteousness.  </a:t>
            </a:r>
          </a:p>
          <a:p>
            <a:pPr marL="274320" indent="-274320">
              <a:spcAft>
                <a:spcPts val="1200"/>
              </a:spcAft>
              <a:buFont typeface="Arial" pitchFamily="34" charset="0"/>
              <a:buChar char="•"/>
            </a:pPr>
            <a:r>
              <a:rPr lang="en-US" sz="2800" b="1" dirty="0" smtClean="0">
                <a:latin typeface="Cambria" pitchFamily="18" charset="0"/>
              </a:rPr>
              <a:t>So, if we want to know what the new kingdom will look like, we need only look to its King.  And during His earthly ministry, the King was a servant.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15:7 – 12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25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4" name="Picture 3" descr="15 - 13 text.jpg"/>
          <p:cNvPicPr>
            <a:picLocks noChangeAspect="1"/>
          </p:cNvPicPr>
          <p:nvPr/>
        </p:nvPicPr>
        <p:blipFill>
          <a:blip r:embed="rId2" cstate="print"/>
          <a:srcRect b="7283"/>
          <a:stretch>
            <a:fillRect/>
          </a:stretch>
        </p:blipFill>
        <p:spPr>
          <a:xfrm>
            <a:off x="304800" y="1219200"/>
            <a:ext cx="8458200" cy="410348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concludes the final section of his teaching with a </a:t>
            </a:r>
            <a:r>
              <a:rPr lang="en-US" sz="2800" b="1" u="sng" dirty="0" smtClean="0">
                <a:effectLst>
                  <a:outerShdw blurRad="38100" dist="38100" dir="2700000" algn="tl">
                    <a:srgbClr val="000000">
                      <a:alpha val="43137"/>
                    </a:srgbClr>
                  </a:outerShdw>
                </a:effectLst>
                <a:latin typeface="Cambria" pitchFamily="18" charset="0"/>
              </a:rPr>
              <a:t>benediction</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Hope</a:t>
            </a:r>
            <a:r>
              <a:rPr lang="en-US" sz="2800" b="1" dirty="0" smtClean="0">
                <a:latin typeface="Cambria" pitchFamily="18" charset="0"/>
              </a:rPr>
              <a:t>” is not a tentative wish that may or may not come true.  Christian hope is an assured expectation based on a promise of God.  </a:t>
            </a:r>
          </a:p>
          <a:p>
            <a:pPr marL="274320" indent="-274320">
              <a:spcAft>
                <a:spcPts val="1200"/>
              </a:spcAft>
              <a:buFont typeface="Arial" pitchFamily="34" charset="0"/>
              <a:buChar char="•"/>
            </a:pPr>
            <a:r>
              <a:rPr lang="en-US" sz="2800" b="1" dirty="0" smtClean="0">
                <a:latin typeface="Cambria" pitchFamily="18" charset="0"/>
              </a:rPr>
              <a:t>Because God always keeps His promises, we have a guaranteed future that awaits us.  Therefore, we can endure trials with joy and peace.  Our believing will keep us moving when we might otherwise become discouraged and quit.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So that</a:t>
            </a:r>
            <a:r>
              <a:rPr lang="en-US" sz="2800" b="1" dirty="0" smtClean="0">
                <a:latin typeface="Cambria" pitchFamily="18" charset="0"/>
              </a:rPr>
              <a:t>” indicates a cause-effect relationship.  Note that God does the filling with joy and hope; our only responsibility is to believe.  </a:t>
            </a:r>
          </a:p>
          <a:p>
            <a:pPr marL="274320" indent="-274320">
              <a:spcAft>
                <a:spcPts val="1200"/>
              </a:spcAft>
              <a:buFont typeface="Arial" pitchFamily="34" charset="0"/>
              <a:buChar char="•"/>
            </a:pPr>
            <a:r>
              <a:rPr lang="en-US" sz="2800" b="1" dirty="0" smtClean="0">
                <a:latin typeface="Cambria" pitchFamily="18" charset="0"/>
              </a:rPr>
              <a:t>Paul desires that this process of believing and receiving would result in believers overflowing with hope – perhaps enough to flood the world and produce change, if only a little.  </a:t>
            </a:r>
          </a:p>
          <a:p>
            <a:pPr marL="274320" indent="-274320">
              <a:spcAft>
                <a:spcPts val="1200"/>
              </a:spcAft>
              <a:buFont typeface="Arial" pitchFamily="34" charset="0"/>
              <a:buChar char="•"/>
            </a:pPr>
            <a:r>
              <a:rPr lang="en-US" sz="2800" b="1" dirty="0" smtClean="0">
                <a:latin typeface="Cambria" pitchFamily="18" charset="0"/>
              </a:rPr>
              <a:t>This </a:t>
            </a:r>
            <a:r>
              <a:rPr lang="en-US" sz="2800" b="1" u="sng" dirty="0" smtClean="0">
                <a:effectLst>
                  <a:outerShdw blurRad="38100" dist="38100" dir="2700000" algn="tl">
                    <a:srgbClr val="000000">
                      <a:alpha val="43137"/>
                    </a:srgbClr>
                  </a:outerShdw>
                </a:effectLst>
                <a:latin typeface="Cambria" pitchFamily="18" charset="0"/>
              </a:rPr>
              <a:t>benediction</a:t>
            </a:r>
            <a:r>
              <a:rPr lang="en-US" sz="2800" b="1" dirty="0" smtClean="0">
                <a:latin typeface="Cambria" pitchFamily="18" charset="0"/>
              </a:rPr>
              <a:t> marks the end of Paul’s teaching to the Romans.  The balance of his letter addresses several personal matters and outlines his future plans.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Paul continues his discussion on how those who are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are to receive and bear with the infirmities of the </a:t>
            </a:r>
            <a:r>
              <a:rPr lang="en-US" sz="2800" b="1" i="1" dirty="0" smtClean="0">
                <a:effectLst>
                  <a:outerShdw blurRad="38100" dist="38100" dir="2700000" algn="tl">
                    <a:srgbClr val="000000">
                      <a:alpha val="43137"/>
                    </a:srgbClr>
                  </a:outerShdw>
                </a:effectLst>
                <a:latin typeface="Cambria" pitchFamily="18" charset="0"/>
              </a:rPr>
              <a:t>weak</a:t>
            </a:r>
            <a:r>
              <a:rPr lang="en-US" sz="2800" b="1" dirty="0" smtClean="0">
                <a:latin typeface="Cambria" pitchFamily="18" charset="0"/>
              </a:rPr>
              <a:t>.  Encouraging the strong to be concerned with uplifting the weak, he reminds them of Christ and His unselfishness (</a:t>
            </a:r>
            <a:r>
              <a:rPr lang="en-US" sz="2800" b="1" dirty="0" smtClean="0">
                <a:effectLst>
                  <a:outerShdw blurRad="38100" dist="38100" dir="2700000" algn="tl">
                    <a:srgbClr val="000000">
                      <a:alpha val="43137"/>
                    </a:srgbClr>
                  </a:outerShdw>
                </a:effectLst>
                <a:latin typeface="Cambria" pitchFamily="18" charset="0"/>
              </a:rPr>
              <a:t>15:1-3</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Reminding them of the value of the Old Testament Scriptures, he pleads for patience so that with one mind and one mouth they may glorify God (</a:t>
            </a:r>
            <a:r>
              <a:rPr lang="en-US" sz="2800" b="1" dirty="0" smtClean="0">
                <a:effectLst>
                  <a:outerShdw blurRad="38100" dist="38100" dir="2700000" algn="tl">
                    <a:srgbClr val="000000">
                      <a:alpha val="43137"/>
                    </a:srgbClr>
                  </a:outerShdw>
                </a:effectLst>
                <a:latin typeface="Cambria" pitchFamily="18" charset="0"/>
              </a:rPr>
              <a:t>15:4-6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791200" cy="6858000"/>
          </a:xfrm>
          <a:prstGeom prst="rect">
            <a:avLst/>
          </a:prstGeom>
          <a:ln>
            <a:noFill/>
          </a:ln>
          <a:effectLst>
            <a:softEdge rad="112500"/>
          </a:effectLst>
        </p:spPr>
      </p:pic>
      <p:sp>
        <p:nvSpPr>
          <p:cNvPr id="5" name="TextBox 4"/>
          <p:cNvSpPr txBox="1"/>
          <p:nvPr/>
        </p:nvSpPr>
        <p:spPr>
          <a:xfrm>
            <a:off x="1905000" y="6096000"/>
            <a:ext cx="5562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We are ONE . . . In the Spirit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3November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228600" y="1981200"/>
            <a:ext cx="8915400" cy="300082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15:1 – 33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v14 – 33 “Partners, Plans, and Prayer”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Finally, he calls for them to receive one another to the glory of God, just as Christ served both Jews and Gentiles in fulfilling the prophets of old (</a:t>
            </a:r>
            <a:r>
              <a:rPr lang="en-US" sz="2800" b="1" dirty="0" smtClean="0">
                <a:effectLst>
                  <a:outerShdw blurRad="38100" dist="38100" dir="2700000" algn="tl">
                    <a:srgbClr val="000000">
                      <a:alpha val="43137"/>
                    </a:srgbClr>
                  </a:outerShdw>
                </a:effectLst>
                <a:latin typeface="Cambria" pitchFamily="18" charset="0"/>
              </a:rPr>
              <a:t>15:7-12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Paul then offers a prayer that God might fill them with joy and peace in believing, so that they may abound in hope with the help of the Holy Spirit (</a:t>
            </a:r>
            <a:r>
              <a:rPr lang="en-US" sz="2800" b="1" dirty="0" smtClean="0">
                <a:effectLst>
                  <a:outerShdw blurRad="38100" dist="38100" dir="2700000" algn="tl">
                    <a:srgbClr val="000000">
                      <a:alpha val="43137"/>
                    </a:srgbClr>
                  </a:outerShdw>
                </a:effectLst>
                <a:latin typeface="Cambria" pitchFamily="18" charset="0"/>
              </a:rPr>
              <a:t>15:13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At this point, Paul begins to draw this epistle         to a close by making remarks concerning his apostleship and plans to see them.  Recognizing their own abilities in the faith, he still felt it appropriate to write to them as he did                 (</a:t>
            </a:r>
            <a:r>
              <a:rPr lang="en-US" sz="2800" b="1" dirty="0" smtClean="0">
                <a:effectLst>
                  <a:outerShdw blurRad="38100" dist="38100" dir="2700000" algn="tl">
                    <a:srgbClr val="000000">
                      <a:alpha val="43137"/>
                    </a:srgbClr>
                  </a:outerShdw>
                </a:effectLst>
                <a:latin typeface="Cambria" pitchFamily="18" charset="0"/>
              </a:rPr>
              <a:t>15:14-16</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Speaking of his design not to preach where Christ had already been received (</a:t>
            </a:r>
            <a:r>
              <a:rPr lang="en-US" sz="2800" b="1" dirty="0" smtClean="0">
                <a:effectLst>
                  <a:outerShdw blurRad="38100" dist="38100" dir="2700000" algn="tl">
                    <a:srgbClr val="000000">
                      <a:alpha val="43137"/>
                    </a:srgbClr>
                  </a:outerShdw>
                </a:effectLst>
                <a:latin typeface="Cambria" pitchFamily="18" charset="0"/>
              </a:rPr>
              <a:t>15:17-21</a:t>
            </a:r>
            <a:r>
              <a:rPr lang="en-US" sz="2800" b="1" dirty="0" smtClean="0">
                <a:latin typeface="Cambria" pitchFamily="18" charset="0"/>
              </a:rPr>
              <a:t>), Paul tells of his plan to come to Rome on his way to Spain (</a:t>
            </a:r>
            <a:r>
              <a:rPr lang="en-US" sz="2800" b="1" dirty="0" smtClean="0">
                <a:effectLst>
                  <a:outerShdw blurRad="38100" dist="38100" dir="2700000" algn="tl">
                    <a:srgbClr val="000000">
                      <a:alpha val="43137"/>
                    </a:srgbClr>
                  </a:outerShdw>
                </a:effectLst>
                <a:latin typeface="Cambria" pitchFamily="18" charset="0"/>
              </a:rPr>
              <a:t>15:22-24</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39321"/>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But first, Paul is going to the poor saints in Jerusalem with a contribution from the saints in Macedonia and Achaia (</a:t>
            </a:r>
            <a:r>
              <a:rPr lang="en-US" sz="2800" b="1" dirty="0" smtClean="0">
                <a:effectLst>
                  <a:outerShdw blurRad="38100" dist="38100" dir="2700000" algn="tl">
                    <a:srgbClr val="000000">
                      <a:alpha val="43137"/>
                    </a:srgbClr>
                  </a:outerShdw>
                </a:effectLst>
                <a:latin typeface="Cambria" pitchFamily="18" charset="0"/>
              </a:rPr>
              <a:t>15:25-29</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Realizing the danger such a trip entails, he asks to be remembered in their prayers (</a:t>
            </a:r>
            <a:r>
              <a:rPr lang="en-US" sz="2800" b="1" dirty="0" smtClean="0">
                <a:effectLst>
                  <a:outerShdw blurRad="38100" dist="38100" dir="2700000" algn="tl">
                    <a:srgbClr val="000000">
                      <a:alpha val="43137"/>
                    </a:srgbClr>
                  </a:outerShdw>
                </a:effectLst>
                <a:latin typeface="Cambria" pitchFamily="18" charset="0"/>
              </a:rPr>
              <a:t>15:30-33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“We Are One … Or Are We?”</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2</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6" descr="15 - 1-2 text2.jpg"/>
          <p:cNvPicPr>
            <a:picLocks noChangeAspect="1"/>
          </p:cNvPicPr>
          <p:nvPr/>
        </p:nvPicPr>
        <p:blipFill>
          <a:blip r:embed="rId2" cstate="print"/>
          <a:srcRect b="10000"/>
          <a:stretch>
            <a:fillRect/>
          </a:stretch>
        </p:blipFill>
        <p:spPr>
          <a:xfrm>
            <a:off x="1447800" y="1066800"/>
            <a:ext cx="6172200" cy="55549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summarized the discussion of </a:t>
            </a:r>
            <a:r>
              <a:rPr lang="en-US" sz="2800" b="1" dirty="0" smtClean="0">
                <a:effectLst>
                  <a:outerShdw blurRad="38100" dist="38100" dir="2700000" algn="tl">
                    <a:srgbClr val="000000">
                      <a:alpha val="43137"/>
                    </a:srgbClr>
                  </a:outerShdw>
                </a:effectLst>
                <a:latin typeface="Cambria" pitchFamily="18" charset="0"/>
              </a:rPr>
              <a:t>Ch14</a:t>
            </a:r>
            <a:r>
              <a:rPr lang="en-US" sz="2800" b="1" dirty="0" smtClean="0">
                <a:latin typeface="Cambria" pitchFamily="18" charset="0"/>
              </a:rPr>
              <a:t> by saying, We who are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(in </a:t>
            </a:r>
            <a:r>
              <a:rPr lang="en-US" sz="2800" b="1" i="1" u="sng" dirty="0" smtClean="0">
                <a:latin typeface="Cambria" pitchFamily="18" charset="0"/>
              </a:rPr>
              <a:t>convictions</a:t>
            </a:r>
            <a:r>
              <a:rPr lang="en-US" sz="2800" b="1" dirty="0" smtClean="0">
                <a:latin typeface="Cambria" pitchFamily="18" charset="0"/>
              </a:rPr>
              <a:t> and </a:t>
            </a:r>
            <a:r>
              <a:rPr lang="en-US" sz="2800" b="1" i="1" u="sng" dirty="0" smtClean="0">
                <a:latin typeface="Cambria" pitchFamily="18" charset="0"/>
              </a:rPr>
              <a:t>conscience</a:t>
            </a:r>
            <a:r>
              <a:rPr lang="en-US" sz="2800" b="1" dirty="0" smtClean="0">
                <a:latin typeface="Cambria" pitchFamily="18" charset="0"/>
              </a:rPr>
              <a:t>) ought (are </a:t>
            </a:r>
            <a:r>
              <a:rPr lang="en-US" sz="2800" b="1" i="1" dirty="0" smtClean="0">
                <a:latin typeface="Cambria" pitchFamily="18" charset="0"/>
              </a:rPr>
              <a:t>obligated</a:t>
            </a:r>
            <a:r>
              <a:rPr lang="en-US" sz="2800" b="1" dirty="0" smtClean="0">
                <a:latin typeface="Cambria" pitchFamily="18" charset="0"/>
              </a:rPr>
              <a:t>) to bear with   the failings (</a:t>
            </a:r>
            <a:r>
              <a:rPr lang="en-US" sz="2800" b="1" i="1" u="sng" dirty="0" smtClean="0">
                <a:latin typeface="Cambria" pitchFamily="18" charset="0"/>
              </a:rPr>
              <a:t>infirmities</a:t>
            </a:r>
            <a:r>
              <a:rPr lang="en-US" sz="2800" b="1" dirty="0" smtClean="0">
                <a:latin typeface="Cambria" pitchFamily="18" charset="0"/>
              </a:rPr>
              <a:t> or </a:t>
            </a:r>
            <a:r>
              <a:rPr lang="en-US" sz="2800" b="1" i="1" u="sng" dirty="0" smtClean="0">
                <a:latin typeface="Cambria" pitchFamily="18" charset="0"/>
              </a:rPr>
              <a:t>weaknesses</a:t>
            </a:r>
            <a:r>
              <a:rPr lang="en-US" sz="2800" b="1" dirty="0" smtClean="0">
                <a:latin typeface="Cambria" pitchFamily="18" charset="0"/>
              </a:rPr>
              <a:t>) of the non-strong.  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ought not despise the weak; they ought to bear (</a:t>
            </a:r>
            <a:r>
              <a:rPr lang="en-US" sz="2800" b="1" i="1" u="sng" dirty="0" smtClean="0">
                <a:latin typeface="Cambria" pitchFamily="18" charset="0"/>
              </a:rPr>
              <a:t>carry</a:t>
            </a:r>
            <a:r>
              <a:rPr lang="en-US" sz="2800" b="1" dirty="0" smtClean="0">
                <a:latin typeface="Cambria" pitchFamily="18" charset="0"/>
              </a:rPr>
              <a:t>) with them.  </a:t>
            </a:r>
          </a:p>
          <a:p>
            <a:pPr marL="274320" indent="-274320">
              <a:spcAft>
                <a:spcPts val="12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are to lighten the burden in the packs of the weak and add it to their own. The </a:t>
            </a:r>
            <a:r>
              <a:rPr lang="en-US" sz="2800" b="1" i="1" dirty="0" smtClean="0">
                <a:effectLst>
                  <a:outerShdw blurRad="38100" dist="38100" dir="2700000" algn="tl">
                    <a:srgbClr val="000000">
                      <a:alpha val="43137"/>
                    </a:srgbClr>
                  </a:outerShdw>
                </a:effectLst>
                <a:latin typeface="Cambria" pitchFamily="18" charset="0"/>
              </a:rPr>
              <a:t>strong</a:t>
            </a:r>
            <a:r>
              <a:rPr lang="en-US" sz="2800" b="1" dirty="0" smtClean="0">
                <a:latin typeface="Cambria" pitchFamily="18" charset="0"/>
              </a:rPr>
              <a:t> are people who have risen above the drag of lists, people pleasing, and performance-based righteousness.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 – 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61852</TotalTime>
  <Words>2186</Words>
  <Application>Microsoft Office PowerPoint</Application>
  <PresentationFormat>On-screen Show (4:3)</PresentationFormat>
  <Paragraphs>102</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8273</cp:revision>
  <dcterms:created xsi:type="dcterms:W3CDTF">2016-10-08T19:35:00Z</dcterms:created>
  <dcterms:modified xsi:type="dcterms:W3CDTF">2021-10-19T02:18:52Z</dcterms:modified>
</cp:coreProperties>
</file>