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44"/>
  </p:notesMasterIdLst>
  <p:sldIdLst>
    <p:sldId id="1659" r:id="rId3"/>
    <p:sldId id="1689" r:id="rId4"/>
    <p:sldId id="1920" r:id="rId5"/>
    <p:sldId id="1791" r:id="rId6"/>
    <p:sldId id="1900" r:id="rId7"/>
    <p:sldId id="1952" r:id="rId8"/>
    <p:sldId id="1953" r:id="rId9"/>
    <p:sldId id="1954" r:id="rId10"/>
    <p:sldId id="1966" r:id="rId11"/>
    <p:sldId id="1955" r:id="rId12"/>
    <p:sldId id="1959" r:id="rId13"/>
    <p:sldId id="1965" r:id="rId14"/>
    <p:sldId id="1956" r:id="rId15"/>
    <p:sldId id="1933" r:id="rId16"/>
    <p:sldId id="1960" r:id="rId17"/>
    <p:sldId id="1957" r:id="rId18"/>
    <p:sldId id="1961" r:id="rId19"/>
    <p:sldId id="1962" r:id="rId20"/>
    <p:sldId id="1963" r:id="rId21"/>
    <p:sldId id="1964" r:id="rId22"/>
    <p:sldId id="1967" r:id="rId23"/>
    <p:sldId id="1970" r:id="rId24"/>
    <p:sldId id="1968" r:id="rId25"/>
    <p:sldId id="1969" r:id="rId26"/>
    <p:sldId id="1971" r:id="rId27"/>
    <p:sldId id="1972" r:id="rId28"/>
    <p:sldId id="1973" r:id="rId29"/>
    <p:sldId id="1974" r:id="rId30"/>
    <p:sldId id="1975" r:id="rId31"/>
    <p:sldId id="1976" r:id="rId32"/>
    <p:sldId id="1977" r:id="rId33"/>
    <p:sldId id="1978" r:id="rId34"/>
    <p:sldId id="1979" r:id="rId35"/>
    <p:sldId id="1896" r:id="rId36"/>
    <p:sldId id="1980" r:id="rId37"/>
    <p:sldId id="1981" r:id="rId38"/>
    <p:sldId id="1983" r:id="rId39"/>
    <p:sldId id="1982" r:id="rId40"/>
    <p:sldId id="1984" r:id="rId41"/>
    <p:sldId id="1888" r:id="rId42"/>
    <p:sldId id="18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614" autoAdjust="0"/>
    <p:restoredTop sz="86418" autoAdjust="0"/>
  </p:normalViewPr>
  <p:slideViewPr>
    <p:cSldViewPr>
      <p:cViewPr varScale="1">
        <p:scale>
          <a:sx n="97" d="100"/>
          <a:sy n="97" d="100"/>
        </p:scale>
        <p:origin x="-555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1/31/2021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1/31/2021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Roman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The Indictment of Conscience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Chapter 2:1-16</a:t>
            </a:r>
            <a:endParaRPr lang="en-US" sz="4400" b="1" dirty="0" smtClean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3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3 February 2021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While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</a:t>
            </a:r>
            <a:r>
              <a:rPr lang="en-US" sz="2800" b="1" dirty="0" smtClean="0">
                <a:latin typeface="Cambria" pitchFamily="18" charset="0"/>
              </a:rPr>
              <a:t>-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</a:t>
            </a:r>
            <a:r>
              <a:rPr lang="en-US" sz="2800" b="1" dirty="0" smtClean="0">
                <a:latin typeface="Cambria" pitchFamily="18" charset="0"/>
              </a:rPr>
              <a:t> tension that characterized other churches may have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plagued</a:t>
            </a:r>
            <a:r>
              <a:rPr lang="en-US" sz="2800" b="1" dirty="0" smtClean="0">
                <a:latin typeface="Cambria" pitchFamily="18" charset="0"/>
              </a:rPr>
              <a:t> the church in Rome, nothing in Paul’s language suggests that he specifically had this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divide</a:t>
            </a:r>
            <a:r>
              <a:rPr lang="en-US" sz="2800" b="1" dirty="0" smtClean="0">
                <a:latin typeface="Cambria" pitchFamily="18" charset="0"/>
              </a:rPr>
              <a:t> in mind.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More likely, the shift from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they</a:t>
            </a:r>
            <a:r>
              <a:rPr lang="en-US" sz="2800" b="1" dirty="0" smtClean="0">
                <a:latin typeface="Cambria" pitchFamily="18" charset="0"/>
              </a:rPr>
              <a:t>” to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you</a:t>
            </a:r>
            <a:r>
              <a:rPr lang="en-US" sz="2800" b="1" dirty="0" smtClean="0">
                <a:latin typeface="Cambria" pitchFamily="18" charset="0"/>
              </a:rPr>
              <a:t>” was not from Gentile to Jew, but from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“humanity”</a:t>
            </a:r>
            <a:r>
              <a:rPr lang="en-US" sz="2800" b="1" dirty="0" smtClean="0">
                <a:latin typeface="Cambria" pitchFamily="18" charset="0"/>
              </a:rPr>
              <a:t> in general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“O man”</a:t>
            </a:r>
            <a:r>
              <a:rPr lang="en-US" sz="2800" b="1" dirty="0" smtClean="0">
                <a:latin typeface="Cambria" pitchFamily="18" charset="0"/>
              </a:rPr>
              <a:t>  [whoever you are] when         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you</a:t>
            </a:r>
            <a:r>
              <a:rPr lang="en-US" sz="2800" b="1" dirty="0" smtClean="0">
                <a:latin typeface="Cambria" pitchFamily="18" charset="0"/>
              </a:rPr>
              <a:t> judge someone else,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you</a:t>
            </a:r>
            <a:r>
              <a:rPr lang="en-US" sz="2800" b="1" dirty="0" smtClean="0">
                <a:latin typeface="Cambria" pitchFamily="18" charset="0"/>
              </a:rPr>
              <a:t> condemn  yourself,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you</a:t>
            </a:r>
            <a:r>
              <a:rPr lang="en-US" sz="2800" b="1" dirty="0" smtClean="0">
                <a:latin typeface="Cambria" pitchFamily="18" charset="0"/>
              </a:rPr>
              <a:t> who judge are practicing the same things.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509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Consider: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/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two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divisions</a:t>
            </a:r>
            <a:r>
              <a:rPr lang="en-US" sz="2800" b="1" dirty="0" smtClean="0">
                <a:latin typeface="Cambria" pitchFamily="18" charset="0"/>
              </a:rPr>
              <a:t> of people:   </a:t>
            </a:r>
          </a:p>
          <a:p>
            <a:pPr marL="457200" indent="-274320">
              <a:buSzPct val="50000"/>
              <a:buFont typeface="Wingdings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JEWS</a:t>
            </a:r>
            <a:r>
              <a:rPr lang="en-US" sz="2800" b="1" dirty="0" smtClean="0">
                <a:latin typeface="Cambria" pitchFamily="18" charset="0"/>
              </a:rPr>
              <a:t> – the chosen people of God.</a:t>
            </a:r>
          </a:p>
          <a:p>
            <a:pPr marL="457200" indent="-274320">
              <a:buSzPct val="50000"/>
              <a:buFont typeface="Wingdings" pitchFamily="2" charset="2"/>
              <a:buChar char="v"/>
            </a:pPr>
            <a:r>
              <a:rPr lang="en-US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Gentiles</a:t>
            </a:r>
            <a:r>
              <a:rPr lang="en-US" sz="2800" b="1" dirty="0" smtClean="0">
                <a:latin typeface="Cambria" pitchFamily="18" charset="0"/>
              </a:rPr>
              <a:t> – the fallen humanity of the world.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four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types</a:t>
            </a:r>
            <a:r>
              <a:rPr lang="en-US" sz="2800" b="1" dirty="0" smtClean="0">
                <a:latin typeface="Cambria" pitchFamily="18" charset="0"/>
              </a:rPr>
              <a:t> of people:  </a:t>
            </a:r>
          </a:p>
          <a:p>
            <a:pPr marL="457200" indent="-274320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Jews who believe in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Jehovah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(Judaism)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  <a:p>
            <a:pPr marL="457200" indent="-274320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Jews who believe in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Jehovah</a:t>
            </a:r>
            <a:r>
              <a:rPr lang="en-US" sz="2800" b="1" dirty="0" smtClean="0">
                <a:latin typeface="Cambria" pitchFamily="18" charset="0"/>
              </a:rPr>
              <a:t> &amp;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Jesus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(Christians)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  <a:p>
            <a:pPr marL="457200" indent="-274320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Gentiles who believe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Jesus</a:t>
            </a:r>
            <a:r>
              <a:rPr lang="en-US" sz="2800" b="1" dirty="0" smtClean="0">
                <a:latin typeface="Cambria" pitchFamily="18" charset="0"/>
              </a:rPr>
              <a:t> as Savior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(Christians)</a:t>
            </a:r>
            <a:r>
              <a:rPr lang="en-US" sz="2800" b="1" dirty="0" smtClean="0">
                <a:latin typeface="Cambria" pitchFamily="18" charset="0"/>
              </a:rPr>
              <a:t>.     </a:t>
            </a:r>
          </a:p>
          <a:p>
            <a:pPr marL="457200" indent="-274320">
              <a:spcAft>
                <a:spcPts val="600"/>
              </a:spcAft>
              <a:buSzPct val="50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Gentiles who are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fallen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humanity</a:t>
            </a:r>
            <a:r>
              <a:rPr lang="en-US" sz="2800" b="1" dirty="0" smtClean="0">
                <a:latin typeface="Cambria" pitchFamily="18" charset="0"/>
              </a:rPr>
              <a:t> of this world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(unbelievers)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2 - 1 overview 2.jpg"/>
          <p:cNvPicPr>
            <a:picLocks noChangeAspect="1"/>
          </p:cNvPicPr>
          <p:nvPr/>
        </p:nvPicPr>
        <p:blipFill>
          <a:blip r:embed="rId3" cstate="print"/>
          <a:srcRect l="4023" t="7898" r="2586" b="7898"/>
          <a:stretch>
            <a:fillRect/>
          </a:stretch>
        </p:blipFill>
        <p:spPr>
          <a:xfrm>
            <a:off x="381000" y="1143000"/>
            <a:ext cx="8458200" cy="5467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rot="-2520000">
            <a:off x="423097" y="2717543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-2520000">
            <a:off x="499296" y="3403344"/>
            <a:ext cx="27432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1395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Having condemned the world, Paul places his readers on trial.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this segment,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 truths</a:t>
            </a:r>
            <a:r>
              <a:rPr lang="en-US" sz="2800" b="1" dirty="0" smtClean="0">
                <a:latin typeface="Cambria" pitchFamily="18" charset="0"/>
              </a:rPr>
              <a:t> become clear:  </a:t>
            </a:r>
          </a:p>
          <a:p>
            <a:pPr marL="731520" lvl="1" indent="-274320">
              <a:spcAft>
                <a:spcPts val="600"/>
              </a:spcAft>
              <a:buSzPct val="45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God’s judgment is </a:t>
            </a:r>
            <a:r>
              <a:rPr lang="en-US" sz="2800" b="1" i="1" u="sng" dirty="0" smtClean="0">
                <a:latin typeface="Cambria" pitchFamily="18" charset="0"/>
              </a:rPr>
              <a:t>inescapable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800" b="1" dirty="0" smtClean="0">
                <a:latin typeface="Cambria" pitchFamily="18" charset="0"/>
              </a:rPr>
              <a:t>); </a:t>
            </a:r>
          </a:p>
          <a:p>
            <a:pPr marL="731520" lvl="1" indent="-274320">
              <a:spcAft>
                <a:spcPts val="600"/>
              </a:spcAft>
              <a:buSzPct val="45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God’s judgment is </a:t>
            </a:r>
            <a:r>
              <a:rPr lang="en-US" sz="2800" b="1" i="1" u="sng" dirty="0" smtClean="0">
                <a:latin typeface="Cambria" pitchFamily="18" charset="0"/>
              </a:rPr>
              <a:t>impartial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2:5-11</a:t>
            </a:r>
            <a:r>
              <a:rPr lang="en-US" sz="2800" b="1" dirty="0" smtClean="0">
                <a:latin typeface="Cambria" pitchFamily="18" charset="0"/>
              </a:rPr>
              <a:t>); and </a:t>
            </a:r>
          </a:p>
          <a:p>
            <a:pPr marL="731520" lvl="1" indent="-274320">
              <a:spcAft>
                <a:spcPts val="600"/>
              </a:spcAft>
              <a:buSzPct val="45000"/>
              <a:buFont typeface="Wingdings" pitchFamily="2" charset="2"/>
              <a:buChar char="v"/>
            </a:pPr>
            <a:r>
              <a:rPr lang="en-US" sz="2800" b="1" dirty="0" smtClean="0">
                <a:latin typeface="Cambria" pitchFamily="18" charset="0"/>
              </a:rPr>
              <a:t>God’s judgment is </a:t>
            </a:r>
            <a:r>
              <a:rPr lang="en-US" sz="2800" b="1" i="1" u="sng" dirty="0" smtClean="0">
                <a:latin typeface="Cambria" pitchFamily="18" charset="0"/>
              </a:rPr>
              <a:t>universal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2:12-16</a:t>
            </a:r>
            <a:r>
              <a:rPr lang="en-US" sz="2800" b="1" dirty="0" smtClean="0">
                <a:latin typeface="Cambria" pitchFamily="18" charset="0"/>
              </a:rPr>
              <a:t>).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inescapable (2:1-4):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How do you determine who 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“good”</a:t>
            </a:r>
            <a:r>
              <a:rPr lang="en-US" sz="2800" b="1" dirty="0" smtClean="0">
                <a:latin typeface="Cambria" pitchFamily="18" charset="0"/>
              </a:rPr>
              <a:t> and who 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“bad”</a:t>
            </a:r>
            <a:r>
              <a:rPr lang="en-US" sz="2800" b="1" dirty="0" smtClean="0">
                <a:latin typeface="Cambria" pitchFamily="18" charset="0"/>
              </a:rPr>
              <a:t>?  We each have in our unconscious mind at least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moral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categories</a:t>
            </a:r>
            <a:r>
              <a:rPr lang="en-US" sz="2800" b="1" dirty="0" smtClean="0">
                <a:latin typeface="Cambria" pitchFamily="18" charset="0"/>
              </a:rPr>
              <a:t>  into which we place people.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Some are without questions undeniably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“bad.”</a:t>
            </a:r>
            <a:r>
              <a:rPr lang="en-US" sz="2800" b="1" dirty="0" smtClean="0">
                <a:latin typeface="Cambria" pitchFamily="18" charset="0"/>
              </a:rPr>
              <a:t>  Adolf Hitler, Joseph Stalin, Charles Manson, Judas Iscariot, Nero . . . nearly everyone would agree these people are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clearly evil</a:t>
            </a:r>
            <a:r>
              <a:rPr lang="en-US" sz="2800" b="1" dirty="0" smtClean="0">
                <a:latin typeface="Cambria" pitchFamily="18" charset="0"/>
              </a:rPr>
              <a:t>.  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39087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inescapable (2:1-4):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Then there are a few undeniably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“good”</a:t>
            </a:r>
            <a:r>
              <a:rPr lang="en-US" sz="2800" b="1" dirty="0" smtClean="0">
                <a:latin typeface="Cambria" pitchFamily="18" charset="0"/>
              </a:rPr>
              <a:t> people, like the late Mother Teresa.  She’s often held up as the modern standard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“good.”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Another would be Rev. Dr. Martin Luther King, Jr.  Some might say, “Well, I’m no Mother Teresa or Dr. King,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I’m a pretty decent person</a:t>
            </a:r>
            <a:r>
              <a:rPr lang="en-US" sz="2800" b="1" dirty="0" smtClean="0">
                <a:latin typeface="Cambria" pitchFamily="18" charset="0"/>
              </a:rPr>
              <a:t>.”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inescapable (2:1-4):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Then there’s a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broad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middle</a:t>
            </a:r>
            <a:r>
              <a:rPr lang="en-US" sz="2800" b="1" dirty="0" smtClean="0">
                <a:latin typeface="Cambria" pitchFamily="18" charset="0"/>
              </a:rPr>
              <a:t> category containing the masses of somewhat-good-yet-sometimes bad and other, yet-to-be-determined people.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is where we usually place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ourselves</a:t>
            </a:r>
            <a:r>
              <a:rPr lang="en-US" sz="2800" b="1" dirty="0" smtClean="0">
                <a:latin typeface="Cambria" pitchFamily="18" charset="0"/>
              </a:rPr>
              <a:t>.  Within this category, we mentally rank people in order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observable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goodness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Some are clearly better than others.  Who do you suppose is the measuring rod?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Right:</a:t>
            </a:r>
            <a:r>
              <a:rPr lang="en-US" sz="2800" b="1" dirty="0" smtClean="0">
                <a:latin typeface="Cambria" pitchFamily="18" charset="0"/>
              </a:rPr>
              <a:t>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ourselves!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inescapable (2:1-4):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people are asked whether they are going to heaven or hell, many will answer, </a:t>
            </a:r>
            <a:r>
              <a:rPr lang="en-US" sz="2800" b="1" i="1" dirty="0" smtClean="0">
                <a:latin typeface="Cambria" pitchFamily="18" charset="0"/>
              </a:rPr>
              <a:t>“Well, I’m not perfect, but I’ve never killed anyone, so I guess I’m a pretty good person.”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Alcoholics often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look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down</a:t>
            </a:r>
            <a:r>
              <a:rPr lang="en-US" sz="2800" b="1" dirty="0" smtClean="0">
                <a:latin typeface="Cambria" pitchFamily="18" charset="0"/>
              </a:rPr>
              <a:t> on “dope addicts,” while drug heads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ridicule</a:t>
            </a:r>
            <a:r>
              <a:rPr lang="en-US" sz="2800" b="1" dirty="0" smtClean="0">
                <a:latin typeface="Cambria" pitchFamily="18" charset="0"/>
              </a:rPr>
              <a:t> “drunks.”  Even in prison, murderers, rapists, and thieves have no tolerance for child molesters and have no compunction about mistreating or even killing them.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inescapable (2:1-4):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With Paul, we all agree that “the judgment of God rightly falls upon those who practice [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evil</a:t>
            </a:r>
            <a:r>
              <a:rPr lang="en-US" sz="2800" b="1" dirty="0" smtClean="0">
                <a:latin typeface="Cambria" pitchFamily="18" charset="0"/>
              </a:rPr>
              <a:t>]”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2:2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But he reminds us that the same judgment we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call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down</a:t>
            </a:r>
            <a:r>
              <a:rPr lang="en-US" sz="2800" b="1" dirty="0" smtClean="0">
                <a:latin typeface="Cambria" pitchFamily="18" charset="0"/>
              </a:rPr>
              <a:t> upon others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falls</a:t>
            </a:r>
            <a:r>
              <a:rPr lang="en-US" sz="2800" b="1" dirty="0" smtClean="0">
                <a:latin typeface="Cambria" pitchFamily="18" charset="0"/>
              </a:rPr>
              <a:t> upon us as well.  That’s the part that makes us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squirm</a:t>
            </a:r>
            <a:r>
              <a:rPr lang="en-US" sz="2800" b="1" dirty="0" smtClean="0">
                <a:latin typeface="Cambria" pitchFamily="18" charset="0"/>
              </a:rPr>
              <a:t>.  We all want justice for the world, but we each carry within us a standard of righteousness based on our own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perceived goodness</a:t>
            </a:r>
            <a:r>
              <a:rPr lang="en-US" sz="2800" b="1" dirty="0" smtClean="0">
                <a:latin typeface="Cambria" pitchFamily="18" charset="0"/>
              </a:rPr>
              <a:t>.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inescapable (2:1-4):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Furthermore, we will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tolerate</a:t>
            </a:r>
            <a:r>
              <a:rPr lang="en-US" sz="2800" b="1" dirty="0" smtClean="0">
                <a:latin typeface="Cambria" pitchFamily="18" charset="0"/>
              </a:rPr>
              <a:t> only as much evil in the world as we can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accept</a:t>
            </a:r>
            <a:r>
              <a:rPr lang="en-US" sz="2800" b="1" dirty="0" smtClean="0">
                <a:latin typeface="Cambria" pitchFamily="18" charset="0"/>
              </a:rPr>
              <a:t> within ourselves.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we feel resentment toward God for not eradicating evil in the world, we forget that eliminating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all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evil</a:t>
            </a:r>
            <a:r>
              <a:rPr lang="en-US" sz="2800" b="1" dirty="0" smtClean="0">
                <a:latin typeface="Cambria" pitchFamily="18" charset="0"/>
              </a:rPr>
              <a:t> would mean the end of us too!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So, from now on we’ll have to say what we really mean: </a:t>
            </a:r>
            <a:r>
              <a:rPr lang="en-US" sz="2800" b="1" i="1" dirty="0" smtClean="0">
                <a:latin typeface="Cambria" pitchFamily="18" charset="0"/>
              </a:rPr>
              <a:t>“Lord, get rid of all evil that’s worse than what’s inside of me.” </a:t>
            </a:r>
            <a:r>
              <a:rPr lang="en-US" sz="2800" b="1" dirty="0" smtClean="0">
                <a:latin typeface="Cambria" pitchFamily="18" charset="0"/>
              </a:rPr>
              <a:t>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209800" y="617220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Apostle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Paul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 writing desk</a:t>
            </a:r>
          </a:p>
        </p:txBody>
      </p:sp>
      <p:pic>
        <p:nvPicPr>
          <p:cNvPr id="4" name="Picture 3" descr="Paul at desk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52400"/>
            <a:ext cx="4459224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inescapable (2:1-4):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judgment of God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falls</a:t>
            </a:r>
            <a:r>
              <a:rPr lang="en-US" sz="2800" b="1" dirty="0" smtClean="0">
                <a:latin typeface="Cambria" pitchFamily="18" charset="0"/>
              </a:rPr>
              <a:t> upon every person because the standard of righteousness 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perfection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 why are any of us alive?  Why have we not been reduced to a </a:t>
            </a:r>
            <a:r>
              <a:rPr lang="en-US" sz="2800" b="1" i="1" u="sng" dirty="0" smtClean="0">
                <a:latin typeface="Cambria" pitchFamily="18" charset="0"/>
              </a:rPr>
              <a:t>cinder</a:t>
            </a:r>
            <a:r>
              <a:rPr lang="en-US" sz="2800" b="1" dirty="0" smtClean="0">
                <a:latin typeface="Cambria" pitchFamily="18" charset="0"/>
              </a:rPr>
              <a:t> by God’s wrath?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“The riches of His kindness and tolerance and patience”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2:4</a:t>
            </a:r>
            <a:r>
              <a:rPr lang="en-US" sz="2800" b="1" dirty="0" smtClean="0">
                <a:latin typeface="Cambria" pitchFamily="18" charset="0"/>
              </a:rPr>
              <a:t>).  In a word: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</a:t>
            </a:r>
            <a:r>
              <a:rPr lang="en-US" sz="2800" b="1" dirty="0" smtClean="0">
                <a:latin typeface="Cambria" pitchFamily="18" charset="0"/>
              </a:rPr>
              <a:t>.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2 - 4 text.jpg"/>
          <p:cNvPicPr>
            <a:picLocks noChangeAspect="1"/>
          </p:cNvPicPr>
          <p:nvPr/>
        </p:nvPicPr>
        <p:blipFill>
          <a:blip r:embed="rId3" cstate="print"/>
          <a:srcRect l="3333" t="3333" r="1667" b="8889"/>
          <a:stretch>
            <a:fillRect/>
          </a:stretch>
        </p:blipFill>
        <p:spPr>
          <a:xfrm>
            <a:off x="533400" y="1066800"/>
            <a:ext cx="8077200" cy="5597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8" name="Picture 7" descr="2 - 5-6 text.jpg"/>
          <p:cNvPicPr>
            <a:picLocks noChangeAspect="1"/>
          </p:cNvPicPr>
          <p:nvPr/>
        </p:nvPicPr>
        <p:blipFill>
          <a:blip r:embed="rId3" cstate="print"/>
          <a:srcRect l="2087" t="3488" r="2087" b="3488"/>
          <a:stretch>
            <a:fillRect/>
          </a:stretch>
        </p:blipFill>
        <p:spPr>
          <a:xfrm>
            <a:off x="914400" y="1066800"/>
            <a:ext cx="7239000" cy="5604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impartial (2:5-11):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At the end of days, there will be a terrifying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courtroom scene</a:t>
            </a:r>
            <a:r>
              <a:rPr lang="en-US" sz="2800" b="1" dirty="0" smtClean="0">
                <a:latin typeface="Cambria" pitchFamily="18" charset="0"/>
              </a:rPr>
              <a:t> involving every human being who ever took a breath on earth.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deeds of each man and woman will be laid on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scale and weighed</a:t>
            </a:r>
            <a:r>
              <a:rPr lang="en-US" sz="2800" b="1" dirty="0" smtClean="0">
                <a:latin typeface="Cambria" pitchFamily="18" charset="0"/>
              </a:rPr>
              <a:t> against the holy character of God – the very definition of righteousness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2:5-6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Wealth, power, position, race, color, heritage, and philosophy will count for </a:t>
            </a:r>
            <a:r>
              <a:rPr lang="en-US" sz="2800" b="1" i="1" u="sng" dirty="0" smtClean="0">
                <a:latin typeface="Cambria" pitchFamily="18" charset="0"/>
              </a:rPr>
              <a:t>nothing</a:t>
            </a:r>
            <a:r>
              <a:rPr lang="en-US" sz="2800" b="1" dirty="0" smtClean="0">
                <a:latin typeface="Cambria" pitchFamily="18" charset="0"/>
              </a:rPr>
              <a:t>.  Religion will count for </a:t>
            </a:r>
            <a:r>
              <a:rPr lang="en-US" sz="2800" b="1" i="1" u="sng" dirty="0" smtClean="0">
                <a:latin typeface="Cambria" pitchFamily="18" charset="0"/>
              </a:rPr>
              <a:t>nothing</a:t>
            </a:r>
            <a:r>
              <a:rPr lang="en-US" sz="2800" b="1" dirty="0" smtClean="0">
                <a:latin typeface="Cambria" pitchFamily="18" charset="0"/>
              </a:rPr>
              <a:t>. 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impartial (2:5-11):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standard will be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same for all</a:t>
            </a:r>
            <a:r>
              <a:rPr lang="en-US" sz="2800" b="1" dirty="0" smtClean="0">
                <a:latin typeface="Cambria" pitchFamily="18" charset="0"/>
              </a:rPr>
              <a:t> – those who had access to the Law and those who did not.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“will render to each person according to his [or her] deeds,” according to a promise 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2:6</a:t>
            </a:r>
            <a:r>
              <a:rPr lang="en-US" sz="2800" b="1" dirty="0" smtClean="0">
                <a:latin typeface="Cambria" pitchFamily="18" charset="0"/>
              </a:rPr>
              <a:t>; quoting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Ps. 62:12</a:t>
            </a:r>
            <a:r>
              <a:rPr lang="en-US" sz="2800" b="1" dirty="0" smtClean="0">
                <a:latin typeface="Cambria" pitchFamily="18" charset="0"/>
              </a:rPr>
              <a:t>;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Prov 24:12</a:t>
            </a:r>
            <a:r>
              <a:rPr lang="en-US" sz="2800" b="1" dirty="0" smtClean="0">
                <a:latin typeface="Cambria" pitchFamily="18" charset="0"/>
              </a:rPr>
              <a:t>) repeated by Jesus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Matt 16:27</a:t>
            </a:r>
            <a:r>
              <a:rPr lang="en-US" sz="2800" b="1" dirty="0" smtClean="0">
                <a:latin typeface="Cambria" pitchFamily="18" charset="0"/>
              </a:rPr>
              <a:t>) and described in detail by John in the book of Revelation.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reward of righteousness 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 life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2:7</a:t>
            </a:r>
            <a:r>
              <a:rPr lang="en-US" sz="2800" b="1" dirty="0" smtClean="0">
                <a:latin typeface="Cambria" pitchFamily="18" charset="0"/>
              </a:rPr>
              <a:t>),  the penalty for unrighteousness 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wrath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2:8</a:t>
            </a:r>
            <a:r>
              <a:rPr lang="en-US" sz="2800" b="1" dirty="0" smtClean="0">
                <a:latin typeface="Cambria" pitchFamily="18" charset="0"/>
              </a:rPr>
              <a:t>).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impartial (2:5-11):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has not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contradicted</a:t>
            </a:r>
            <a:r>
              <a:rPr lang="en-US" sz="2800" b="1" dirty="0" smtClean="0">
                <a:latin typeface="Cambria" pitchFamily="18" charset="0"/>
              </a:rPr>
              <a:t> himself.  He earlier wrote that the gospel “is the power of God for salvation to everyone who believers”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1:16</a:t>
            </a:r>
            <a:r>
              <a:rPr lang="en-US" sz="2800" b="1" dirty="0" smtClean="0">
                <a:latin typeface="Cambria" pitchFamily="18" charset="0"/>
              </a:rPr>
              <a:t>), and he quoted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</a:t>
            </a:r>
            <a:r>
              <a:rPr lang="en-US" sz="2800" b="1" dirty="0" smtClean="0">
                <a:latin typeface="Cambria" pitchFamily="18" charset="0"/>
              </a:rPr>
              <a:t> prophet’s declaration that “the righteous will live by his faith”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Hab. 2:4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He merely meant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clarify</a:t>
            </a:r>
            <a:r>
              <a:rPr lang="en-US" sz="2800" b="1" dirty="0" smtClean="0">
                <a:latin typeface="Cambria" pitchFamily="18" charset="0"/>
              </a:rPr>
              <a:t> that each person will be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judged</a:t>
            </a:r>
            <a:r>
              <a:rPr lang="en-US" sz="2800" b="1" dirty="0" smtClean="0">
                <a:latin typeface="Cambria" pitchFamily="18" charset="0"/>
              </a:rPr>
              <a:t> by his or her deeds,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 saved</a:t>
            </a:r>
            <a:r>
              <a:rPr lang="en-US" sz="2800" b="1" dirty="0" smtClean="0">
                <a:latin typeface="Cambria" pitchFamily="18" charset="0"/>
              </a:rPr>
              <a:t> by them.  At the end of days, each will lay his or her deeds on the scale and they will be found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wanting</a:t>
            </a:r>
            <a:r>
              <a:rPr lang="en-US" sz="2800" b="1" dirty="0" smtClean="0">
                <a:latin typeface="Cambria" pitchFamily="18" charset="0"/>
              </a:rPr>
              <a:t>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impartial (2:5-11):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No number of good deeds will balance the righteousness of God on the other side –               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 even close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point is simple: “There is no partiality with God”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2:11</a:t>
            </a:r>
            <a:r>
              <a:rPr lang="en-US" sz="2800" b="1" dirty="0" smtClean="0">
                <a:latin typeface="Cambria" pitchFamily="18" charset="0"/>
              </a:rPr>
              <a:t>).  All have equal opportunity to stand before the Judge to present evidence of their own righteousness.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impartial (2:5-11):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And the standard will be the same for all.  But, Paul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warned</a:t>
            </a:r>
            <a:r>
              <a:rPr lang="en-US" sz="2800" b="1" dirty="0" smtClean="0">
                <a:latin typeface="Cambria" pitchFamily="18" charset="0"/>
              </a:rPr>
              <a:t>, “because of your stubbornness and unrepentant heart yo are storing up wrath for yourself”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2:5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Anyone daring to presume that his or her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deeds</a:t>
            </a:r>
            <a:r>
              <a:rPr lang="en-US" sz="2800" b="1" dirty="0" smtClean="0">
                <a:latin typeface="Cambria" pitchFamily="18" charset="0"/>
              </a:rPr>
              <a:t> are sufficiently good for eternal life or that God, who sees all, will overlook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 has chosen a bleak future.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2 - 9-11 tex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7467600" cy="560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universal (2:12-16):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old saying “The road to hell is paved with good intentions” seems especially appropriate in light of Paul’s words.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 all intend to do well. </a:t>
            </a:r>
            <a:r>
              <a:rPr lang="en-US" sz="2800" b="1" dirty="0" smtClean="0">
                <a:latin typeface="Cambria" pitchFamily="18" charset="0"/>
              </a:rPr>
              <a:t> The question is, do we act on that knowledge?  And when we do act, are our actions righteous?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Some might take issue with the Paul’s statement, “All who have sinned without [</a:t>
            </a:r>
            <a:r>
              <a:rPr lang="en-US" sz="2800" b="1" i="1" dirty="0" smtClean="0">
                <a:latin typeface="Cambria" pitchFamily="18" charset="0"/>
              </a:rPr>
              <a:t>having heard</a:t>
            </a:r>
            <a:r>
              <a:rPr lang="en-US" sz="2800" b="1" dirty="0" smtClean="0">
                <a:latin typeface="Cambria" pitchFamily="18" charset="0"/>
              </a:rPr>
              <a:t>] the Law, will also perish [</a:t>
            </a:r>
            <a:r>
              <a:rPr lang="en-US" sz="2800" b="1" i="1" dirty="0" smtClean="0">
                <a:latin typeface="Cambria" pitchFamily="18" charset="0"/>
              </a:rPr>
              <a:t>not having heard</a:t>
            </a:r>
            <a:r>
              <a:rPr lang="en-US" sz="2800" b="1" dirty="0" smtClean="0">
                <a:latin typeface="Cambria" pitchFamily="18" charset="0"/>
              </a:rPr>
              <a:t>] the Law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2:12</a:t>
            </a:r>
            <a:r>
              <a:rPr lang="en-US" sz="2800" b="1" dirty="0" smtClean="0">
                <a:latin typeface="Cambria" pitchFamily="18" charset="0"/>
              </a:rPr>
              <a:t>). 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295401"/>
            <a:ext cx="81534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365760" bIns="365760" rtlCol="0">
            <a:spAutoFit/>
          </a:bodyPr>
          <a:lstStyle/>
          <a:p>
            <a:pPr marL="274320">
              <a:spcAft>
                <a:spcPts val="1200"/>
              </a:spcAft>
            </a:pPr>
            <a:r>
              <a:rPr lang="en-US" sz="3000" b="1" dirty="0" smtClean="0">
                <a:latin typeface="Cambria" pitchFamily="18" charset="0"/>
              </a:rPr>
              <a:t>“How rarely we weigh our neighbor in the same balance in which we weigh ourselves.” 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latin typeface="Cambria" pitchFamily="18" charset="0"/>
              </a:rPr>
              <a:t>			                   </a:t>
            </a:r>
            <a:r>
              <a:rPr lang="en-US" sz="2800" b="1" dirty="0" smtClean="0">
                <a:latin typeface="Cambria" pitchFamily="18" charset="0"/>
              </a:rPr>
              <a:t>Thomas Kempis </a:t>
            </a:r>
            <a:r>
              <a:rPr lang="en-US" sz="3000" b="1" dirty="0" smtClean="0">
                <a:latin typeface="Cambria" pitchFamily="18" charset="0"/>
              </a:rPr>
              <a:t> </a:t>
            </a:r>
            <a:endParaRPr lang="en-US" sz="2400" b="1" dirty="0" smtClean="0"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95250"/>
            <a:ext cx="8153400" cy="1069975"/>
            <a:chOff x="533400" y="95250"/>
            <a:chExt cx="8153400" cy="106997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33400" y="95250"/>
              <a:ext cx="81534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anchor="t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8127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48000" endA="300" endPos="55000" dir="5400000" sy="-90000" algn="bl" rotWithShape="0"/>
                  </a:effectLst>
                  <a:uLnTx/>
                  <a:uFillTx/>
                  <a:latin typeface="Britannic Bold" pitchFamily="34" charset="0"/>
                  <a:ea typeface="+mj-ea"/>
                  <a:cs typeface="+mj-cs"/>
                </a:rPr>
                <a:t>The Pauline Epistles</a:t>
              </a:r>
            </a:p>
          </p:txBody>
        </p:sp>
        <p:pic>
          <p:nvPicPr>
            <p:cNvPr id="8" name="Picture 5" descr="Scroll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5338" y="390525"/>
              <a:ext cx="15240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42998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8" name="Picture 7" descr="2 - 12 text.jpg"/>
          <p:cNvPicPr>
            <a:picLocks noChangeAspect="1"/>
          </p:cNvPicPr>
          <p:nvPr/>
        </p:nvPicPr>
        <p:blipFill>
          <a:blip r:embed="rId3" cstate="print"/>
          <a:srcRect b="5429"/>
          <a:stretch>
            <a:fillRect/>
          </a:stretch>
        </p:blipFill>
        <p:spPr>
          <a:xfrm>
            <a:off x="762000" y="1143000"/>
            <a:ext cx="7735106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1752600" y="3962400"/>
            <a:ext cx="1554480" cy="0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4191000"/>
            <a:ext cx="1188720" cy="0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universal (2:12-16):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That hardly seems fair.  How can someone be justly punished for breaking rules he or she knew nothing about?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But that’s Paul’s point entirely. 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Gentiles living in places far removed from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Promised Land</a:t>
            </a:r>
            <a:r>
              <a:rPr lang="en-US" sz="2800" b="1" dirty="0" smtClean="0">
                <a:latin typeface="Cambria" pitchFamily="18" charset="0"/>
              </a:rPr>
              <a:t> may have never known a single Hebrew or the Law he kept, but every man and woman bears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image of God</a:t>
            </a:r>
            <a:r>
              <a:rPr lang="en-US" sz="2800" b="1" dirty="0" smtClean="0">
                <a:latin typeface="Cambria" pitchFamily="18" charset="0"/>
              </a:rPr>
              <a:t> – an image </a:t>
            </a:r>
            <a:r>
              <a:rPr lang="en-US" sz="2800" b="1" i="1" u="sng" dirty="0" smtClean="0">
                <a:latin typeface="Cambria" pitchFamily="18" charset="0"/>
              </a:rPr>
              <a:t>smudged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by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, but God’s image nonetheless.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universal (2:12-16):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And part of that image includes an innate sense that some actions are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good</a:t>
            </a:r>
            <a:r>
              <a:rPr lang="en-US" sz="2800" b="1" dirty="0" smtClean="0">
                <a:latin typeface="Cambria" pitchFamily="18" charset="0"/>
              </a:rPr>
              <a:t> and some are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bad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details may not be accurate.  One’s understanding of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good</a:t>
            </a:r>
            <a:r>
              <a:rPr lang="en-US" sz="2800" b="1" dirty="0" smtClean="0">
                <a:latin typeface="Cambria" pitchFamily="18" charset="0"/>
              </a:rPr>
              <a:t>” may be flawed.  Nevertheless, even by this imperfect standard, 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one</a:t>
            </a:r>
            <a:r>
              <a:rPr lang="en-US" sz="2800" b="1" dirty="0" smtClean="0">
                <a:latin typeface="Cambria" pitchFamily="18" charset="0"/>
              </a:rPr>
              <a:t> lives righteously.  No one has ever perfectly obeyed his or her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own conscience</a:t>
            </a:r>
            <a:r>
              <a:rPr lang="en-US" sz="2800" b="1" dirty="0" smtClean="0">
                <a:latin typeface="Cambria" pitchFamily="18" charset="0"/>
              </a:rPr>
              <a:t>.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Guilt is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universal reaction</a:t>
            </a:r>
            <a:r>
              <a:rPr lang="en-US" sz="2800" b="1" dirty="0" smtClean="0">
                <a:latin typeface="Cambria" pitchFamily="18" charset="0"/>
              </a:rPr>
              <a:t> to doing something one’s personal ethic forbids. 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judgment is universal (2:12-16):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At the end of days, when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final verdict</a:t>
            </a:r>
            <a:r>
              <a:rPr lang="en-US" sz="2800" b="1" dirty="0" smtClean="0">
                <a:latin typeface="Cambria" pitchFamily="18" charset="0"/>
              </a:rPr>
              <a:t> is rendered,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deeds</a:t>
            </a:r>
            <a:r>
              <a:rPr lang="en-US" sz="2800" b="1" dirty="0" smtClean="0">
                <a:latin typeface="Cambria" pitchFamily="18" charset="0"/>
              </a:rPr>
              <a:t> of each person will have been weighed and found lacking.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And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ignorance</a:t>
            </a:r>
            <a:r>
              <a:rPr lang="en-US" sz="2800" b="1" dirty="0" smtClean="0">
                <a:latin typeface="Cambria" pitchFamily="18" charset="0"/>
              </a:rPr>
              <a:t> of the Law 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excuse</a:t>
            </a:r>
            <a:r>
              <a:rPr lang="en-US" sz="2800" b="1" dirty="0" smtClean="0">
                <a:latin typeface="Cambria" pitchFamily="18" charset="0"/>
              </a:rPr>
              <a:t>.  Each person will be judged according to his or her knowledge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wrong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And by any standard – the Law of Moses or the Gentile’s own conscience – each person will be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found guilty</a:t>
            </a:r>
            <a:r>
              <a:rPr lang="en-US" sz="2800" b="1" dirty="0" smtClean="0">
                <a:latin typeface="Cambria" pitchFamily="18" charset="0"/>
              </a:rPr>
              <a:t>.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- Romans -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If you know Jesus Christ as your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Savior</a:t>
            </a:r>
            <a:r>
              <a:rPr lang="en-US" sz="2800" b="1" dirty="0" smtClean="0">
                <a:latin typeface="Cambria" pitchFamily="18" charset="0"/>
              </a:rPr>
              <a:t>, your sins have already been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judged</a:t>
            </a:r>
            <a:r>
              <a:rPr lang="en-US" sz="2800" b="1" dirty="0" smtClean="0">
                <a:latin typeface="Cambria" pitchFamily="18" charset="0"/>
              </a:rPr>
              <a:t> on the cross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8:1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But are you ready for the judgment seat of Christ where your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deeds</a:t>
            </a:r>
            <a:r>
              <a:rPr lang="en-US" sz="2800" b="1" dirty="0" smtClean="0">
                <a:latin typeface="Cambria" pitchFamily="18" charset="0"/>
              </a:rPr>
              <a:t> will be judge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14:10-12; 2Cor. 5:10</a:t>
            </a:r>
            <a:r>
              <a:rPr lang="en-US" sz="2800" b="1" dirty="0" smtClean="0">
                <a:latin typeface="Cambria" pitchFamily="18" charset="0"/>
              </a:rPr>
              <a:t>)?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Ask yourself the following questions: 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 I judge myself or others (2:1-3)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/>
            <a:r>
              <a:rPr lang="en-US" sz="2800" b="1" dirty="0" smtClean="0">
                <a:latin typeface="Cambria" pitchFamily="18" charset="0"/>
              </a:rPr>
              <a:t>How easy it is to cover up my own failures by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criticizing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others</a:t>
            </a:r>
            <a:r>
              <a:rPr lang="en-US" sz="2800" b="1" dirty="0" smtClean="0">
                <a:latin typeface="Cambria" pitchFamily="18" charset="0"/>
              </a:rPr>
              <a:t>.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am I grateful for god’s goodness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2:4</a:t>
            </a:r>
            <a:r>
              <a:rPr lang="en-US" sz="2600" b="1" dirty="0" smtClean="0">
                <a:latin typeface="Cambria" pitchFamily="18" charset="0"/>
              </a:rPr>
              <a:t>)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/>
            <a:r>
              <a:rPr lang="en-US" sz="2800" b="1" dirty="0" smtClean="0">
                <a:latin typeface="Cambria" pitchFamily="18" charset="0"/>
              </a:rPr>
              <a:t>It is not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badness</a:t>
            </a:r>
            <a:r>
              <a:rPr lang="en-US" sz="2800" b="1" dirty="0" smtClean="0">
                <a:latin typeface="Cambria" pitchFamily="18" charset="0"/>
              </a:rPr>
              <a:t> of man, but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goodness</a:t>
            </a:r>
            <a:r>
              <a:rPr lang="en-US" sz="2800" b="1" dirty="0" smtClean="0">
                <a:latin typeface="Cambria" pitchFamily="18" charset="0"/>
              </a:rPr>
              <a:t> of God that brings us to repentance.  Do I take God’s many blessings for granted?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 my faith proved by works (2:5-11)?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/>
            <a:r>
              <a:rPr lang="en-US" sz="2800" b="1" dirty="0" smtClean="0">
                <a:latin typeface="Cambria" pitchFamily="18" charset="0"/>
              </a:rPr>
              <a:t>Paul was not teaching salvation by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works</a:t>
            </a:r>
            <a:r>
              <a:rPr lang="en-US" sz="2800" b="1" dirty="0" smtClean="0">
                <a:latin typeface="Cambria" pitchFamily="18" charset="0"/>
              </a:rPr>
              <a:t>, but works that prove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salvation</a:t>
            </a:r>
            <a:r>
              <a:rPr lang="en-US" sz="2800" b="1" dirty="0" smtClean="0">
                <a:latin typeface="Cambria" pitchFamily="18" charset="0"/>
              </a:rPr>
              <a:t>.  Do I obey God’s truth and persist in holy living?  Do I have a hard heart or a tender heart? 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8" name="Picture 7" descr="2 - 11 text.jpg"/>
          <p:cNvPicPr>
            <a:picLocks noChangeAspect="1"/>
          </p:cNvPicPr>
          <p:nvPr/>
        </p:nvPicPr>
        <p:blipFill>
          <a:blip r:embed="rId3" cstate="print"/>
          <a:srcRect l="5530" b="7834"/>
          <a:stretch>
            <a:fillRect/>
          </a:stretch>
        </p:blipFill>
        <p:spPr>
          <a:xfrm>
            <a:off x="914400" y="1143000"/>
            <a:ext cx="7391400" cy="540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2616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am I hiding behind religion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2:12-16</a:t>
            </a:r>
            <a:r>
              <a:rPr lang="en-US" sz="2600" b="1" dirty="0" smtClean="0">
                <a:latin typeface="Cambria" pitchFamily="18" charset="0"/>
              </a:rPr>
              <a:t>)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</a:t>
            </a:r>
            <a:r>
              <a:rPr lang="en-US" sz="2800" b="1" dirty="0" smtClean="0">
                <a:latin typeface="Cambria" pitchFamily="18" charset="0"/>
              </a:rPr>
              <a:t>                      </a:t>
            </a:r>
          </a:p>
          <a:p>
            <a:pPr marL="274320"/>
            <a:r>
              <a:rPr lang="en-US" sz="2800" b="1" dirty="0" smtClean="0">
                <a:latin typeface="Cambria" pitchFamily="18" charset="0"/>
              </a:rPr>
              <a:t>The Jews boasted of their law, but it could not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save</a:t>
            </a:r>
            <a:r>
              <a:rPr lang="en-US" sz="2800" b="1" dirty="0" smtClean="0">
                <a:latin typeface="Cambria" pitchFamily="18" charset="0"/>
              </a:rPr>
              <a:t> them.  God searches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heart</a:t>
            </a:r>
            <a:r>
              <a:rPr lang="en-US" sz="2800" b="1" dirty="0" smtClean="0">
                <a:latin typeface="Cambria" pitchFamily="18" charset="0"/>
              </a:rPr>
              <a:t>.  What does He see in your heart?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2 - 13 text.jpg"/>
          <p:cNvPicPr>
            <a:picLocks noChangeAspect="1"/>
          </p:cNvPicPr>
          <p:nvPr/>
        </p:nvPicPr>
        <p:blipFill>
          <a:blip r:embed="rId3" cstate="print"/>
          <a:srcRect t="6250" b="6250"/>
          <a:stretch>
            <a:fillRect/>
          </a:stretch>
        </p:blipFill>
        <p:spPr>
          <a:xfrm>
            <a:off x="533400" y="1219200"/>
            <a:ext cx="8077200" cy="5300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- Romans -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1 Jes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257800" cy="6553200"/>
          </a:xfrm>
          <a:prstGeom prst="rect">
            <a:avLst/>
          </a:prstGeom>
        </p:spPr>
      </p:pic>
      <p:pic>
        <p:nvPicPr>
          <p:cNvPr id="4" name="Picture 3" descr="Jesus outreached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52400"/>
            <a:ext cx="5562600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609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“Come unto Me”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10 Feb 2021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19200"/>
            <a:ext cx="853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C3986D">
                      <a:tint val="80000"/>
                      <a:satMod val="250000"/>
                      <a:alpha val="45000"/>
                    </a:srgbClr>
                  </a:outerShdw>
                </a:effectLst>
                <a:latin typeface="Britannic Bold" pitchFamily="34" charset="0"/>
                <a:cs typeface="Arial" pitchFamily="34" charset="0"/>
              </a:rPr>
              <a:t>Book of Romans</a:t>
            </a:r>
            <a:endParaRPr lang="en-US" sz="3000" b="1" dirty="0" smtClean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C3986D">
                    <a:tint val="80000"/>
                    <a:satMod val="250000"/>
                    <a:alpha val="45000"/>
                  </a:srgbClr>
                </a:outerShdw>
              </a:effectLst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534400" cy="3323987"/>
          </a:xfrm>
          <a:prstGeom prst="rect">
            <a:avLst/>
          </a:prstGeom>
          <a:noFill/>
        </p:spPr>
        <p:txBody>
          <a:bodyPr wrap="square" lIns="0" tIns="91440" rIns="0" bIns="91440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latin typeface="Britannic Bold" pitchFamily="34" charset="0"/>
              </a:rPr>
              <a:t>Before next class, read the below chapter in the KJV and in one other versions of the Bible, i.e.,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Read the entire Chapter 2:1 – 29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Focus on Chapter 2:17 – 29   </a:t>
            </a:r>
            <a:endParaRPr lang="en-US" sz="28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Throughout the first chapter, Paul consistently referred to sinful humanity as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they</a:t>
            </a:r>
            <a:r>
              <a:rPr lang="en-US" sz="2800" b="1" dirty="0" smtClean="0">
                <a:latin typeface="Cambria" pitchFamily="18" charset="0"/>
              </a:rPr>
              <a:t>” and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them</a:t>
            </a:r>
            <a:r>
              <a:rPr lang="en-US" sz="2800" b="1" dirty="0" smtClean="0">
                <a:latin typeface="Cambria" pitchFamily="18" charset="0"/>
              </a:rPr>
              <a:t>,” a nice, safe, </a:t>
            </a:r>
            <a:r>
              <a:rPr lang="en-US" sz="2800" b="1" u="sng" dirty="0" smtClean="0">
                <a:latin typeface="Cambria" pitchFamily="18" charset="0"/>
              </a:rPr>
              <a:t>third</a:t>
            </a:r>
            <a:r>
              <a:rPr lang="en-US" sz="2800" b="1" dirty="0" smtClean="0">
                <a:latin typeface="Cambria" pitchFamily="18" charset="0"/>
              </a:rPr>
              <a:t>-</a:t>
            </a:r>
            <a:r>
              <a:rPr lang="en-US" sz="2800" b="1" u="sng" dirty="0" smtClean="0">
                <a:latin typeface="Cambria" pitchFamily="18" charset="0"/>
              </a:rPr>
              <a:t>person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latin typeface="Cambria" pitchFamily="18" charset="0"/>
              </a:rPr>
              <a:t>pronoun</a:t>
            </a:r>
            <a:r>
              <a:rPr lang="en-US" sz="2800" b="1" dirty="0" smtClean="0">
                <a:latin typeface="Cambria" pitchFamily="18" charset="0"/>
              </a:rPr>
              <a:t> that keeps the accusing finger pointed elsewhere. 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u="sng" dirty="0" smtClean="0">
                <a:latin typeface="Cambria" pitchFamily="18" charset="0"/>
              </a:rPr>
              <a:t>They</a:t>
            </a:r>
            <a:r>
              <a:rPr lang="en-US" sz="2800" b="1" dirty="0" smtClean="0">
                <a:latin typeface="Cambria" pitchFamily="18" charset="0"/>
              </a:rPr>
              <a:t> are without excuse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1:20</a:t>
            </a:r>
            <a:r>
              <a:rPr lang="en-US" sz="2800" b="1" dirty="0" smtClean="0">
                <a:latin typeface="Cambria" pitchFamily="18" charset="0"/>
              </a:rPr>
              <a:t>); </a:t>
            </a:r>
            <a:r>
              <a:rPr lang="en-US" sz="2800" b="1" i="1" u="sng" dirty="0" smtClean="0">
                <a:latin typeface="Cambria" pitchFamily="18" charset="0"/>
              </a:rPr>
              <a:t>they</a:t>
            </a:r>
            <a:r>
              <a:rPr lang="en-US" sz="2800" b="1" dirty="0" smtClean="0">
                <a:latin typeface="Cambria" pitchFamily="18" charset="0"/>
              </a:rPr>
              <a:t> became futile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1:21</a:t>
            </a:r>
            <a:r>
              <a:rPr lang="en-US" sz="2800" b="1" dirty="0" smtClean="0">
                <a:latin typeface="Cambria" pitchFamily="18" charset="0"/>
              </a:rPr>
              <a:t>); </a:t>
            </a:r>
            <a:r>
              <a:rPr lang="en-US" sz="2800" b="1" i="1" u="sng" dirty="0" smtClean="0">
                <a:latin typeface="Cambria" pitchFamily="18" charset="0"/>
              </a:rPr>
              <a:t>they</a:t>
            </a:r>
            <a:r>
              <a:rPr lang="en-US" sz="2800" b="1" dirty="0" smtClean="0">
                <a:latin typeface="Cambria" pitchFamily="18" charset="0"/>
              </a:rPr>
              <a:t> became fools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1:22</a:t>
            </a:r>
            <a:r>
              <a:rPr lang="en-US" sz="2800" b="1" dirty="0" smtClean="0">
                <a:latin typeface="Cambria" pitchFamily="18" charset="0"/>
              </a:rPr>
              <a:t>) etc.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gave </a:t>
            </a:r>
            <a:r>
              <a:rPr lang="en-US" sz="2800" b="1" i="1" u="sng" dirty="0" smtClean="0">
                <a:latin typeface="Cambria" pitchFamily="18" charset="0"/>
              </a:rPr>
              <a:t>them</a:t>
            </a:r>
            <a:r>
              <a:rPr lang="en-US" sz="2800" b="1" dirty="0" smtClean="0">
                <a:latin typeface="Cambria" pitchFamily="18" charset="0"/>
              </a:rPr>
              <a:t> over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1:24, 26, 28</a:t>
            </a:r>
            <a:r>
              <a:rPr lang="en-US" sz="2800" b="1" dirty="0" smtClean="0">
                <a:latin typeface="Cambria" pitchFamily="18" charset="0"/>
              </a:rPr>
              <a:t>).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Then, having cataloged the depravity of humanity in agonizing detail, Paul suddenly spun the pronoun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full 180 degrees</a:t>
            </a:r>
            <a:r>
              <a:rPr lang="en-US" sz="2800" b="1" dirty="0" smtClean="0">
                <a:latin typeface="Cambria" pitchFamily="18" charset="0"/>
              </a:rPr>
              <a:t> from the outward third person to the inward-pointing second person: </a:t>
            </a:r>
            <a:r>
              <a:rPr lang="en-US" sz="2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you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At this point, Paul turns his attention from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</a:t>
            </a:r>
            <a:r>
              <a:rPr lang="en-US" sz="2800" b="1" dirty="0" smtClean="0">
                <a:latin typeface="Cambria" pitchFamily="18" charset="0"/>
              </a:rPr>
              <a:t> to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</a:t>
            </a:r>
            <a:r>
              <a:rPr lang="en-US" sz="2800" b="1" dirty="0" smtClean="0">
                <a:latin typeface="Cambria" pitchFamily="18" charset="0"/>
              </a:rPr>
              <a:t>.  The Hebrew Christians in the congregation undoubtedly felt affirmed by their Jewish brother’s diagnosis of Gentile depravity.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created all of humanity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worship</a:t>
            </a:r>
            <a:r>
              <a:rPr lang="en-US" sz="2800" b="1" dirty="0" smtClean="0">
                <a:latin typeface="Cambria" pitchFamily="18" charset="0"/>
              </a:rPr>
              <a:t> Him, yet He intentionally and specifically called the offspring of Abraham, Isaac, and Jacob – </a:t>
            </a:r>
            <a:r>
              <a:rPr lang="en-US" sz="2800" b="1" i="1" dirty="0" smtClean="0">
                <a:latin typeface="Cambria" pitchFamily="18" charset="0"/>
              </a:rPr>
              <a:t>the Jewish people</a:t>
            </a:r>
            <a:r>
              <a:rPr lang="en-US" sz="2800" b="1" dirty="0" smtClean="0">
                <a:latin typeface="Cambria" pitchFamily="18" charset="0"/>
              </a:rPr>
              <a:t> – to be His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instrument</a:t>
            </a:r>
            <a:r>
              <a:rPr lang="en-US" sz="2800" b="1" dirty="0" smtClean="0">
                <a:latin typeface="Cambria" pitchFamily="18" charset="0"/>
              </a:rPr>
              <a:t> of righteousness in the world.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And while God gave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Gentiles</a:t>
            </a:r>
            <a:r>
              <a:rPr lang="en-US" sz="2800" b="1" dirty="0" smtClean="0">
                <a:latin typeface="Cambria" pitchFamily="18" charset="0"/>
              </a:rPr>
              <a:t> over to their degrading passions, He held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Jewish</a:t>
            </a:r>
            <a:r>
              <a:rPr lang="en-US" sz="2800" b="1" dirty="0" smtClean="0">
                <a:latin typeface="Cambria" pitchFamily="18" charset="0"/>
              </a:rPr>
              <a:t> people accountable and chastised them like sons.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Of all the people of the world,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Jews</a:t>
            </a:r>
            <a:r>
              <a:rPr lang="en-US" sz="2800" b="1" dirty="0" smtClean="0">
                <a:latin typeface="Cambria" pitchFamily="18" charset="0"/>
              </a:rPr>
              <a:t> received the blessing of the Law to steward for the sake of all, which gave many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Jews</a:t>
            </a:r>
            <a:r>
              <a:rPr lang="en-US" sz="2800" b="1" dirty="0" smtClean="0">
                <a:latin typeface="Cambria" pitchFamily="18" charset="0"/>
              </a:rPr>
              <a:t> not only a sense of high calling but also an exalted sense of superior worth.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fact, many smugly believed that their heritage as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chosen people</a:t>
            </a:r>
            <a:r>
              <a:rPr lang="en-US" sz="2800" b="1" dirty="0" smtClean="0">
                <a:latin typeface="Cambria" pitchFamily="18" charset="0"/>
              </a:rPr>
              <a:t>” exempted them from judgment.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2 - 1 text.jpg"/>
          <p:cNvPicPr>
            <a:picLocks noChangeAspect="1"/>
          </p:cNvPicPr>
          <p:nvPr/>
        </p:nvPicPr>
        <p:blipFill>
          <a:blip r:embed="rId3" cstate="print"/>
          <a:srcRect l="4167" r="3334"/>
          <a:stretch>
            <a:fillRect/>
          </a:stretch>
        </p:blipFill>
        <p:spPr>
          <a:xfrm>
            <a:off x="381000" y="1219200"/>
            <a:ext cx="8458200" cy="4784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25362</TotalTime>
  <Words>2091</Words>
  <Application>Microsoft Office PowerPoint</Application>
  <PresentationFormat>On-screen Show (4:3)</PresentationFormat>
  <Paragraphs>212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Trek</vt:lpstr>
      <vt:lpstr>1_Trek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5873</cp:revision>
  <dcterms:created xsi:type="dcterms:W3CDTF">2016-10-08T19:35:00Z</dcterms:created>
  <dcterms:modified xsi:type="dcterms:W3CDTF">2021-01-31T22:53:01Z</dcterms:modified>
</cp:coreProperties>
</file>