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49"/>
  </p:notesMasterIdLst>
  <p:sldIdLst>
    <p:sldId id="1659" r:id="rId3"/>
    <p:sldId id="1689" r:id="rId4"/>
    <p:sldId id="1791" r:id="rId5"/>
    <p:sldId id="1920" r:id="rId6"/>
    <p:sldId id="2014" r:id="rId7"/>
    <p:sldId id="1952" r:id="rId8"/>
    <p:sldId id="2012" r:id="rId9"/>
    <p:sldId id="1900" r:id="rId10"/>
    <p:sldId id="1953" r:id="rId11"/>
    <p:sldId id="1954" r:id="rId12"/>
    <p:sldId id="1985" r:id="rId13"/>
    <p:sldId id="1987" r:id="rId14"/>
    <p:sldId id="1988" r:id="rId15"/>
    <p:sldId id="1989" r:id="rId16"/>
    <p:sldId id="1986" r:id="rId17"/>
    <p:sldId id="1955" r:id="rId18"/>
    <p:sldId id="1965" r:id="rId19"/>
    <p:sldId id="1990" r:id="rId20"/>
    <p:sldId id="1966" r:id="rId21"/>
    <p:sldId id="1992" r:id="rId22"/>
    <p:sldId id="1994" r:id="rId23"/>
    <p:sldId id="1995" r:id="rId24"/>
    <p:sldId id="1991" r:id="rId25"/>
    <p:sldId id="1996" r:id="rId26"/>
    <p:sldId id="1997" r:id="rId27"/>
    <p:sldId id="1880" r:id="rId28"/>
    <p:sldId id="1998" r:id="rId29"/>
    <p:sldId id="1993" r:id="rId30"/>
    <p:sldId id="2000" r:id="rId31"/>
    <p:sldId id="2001" r:id="rId32"/>
    <p:sldId id="1980" r:id="rId33"/>
    <p:sldId id="2002" r:id="rId34"/>
    <p:sldId id="2003" r:id="rId35"/>
    <p:sldId id="2004" r:id="rId36"/>
    <p:sldId id="2006" r:id="rId37"/>
    <p:sldId id="2008" r:id="rId38"/>
    <p:sldId id="2007" r:id="rId39"/>
    <p:sldId id="2009" r:id="rId40"/>
    <p:sldId id="2010" r:id="rId41"/>
    <p:sldId id="2011" r:id="rId42"/>
    <p:sldId id="2015" r:id="rId43"/>
    <p:sldId id="2013" r:id="rId44"/>
    <p:sldId id="1888" r:id="rId45"/>
    <p:sldId id="1894" r:id="rId46"/>
    <p:sldId id="1895" r:id="rId47"/>
    <p:sldId id="189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5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96" autoAdjust="0"/>
    <p:restoredTop sz="86418" autoAdjust="0"/>
  </p:normalViewPr>
  <p:slideViewPr>
    <p:cSldViewPr>
      <p:cViewPr varScale="1">
        <p:scale>
          <a:sx n="97" d="100"/>
          <a:sy n="97" d="100"/>
        </p:scale>
        <p:origin x="-1293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3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2/8/2021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Roman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The Dark Side of Religion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Chapter 2:17 – 29</a:t>
            </a:r>
            <a:endParaRPr lang="en-US" sz="4400" b="1" dirty="0" smtClean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4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10 February 2021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Working, striving, hoping, pleading , and praying they might please God, or win His </a:t>
            </a:r>
            <a:r>
              <a:rPr lang="en-US" sz="2800" b="1" i="1" u="sng" dirty="0" smtClean="0">
                <a:latin typeface="Cambria" pitchFamily="18" charset="0"/>
              </a:rPr>
              <a:t>favor</a:t>
            </a:r>
            <a:r>
              <a:rPr lang="en-US" sz="2800" b="1" dirty="0" smtClean="0">
                <a:latin typeface="Cambria" pitchFamily="18" charset="0"/>
              </a:rPr>
              <a:t>, or maybe just cause Him to </a:t>
            </a:r>
            <a:r>
              <a:rPr lang="en-US" sz="2800" b="1" i="1" u="sng" dirty="0" smtClean="0">
                <a:latin typeface="Cambria" pitchFamily="18" charset="0"/>
              </a:rPr>
              <a:t>smile</a:t>
            </a:r>
            <a:r>
              <a:rPr lang="en-US" sz="2800" b="1" dirty="0" smtClean="0">
                <a:latin typeface="Cambria" pitchFamily="18" charset="0"/>
              </a:rPr>
              <a:t> on them for a moment or two.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With so much distance between the perfection God demands and where we stand, certainly we will have to </a:t>
            </a:r>
            <a:r>
              <a:rPr lang="en-US" sz="2800" b="1" i="1" u="sng" dirty="0" smtClean="0">
                <a:latin typeface="Cambria" pitchFamily="18" charset="0"/>
              </a:rPr>
              <a:t>work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hard</a:t>
            </a:r>
            <a:r>
              <a:rPr lang="en-US" sz="2800" b="1" dirty="0" smtClean="0">
                <a:latin typeface="Cambria" pitchFamily="18" charset="0"/>
              </a:rPr>
              <a:t> to close the gap.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That’s religion</a:t>
            </a:r>
            <a:r>
              <a:rPr lang="en-US" sz="2800" b="1" dirty="0" smtClean="0">
                <a:latin typeface="Cambria" pitchFamily="18" charset="0"/>
              </a:rPr>
              <a:t> . . . all pain, no gain.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Fortunately, genuine Christian practice has nothing to do with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</a:t>
            </a:r>
            <a:r>
              <a:rPr lang="en-US" sz="2800" b="1" dirty="0" smtClean="0">
                <a:latin typeface="Cambria" pitchFamily="18" charset="0"/>
              </a:rPr>
              <a:t>.  For one to become a Christian, he or she must first accept that no amount of effort on the </a:t>
            </a:r>
            <a:r>
              <a:rPr lang="en-US" sz="2800" b="1" i="1" u="sng" dirty="0" smtClean="0">
                <a:latin typeface="Cambria" pitchFamily="18" charset="0"/>
              </a:rPr>
              <a:t>treadmill</a:t>
            </a:r>
            <a:r>
              <a:rPr lang="en-US" sz="2800" b="1" dirty="0" smtClean="0">
                <a:latin typeface="Cambria" pitchFamily="18" charset="0"/>
              </a:rPr>
              <a:t> will put distance between us and our sin, nor will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religious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effort</a:t>
            </a:r>
            <a:r>
              <a:rPr lang="en-US" sz="2800" b="1" dirty="0" smtClean="0">
                <a:latin typeface="Cambria" pitchFamily="18" charset="0"/>
              </a:rPr>
              <a:t> bring us any closer to God.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Only the grace of God will do that.  God’s grace provides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salvation</a:t>
            </a:r>
            <a:r>
              <a:rPr lang="en-US" sz="2800" b="1" dirty="0" smtClean="0">
                <a:latin typeface="Cambria" pitchFamily="18" charset="0"/>
              </a:rPr>
              <a:t> we cannot earn,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favor</a:t>
            </a:r>
            <a:r>
              <a:rPr lang="en-US" sz="2800" b="1" dirty="0" smtClean="0">
                <a:latin typeface="Cambria" pitchFamily="18" charset="0"/>
              </a:rPr>
              <a:t> we do not deserve, and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kindness</a:t>
            </a:r>
            <a:r>
              <a:rPr lang="en-US" sz="2800" b="1" dirty="0" smtClean="0">
                <a:latin typeface="Cambria" pitchFamily="18" charset="0"/>
              </a:rPr>
              <a:t> we cannot repay.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this world, “there ain’t no such thing as a free lunch.”  You get what you pay for.  Justice demands restitution in exchange for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So, finding themselves trapped between the awful vision of damnation and the impossible demands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</a:t>
            </a:r>
            <a:r>
              <a:rPr lang="en-US" sz="2800" b="1" dirty="0" smtClean="0">
                <a:latin typeface="Cambria" pitchFamily="18" charset="0"/>
              </a:rPr>
              <a:t>, people delude themselves into thinking that the </a:t>
            </a:r>
            <a:r>
              <a:rPr lang="en-US" sz="2800" b="1" i="1" dirty="0" smtClean="0">
                <a:latin typeface="Cambria" pitchFamily="18" charset="0"/>
              </a:rPr>
              <a:t>“</a:t>
            </a:r>
            <a:r>
              <a:rPr lang="en-US" sz="2800" b="1" i="1" u="sng" dirty="0" smtClean="0">
                <a:latin typeface="Cambria" pitchFamily="18" charset="0"/>
              </a:rPr>
              <a:t>right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something</a:t>
            </a:r>
            <a:r>
              <a:rPr lang="en-US" sz="2800" b="1" i="1" dirty="0" smtClean="0">
                <a:latin typeface="Cambria" pitchFamily="18" charset="0"/>
              </a:rPr>
              <a:t>”</a:t>
            </a:r>
            <a:r>
              <a:rPr lang="en-US" sz="2800" b="1" dirty="0" smtClean="0">
                <a:latin typeface="Cambria" pitchFamily="18" charset="0"/>
              </a:rPr>
              <a:t> will somehow transform them within.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They search for the right </a:t>
            </a:r>
            <a:r>
              <a:rPr lang="en-US" sz="2800" b="1" i="1" u="sng" dirty="0" smtClean="0">
                <a:latin typeface="Cambria" pitchFamily="18" charset="0"/>
              </a:rPr>
              <a:t>ritual</a:t>
            </a:r>
            <a:r>
              <a:rPr lang="en-US" sz="2800" b="1" dirty="0" smtClean="0">
                <a:latin typeface="Cambria" pitchFamily="18" charset="0"/>
              </a:rPr>
              <a:t>, the right </a:t>
            </a:r>
            <a:r>
              <a:rPr lang="en-US" sz="2800" b="1" i="1" u="sng" dirty="0" smtClean="0">
                <a:latin typeface="Cambria" pitchFamily="18" charset="0"/>
              </a:rPr>
              <a:t>talisman</a:t>
            </a:r>
            <a:r>
              <a:rPr lang="en-US" sz="2800" b="1" dirty="0" smtClean="0">
                <a:latin typeface="Cambria" pitchFamily="18" charset="0"/>
              </a:rPr>
              <a:t>, the right </a:t>
            </a:r>
            <a:r>
              <a:rPr lang="en-US" sz="2800" b="1" i="1" u="sng" dirty="0" smtClean="0">
                <a:latin typeface="Cambria" pitchFamily="18" charset="0"/>
              </a:rPr>
              <a:t>tradition</a:t>
            </a:r>
            <a:r>
              <a:rPr lang="en-US" sz="2800" b="1" dirty="0" smtClean="0">
                <a:latin typeface="Cambria" pitchFamily="18" charset="0"/>
              </a:rPr>
              <a:t>, the right </a:t>
            </a:r>
            <a:r>
              <a:rPr lang="en-US" sz="2800" b="1" i="1" u="sng" dirty="0" smtClean="0">
                <a:latin typeface="Cambria" pitchFamily="18" charset="0"/>
              </a:rPr>
              <a:t>church</a:t>
            </a:r>
            <a:r>
              <a:rPr lang="en-US" sz="2800" b="1" dirty="0" smtClean="0">
                <a:latin typeface="Cambria" pitchFamily="18" charset="0"/>
              </a:rPr>
              <a:t> –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but it’s all in vain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 is all wrong!</a:t>
            </a:r>
            <a:r>
              <a:rPr lang="en-US" sz="2800" b="1" dirty="0" smtClean="0">
                <a:latin typeface="Cambria" pitchFamily="18" charset="0"/>
              </a:rPr>
              <a:t>  Jesus offers salvation.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By the end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1</a:t>
            </a:r>
            <a:r>
              <a:rPr lang="en-US" sz="2800" b="1" dirty="0" smtClean="0">
                <a:latin typeface="Cambria" pitchFamily="18" charset="0"/>
              </a:rPr>
              <a:t>, Paul had demonstrated that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Gentiles</a:t>
            </a:r>
            <a:r>
              <a:rPr lang="en-US" sz="2800" b="1" dirty="0" smtClean="0">
                <a:latin typeface="Cambria" pitchFamily="18" charset="0"/>
              </a:rPr>
              <a:t> have condemned themselves by chasing false gods.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And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2:1-16</a:t>
            </a:r>
            <a:r>
              <a:rPr lang="en-US" sz="2800" b="1" dirty="0" smtClean="0">
                <a:latin typeface="Cambria" pitchFamily="18" charset="0"/>
              </a:rPr>
              <a:t>, Paul proved that pursuing the one true God on one’s </a:t>
            </a:r>
            <a:r>
              <a:rPr lang="en-US" sz="2800" b="1" i="1" u="sng" dirty="0" smtClean="0">
                <a:latin typeface="Cambria" pitchFamily="18" charset="0"/>
              </a:rPr>
              <a:t>own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terms</a:t>
            </a:r>
            <a:r>
              <a:rPr lang="en-US" sz="2800" b="1" dirty="0" smtClean="0">
                <a:latin typeface="Cambria" pitchFamily="18" charset="0"/>
              </a:rPr>
              <a:t> is no better.  We cannot satisfy our own self-defined standard of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, to say nothing of His.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Now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2:17-29</a:t>
            </a:r>
            <a:r>
              <a:rPr lang="en-US" sz="2800" b="1" dirty="0" smtClean="0">
                <a:latin typeface="Cambria" pitchFamily="18" charset="0"/>
              </a:rPr>
              <a:t>, Paul turns his attention to the most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religious people</a:t>
            </a:r>
            <a:r>
              <a:rPr lang="en-US" sz="2800" b="1" dirty="0" smtClean="0">
                <a:latin typeface="Cambria" pitchFamily="18" charset="0"/>
              </a:rPr>
              <a:t> of all,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Jews</a:t>
            </a:r>
            <a:r>
              <a:rPr lang="en-US" sz="2800" b="1" dirty="0" smtClean="0">
                <a:latin typeface="Cambria" pitchFamily="18" charset="0"/>
              </a:rPr>
              <a:t>.  As Paul indicts God’s covenant people, keep in mind that these words are coming from the pen of 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</a:t>
            </a:r>
            <a:r>
              <a:rPr lang="en-US" sz="2800" b="1" dirty="0" smtClean="0">
                <a:latin typeface="Cambria" pitchFamily="18" charset="0"/>
              </a:rPr>
              <a:t>.  Moreover, </a:t>
            </a:r>
            <a:r>
              <a:rPr lang="en-US" sz="2800" b="1" i="1" u="sng" dirty="0" smtClean="0">
                <a:latin typeface="Cambria" pitchFamily="18" charset="0"/>
              </a:rPr>
              <a:t>everything</a:t>
            </a:r>
            <a:r>
              <a:rPr lang="en-US" sz="2800" b="1" dirty="0" smtClean="0">
                <a:latin typeface="Cambria" pitchFamily="18" charset="0"/>
              </a:rPr>
              <a:t> Paul writes to his kinsmen also applies to </a:t>
            </a:r>
            <a:r>
              <a:rPr lang="en-US" sz="2800" b="1" i="1" u="sng" dirty="0" smtClean="0">
                <a:latin typeface="Cambria" pitchFamily="18" charset="0"/>
              </a:rPr>
              <a:t>present</a:t>
            </a:r>
            <a:r>
              <a:rPr lang="en-US" sz="2800" b="1" i="1" dirty="0" smtClean="0">
                <a:latin typeface="Cambria" pitchFamily="18" charset="0"/>
              </a:rPr>
              <a:t>-</a:t>
            </a:r>
            <a:r>
              <a:rPr lang="en-US" sz="2800" b="1" i="1" u="sng" dirty="0" smtClean="0">
                <a:latin typeface="Cambria" pitchFamily="18" charset="0"/>
              </a:rPr>
              <a:t>day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Christians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 - 17-29 title.jpg"/>
          <p:cNvPicPr>
            <a:picLocks noChangeAspect="1"/>
          </p:cNvPicPr>
          <p:nvPr/>
        </p:nvPicPr>
        <p:blipFill>
          <a:blip r:embed="rId2" cstate="print"/>
          <a:srcRect l="1667" t="8000" r="1667"/>
          <a:stretch>
            <a:fillRect/>
          </a:stretch>
        </p:blipFill>
        <p:spPr>
          <a:xfrm>
            <a:off x="152400" y="685800"/>
            <a:ext cx="8839201" cy="5439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Remember, Paul is the prosecuting attorney. 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1:19-32</a:t>
            </a:r>
            <a:r>
              <a:rPr lang="en-US" sz="2800" b="1" dirty="0" smtClean="0">
                <a:latin typeface="Cambria" pitchFamily="18" charset="0"/>
              </a:rPr>
              <a:t>, he points his finger at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</a:t>
            </a:r>
            <a:r>
              <a:rPr lang="en-US" sz="2800" b="1" dirty="0" smtClean="0">
                <a:latin typeface="Cambria" pitchFamily="18" charset="0"/>
              </a:rPr>
              <a:t> world and says, </a:t>
            </a:r>
            <a:r>
              <a:rPr lang="en-US" sz="2800" b="1" i="1" dirty="0" smtClean="0">
                <a:latin typeface="Cambria" pitchFamily="18" charset="0"/>
              </a:rPr>
              <a:t>“You are guilty as charged.”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Ch2</a:t>
            </a:r>
            <a:r>
              <a:rPr lang="en-US" sz="2800" b="1" dirty="0" smtClean="0">
                <a:latin typeface="Cambria" pitchFamily="18" charset="0"/>
              </a:rPr>
              <a:t>, Paul addresses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Jewish</a:t>
            </a:r>
            <a:r>
              <a:rPr lang="en-US" sz="2800" b="1" dirty="0" smtClean="0">
                <a:latin typeface="Cambria" pitchFamily="18" charset="0"/>
              </a:rPr>
              <a:t> world, the pious, religious people who hid behind their pedigree and profession, and says the same thing, </a:t>
            </a:r>
            <a:r>
              <a:rPr lang="en-US" sz="2800" b="1" i="1" dirty="0" smtClean="0">
                <a:latin typeface="Cambria" pitchFamily="18" charset="0"/>
              </a:rPr>
              <a:t>“Guilty as charged.”</a:t>
            </a:r>
            <a:r>
              <a:rPr lang="en-US" sz="2800" b="1" dirty="0" smtClean="0">
                <a:latin typeface="Cambria" pitchFamily="18" charset="0"/>
              </a:rPr>
              <a:t>  The Jew is </a:t>
            </a:r>
            <a:r>
              <a:rPr lang="en-US" sz="2800" b="1" i="1" u="sng" dirty="0" smtClean="0">
                <a:latin typeface="Cambria" pitchFamily="18" charset="0"/>
              </a:rPr>
              <a:t>without</a:t>
            </a:r>
            <a:r>
              <a:rPr lang="en-US" sz="2800" b="1" dirty="0" smtClean="0">
                <a:latin typeface="Cambria" pitchFamily="18" charset="0"/>
              </a:rPr>
              <a:t> excuse.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Then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Ch3</a:t>
            </a:r>
            <a:r>
              <a:rPr lang="en-US" sz="2800" b="1" dirty="0" smtClean="0">
                <a:latin typeface="Cambria" pitchFamily="18" charset="0"/>
              </a:rPr>
              <a:t>, Paul says, </a:t>
            </a:r>
            <a:r>
              <a:rPr lang="en-US" sz="2800" b="1" i="1" dirty="0" smtClean="0">
                <a:latin typeface="Cambria" pitchFamily="18" charset="0"/>
              </a:rPr>
              <a:t>“For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all</a:t>
            </a:r>
            <a:r>
              <a:rPr lang="en-US" sz="2800" b="1" i="1" dirty="0" smtClean="0">
                <a:latin typeface="Cambria" pitchFamily="18" charset="0"/>
              </a:rPr>
              <a:t> have sinned and come short of the glory of God.”</a:t>
            </a:r>
            <a:r>
              <a:rPr lang="en-US" sz="2800" b="1" dirty="0" smtClean="0">
                <a:latin typeface="Cambria" pitchFamily="18" charset="0"/>
              </a:rPr>
              <a:t>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2:17 – 29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2:17 – 18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10" name="Picture 9" descr="2 - 17-18 text.jpg"/>
          <p:cNvPicPr>
            <a:picLocks noChangeAspect="1"/>
          </p:cNvPicPr>
          <p:nvPr/>
        </p:nvPicPr>
        <p:blipFill>
          <a:blip r:embed="rId3" cstate="print"/>
          <a:srcRect l="7576" t="1074" r="3030" b="21333"/>
          <a:stretch>
            <a:fillRect/>
          </a:stretch>
        </p:blipFill>
        <p:spPr>
          <a:xfrm>
            <a:off x="381000" y="1143000"/>
            <a:ext cx="8458200" cy="5506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-2520000">
            <a:off x="5833296" y="2184144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-2520000">
            <a:off x="3090097" y="2869943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-2520000">
            <a:off x="499295" y="3403343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-2520000">
            <a:off x="423096" y="4012944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begins by identifying </a:t>
            </a:r>
            <a:r>
              <a:rPr lang="en-US" sz="2800" b="1" i="1" u="sng" dirty="0" smtClean="0">
                <a:latin typeface="Cambria" pitchFamily="18" charset="0"/>
              </a:rPr>
              <a:t>five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sources</a:t>
            </a:r>
            <a:r>
              <a:rPr lang="en-US" sz="2800" b="1" dirty="0" smtClean="0">
                <a:latin typeface="Cambria" pitchFamily="18" charset="0"/>
              </a:rPr>
              <a:t> of religious pride and arrogance for Jews: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[1] THEIR TITLE:</a:t>
            </a:r>
            <a:r>
              <a:rPr lang="en-US" sz="2800" b="1" dirty="0" smtClean="0">
                <a:latin typeface="Cambria" pitchFamily="18" charset="0"/>
              </a:rPr>
              <a:t>  The very name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</a:t>
            </a:r>
            <a:r>
              <a:rPr lang="en-US" sz="2800" b="1" dirty="0" smtClean="0">
                <a:latin typeface="Cambria" pitchFamily="18" charset="0"/>
              </a:rPr>
              <a:t> came from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Judah</a:t>
            </a:r>
            <a:r>
              <a:rPr lang="en-US" sz="2800" b="1" dirty="0" smtClean="0">
                <a:latin typeface="Cambria" pitchFamily="18" charset="0"/>
              </a:rPr>
              <a:t>, meaning </a:t>
            </a:r>
            <a:r>
              <a:rPr lang="en-US" sz="2800" b="1" i="1" dirty="0" smtClean="0">
                <a:latin typeface="Cambria" pitchFamily="18" charset="0"/>
              </a:rPr>
              <a:t>“Yahweh be praised.”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wonderful reminder of the covenant also became their source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smugness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stubbornness</a:t>
            </a:r>
            <a:r>
              <a:rPr lang="en-US" sz="2800" b="1" dirty="0" smtClean="0">
                <a:latin typeface="Cambria" pitchFamily="18" charset="0"/>
              </a:rPr>
              <a:t>.   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</a:t>
            </a:r>
            <a:r>
              <a:rPr lang="en-US" sz="2800" b="1" dirty="0" smtClean="0">
                <a:latin typeface="Cambria" pitchFamily="18" charset="0"/>
              </a:rPr>
              <a:t>, Paul indicted the Jew for passing judgment on others, thereby condemning themselves.  This was their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“hypocrisy.”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2:17 – 18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2:17 – 18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9" name="Picture 8" descr="hypocrite meter -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447999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06680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What’s the reading on </a:t>
            </a:r>
            <a:r>
              <a:rPr lang="en-US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your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hypocrisy meter?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 - map of romans.jpg"/>
          <p:cNvPicPr>
            <a:picLocks noChangeAspect="1"/>
          </p:cNvPicPr>
          <p:nvPr/>
        </p:nvPicPr>
        <p:blipFill>
          <a:blip r:embed="rId3" cstate="print"/>
          <a:srcRect l="3333" t="5488" r="4167" b="5338"/>
          <a:stretch>
            <a:fillRect/>
          </a:stretch>
        </p:blipFill>
        <p:spPr>
          <a:xfrm>
            <a:off x="0" y="609600"/>
            <a:ext cx="9144001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wn Arrow 5"/>
          <p:cNvSpPr/>
          <p:nvPr/>
        </p:nvSpPr>
        <p:spPr>
          <a:xfrm rot="-2400000">
            <a:off x="3708217" y="3431593"/>
            <a:ext cx="274320" cy="7315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</a:t>
            </a:r>
            <a:r>
              <a:rPr lang="en-US" sz="2800" b="1" i="1" u="sng" dirty="0" smtClean="0">
                <a:latin typeface="Cambria" pitchFamily="18" charset="0"/>
              </a:rPr>
              <a:t>five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sources</a:t>
            </a:r>
            <a:r>
              <a:rPr lang="en-US" sz="2800" b="1" dirty="0" smtClean="0">
                <a:latin typeface="Cambria" pitchFamily="18" charset="0"/>
              </a:rPr>
              <a:t> of religious pride: 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[2] THEIR POSSESSION OF THE LAW:</a:t>
            </a:r>
            <a:r>
              <a:rPr lang="en-US" sz="2800" b="1" dirty="0" smtClean="0">
                <a:latin typeface="Cambria" pitchFamily="18" charset="0"/>
              </a:rPr>
              <a:t>                                 God chose the Hebrew people, as the seed of Abraham, to bear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word</a:t>
            </a:r>
            <a:r>
              <a:rPr lang="en-US" sz="2800" b="1" dirty="0" smtClean="0">
                <a:latin typeface="Cambria" pitchFamily="18" charset="0"/>
              </a:rPr>
              <a:t> to the rest of the world.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Many thought this responsibility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exempted</a:t>
            </a:r>
            <a:r>
              <a:rPr lang="en-US" sz="2800" b="1" dirty="0" smtClean="0">
                <a:latin typeface="Cambria" pitchFamily="18" charset="0"/>
              </a:rPr>
              <a:t> them from God’s judgment and guaranteed them the kingdom of God.  They were falsely secure.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2:17 – 18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</a:t>
            </a:r>
            <a:r>
              <a:rPr lang="en-US" sz="2800" b="1" i="1" u="sng" dirty="0" smtClean="0">
                <a:latin typeface="Cambria" pitchFamily="18" charset="0"/>
              </a:rPr>
              <a:t>five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sources</a:t>
            </a:r>
            <a:r>
              <a:rPr lang="en-US" sz="2800" b="1" dirty="0" smtClean="0">
                <a:latin typeface="Cambria" pitchFamily="18" charset="0"/>
              </a:rPr>
              <a:t> of religious pride: 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[3] THEIR UNIQUE RELATIONSHIP WITH GOD:</a:t>
            </a:r>
            <a:r>
              <a:rPr lang="en-US" sz="2800" b="1" dirty="0" smtClean="0">
                <a:latin typeface="Cambria" pitchFamily="18" charset="0"/>
              </a:rPr>
              <a:t>                    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“boast in”</a:t>
            </a:r>
            <a:r>
              <a:rPr lang="en-US" sz="2800" b="1" dirty="0" smtClean="0">
                <a:latin typeface="Cambria" pitchFamily="18" charset="0"/>
              </a:rPr>
              <a:t> meant to claim superior standing because of someone or something and to express a high degree of confidence because of it.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words have the idea that you are boasting in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braggart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sense</a:t>
            </a:r>
            <a:r>
              <a:rPr lang="en-US" sz="2800" b="1" dirty="0" smtClean="0">
                <a:latin typeface="Cambria" pitchFamily="18" charset="0"/>
              </a:rPr>
              <a:t>.  You are boasting that in God you have God, the Law, and the name Jew.  Regrettably, their lives were not backing it up.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2:17 – 18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</a:t>
            </a:r>
            <a:r>
              <a:rPr lang="en-US" sz="2800" b="1" i="1" u="sng" dirty="0" smtClean="0">
                <a:latin typeface="Cambria" pitchFamily="18" charset="0"/>
              </a:rPr>
              <a:t>five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sources</a:t>
            </a:r>
            <a:r>
              <a:rPr lang="en-US" sz="2800" b="1" dirty="0" smtClean="0">
                <a:latin typeface="Cambria" pitchFamily="18" charset="0"/>
              </a:rPr>
              <a:t> of religious pride: 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[4] THEIR KNOWLEDGE OF GOD’S WILL:</a:t>
            </a:r>
            <a:r>
              <a:rPr lang="en-US" sz="2800" b="1" dirty="0" smtClean="0">
                <a:latin typeface="Cambria" pitchFamily="18" charset="0"/>
              </a:rPr>
              <a:t>                             As recipients of divine instructions, they were capable of discerning God’s plan for the ages.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addition to the Law, they carefully preserved the </a:t>
            </a:r>
            <a:r>
              <a:rPr lang="en-US" sz="2800" b="1" i="1" u="sng" dirty="0" smtClean="0">
                <a:latin typeface="Cambria" pitchFamily="18" charset="0"/>
              </a:rPr>
              <a:t>writings</a:t>
            </a:r>
            <a:r>
              <a:rPr lang="en-US" sz="2800" b="1" dirty="0" smtClean="0">
                <a:latin typeface="Cambria" pitchFamily="18" charset="0"/>
              </a:rPr>
              <a:t> of the prophets, </a:t>
            </a:r>
            <a:r>
              <a:rPr lang="en-US" sz="2800" b="1" i="1" u="sng" dirty="0" smtClean="0">
                <a:latin typeface="Cambria" pitchFamily="18" charset="0"/>
              </a:rPr>
              <a:t>knowledge</a:t>
            </a:r>
            <a:r>
              <a:rPr lang="en-US" sz="2800" b="1" dirty="0" smtClean="0">
                <a:latin typeface="Cambria" pitchFamily="18" charset="0"/>
              </a:rPr>
              <a:t> of the future that undoubtedly fed their elitist national pride.  Although they have God’s </a:t>
            </a:r>
            <a:r>
              <a:rPr lang="en-US" sz="2800" b="1" i="1" u="sng" dirty="0" smtClean="0">
                <a:latin typeface="Cambria" pitchFamily="18" charset="0"/>
              </a:rPr>
              <a:t>knowledge</a:t>
            </a:r>
            <a:r>
              <a:rPr lang="en-US" sz="2800" b="1" dirty="0" smtClean="0">
                <a:latin typeface="Cambria" pitchFamily="18" charset="0"/>
              </a:rPr>
              <a:t>, they are not </a:t>
            </a:r>
            <a:r>
              <a:rPr lang="en-US" sz="2800" b="1" i="1" u="sng" dirty="0" smtClean="0">
                <a:latin typeface="Cambria" pitchFamily="18" charset="0"/>
              </a:rPr>
              <a:t>living</a:t>
            </a:r>
            <a:r>
              <a:rPr lang="en-US" sz="2800" b="1" dirty="0" smtClean="0">
                <a:latin typeface="Cambria" pitchFamily="18" charset="0"/>
              </a:rPr>
              <a:t> according to it.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2:17 – 18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2:19 – 20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9" name="Picture 8" descr="2 - 19-20 text.jpg"/>
          <p:cNvPicPr>
            <a:picLocks noChangeAspect="1"/>
          </p:cNvPicPr>
          <p:nvPr/>
        </p:nvPicPr>
        <p:blipFill>
          <a:blip r:embed="rId3" cstate="print"/>
          <a:srcRect l="8534" t="1334" r="7112" b="15104"/>
          <a:stretch>
            <a:fillRect/>
          </a:stretch>
        </p:blipFill>
        <p:spPr>
          <a:xfrm>
            <a:off x="762000" y="1066800"/>
            <a:ext cx="7772400" cy="5604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-2520000">
            <a:off x="1794697" y="2641344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-2520000">
            <a:off x="5680896" y="2717544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-2520000">
            <a:off x="575497" y="3860544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-2520000">
            <a:off x="5833296" y="3784343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</a:t>
            </a:r>
            <a:r>
              <a:rPr lang="en-US" sz="2800" b="1" i="1" u="sng" dirty="0" smtClean="0">
                <a:latin typeface="Cambria" pitchFamily="18" charset="0"/>
              </a:rPr>
              <a:t>five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sources</a:t>
            </a:r>
            <a:r>
              <a:rPr lang="en-US" sz="2800" b="1" dirty="0" smtClean="0">
                <a:latin typeface="Cambria" pitchFamily="18" charset="0"/>
              </a:rPr>
              <a:t> of religious pride: 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[5] THEIR RESPONSIBILITY TO INSTRUCT THE NATIONS:</a:t>
            </a:r>
            <a:r>
              <a:rPr lang="en-US" sz="2800" b="1" dirty="0" smtClean="0">
                <a:latin typeface="Cambria" pitchFamily="18" charset="0"/>
              </a:rPr>
              <a:t>                             God charged the Jews with the responsibility to </a:t>
            </a:r>
            <a:r>
              <a:rPr lang="en-US" sz="2800" b="1" i="1" u="sng" dirty="0" smtClean="0">
                <a:latin typeface="Cambria" pitchFamily="18" charset="0"/>
              </a:rPr>
              <a:t>teach</a:t>
            </a:r>
            <a:r>
              <a:rPr lang="en-US" sz="2800" b="1" dirty="0" smtClean="0">
                <a:latin typeface="Cambria" pitchFamily="18" charset="0"/>
              </a:rPr>
              <a:t> the rest of the world about Him, a duty that was as old as the covenant with Abraham.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They were to be a </a:t>
            </a:r>
            <a:r>
              <a:rPr lang="en-US" sz="2800" b="1" i="1" u="sng" dirty="0" smtClean="0">
                <a:latin typeface="Cambria" pitchFamily="18" charset="0"/>
              </a:rPr>
              <a:t>guide</a:t>
            </a:r>
            <a:r>
              <a:rPr lang="en-US" sz="2800" b="1" dirty="0" smtClean="0">
                <a:latin typeface="Cambria" pitchFamily="18" charset="0"/>
              </a:rPr>
              <a:t> to the blind, a </a:t>
            </a:r>
            <a:r>
              <a:rPr lang="en-US" sz="2800" b="1" i="1" u="sng" dirty="0" smtClean="0">
                <a:latin typeface="Cambria" pitchFamily="18" charset="0"/>
              </a:rPr>
              <a:t>light</a:t>
            </a:r>
            <a:r>
              <a:rPr lang="en-US" sz="2800" b="1" dirty="0" smtClean="0">
                <a:latin typeface="Cambria" pitchFamily="18" charset="0"/>
              </a:rPr>
              <a:t> to those who are in darkness, a </a:t>
            </a:r>
            <a:r>
              <a:rPr lang="en-US" sz="2800" b="1" i="1" u="sng" dirty="0" smtClean="0">
                <a:latin typeface="Cambria" pitchFamily="18" charset="0"/>
              </a:rPr>
              <a:t>corrector</a:t>
            </a:r>
            <a:r>
              <a:rPr lang="en-US" sz="2800" b="1" dirty="0" smtClean="0">
                <a:latin typeface="Cambria" pitchFamily="18" charset="0"/>
              </a:rPr>
              <a:t> of the foolish, a </a:t>
            </a:r>
            <a:r>
              <a:rPr lang="en-US" sz="2800" b="1" i="1" u="sng" dirty="0" smtClean="0">
                <a:latin typeface="Cambria" pitchFamily="18" charset="0"/>
              </a:rPr>
              <a:t>teacher</a:t>
            </a:r>
            <a:r>
              <a:rPr lang="en-US" sz="2800" b="1" dirty="0" smtClean="0">
                <a:latin typeface="Cambria" pitchFamily="18" charset="0"/>
              </a:rPr>
              <a:t> of the immature.  Many thought mere possession gave them success and victory.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2:19 – 20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dark side</a:t>
            </a:r>
            <a:r>
              <a:rPr lang="en-US" sz="2800" b="1" dirty="0" smtClean="0">
                <a:latin typeface="Cambria" pitchFamily="18" charset="0"/>
              </a:rPr>
              <a:t> of all these blessings was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pride</a:t>
            </a:r>
            <a:r>
              <a:rPr lang="en-US" sz="2800" b="1" dirty="0" smtClean="0">
                <a:latin typeface="Cambria" pitchFamily="18" charset="0"/>
              </a:rPr>
              <a:t>, such arrogance that many Jews referred to Gentiles as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“dogs.”</a:t>
            </a:r>
            <a:r>
              <a:rPr lang="en-US" sz="2800" b="1" dirty="0" smtClean="0">
                <a:latin typeface="Cambria" pitchFamily="18" charset="0"/>
              </a:rPr>
              <a:t> 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purpose was not to bash his fellow Jews or to suggest that their </a:t>
            </a:r>
            <a:r>
              <a:rPr lang="en-US" sz="2800" b="1" i="1" u="sng" dirty="0" smtClean="0">
                <a:latin typeface="Cambria" pitchFamily="18" charset="0"/>
              </a:rPr>
              <a:t>unique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privilege</a:t>
            </a:r>
            <a:r>
              <a:rPr lang="en-US" sz="2800" b="1" dirty="0" smtClean="0">
                <a:latin typeface="Cambria" pitchFamily="18" charset="0"/>
              </a:rPr>
              <a:t> as God’s chosen people was bad but to help his Jewish readers understand that their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</a:t>
            </a:r>
            <a:r>
              <a:rPr lang="en-US" sz="2800" b="1" dirty="0" smtClean="0">
                <a:latin typeface="Cambria" pitchFamily="18" charset="0"/>
              </a:rPr>
              <a:t> did nothing to cleanse the inside.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That’s the definition of religion.</a:t>
            </a:r>
            <a:r>
              <a:rPr lang="en-US" sz="2800" b="1" dirty="0" smtClean="0">
                <a:latin typeface="Cambria" pitchFamily="18" charset="0"/>
              </a:rPr>
              <a:t>  The disparity between inner and outer righteousness leads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hypocrisy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2:19 – 20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6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7" name="Picture 6" descr="chart - appearance.jpg"/>
          <p:cNvPicPr>
            <a:picLocks noChangeAspect="1"/>
          </p:cNvPicPr>
          <p:nvPr/>
        </p:nvPicPr>
        <p:blipFill>
          <a:blip r:embed="rId3" cstate="print"/>
          <a:srcRect l="2586" r="4023" b="2157"/>
          <a:stretch>
            <a:fillRect/>
          </a:stretch>
        </p:blipFill>
        <p:spPr>
          <a:xfrm>
            <a:off x="1143000" y="1143000"/>
            <a:ext cx="6934200" cy="5454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2:21 – 23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Next, Paul dons the robes of a barrister to cross-examine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self-righteous Jew</a:t>
            </a:r>
            <a:r>
              <a:rPr lang="en-US" sz="2800" b="1" dirty="0" smtClean="0">
                <a:latin typeface="Cambria" pitchFamily="18" charset="0"/>
              </a:rPr>
              <a:t>, first by probing his integrity and then by bringing irrefutable evidence of guilt against the source of his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religious pride</a:t>
            </a:r>
            <a:r>
              <a:rPr lang="en-US" sz="2800" b="1" dirty="0" smtClean="0">
                <a:latin typeface="Cambria" pitchFamily="18" charset="0"/>
              </a:rPr>
              <a:t>:  his heritage.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asks </a:t>
            </a:r>
            <a:r>
              <a:rPr lang="en-US" sz="2800" b="1" i="1" u="sng" dirty="0" smtClean="0">
                <a:latin typeface="Cambria" pitchFamily="18" charset="0"/>
              </a:rPr>
              <a:t>five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pointed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questions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r>
              <a:rPr lang="en-US" sz="2800" b="1" dirty="0" smtClean="0">
                <a:latin typeface="Cambria" pitchFamily="18" charset="0"/>
              </a:rPr>
              <a:t>  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2:21 – 23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4" name="Picture 3" descr="2 - 21-23 text.jpg"/>
          <p:cNvPicPr>
            <a:picLocks noChangeAspect="1"/>
          </p:cNvPicPr>
          <p:nvPr/>
        </p:nvPicPr>
        <p:blipFill>
          <a:blip r:embed="rId3" cstate="print"/>
          <a:srcRect l="6666" t="2963" r="7500"/>
          <a:stretch>
            <a:fillRect/>
          </a:stretch>
        </p:blipFill>
        <p:spPr>
          <a:xfrm>
            <a:off x="381000" y="1143000"/>
            <a:ext cx="8458200" cy="5378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352800" y="2133600"/>
            <a:ext cx="838200" cy="0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3124200"/>
            <a:ext cx="838200" cy="0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43200" y="4038600"/>
            <a:ext cx="1097280" cy="0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5029200"/>
            <a:ext cx="548640" cy="0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6019800"/>
            <a:ext cx="1188720" cy="0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2:21 – 23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Next, Paul dons the robes of a barrister to cross-examine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self-righteous Jew</a:t>
            </a:r>
            <a:r>
              <a:rPr lang="en-US" sz="2800" b="1" dirty="0" smtClean="0">
                <a:latin typeface="Cambria" pitchFamily="18" charset="0"/>
              </a:rPr>
              <a:t>, first by probing his integrity and then by bringing irrefutable evidence of guilt against the source of his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religious pride</a:t>
            </a:r>
            <a:r>
              <a:rPr lang="en-US" sz="2800" b="1" dirty="0" smtClean="0">
                <a:latin typeface="Cambria" pitchFamily="18" charset="0"/>
              </a:rPr>
              <a:t>:  his heritage.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asks </a:t>
            </a:r>
            <a:r>
              <a:rPr lang="en-US" sz="2800" b="1" i="1" u="sng" dirty="0" smtClean="0">
                <a:latin typeface="Cambria" pitchFamily="18" charset="0"/>
              </a:rPr>
              <a:t>five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pointed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questions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r>
              <a:rPr lang="en-US" sz="2800" b="1" dirty="0" smtClean="0">
                <a:latin typeface="Cambria" pitchFamily="18" charset="0"/>
              </a:rPr>
              <a:t>  “Do you …”   </a:t>
            </a:r>
          </a:p>
          <a:p>
            <a:pPr marL="731520" lvl="1" indent="-274320">
              <a:buClr>
                <a:schemeClr val="tx1"/>
              </a:buClr>
              <a:buSzPct val="50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teach yourself – steal – </a:t>
            </a:r>
          </a:p>
          <a:p>
            <a:pPr marL="731520" lvl="1" indent="-274320">
              <a:buClr>
                <a:schemeClr val="tx1"/>
              </a:buClr>
              <a:buSzPct val="50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commit adultery – rob temples</a:t>
            </a:r>
          </a:p>
          <a:p>
            <a:pPr marL="731520" lvl="1" indent="-274320">
              <a:buClr>
                <a:schemeClr val="tx1"/>
              </a:buClr>
              <a:buSzPct val="50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dishonor God.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- Romans -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2:21 – 23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If by chance the individual could answer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</a:t>
            </a:r>
            <a:r>
              <a:rPr lang="en-US" sz="2800" b="1" dirty="0" smtClean="0">
                <a:latin typeface="Cambria" pitchFamily="18" charset="0"/>
              </a:rPr>
              <a:t>” to the first four and dared to deny the fifth, he still could not escape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indictment</a:t>
            </a:r>
            <a:r>
              <a:rPr lang="en-US" sz="2800" b="1" dirty="0" smtClean="0">
                <a:latin typeface="Cambria" pitchFamily="18" charset="0"/>
              </a:rPr>
              <a:t> of the prophets Isaiah and Ezekiel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Isa. 52:5; Ezek. 36:20-22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</a:t>
            </a:r>
            <a:r>
              <a:rPr lang="en-US" sz="2800" b="1" dirty="0" smtClean="0">
                <a:latin typeface="Cambria" pitchFamily="18" charset="0"/>
              </a:rPr>
              <a:t> could not – any more than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</a:t>
            </a:r>
            <a:r>
              <a:rPr lang="en-US" sz="2800" b="1" dirty="0" smtClean="0">
                <a:latin typeface="Cambria" pitchFamily="18" charset="0"/>
              </a:rPr>
              <a:t> – claim exemption from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judgment</a:t>
            </a:r>
            <a:r>
              <a:rPr lang="en-US" sz="2800" b="1" dirty="0" smtClean="0">
                <a:latin typeface="Cambria" pitchFamily="18" charset="0"/>
              </a:rPr>
              <a:t> on the basis of personal holiness or religious heritage.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2 - 24 text.jpg"/>
          <p:cNvPicPr>
            <a:picLocks noChangeAspect="1"/>
          </p:cNvPicPr>
          <p:nvPr/>
        </p:nvPicPr>
        <p:blipFill>
          <a:blip r:embed="rId3" cstate="print"/>
          <a:srcRect l="5209" t="6945" r="6250" b="5556"/>
          <a:stretch>
            <a:fillRect/>
          </a:stretch>
        </p:blipFill>
        <p:spPr>
          <a:xfrm>
            <a:off x="914400" y="1143000"/>
            <a:ext cx="7239000" cy="5365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524000" y="3962400"/>
            <a:ext cx="3840480" cy="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2:24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term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“blaspheme”</a:t>
            </a:r>
            <a:r>
              <a:rPr lang="en-US" sz="2800" b="1" dirty="0" smtClean="0">
                <a:latin typeface="Cambria" pitchFamily="18" charset="0"/>
              </a:rPr>
              <a:t> means to hurt the reputation of someone, to slander someone, to ruin the proper estimate of someone.  Notice they didn’t ruin the proper estimate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Judaism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They ruined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Gentiles’</a:t>
            </a:r>
            <a:r>
              <a:rPr lang="en-US" sz="2800" b="1" dirty="0" smtClean="0">
                <a:latin typeface="Cambria" pitchFamily="18" charset="0"/>
              </a:rPr>
              <a:t> estimate of God.  The problem in our world is not </a:t>
            </a:r>
            <a:r>
              <a:rPr lang="en-US" sz="2800" b="1" i="1" u="sng" dirty="0" smtClean="0">
                <a:latin typeface="Cambria" pitchFamily="18" charset="0"/>
              </a:rPr>
              <a:t>unbelievers</a:t>
            </a:r>
            <a:r>
              <a:rPr lang="en-US" sz="2800" b="1" dirty="0" smtClean="0">
                <a:latin typeface="Cambria" pitchFamily="18" charset="0"/>
              </a:rPr>
              <a:t>.  It is a fact that people who claim to be Christians are not living a </a:t>
            </a:r>
            <a:r>
              <a:rPr lang="en-US" sz="2800" b="1" i="1" u="sng" dirty="0" smtClean="0">
                <a:latin typeface="Cambria" pitchFamily="18" charset="0"/>
              </a:rPr>
              <a:t>righteous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lifestyle</a:t>
            </a:r>
            <a:r>
              <a:rPr lang="en-US" sz="2800" b="1" dirty="0" smtClean="0">
                <a:latin typeface="Cambria" pitchFamily="18" charset="0"/>
              </a:rPr>
              <a:t>.  This doesn’t disgrace our name.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It disgraces God’s name.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2:25 – 26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4" name="Picture 3" descr="2 - 25-26 text.jpg"/>
          <p:cNvPicPr>
            <a:picLocks noChangeAspect="1"/>
          </p:cNvPicPr>
          <p:nvPr/>
        </p:nvPicPr>
        <p:blipFill>
          <a:blip r:embed="rId3" cstate="print"/>
          <a:srcRect l="4427" t="6597" r="7682" b="9491"/>
          <a:stretch>
            <a:fillRect/>
          </a:stretch>
        </p:blipFill>
        <p:spPr>
          <a:xfrm>
            <a:off x="381000" y="1183922"/>
            <a:ext cx="8405649" cy="4514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3276600" y="1752600"/>
            <a:ext cx="219456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3200400"/>
            <a:ext cx="256032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5105400"/>
            <a:ext cx="219456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2:25 – 26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Because the Jews had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circumcision</a:t>
            </a:r>
            <a:r>
              <a:rPr lang="en-US" sz="2800" b="1" dirty="0" smtClean="0">
                <a:latin typeface="Cambria" pitchFamily="18" charset="0"/>
              </a:rPr>
              <a:t>, they thought that </a:t>
            </a:r>
            <a:r>
              <a:rPr lang="en-US" sz="2800" b="1" i="1" u="sng" dirty="0" smtClean="0">
                <a:latin typeface="Cambria" pitchFamily="18" charset="0"/>
              </a:rPr>
              <a:t>marked</a:t>
            </a:r>
            <a:r>
              <a:rPr lang="en-US" sz="2800" b="1" dirty="0" smtClean="0">
                <a:latin typeface="Cambria" pitchFamily="18" charset="0"/>
              </a:rPr>
              <a:t> them and set them apart unto God and </a:t>
            </a:r>
            <a:r>
              <a:rPr lang="en-US" sz="2800" b="1" i="1" u="sng" dirty="0" smtClean="0">
                <a:latin typeface="Cambria" pitchFamily="18" charset="0"/>
              </a:rPr>
              <a:t>guaranteed</a:t>
            </a:r>
            <a:r>
              <a:rPr lang="en-US" sz="2800" b="1" dirty="0" smtClean="0">
                <a:latin typeface="Cambria" pitchFamily="18" charset="0"/>
              </a:rPr>
              <a:t> the Kingdom of God.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first thing that would happen to a male Jewish boy would be that he was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circumcised</a:t>
            </a:r>
            <a:r>
              <a:rPr lang="en-US" sz="2800" b="1" dirty="0" smtClean="0">
                <a:latin typeface="Cambria" pitchFamily="18" charset="0"/>
              </a:rPr>
              <a:t> eight days after he was born.  That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circumcision</a:t>
            </a:r>
            <a:r>
              <a:rPr lang="en-US" sz="2800" b="1" dirty="0" smtClean="0">
                <a:latin typeface="Cambria" pitchFamily="18" charset="0"/>
              </a:rPr>
              <a:t> would mark him.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thing the Jew did not understand was that circumcision had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spiritual power</a:t>
            </a:r>
            <a:r>
              <a:rPr lang="en-US" sz="2800" b="1" dirty="0" smtClean="0">
                <a:latin typeface="Cambria" pitchFamily="18" charset="0"/>
              </a:rPr>
              <a:t> at all.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None</a:t>
            </a:r>
            <a:r>
              <a:rPr lang="en-US" sz="2800" b="1" dirty="0" smtClean="0">
                <a:latin typeface="Cambria" pitchFamily="18" charset="0"/>
              </a:rPr>
              <a:t>. 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2:25 – 26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Circumcision was simply a reminder that they were </a:t>
            </a:r>
            <a:r>
              <a:rPr lang="en-US" sz="2800" b="1" i="1" u="sng" dirty="0" smtClean="0">
                <a:latin typeface="Cambria" pitchFamily="18" charset="0"/>
              </a:rPr>
              <a:t>set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apart</a:t>
            </a:r>
            <a:r>
              <a:rPr lang="en-US" sz="2800" b="1" dirty="0" smtClean="0">
                <a:latin typeface="Cambria" pitchFamily="18" charset="0"/>
              </a:rPr>
              <a:t> unto God.  If they did not live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obedient</a:t>
            </a:r>
            <a:r>
              <a:rPr lang="en-US" sz="2800" b="1" dirty="0" smtClean="0">
                <a:latin typeface="Cambria" pitchFamily="18" charset="0"/>
              </a:rPr>
              <a:t> to God, their circumcision was of no value at all.  Certainly, it never had any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 value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Circumcision was to point the Jew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obedience</a:t>
            </a:r>
            <a:r>
              <a:rPr lang="en-US" sz="2800" b="1" dirty="0" smtClean="0">
                <a:latin typeface="Cambria" pitchFamily="18" charset="0"/>
              </a:rPr>
              <a:t> and if he is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obeying</a:t>
            </a:r>
            <a:r>
              <a:rPr lang="en-US" sz="2800" b="1" dirty="0" smtClean="0">
                <a:latin typeface="Cambria" pitchFamily="18" charset="0"/>
              </a:rPr>
              <a:t>, he doesn’t even need circumcision, because he already has the point: he is living as he is supposed to live.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2:27 – 28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10" name="Picture 9" descr="2 - 27-28 text.jpg"/>
          <p:cNvPicPr>
            <a:picLocks noChangeAspect="1"/>
          </p:cNvPicPr>
          <p:nvPr/>
        </p:nvPicPr>
        <p:blipFill>
          <a:blip r:embed="rId3" cstate="print"/>
          <a:srcRect l="1628" r="2631" b="13194"/>
          <a:stretch>
            <a:fillRect/>
          </a:stretch>
        </p:blipFill>
        <p:spPr>
          <a:xfrm>
            <a:off x="381000" y="1143000"/>
            <a:ext cx="8534400" cy="5492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3505200" y="5410200"/>
            <a:ext cx="27432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2:27 – 28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was saying, “Hey, you guys.  You may have the Law.  You may have the mark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circumcision</a:t>
            </a:r>
            <a:r>
              <a:rPr lang="en-US" sz="2800" b="1" dirty="0" smtClean="0">
                <a:latin typeface="Cambria" pitchFamily="18" charset="0"/>
              </a:rPr>
              <a:t> on you, but if you are not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obeying</a:t>
            </a:r>
            <a:r>
              <a:rPr lang="en-US" sz="2800" b="1" dirty="0" smtClean="0">
                <a:latin typeface="Cambria" pitchFamily="18" charset="0"/>
              </a:rPr>
              <a:t> and a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</a:t>
            </a:r>
            <a:r>
              <a:rPr lang="en-US" sz="2800" b="1" dirty="0" smtClean="0">
                <a:latin typeface="Cambria" pitchFamily="18" charset="0"/>
              </a:rPr>
              <a:t> receives the Good News of God and obeys God, then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</a:t>
            </a:r>
            <a:r>
              <a:rPr lang="en-US" sz="2800" b="1" dirty="0" smtClean="0">
                <a:latin typeface="Cambria" pitchFamily="18" charset="0"/>
              </a:rPr>
              <a:t> will turn right around and stand in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judgment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you!</a:t>
            </a:r>
            <a:r>
              <a:rPr lang="en-US" sz="2800" b="1" dirty="0" smtClean="0">
                <a:latin typeface="Cambria" pitchFamily="18" charset="0"/>
              </a:rPr>
              <a:t>”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All those rites, all of those external things, were to remind people as to whose they were and who they were.  If there was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obedient lifestyle</a:t>
            </a:r>
            <a:r>
              <a:rPr lang="en-US" sz="2800" b="1" dirty="0" smtClean="0">
                <a:latin typeface="Cambria" pitchFamily="18" charset="0"/>
              </a:rPr>
              <a:t>, none of that was of any value at all.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2:27 – 28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Baptism</a:t>
            </a:r>
            <a:r>
              <a:rPr lang="en-US" sz="2800" b="1" dirty="0" smtClean="0">
                <a:latin typeface="Cambria" pitchFamily="18" charset="0"/>
              </a:rPr>
              <a:t> is an outward symbol of an inward change that has taken place in your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800" b="1" dirty="0" smtClean="0">
                <a:latin typeface="Cambria" pitchFamily="18" charset="0"/>
              </a:rPr>
              <a:t>.  It has no spiritual value at all if there is no life to back it up.  It becomes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living testimony</a:t>
            </a:r>
            <a:r>
              <a:rPr lang="en-US" sz="2800" b="1" dirty="0" smtClean="0">
                <a:latin typeface="Cambria" pitchFamily="18" charset="0"/>
              </a:rPr>
              <a:t> if there is a life behind it.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There has to be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change of heart</a:t>
            </a:r>
            <a:r>
              <a:rPr lang="en-US" sz="2800" b="1" dirty="0" smtClean="0">
                <a:latin typeface="Cambria" pitchFamily="18" charset="0"/>
              </a:rPr>
              <a:t>, a heart that desires to please God, and then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lifestyle</a:t>
            </a:r>
            <a:r>
              <a:rPr lang="en-US" sz="2800" b="1" dirty="0" smtClean="0">
                <a:latin typeface="Cambria" pitchFamily="18" charset="0"/>
              </a:rPr>
              <a:t> that grows and grows and gets better and better.  It starts at a significant,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rebirth</a:t>
            </a:r>
            <a:r>
              <a:rPr lang="en-US" sz="2800" b="1" dirty="0" smtClean="0">
                <a:latin typeface="Cambria" pitchFamily="18" charset="0"/>
              </a:rPr>
              <a:t> experience when a person receives Jesus Christ.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2:29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2 - 29 text.jpg"/>
          <p:cNvPicPr>
            <a:picLocks noChangeAspect="1"/>
          </p:cNvPicPr>
          <p:nvPr/>
        </p:nvPicPr>
        <p:blipFill>
          <a:blip r:embed="rId3" cstate="print"/>
          <a:srcRect b="8000"/>
          <a:stretch>
            <a:fillRect/>
          </a:stretch>
        </p:blipFill>
        <p:spPr>
          <a:xfrm>
            <a:off x="762000" y="1219200"/>
            <a:ext cx="7772400" cy="536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7239000" y="3200400"/>
            <a:ext cx="100584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 - 2- 17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3962400"/>
            <a:ext cx="9144000" cy="2585323"/>
          </a:xfrm>
          <a:prstGeom prst="rect">
            <a:avLst/>
          </a:prstGeom>
          <a:solidFill>
            <a:schemeClr val="tx1"/>
          </a:solidFill>
        </p:spPr>
        <p:txBody>
          <a:bodyPr wrap="square" tIns="274320" bIns="274320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  <a:latin typeface="Gabriola" pitchFamily="82" charset="0"/>
              </a:rPr>
              <a:t>Religion  versus  Righteousness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  <a:t>Romans 2:17 – 29</a:t>
            </a:r>
            <a:endParaRPr lang="en-US" sz="60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2:29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Every time Paul speaks, he speaks of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</a:t>
            </a:r>
            <a:r>
              <a:rPr lang="en-US" sz="2800" b="1" dirty="0" smtClean="0">
                <a:latin typeface="Cambria" pitchFamily="18" charset="0"/>
              </a:rPr>
              <a:t>, not of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Israel</a:t>
            </a:r>
            <a:r>
              <a:rPr lang="en-US" sz="2800" b="1" dirty="0" smtClean="0">
                <a:latin typeface="Cambria" pitchFamily="18" charset="0"/>
              </a:rPr>
              <a:t>.  A Jew is an individual.  Israel is a nation.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made a covenant with Abraham that concerned a </a:t>
            </a:r>
            <a:r>
              <a:rPr lang="en-US" sz="2800" b="1" i="1" u="sng" dirty="0" smtClean="0">
                <a:latin typeface="Cambria" pitchFamily="18" charset="0"/>
              </a:rPr>
              <a:t>land</a:t>
            </a:r>
            <a:r>
              <a:rPr lang="en-US" sz="2800" b="1" dirty="0" smtClean="0">
                <a:latin typeface="Cambria" pitchFamily="18" charset="0"/>
              </a:rPr>
              <a:t>, a </a:t>
            </a:r>
            <a:r>
              <a:rPr lang="en-US" sz="2800" b="1" i="1" u="sng" dirty="0" smtClean="0">
                <a:latin typeface="Cambria" pitchFamily="18" charset="0"/>
              </a:rPr>
              <a:t>nation</a:t>
            </a:r>
            <a:r>
              <a:rPr lang="en-US" sz="2800" b="1" dirty="0" smtClean="0">
                <a:latin typeface="Cambria" pitchFamily="18" charset="0"/>
              </a:rPr>
              <a:t>, and a </a:t>
            </a:r>
            <a:r>
              <a:rPr lang="en-US" sz="2800" b="1" i="1" u="sng" dirty="0" smtClean="0">
                <a:latin typeface="Cambria" pitchFamily="18" charset="0"/>
              </a:rPr>
              <a:t>seed</a:t>
            </a:r>
            <a:r>
              <a:rPr lang="en-US" sz="2800" b="1" dirty="0" smtClean="0">
                <a:latin typeface="Cambria" pitchFamily="18" charset="0"/>
              </a:rPr>
              <a:t>.  God is going to be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faithful</a:t>
            </a:r>
            <a:r>
              <a:rPr lang="en-US" sz="2800" b="1" dirty="0" smtClean="0">
                <a:latin typeface="Cambria" pitchFamily="18" charset="0"/>
              </a:rPr>
              <a:t> to keep it.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Romans 9, 10, and 11</a:t>
            </a:r>
            <a:r>
              <a:rPr lang="en-US" sz="2800" b="1" dirty="0" smtClean="0">
                <a:latin typeface="Cambria" pitchFamily="18" charset="0"/>
              </a:rPr>
              <a:t> Paul shows us that God is not through with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Israel</a:t>
            </a:r>
            <a:r>
              <a:rPr lang="en-US" sz="2800" b="1" dirty="0" smtClean="0">
                <a:latin typeface="Cambria" pitchFamily="18" charset="0"/>
              </a:rPr>
              <a:t> yet.  The whole plan of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Israel</a:t>
            </a:r>
            <a:r>
              <a:rPr lang="en-US" sz="2800" b="1" dirty="0" smtClean="0">
                <a:latin typeface="Cambria" pitchFamily="18" charset="0"/>
              </a:rPr>
              <a:t> was to point people to what it meant to be a believer in God.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2:29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outward symbol of true circumcision 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obedience</a:t>
            </a:r>
            <a:r>
              <a:rPr lang="en-US" sz="2800" b="1" dirty="0" smtClean="0">
                <a:latin typeface="Cambria" pitchFamily="18" charset="0"/>
              </a:rPr>
              <a:t>.  Paul emphatically states that God prefers a Gentile with a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circumcised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800" b="1" dirty="0" smtClean="0">
                <a:latin typeface="Cambria" pitchFamily="18" charset="0"/>
              </a:rPr>
              <a:t> over a disobedient Jew bearing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outward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symbol</a:t>
            </a:r>
            <a:r>
              <a:rPr lang="en-US" sz="2800" b="1" dirty="0" smtClean="0">
                <a:latin typeface="Cambria" pitchFamily="18" charset="0"/>
              </a:rPr>
              <a:t> of a broken covenant.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latin typeface="Cambria" pitchFamily="18" charset="0"/>
              </a:rPr>
              <a:t>Which would you prefer:</a:t>
            </a:r>
            <a:r>
              <a:rPr lang="en-US" sz="2800" b="1" dirty="0" smtClean="0">
                <a:latin typeface="Cambria" pitchFamily="18" charset="0"/>
              </a:rPr>
              <a:t>  an unfaithful spouse who proudly wears you wedding ring or a mate who guard your shared intimacy with his or her life, but doesn’t wear a ring?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2:29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If you were on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trial</a:t>
            </a:r>
            <a:r>
              <a:rPr lang="en-US" sz="2800" b="1" dirty="0" smtClean="0">
                <a:latin typeface="Cambria" pitchFamily="18" charset="0"/>
              </a:rPr>
              <a:t> for being a Christian, would there be enough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evidence</a:t>
            </a:r>
            <a:r>
              <a:rPr lang="en-US" sz="2800" b="1" dirty="0" smtClean="0">
                <a:latin typeface="Cambria" pitchFamily="18" charset="0"/>
              </a:rPr>
              <a:t> to convict you.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That is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indictment</a:t>
            </a:r>
            <a:r>
              <a:rPr lang="en-US" sz="2800" b="1" dirty="0" smtClean="0">
                <a:latin typeface="Cambria" pitchFamily="18" charset="0"/>
              </a:rPr>
              <a:t> to the church today.  We talk about it and use it to judge others with it, but are we living it ourselves?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lifestyle</a:t>
            </a:r>
            <a:r>
              <a:rPr lang="en-US" sz="2800" b="1" dirty="0" smtClean="0">
                <a:latin typeface="Cambria" pitchFamily="18" charset="0"/>
              </a:rPr>
              <a:t> is what is going to be judged one day by God Himself.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1 Jes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257800" cy="6553200"/>
          </a:xfrm>
          <a:prstGeom prst="rect">
            <a:avLst/>
          </a:prstGeom>
        </p:spPr>
      </p:pic>
      <p:pic>
        <p:nvPicPr>
          <p:cNvPr id="4" name="Picture 3" descr="Jesus outreached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52400"/>
            <a:ext cx="5562600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609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“Come unto Me”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17 Feb 2021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219200"/>
            <a:ext cx="853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C3986D">
                      <a:tint val="80000"/>
                      <a:satMod val="250000"/>
                      <a:alpha val="45000"/>
                    </a:srgbClr>
                  </a:outerShdw>
                </a:effectLst>
                <a:latin typeface="Britannic Bold" pitchFamily="34" charset="0"/>
                <a:cs typeface="Arial" pitchFamily="34" charset="0"/>
              </a:rPr>
              <a:t>Book of Romans</a:t>
            </a:r>
            <a:endParaRPr lang="en-US" sz="3000" b="1" dirty="0" smtClean="0">
              <a:ln>
                <a:prstDash val="solid"/>
              </a:ln>
              <a:solidFill>
                <a:prstClr val="black"/>
              </a:solidFill>
              <a:effectLst>
                <a:outerShdw blurRad="88000" dist="50800" dir="5040000" algn="tl">
                  <a:srgbClr val="C3986D">
                    <a:tint val="80000"/>
                    <a:satMod val="250000"/>
                    <a:alpha val="45000"/>
                  </a:srgbClr>
                </a:outerShdw>
              </a:effectLst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534400" cy="3323987"/>
          </a:xfrm>
          <a:prstGeom prst="rect">
            <a:avLst/>
          </a:prstGeom>
          <a:noFill/>
        </p:spPr>
        <p:txBody>
          <a:bodyPr wrap="square" lIns="0" tIns="91440" rIns="0" bIns="91440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latin typeface="Britannic Bold" pitchFamily="34" charset="0"/>
              </a:rPr>
              <a:t>Before next class, read the below chapter in the KJV and in one other versions of the Bible, i.e.,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Read the entire Chapter 3:1 – 31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Focus on Chapter 2:17 – 29   </a:t>
            </a:r>
            <a:endParaRPr lang="en-US" sz="28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</a:br>
            <a:endParaRPr lang="en-US" sz="660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prstClr val="white">
                    <a:alpha val="5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7010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6600" dirty="0" smtClean="0">
                <a:ln>
                  <a:solidFill>
                    <a:srgbClr val="002060">
                      <a:alpha val="90000"/>
                    </a:srgbClr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chemeClr val="bg1">
                      <a:alpha val="50000"/>
                    </a:schemeClr>
                  </a:outerShdw>
                </a:effectLst>
                <a:latin typeface="Britannic Bold" pitchFamily="34" charset="0"/>
              </a:rPr>
              <a:t>the end</a:t>
            </a:r>
            <a:endParaRPr lang="en-US" sz="660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>Questions</a:t>
            </a:r>
            <a:endParaRPr lang="en-US" sz="6000" b="1" dirty="0">
              <a:ln w="15875" cap="rnd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>
            <a:gsLst>
              <a:gs pos="0">
                <a:srgbClr val="FFFF00">
                  <a:alpha val="87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0"/>
          </a:gradFill>
          <a:ln>
            <a:solidFill>
              <a:schemeClr val="tx1">
                <a:alpha val="90000"/>
              </a:schemeClr>
            </a:solidFill>
          </a:ln>
          <a:effectLst>
            <a:outerShdw blurRad="381000" dist="381000" dir="10800000" sx="50000" sy="50000" rotWithShape="0">
              <a:schemeClr val="tx1">
                <a:alpha val="6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0" b="1" dirty="0" smtClean="0">
                <a:ln w="15875" cap="rnd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Britannic Bold" pitchFamily="34" charset="0"/>
              </a:rPr>
              <a:t>Questions</a:t>
            </a:r>
            <a:endParaRPr lang="en-US" sz="8000" b="1" dirty="0">
              <a:ln w="15875" cap="rnd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7010398"/>
          </a:xfrm>
          <a:prstGeom prst="rect">
            <a:avLst/>
          </a:prstGeom>
        </p:spPr>
      </p:pic>
      <p:pic>
        <p:nvPicPr>
          <p:cNvPr id="53250" name="Picture 2" descr="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53252" name="Picture 4" descr="qu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96403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25"/>
                            </p:stCondLst>
                            <p:childTnLst>
                              <p:par>
                                <p:cTn id="43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25"/>
                            </p:stCondLst>
                            <p:childTnLst>
                              <p:par>
                                <p:cTn id="60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25"/>
                            </p:stCondLst>
                            <p:childTnLst>
                              <p:par>
                                <p:cTn id="6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625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625"/>
                            </p:stCondLst>
                            <p:childTnLst>
                              <p:par>
                                <p:cTn id="74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build="p"/>
      <p:bldP spid="7" grpId="1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- Romans -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Depending on how you look at it,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</a:t>
            </a:r>
            <a:r>
              <a:rPr lang="en-US" sz="2800" b="1" dirty="0" smtClean="0">
                <a:latin typeface="Cambria" pitchFamily="18" charset="0"/>
              </a:rPr>
              <a:t> can be either good or bad.  We generally look upon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religious people</a:t>
            </a:r>
            <a:r>
              <a:rPr lang="en-US" sz="2800" b="1" dirty="0" smtClean="0">
                <a:latin typeface="Cambria" pitchFamily="18" charset="0"/>
              </a:rPr>
              <a:t> favorably, even when we don’t agree with their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  <a:p>
            <a:pPr marL="274320" indent="-274320"/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Many who know almost nothing about Christianity revere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Billy Graham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Martin Luther King</a:t>
            </a:r>
            <a:r>
              <a:rPr lang="en-US" sz="2800" b="1" dirty="0" smtClean="0">
                <a:latin typeface="Cambria" pitchFamily="18" charset="0"/>
              </a:rPr>
              <a:t> as preeminent men of God.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Statesmen have long understood the crucial role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</a:t>
            </a:r>
            <a:r>
              <a:rPr lang="en-US" sz="2800" b="1" dirty="0" smtClean="0">
                <a:latin typeface="Cambria" pitchFamily="18" charset="0"/>
              </a:rPr>
              <a:t> in maintaining a peaceful society.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When people believe in something greater than themselves, they generally behave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better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  <a:p>
            <a:pPr marL="274320" indent="-274320"/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But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</a:t>
            </a:r>
            <a:r>
              <a:rPr lang="en-US" sz="2800" b="1" dirty="0" smtClean="0">
                <a:latin typeface="Cambria" pitchFamily="18" charset="0"/>
              </a:rPr>
              <a:t> has a dark side.  It has caused dissension, sustained wars, and inspired atrocities.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Consequently, some atheists have declared intellectual and political war on all belief in the supernatural, hoping that this will rid the world of its most prolific evil,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 - Satan and Religion.jpg"/>
          <p:cNvPicPr>
            <a:picLocks noChangeAspect="1"/>
          </p:cNvPicPr>
          <p:nvPr/>
        </p:nvPicPr>
        <p:blipFill>
          <a:blip r:embed="rId2" cstate="print"/>
          <a:srcRect l="6897" t="4070" r="4023" b="7899"/>
          <a:stretch>
            <a:fillRect/>
          </a:stretch>
        </p:blipFill>
        <p:spPr>
          <a:xfrm>
            <a:off x="1143000" y="838200"/>
            <a:ext cx="6934200" cy="514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60939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RELIGION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=</a:t>
            </a:r>
            <a:r>
              <a:rPr lang="en-US" sz="2600" b="1" dirty="0" smtClean="0">
                <a:latin typeface="Cambria" pitchFamily="18" charset="0"/>
              </a:rPr>
              <a:t> a set of beliefs concerning the cause, nature, and purpose of the universe, especially when considered as the creation of a superhuman agency or agencies, usually involving devotional and ritual observances, and often containing a moral code governing the conduct of human affairs.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6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 specific fundamental set of beliefs and practices generally agreed upon by a number of persons or sects:  the Christian religion; the Jewish religion; etc.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6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SALVATION</a:t>
            </a:r>
            <a:r>
              <a:rPr lang="en-US" sz="2600" b="1" dirty="0" smtClean="0">
                <a:latin typeface="Cambria" pitchFamily="18" charset="0"/>
              </a:rPr>
              <a:t> = the act of saving or protecting from harm, risk, loss, death; the state of being saved and delivered from sin and eternal death.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6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How to be a Christian without becoming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religious</a:t>
            </a:r>
            <a:r>
              <a:rPr lang="en-US" sz="2800" b="1" dirty="0" smtClean="0">
                <a:latin typeface="Cambria" pitchFamily="18" charset="0"/>
              </a:rPr>
              <a:t>  might sound like a contradiction.  Isn’t being a Christian the same as being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religious</a:t>
            </a:r>
            <a:r>
              <a:rPr lang="en-US" sz="2800" b="1" dirty="0" smtClean="0">
                <a:latin typeface="Cambria" pitchFamily="18" charset="0"/>
              </a:rPr>
              <a:t>?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As most people understand the term                   “Christian,”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YES</a:t>
            </a:r>
            <a:r>
              <a:rPr lang="en-US" sz="2800" b="1" dirty="0" smtClean="0">
                <a:latin typeface="Cambria" pitchFamily="18" charset="0"/>
              </a:rPr>
              <a:t>.  But according to Paul’s letter to the Romans,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Christianity is not 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treadmill</a:t>
            </a:r>
            <a:r>
              <a:rPr lang="en-US" sz="2800" b="1" dirty="0" smtClean="0">
                <a:latin typeface="Cambria" pitchFamily="18" charset="0"/>
              </a:rPr>
              <a:t>.  Daily, most Christians climb onto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religious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demands</a:t>
            </a:r>
            <a:r>
              <a:rPr lang="en-US" sz="2800" b="1" dirty="0" smtClean="0">
                <a:latin typeface="Cambria" pitchFamily="18" charset="0"/>
              </a:rPr>
              <a:t> of their leaders and peers, and they start running.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26959</TotalTime>
  <Words>2293</Words>
  <Application>Microsoft Office PowerPoint</Application>
  <PresentationFormat>On-screen Show (4:3)</PresentationFormat>
  <Paragraphs>224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Trek</vt:lpstr>
      <vt:lpstr>1_Trek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 the end</vt:lpstr>
      <vt:lpstr>Slide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5973</cp:revision>
  <dcterms:created xsi:type="dcterms:W3CDTF">2016-10-08T19:35:00Z</dcterms:created>
  <dcterms:modified xsi:type="dcterms:W3CDTF">2021-02-08T21:12:43Z</dcterms:modified>
</cp:coreProperties>
</file>