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53"/>
  </p:notesMasterIdLst>
  <p:sldIdLst>
    <p:sldId id="1659" r:id="rId3"/>
    <p:sldId id="1791" r:id="rId4"/>
    <p:sldId id="1689" r:id="rId5"/>
    <p:sldId id="1920" r:id="rId6"/>
    <p:sldId id="2014" r:id="rId7"/>
    <p:sldId id="1952" r:id="rId8"/>
    <p:sldId id="2031" r:id="rId9"/>
    <p:sldId id="2032" r:id="rId10"/>
    <p:sldId id="2033" r:id="rId11"/>
    <p:sldId id="2034" r:id="rId12"/>
    <p:sldId id="2035" r:id="rId13"/>
    <p:sldId id="2036" r:id="rId14"/>
    <p:sldId id="2037" r:id="rId15"/>
    <p:sldId id="1965" r:id="rId16"/>
    <p:sldId id="1955" r:id="rId17"/>
    <p:sldId id="2038" r:id="rId18"/>
    <p:sldId id="2017" r:id="rId19"/>
    <p:sldId id="2039" r:id="rId20"/>
    <p:sldId id="2040" r:id="rId21"/>
    <p:sldId id="2047" r:id="rId22"/>
    <p:sldId id="2020" r:id="rId23"/>
    <p:sldId id="2043" r:id="rId24"/>
    <p:sldId id="2044" r:id="rId25"/>
    <p:sldId id="2045" r:id="rId26"/>
    <p:sldId id="2048" r:id="rId27"/>
    <p:sldId id="2021" r:id="rId28"/>
    <p:sldId id="2049" r:id="rId29"/>
    <p:sldId id="2041" r:id="rId30"/>
    <p:sldId id="2050" r:id="rId31"/>
    <p:sldId id="2042" r:id="rId32"/>
    <p:sldId id="2046" r:id="rId33"/>
    <p:sldId id="2024" r:id="rId34"/>
    <p:sldId id="2051" r:id="rId35"/>
    <p:sldId id="2025" r:id="rId36"/>
    <p:sldId id="2052" r:id="rId37"/>
    <p:sldId id="2026" r:id="rId38"/>
    <p:sldId id="2053" r:id="rId39"/>
    <p:sldId id="2054" r:id="rId40"/>
    <p:sldId id="2027" r:id="rId41"/>
    <p:sldId id="2055" r:id="rId42"/>
    <p:sldId id="2056" r:id="rId43"/>
    <p:sldId id="2028" r:id="rId44"/>
    <p:sldId id="2057" r:id="rId45"/>
    <p:sldId id="2058" r:id="rId46"/>
    <p:sldId id="2030" r:id="rId47"/>
    <p:sldId id="2059" r:id="rId48"/>
    <p:sldId id="2060" r:id="rId49"/>
    <p:sldId id="1888" r:id="rId50"/>
    <p:sldId id="1894" r:id="rId51"/>
    <p:sldId id="1895"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96" autoAdjust="0"/>
    <p:restoredTop sz="86418" autoAdjust="0"/>
  </p:normalViewPr>
  <p:slideViewPr>
    <p:cSldViewPr>
      <p:cViewPr varScale="1">
        <p:scale>
          <a:sx n="97" d="100"/>
          <a:sy n="97" d="100"/>
        </p:scale>
        <p:origin x="-129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341"/>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2/15/2021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2</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49</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2/15/2021</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2/15/2021</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2/15/2021</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2/15/2021</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2/15/2021</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2/15/2021</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2/15/2021</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2/15/2021</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2/15/2021</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2/15/2021</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2/15/2021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2/15/2021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2/15/2021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2/15/2021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2/15/2021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2/15/2021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2/15/2021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2/15/2021</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2/15/2021</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2/15/2021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2/15/2021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2/15/2021</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itle - Romans - 4.jpg"/>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0"/>
            <a:ext cx="9144000" cy="1538883"/>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An Autopsy of Depravity</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Chapter 3:1 – 20</a:t>
            </a:r>
            <a:endPar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
        <p:nvSpPr>
          <p:cNvPr id="10" name="Rectangle 9"/>
          <p:cNvSpPr/>
          <p:nvPr/>
        </p:nvSpPr>
        <p:spPr>
          <a:xfrm>
            <a:off x="0" y="5105400"/>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5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17 February 2021</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500"/>
                                        <p:tgtEl>
                                          <p:spTgt spid="10">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up)">
                                      <p:cBhvr>
                                        <p:cTn id="10" dur="500"/>
                                        <p:tgtEl>
                                          <p:spTgt spid="10">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Effect transition="in" filter="wipe(up)">
                                      <p:cBhvr>
                                        <p:cTn id="13" dur="500"/>
                                        <p:tgtEl>
                                          <p:spTgt spid="11">
                                            <p:txEl>
                                              <p:pRg st="0" end="0"/>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up)">
                                      <p:cBhvr>
                                        <p:cTn id="16"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01424"/>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a:t>
            </a:r>
            <a:endParaRPr lang="en-US" sz="2800" b="1" dirty="0" smtClean="0">
              <a:latin typeface="Cambria" pitchFamily="18" charset="0"/>
            </a:endParaRPr>
          </a:p>
          <a:p>
            <a:pPr marL="274320" indent="-274320"/>
            <a:r>
              <a:rPr lang="en-US" sz="2400" b="1" dirty="0" smtClean="0">
                <a:latin typeface="Cambria" pitchFamily="18" charset="0"/>
              </a:rPr>
              <a:t> </a:t>
            </a:r>
          </a:p>
          <a:p>
            <a:pPr marL="274320" indent="-274320">
              <a:buFont typeface="Arial" pitchFamily="34" charset="0"/>
              <a:buChar char="•"/>
            </a:pPr>
            <a:r>
              <a:rPr lang="en-US" sz="2800" b="1" dirty="0" smtClean="0">
                <a:latin typeface="Cambria" pitchFamily="18" charset="0"/>
              </a:rPr>
              <a:t>Consequently, God has given such people over to </a:t>
            </a:r>
            <a:r>
              <a:rPr lang="en-US" sz="2800" b="1" i="1" u="sng" dirty="0" smtClean="0">
                <a:latin typeface="Cambria" pitchFamily="18" charset="0"/>
              </a:rPr>
              <a:t>impurity</a:t>
            </a:r>
            <a:r>
              <a:rPr lang="en-US" sz="2800" b="1" dirty="0" smtClean="0">
                <a:latin typeface="Cambria" pitchFamily="18" charset="0"/>
              </a:rPr>
              <a:t>, to </a:t>
            </a:r>
            <a:r>
              <a:rPr lang="en-US" sz="2800" b="1" i="1" u="sng" dirty="0" smtClean="0">
                <a:latin typeface="Cambria" pitchFamily="18" charset="0"/>
              </a:rPr>
              <a:t>degrading</a:t>
            </a:r>
            <a:r>
              <a:rPr lang="en-US" sz="2800" b="1" i="1" dirty="0" smtClean="0">
                <a:latin typeface="Cambria" pitchFamily="18" charset="0"/>
              </a:rPr>
              <a:t> </a:t>
            </a:r>
            <a:r>
              <a:rPr lang="en-US" sz="2800" b="1" i="1" u="sng" dirty="0" smtClean="0">
                <a:latin typeface="Cambria" pitchFamily="18" charset="0"/>
              </a:rPr>
              <a:t>passions</a:t>
            </a:r>
            <a:r>
              <a:rPr lang="en-US" sz="2800" b="1" dirty="0" smtClean="0">
                <a:latin typeface="Cambria" pitchFamily="18" charset="0"/>
              </a:rPr>
              <a:t>, and to a </a:t>
            </a:r>
            <a:r>
              <a:rPr lang="en-US" sz="2800" b="1" i="1" dirty="0" smtClean="0">
                <a:effectLst>
                  <a:outerShdw blurRad="38100" dist="38100" dir="2700000" algn="tl">
                    <a:srgbClr val="000000">
                      <a:alpha val="43137"/>
                    </a:srgbClr>
                  </a:outerShdw>
                </a:effectLst>
                <a:latin typeface="Cambria" pitchFamily="18" charset="0"/>
              </a:rPr>
              <a:t>depraved mind</a:t>
            </a:r>
            <a:r>
              <a:rPr lang="en-US" sz="2800" b="1" dirty="0" smtClean="0">
                <a:latin typeface="Cambria" pitchFamily="18" charset="0"/>
              </a:rPr>
              <a:t>.  That is, a mind proven to be worthless by its deeds.</a:t>
            </a:r>
          </a:p>
          <a:p>
            <a:pPr marL="274320" indent="-274320"/>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Paul then sliced through the armor of the </a:t>
            </a:r>
            <a:r>
              <a:rPr lang="en-US" sz="2800" b="1" i="1" u="sng" dirty="0" smtClean="0">
                <a:latin typeface="Cambria" pitchFamily="18" charset="0"/>
              </a:rPr>
              <a:t>self</a:t>
            </a:r>
            <a:r>
              <a:rPr lang="en-US" sz="2800" b="1" dirty="0" smtClean="0">
                <a:latin typeface="Cambria" pitchFamily="18" charset="0"/>
              </a:rPr>
              <a:t>-</a:t>
            </a:r>
            <a:r>
              <a:rPr lang="en-US" sz="2800" b="1" i="1" u="sng" dirty="0" smtClean="0">
                <a:latin typeface="Cambria" pitchFamily="18" charset="0"/>
              </a:rPr>
              <a:t>satisfied</a:t>
            </a:r>
            <a:r>
              <a:rPr lang="en-US" sz="2800" b="1" dirty="0" smtClean="0">
                <a:latin typeface="Cambria" pitchFamily="18" charset="0"/>
              </a:rPr>
              <a:t> crusader, the </a:t>
            </a:r>
            <a:r>
              <a:rPr lang="en-US" sz="2800" b="1" i="1" u="sng" dirty="0" smtClean="0">
                <a:latin typeface="Cambria" pitchFamily="18" charset="0"/>
              </a:rPr>
              <a:t>self</a:t>
            </a:r>
            <a:r>
              <a:rPr lang="en-US" sz="2800" b="1" dirty="0" smtClean="0">
                <a:latin typeface="Cambria" pitchFamily="18" charset="0"/>
              </a:rPr>
              <a:t>-</a:t>
            </a:r>
            <a:r>
              <a:rPr lang="en-US" sz="2800" b="1" i="1" u="sng" dirty="0" smtClean="0">
                <a:latin typeface="Cambria" pitchFamily="18" charset="0"/>
              </a:rPr>
              <a:t>righteous</a:t>
            </a:r>
            <a:r>
              <a:rPr lang="en-US" sz="2800" b="1" dirty="0" smtClean="0">
                <a:latin typeface="Cambria" pitchFamily="18" charset="0"/>
              </a:rPr>
              <a:t> moralist, who presumes to be above judgment by virtue of his or her rituals and traditions.  Yet beneath the armor of religion beats a </a:t>
            </a:r>
            <a:r>
              <a:rPr lang="en-US" sz="2800" b="1" i="1" dirty="0" smtClean="0">
                <a:effectLst>
                  <a:outerShdw blurRad="38100" dist="38100" dir="2700000" algn="tl">
                    <a:srgbClr val="000000">
                      <a:alpha val="43137"/>
                    </a:srgbClr>
                  </a:outerShdw>
                </a:effectLst>
                <a:latin typeface="Cambria" pitchFamily="18" charset="0"/>
              </a:rPr>
              <a:t>corrupt</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heart</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2:1-16</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wipe(left)">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left)">
                                      <p:cBhvr>
                                        <p:cTn id="1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32311"/>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a:t>
            </a:r>
            <a:endParaRPr lang="en-US" sz="2800" b="1" dirty="0" smtClean="0">
              <a:latin typeface="Cambria" pitchFamily="18" charset="0"/>
            </a:endParaRPr>
          </a:p>
          <a:p>
            <a:pPr marL="274320" indent="-274320"/>
            <a:r>
              <a:rPr lang="en-US" sz="2400" b="1" dirty="0" smtClean="0">
                <a:latin typeface="Cambria" pitchFamily="18" charset="0"/>
              </a:rPr>
              <a:t> </a:t>
            </a:r>
          </a:p>
          <a:p>
            <a:pPr marL="274320" indent="-274320">
              <a:buFont typeface="Arial" pitchFamily="34" charset="0"/>
              <a:buChar char="•"/>
            </a:pPr>
            <a:r>
              <a:rPr lang="en-US" sz="2800" b="1" dirty="0" smtClean="0">
                <a:latin typeface="Cambria" pitchFamily="18" charset="0"/>
              </a:rPr>
              <a:t>Lastly, Paul </a:t>
            </a:r>
            <a:r>
              <a:rPr lang="en-US" sz="2800" b="1" i="1" u="sng" dirty="0" smtClean="0">
                <a:latin typeface="Cambria" pitchFamily="18" charset="0"/>
              </a:rPr>
              <a:t>defrocks</a:t>
            </a:r>
            <a:r>
              <a:rPr lang="en-US" sz="2800" b="1" dirty="0" smtClean="0">
                <a:latin typeface="Cambria" pitchFamily="18" charset="0"/>
              </a:rPr>
              <a:t> his fellow brothers of the covenant.  Clearly, God chose the </a:t>
            </a:r>
            <a:r>
              <a:rPr lang="en-US" sz="2800" b="1" dirty="0" smtClean="0">
                <a:effectLst>
                  <a:outerShdw blurRad="38100" dist="38100" dir="2700000" algn="tl">
                    <a:srgbClr val="000000">
                      <a:alpha val="43137"/>
                    </a:srgbClr>
                  </a:outerShdw>
                </a:effectLst>
                <a:latin typeface="Cambria" pitchFamily="18" charset="0"/>
              </a:rPr>
              <a:t>Hebrew</a:t>
            </a:r>
            <a:r>
              <a:rPr lang="en-US" sz="2800" b="1" dirty="0" smtClean="0">
                <a:latin typeface="Cambria" pitchFamily="18" charset="0"/>
              </a:rPr>
              <a:t> people to receive his Word and to share it with the world, yet they were not exempt from </a:t>
            </a:r>
            <a:r>
              <a:rPr lang="en-US" sz="2800" b="1" i="1" dirty="0" smtClean="0">
                <a:effectLst>
                  <a:outerShdw blurRad="38100" dist="38100" dir="2700000" algn="tl">
                    <a:srgbClr val="000000">
                      <a:alpha val="43137"/>
                    </a:srgbClr>
                  </a:outerShdw>
                </a:effectLst>
                <a:latin typeface="Cambria" pitchFamily="18" charset="0"/>
              </a:rPr>
              <a:t>divine judgment</a:t>
            </a:r>
            <a:r>
              <a:rPr lang="en-US" sz="2800" b="1" dirty="0" smtClean="0">
                <a:latin typeface="Cambria" pitchFamily="18" charset="0"/>
              </a:rPr>
              <a:t>.</a:t>
            </a:r>
          </a:p>
          <a:p>
            <a:pPr marL="274320" indent="-274320"/>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In fact, they deserved a greater portion.  </a:t>
            </a:r>
            <a:r>
              <a:rPr lang="en-US" sz="2800" b="1" dirty="0" smtClean="0">
                <a:effectLst>
                  <a:outerShdw blurRad="38100" dist="38100" dir="2700000" algn="tl">
                    <a:srgbClr val="000000">
                      <a:alpha val="43137"/>
                    </a:srgbClr>
                  </a:outerShdw>
                </a:effectLst>
                <a:latin typeface="Cambria" pitchFamily="18" charset="0"/>
              </a:rPr>
              <a:t>Gentiles</a:t>
            </a:r>
            <a:r>
              <a:rPr lang="en-US" sz="2800" b="1" dirty="0" smtClean="0">
                <a:latin typeface="Cambria" pitchFamily="18" charset="0"/>
              </a:rPr>
              <a:t> sinned in </a:t>
            </a:r>
            <a:r>
              <a:rPr lang="en-US" sz="2800" b="1" i="1" dirty="0" smtClean="0">
                <a:effectLst>
                  <a:outerShdw blurRad="38100" dist="38100" dir="2700000" algn="tl">
                    <a:srgbClr val="000000">
                      <a:alpha val="43137"/>
                    </a:srgbClr>
                  </a:outerShdw>
                </a:effectLst>
                <a:latin typeface="Cambria" pitchFamily="18" charset="0"/>
              </a:rPr>
              <a:t>ignorance</a:t>
            </a:r>
            <a:r>
              <a:rPr lang="en-US" sz="2800" b="1" dirty="0" smtClean="0">
                <a:latin typeface="Cambria" pitchFamily="18" charset="0"/>
              </a:rPr>
              <a:t> and would reap the wages of sin, but </a:t>
            </a:r>
            <a:r>
              <a:rPr lang="en-US" sz="2800" b="1" dirty="0" smtClean="0">
                <a:effectLst>
                  <a:outerShdw blurRad="38100" dist="38100" dir="2700000" algn="tl">
                    <a:srgbClr val="000000">
                      <a:alpha val="43137"/>
                    </a:srgbClr>
                  </a:outerShdw>
                </a:effectLst>
                <a:latin typeface="Cambria" pitchFamily="18" charset="0"/>
              </a:rPr>
              <a:t>Jews</a:t>
            </a:r>
            <a:r>
              <a:rPr lang="en-US" sz="2800" b="1" dirty="0" smtClean="0">
                <a:latin typeface="Cambria" pitchFamily="18" charset="0"/>
              </a:rPr>
              <a:t> rebelled against God with a </a:t>
            </a:r>
            <a:r>
              <a:rPr lang="en-US" sz="2800" b="1" i="1" dirty="0" smtClean="0">
                <a:effectLst>
                  <a:outerShdw blurRad="38100" dist="38100" dir="2700000" algn="tl">
                    <a:srgbClr val="000000">
                      <a:alpha val="43137"/>
                    </a:srgbClr>
                  </a:outerShdw>
                </a:effectLst>
                <a:latin typeface="Cambria" pitchFamily="18" charset="0"/>
              </a:rPr>
              <a:t>greater knowledge</a:t>
            </a:r>
            <a:r>
              <a:rPr lang="en-US" sz="2800" b="1" dirty="0" smtClean="0">
                <a:latin typeface="Cambria" pitchFamily="18" charset="0"/>
              </a:rPr>
              <a:t> of what they were rejecting, knowing fully who they </a:t>
            </a:r>
            <a:r>
              <a:rPr lang="en-US" sz="2800" b="1" i="1" u="sng" dirty="0" smtClean="0">
                <a:latin typeface="Cambria" pitchFamily="18" charset="0"/>
              </a:rPr>
              <a:t>offended</a:t>
            </a:r>
            <a:r>
              <a:rPr lang="en-US" sz="2800" b="1" dirty="0" smtClean="0">
                <a:latin typeface="Cambria" pitchFamily="18" charset="0"/>
              </a:rPr>
              <a:t> and the </a:t>
            </a:r>
            <a:r>
              <a:rPr lang="en-US" sz="2800" b="1" i="1" u="sng" dirty="0" smtClean="0">
                <a:latin typeface="Cambria" pitchFamily="18" charset="0"/>
              </a:rPr>
              <a:t>consequences</a:t>
            </a:r>
            <a:r>
              <a:rPr lang="en-US" sz="2800" b="1" dirty="0" smtClean="0">
                <a:latin typeface="Cambria" pitchFamily="18" charset="0"/>
              </a:rPr>
              <a:t> their sin would reap.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wipe(left)">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left)">
                                      <p:cBhvr>
                                        <p:cTn id="1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770537"/>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a:t>
            </a:r>
            <a:endParaRPr lang="en-US" sz="2800" b="1" dirty="0" smtClean="0">
              <a:latin typeface="Cambria" pitchFamily="18" charset="0"/>
            </a:endParaRPr>
          </a:p>
          <a:p>
            <a:pPr marL="274320" indent="-274320"/>
            <a:r>
              <a:rPr lang="en-US" sz="2400" b="1" dirty="0" smtClean="0">
                <a:latin typeface="Cambria" pitchFamily="18" charset="0"/>
              </a:rPr>
              <a:t> </a:t>
            </a:r>
          </a:p>
          <a:p>
            <a:pPr marL="274320" indent="-274320">
              <a:buFont typeface="Arial" pitchFamily="34" charset="0"/>
              <a:buChar char="•"/>
            </a:pPr>
            <a:r>
              <a:rPr lang="en-US" sz="2800" b="1" dirty="0" smtClean="0">
                <a:latin typeface="Cambria" pitchFamily="18" charset="0"/>
              </a:rPr>
              <a:t>By this point in his letter, Paul had sufficiently demonstrated that </a:t>
            </a:r>
            <a:r>
              <a:rPr lang="en-US" sz="2800" b="1" i="1" dirty="0" smtClean="0">
                <a:effectLst>
                  <a:outerShdw blurRad="38100" dist="38100" dir="2700000" algn="tl">
                    <a:srgbClr val="000000">
                      <a:alpha val="43137"/>
                    </a:srgbClr>
                  </a:outerShdw>
                </a:effectLst>
                <a:latin typeface="Cambria" pitchFamily="18" charset="0"/>
              </a:rPr>
              <a:t>everyone is guilty</a:t>
            </a:r>
            <a:r>
              <a:rPr lang="en-US" sz="2800" b="1" dirty="0" smtClean="0">
                <a:latin typeface="Cambria" pitchFamily="18" charset="0"/>
              </a:rPr>
              <a:t>:  the willfully ignorant (</a:t>
            </a:r>
            <a:r>
              <a:rPr lang="en-US" sz="2800" b="1" dirty="0" smtClean="0">
                <a:effectLst>
                  <a:outerShdw blurRad="38100" dist="38100" dir="2700000" algn="tl">
                    <a:srgbClr val="000000">
                      <a:alpha val="43137"/>
                    </a:srgbClr>
                  </a:outerShdw>
                </a:effectLst>
                <a:latin typeface="Cambria" pitchFamily="18" charset="0"/>
              </a:rPr>
              <a:t>1:18-32</a:t>
            </a:r>
            <a:r>
              <a:rPr lang="en-US" sz="2800" b="1" dirty="0" smtClean="0">
                <a:latin typeface="Cambria" pitchFamily="18" charset="0"/>
              </a:rPr>
              <a:t>), the self-righteous (</a:t>
            </a:r>
            <a:r>
              <a:rPr lang="en-US" sz="2800" b="1" dirty="0" smtClean="0">
                <a:effectLst>
                  <a:outerShdw blurRad="38100" dist="38100" dir="2700000" algn="tl">
                    <a:srgbClr val="000000">
                      <a:alpha val="43137"/>
                    </a:srgbClr>
                  </a:outerShdw>
                </a:effectLst>
                <a:latin typeface="Cambria" pitchFamily="18" charset="0"/>
              </a:rPr>
              <a:t>2:1-16</a:t>
            </a:r>
            <a:r>
              <a:rPr lang="en-US" sz="2800" b="1" dirty="0" smtClean="0">
                <a:latin typeface="Cambria" pitchFamily="18" charset="0"/>
              </a:rPr>
              <a:t>), and the super-religious (</a:t>
            </a:r>
            <a:r>
              <a:rPr lang="en-US" sz="2800" b="1" dirty="0" smtClean="0">
                <a:effectLst>
                  <a:outerShdw blurRad="38100" dist="38100" dir="2700000" algn="tl">
                    <a:srgbClr val="000000">
                      <a:alpha val="43137"/>
                    </a:srgbClr>
                  </a:outerShdw>
                </a:effectLst>
                <a:latin typeface="Cambria" pitchFamily="18" charset="0"/>
              </a:rPr>
              <a:t>2:17-19</a:t>
            </a:r>
            <a:r>
              <a:rPr lang="en-US" sz="2800" b="1" dirty="0" smtClean="0">
                <a:latin typeface="Cambria" pitchFamily="18" charset="0"/>
              </a:rPr>
              <a:t>).</a:t>
            </a:r>
          </a:p>
          <a:p>
            <a:pPr marL="274320" indent="-274320"/>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They all deserve the </a:t>
            </a:r>
            <a:r>
              <a:rPr lang="en-US" sz="2800" b="1" i="1" dirty="0" smtClean="0">
                <a:effectLst>
                  <a:outerShdw blurRad="38100" dist="38100" dir="2700000" algn="tl">
                    <a:srgbClr val="000000">
                      <a:alpha val="43137"/>
                    </a:srgbClr>
                  </a:outerShdw>
                </a:effectLst>
                <a:latin typeface="Cambria" pitchFamily="18" charset="0"/>
              </a:rPr>
              <a:t>wrath</a:t>
            </a:r>
            <a:r>
              <a:rPr lang="en-US" sz="2800" b="1" dirty="0" smtClean="0">
                <a:latin typeface="Cambria" pitchFamily="18" charset="0"/>
              </a:rPr>
              <a:t> of God.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As Paul taught this truth in the synagogues, he undoubtedly encountered a number of </a:t>
            </a:r>
            <a:r>
              <a:rPr lang="en-US" sz="2800" b="1" i="1" u="sng" dirty="0" smtClean="0">
                <a:latin typeface="Cambria" pitchFamily="18" charset="0"/>
              </a:rPr>
              <a:t>objections</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wipe(left)">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left)">
                                      <p:cBhvr>
                                        <p:cTn id="14" dur="10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left)">
                                      <p:cBhvr>
                                        <p:cTn id="19"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770537"/>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a:t>
            </a:r>
            <a:endParaRPr lang="en-US" sz="2800" b="1" dirty="0" smtClean="0">
              <a:latin typeface="Cambria" pitchFamily="18" charset="0"/>
            </a:endParaRPr>
          </a:p>
          <a:p>
            <a:pPr marL="274320" indent="-274320"/>
            <a:r>
              <a:rPr lang="en-US" sz="2400" b="1" dirty="0" smtClean="0">
                <a:latin typeface="Cambria" pitchFamily="18" charset="0"/>
              </a:rPr>
              <a:t> </a:t>
            </a:r>
          </a:p>
          <a:p>
            <a:pPr marL="274320" indent="-274320">
              <a:buFont typeface="Arial" pitchFamily="34" charset="0"/>
              <a:buChar char="•"/>
            </a:pPr>
            <a:r>
              <a:rPr lang="en-US" sz="2800" b="1" dirty="0" smtClean="0">
                <a:latin typeface="Cambria" pitchFamily="18" charset="0"/>
              </a:rPr>
              <a:t>To anticipate </a:t>
            </a:r>
            <a:r>
              <a:rPr lang="en-US" sz="2800" b="1" i="1" dirty="0" smtClean="0">
                <a:effectLst>
                  <a:outerShdw blurRad="38100" dist="38100" dir="2700000" algn="tl">
                    <a:srgbClr val="000000">
                      <a:alpha val="43137"/>
                    </a:srgbClr>
                  </a:outerShdw>
                </a:effectLst>
                <a:latin typeface="Cambria" pitchFamily="18" charset="0"/>
              </a:rPr>
              <a:t>rebuttals</a:t>
            </a:r>
            <a:r>
              <a:rPr lang="en-US" sz="2800" b="1" dirty="0" smtClean="0">
                <a:latin typeface="Cambria" pitchFamily="18" charset="0"/>
              </a:rPr>
              <a:t> among his readers, the apostle restates each of the four most common objections in the form of a question.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question of . . . </a:t>
            </a:r>
          </a:p>
          <a:p>
            <a:pPr marL="731520" lvl="1" indent="-274320"/>
            <a:r>
              <a:rPr lang="en-US" sz="2400" b="1" dirty="0" smtClean="0">
                <a:effectLst>
                  <a:outerShdw blurRad="38100" dist="38100" dir="2700000" algn="tl">
                    <a:srgbClr val="000000">
                      <a:alpha val="43137"/>
                    </a:srgbClr>
                  </a:outerShdw>
                </a:effectLst>
                <a:latin typeface="Cambria" pitchFamily="18" charset="0"/>
              </a:rPr>
              <a:t>1]</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racial advantages</a:t>
            </a:r>
          </a:p>
          <a:p>
            <a:pPr marL="731520" lvl="1" indent="-274320"/>
            <a:r>
              <a:rPr lang="en-US" sz="2400" b="1" dirty="0" smtClean="0">
                <a:effectLst>
                  <a:outerShdw blurRad="38100" dist="38100" dir="2700000" algn="tl">
                    <a:srgbClr val="000000">
                      <a:alpha val="43137"/>
                    </a:srgbClr>
                  </a:outerShdw>
                </a:effectLst>
                <a:latin typeface="Cambria" pitchFamily="18" charset="0"/>
              </a:rPr>
              <a:t>2]</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divine faithfulness</a:t>
            </a:r>
          </a:p>
          <a:p>
            <a:pPr marL="731520" lvl="1" indent="-274320"/>
            <a:r>
              <a:rPr lang="en-US" sz="2400" b="1" dirty="0" smtClean="0">
                <a:effectLst>
                  <a:outerShdw blurRad="38100" dist="38100" dir="2700000" algn="tl">
                    <a:srgbClr val="000000">
                      <a:alpha val="43137"/>
                    </a:srgbClr>
                  </a:outerShdw>
                </a:effectLst>
                <a:latin typeface="Cambria" pitchFamily="18" charset="0"/>
              </a:rPr>
              <a:t>3]</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confused righteousness</a:t>
            </a:r>
          </a:p>
          <a:p>
            <a:pPr marL="731520" lvl="1" indent="-274320"/>
            <a:r>
              <a:rPr lang="en-US" sz="2400" b="1" dirty="0" smtClean="0">
                <a:effectLst>
                  <a:outerShdw blurRad="38100" dist="38100" dir="2700000" algn="tl">
                    <a:srgbClr val="000000">
                      <a:alpha val="43137"/>
                    </a:srgbClr>
                  </a:outerShdw>
                </a:effectLst>
                <a:latin typeface="Cambria" pitchFamily="18" charset="0"/>
              </a:rPr>
              <a:t>4]</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twisted logic</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1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left)">
                                      <p:cBhvr>
                                        <p:cTn id="21" dur="10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left)">
                                      <p:cBhvr>
                                        <p:cTn id="26" dur="10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wipe(left)">
                                      <p:cBhvr>
                                        <p:cTn id="31" dur="10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wipe(left)">
                                      <p:cBhvr>
                                        <p:cTn id="36"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3:1 – 2</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9" name="Picture 8" descr="3 - 1-2 text.jpg"/>
          <p:cNvPicPr>
            <a:picLocks noChangeAspect="1"/>
          </p:cNvPicPr>
          <p:nvPr/>
        </p:nvPicPr>
        <p:blipFill>
          <a:blip r:embed="rId3" cstate="print"/>
          <a:srcRect l="7324" b="25130"/>
          <a:stretch>
            <a:fillRect/>
          </a:stretch>
        </p:blipFill>
        <p:spPr>
          <a:xfrm>
            <a:off x="380999" y="1143000"/>
            <a:ext cx="8426129" cy="5105400"/>
          </a:xfrm>
          <a:prstGeom prst="rect">
            <a:avLst/>
          </a:prstGeom>
          <a:ln>
            <a:noFill/>
          </a:ln>
          <a:effectLst>
            <a:outerShdw blurRad="190500" algn="tl" rotWithShape="0">
              <a:srgbClr val="000000">
                <a:alpha val="70000"/>
              </a:srgbClr>
            </a:outerShdw>
          </a:effectLst>
        </p:spPr>
      </p:pic>
      <p:cxnSp>
        <p:nvCxnSpPr>
          <p:cNvPr id="15" name="Straight Connector 14"/>
          <p:cNvCxnSpPr/>
          <p:nvPr/>
        </p:nvCxnSpPr>
        <p:spPr>
          <a:xfrm>
            <a:off x="2895600" y="3733800"/>
            <a:ext cx="731520" cy="0"/>
          </a:xfrm>
          <a:prstGeom prst="line">
            <a:avLst/>
          </a:prstGeom>
          <a:ln w="50800">
            <a:solidFill>
              <a:schemeClr val="bg1"/>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1219200" y="4191000"/>
            <a:ext cx="2468880" cy="0"/>
          </a:xfrm>
          <a:prstGeom prst="line">
            <a:avLst/>
          </a:prstGeom>
          <a:ln w="50800">
            <a:solidFill>
              <a:schemeClr val="bg1"/>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The question of racial advantage:</a:t>
            </a:r>
            <a:r>
              <a:rPr lang="en-US" sz="2800" b="1" dirty="0" smtClean="0">
                <a:latin typeface="Cambria" pitchFamily="18" charset="0"/>
              </a:rPr>
              <a:t>  “What’s the advantage of being a Jew or what value is there in circumcision?” (</a:t>
            </a:r>
            <a:r>
              <a:rPr lang="en-US" sz="2800" b="1" dirty="0" smtClean="0">
                <a:effectLst>
                  <a:outerShdw blurRad="38100" dist="38100" dir="2700000" algn="tl">
                    <a:srgbClr val="000000">
                      <a:alpha val="43137"/>
                    </a:srgbClr>
                  </a:outerShdw>
                </a:effectLst>
                <a:latin typeface="Cambria" pitchFamily="18" charset="0"/>
              </a:rPr>
              <a:t>3:1</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In other words, if God’s covenant with the descendants of Abraham (and those Gentiles who enter the same covenant by choice [</a:t>
            </a:r>
            <a:r>
              <a:rPr lang="en-US" sz="2800" b="1" dirty="0" smtClean="0">
                <a:effectLst>
                  <a:outerShdw blurRad="38100" dist="38100" dir="2700000" algn="tl">
                    <a:srgbClr val="000000">
                      <a:alpha val="43137"/>
                    </a:srgbClr>
                  </a:outerShdw>
                </a:effectLst>
                <a:latin typeface="Cambria" pitchFamily="18" charset="0"/>
              </a:rPr>
              <a:t>Gen. 17:12-13</a:t>
            </a:r>
            <a:r>
              <a:rPr lang="en-US" sz="2800" b="1" dirty="0" smtClean="0">
                <a:latin typeface="Cambria" pitchFamily="18" charset="0"/>
              </a:rPr>
              <a:t>]) doesn’t make them righteous, what was the point.  How are we “</a:t>
            </a:r>
            <a:r>
              <a:rPr lang="en-US" sz="2800" b="1" dirty="0" smtClean="0">
                <a:effectLst>
                  <a:outerShdw blurRad="38100" dist="38100" dir="2700000" algn="tl">
                    <a:srgbClr val="000000">
                      <a:alpha val="43137"/>
                    </a:srgbClr>
                  </a:outerShdw>
                </a:effectLst>
                <a:latin typeface="Cambria" pitchFamily="18" charset="0"/>
              </a:rPr>
              <a:t>greater than</a:t>
            </a:r>
            <a:r>
              <a:rPr lang="en-US" sz="2800" b="1" dirty="0" smtClean="0">
                <a:latin typeface="Cambria" pitchFamily="18" charset="0"/>
              </a:rPr>
              <a:t>” the Gentiles?  What are the “</a:t>
            </a:r>
            <a:r>
              <a:rPr lang="en-US" sz="2800" b="1" dirty="0" smtClean="0">
                <a:effectLst>
                  <a:outerShdw blurRad="38100" dist="38100" dir="2700000" algn="tl">
                    <a:srgbClr val="000000">
                      <a:alpha val="43137"/>
                    </a:srgbClr>
                  </a:outerShdw>
                </a:effectLst>
                <a:latin typeface="Cambria" pitchFamily="18" charset="0"/>
              </a:rPr>
              <a:t>benefits</a:t>
            </a:r>
            <a:r>
              <a:rPr lang="en-US" sz="2800" b="1" dirty="0" smtClean="0">
                <a:latin typeface="Cambria" pitchFamily="18" charset="0"/>
              </a:rPr>
              <a:t>” of our privilege?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Paul explains that God’s </a:t>
            </a:r>
            <a:r>
              <a:rPr lang="en-US" sz="2800" b="1" dirty="0" smtClean="0">
                <a:effectLst>
                  <a:outerShdw blurRad="38100" dist="38100" dir="2700000" algn="tl">
                    <a:srgbClr val="000000">
                      <a:alpha val="43137"/>
                    </a:srgbClr>
                  </a:outerShdw>
                </a:effectLst>
                <a:latin typeface="Cambria" pitchFamily="18" charset="0"/>
              </a:rPr>
              <a:t>covenant</a:t>
            </a:r>
            <a:r>
              <a:rPr lang="en-US" sz="2800" b="1" dirty="0" smtClean="0">
                <a:latin typeface="Cambria" pitchFamily="18" charset="0"/>
              </a:rPr>
              <a:t> does not exempt anyone from </a:t>
            </a:r>
            <a:r>
              <a:rPr lang="en-US" sz="2800" b="1" dirty="0" smtClean="0">
                <a:effectLst>
                  <a:outerShdw blurRad="38100" dist="38100" dir="2700000" algn="tl">
                    <a:srgbClr val="000000">
                      <a:alpha val="43137"/>
                    </a:srgbClr>
                  </a:outerShdw>
                </a:effectLst>
                <a:latin typeface="Cambria" pitchFamily="18" charset="0"/>
              </a:rPr>
              <a:t>judgment</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3:1 – 2</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Paul tells the Jew they benefit </a:t>
            </a:r>
            <a:r>
              <a:rPr lang="en-US" sz="2800" b="1" i="1" dirty="0" smtClean="0">
                <a:latin typeface="Cambria" pitchFamily="18" charset="0"/>
              </a:rPr>
              <a:t>“</a:t>
            </a:r>
            <a:r>
              <a:rPr lang="en-US" sz="2800" b="1" i="1" dirty="0" smtClean="0">
                <a:effectLst>
                  <a:outerShdw blurRad="38100" dist="38100" dir="2700000" algn="tl">
                    <a:srgbClr val="000000">
                      <a:alpha val="43137"/>
                    </a:srgbClr>
                  </a:outerShdw>
                </a:effectLst>
                <a:latin typeface="Cambria" pitchFamily="18" charset="0"/>
              </a:rPr>
              <a:t>in every respect.</a:t>
            </a:r>
            <a:r>
              <a:rPr lang="en-US" sz="2800" b="1" i="1" dirty="0" smtClean="0">
                <a:latin typeface="Cambria" pitchFamily="18" charset="0"/>
              </a:rPr>
              <a:t>”</a:t>
            </a:r>
            <a:r>
              <a:rPr lang="en-US" sz="2800" b="1" dirty="0" smtClean="0">
                <a:latin typeface="Cambria" pitchFamily="18" charset="0"/>
              </a:rPr>
              <a:t>  It is an </a:t>
            </a:r>
            <a:r>
              <a:rPr lang="en-US" sz="2800" b="1" i="1" dirty="0" smtClean="0">
                <a:effectLst>
                  <a:outerShdw blurRad="38100" dist="38100" dir="2700000" algn="tl">
                    <a:srgbClr val="000000">
                      <a:alpha val="43137"/>
                    </a:srgbClr>
                  </a:outerShdw>
                </a:effectLst>
                <a:latin typeface="Cambria" pitchFamily="18" charset="0"/>
              </a:rPr>
              <a:t>unequaled privilege</a:t>
            </a:r>
            <a:r>
              <a:rPr lang="en-US" sz="2800" b="1" dirty="0" smtClean="0">
                <a:latin typeface="Cambria" pitchFamily="18" charset="0"/>
              </a:rPr>
              <a:t>.  The descendants of Abraham, Isaac, and Jacob received </a:t>
            </a:r>
            <a:r>
              <a:rPr lang="en-US" sz="2800" b="1" i="1" u="sng" dirty="0" smtClean="0">
                <a:latin typeface="Cambria" pitchFamily="18" charset="0"/>
              </a:rPr>
              <a:t>more</a:t>
            </a:r>
            <a:r>
              <a:rPr lang="en-US" sz="2800" b="1" dirty="0" smtClean="0">
                <a:latin typeface="Cambria" pitchFamily="18" charset="0"/>
              </a:rPr>
              <a:t> </a:t>
            </a:r>
            <a:r>
              <a:rPr lang="en-US" sz="2800" b="1" i="1" u="sng" dirty="0" smtClean="0">
                <a:latin typeface="Cambria" pitchFamily="18" charset="0"/>
              </a:rPr>
              <a:t>truth</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the Oracles of God</a:t>
            </a:r>
            <a:r>
              <a:rPr lang="en-US" sz="2800" b="1" dirty="0" smtClean="0">
                <a:latin typeface="Cambria" pitchFamily="18" charset="0"/>
              </a:rPr>
              <a:t>) than any other group of people on earth.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To the Jew the </a:t>
            </a:r>
            <a:r>
              <a:rPr lang="en-US" sz="2800" b="1" i="1" dirty="0" smtClean="0">
                <a:effectLst>
                  <a:outerShdw blurRad="38100" dist="38100" dir="2700000" algn="tl">
                    <a:srgbClr val="000000">
                      <a:alpha val="43137"/>
                    </a:srgbClr>
                  </a:outerShdw>
                </a:effectLst>
                <a:latin typeface="Cambria" pitchFamily="18" charset="0"/>
              </a:rPr>
              <a:t>Scriptures</a:t>
            </a:r>
            <a:r>
              <a:rPr lang="en-US" sz="2800" b="1" dirty="0" smtClean="0">
                <a:latin typeface="Cambria" pitchFamily="18" charset="0"/>
              </a:rPr>
              <a:t> were given.  Through them the </a:t>
            </a:r>
            <a:r>
              <a:rPr lang="en-US" sz="2800" b="1" i="1" dirty="0" smtClean="0">
                <a:effectLst>
                  <a:outerShdw blurRad="38100" dist="38100" dir="2700000" algn="tl">
                    <a:srgbClr val="000000">
                      <a:alpha val="43137"/>
                    </a:srgbClr>
                  </a:outerShdw>
                </a:effectLst>
                <a:latin typeface="Cambria" pitchFamily="18" charset="0"/>
              </a:rPr>
              <a:t>Scriptures</a:t>
            </a:r>
            <a:r>
              <a:rPr lang="en-US" sz="2800" b="1" dirty="0" smtClean="0">
                <a:latin typeface="Cambria" pitchFamily="18" charset="0"/>
              </a:rPr>
              <a:t> were shared.  From them the whole world would receive God’s invitation to receive </a:t>
            </a:r>
            <a:r>
              <a:rPr lang="en-US" sz="2800" b="1" i="1" u="sng" dirty="0" smtClean="0">
                <a:latin typeface="Cambria" pitchFamily="18" charset="0"/>
              </a:rPr>
              <a:t>grace</a:t>
            </a:r>
            <a:r>
              <a:rPr lang="en-US" sz="2800" b="1" dirty="0" smtClean="0">
                <a:latin typeface="Cambria" pitchFamily="18" charset="0"/>
              </a:rPr>
              <a:t> and </a:t>
            </a:r>
            <a:r>
              <a:rPr lang="en-US" sz="2800" b="1" i="1" u="sng" dirty="0" smtClean="0">
                <a:latin typeface="Cambria" pitchFamily="18" charset="0"/>
              </a:rPr>
              <a:t>salvation</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Jew knew the </a:t>
            </a:r>
            <a:r>
              <a:rPr lang="en-US" sz="2800" b="1" i="1" u="sng" dirty="0" smtClean="0">
                <a:latin typeface="Cambria" pitchFamily="18" charset="0"/>
              </a:rPr>
              <a:t>will</a:t>
            </a:r>
            <a:r>
              <a:rPr lang="en-US" sz="2800" b="1" dirty="0" smtClean="0">
                <a:latin typeface="Cambria" pitchFamily="18" charset="0"/>
              </a:rPr>
              <a:t> and </a:t>
            </a:r>
            <a:r>
              <a:rPr lang="en-US" sz="2800" b="1" i="1" u="sng" dirty="0" smtClean="0">
                <a:latin typeface="Cambria" pitchFamily="18" charset="0"/>
              </a:rPr>
              <a:t>knowledge</a:t>
            </a:r>
            <a:r>
              <a:rPr lang="en-US" sz="2800" b="1" dirty="0" smtClean="0">
                <a:latin typeface="Cambria" pitchFamily="18" charset="0"/>
              </a:rPr>
              <a:t> of God spoken through prophets and sung in psalms.</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3:1 – 2</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3:3 – 4</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8" name="Picture 7" descr="3 - 3-4 text.jpg"/>
          <p:cNvPicPr>
            <a:picLocks noChangeAspect="1"/>
          </p:cNvPicPr>
          <p:nvPr/>
        </p:nvPicPr>
        <p:blipFill>
          <a:blip r:embed="rId3" cstate="print"/>
          <a:srcRect t="13235" b="13235"/>
          <a:stretch>
            <a:fillRect/>
          </a:stretch>
        </p:blipFill>
        <p:spPr>
          <a:xfrm>
            <a:off x="990600" y="1219200"/>
            <a:ext cx="7162800" cy="5266765"/>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The question of divine faithfulness: </a:t>
            </a:r>
            <a:r>
              <a:rPr lang="en-US" sz="2800" b="1" dirty="0" smtClean="0">
                <a:latin typeface="Cambria" pitchFamily="18" charset="0"/>
              </a:rPr>
              <a:t>  “What if some were unfaithful, will their lack of faith </a:t>
            </a:r>
            <a:r>
              <a:rPr lang="en-US" sz="2800" b="1" i="1" u="sng" dirty="0" smtClean="0">
                <a:latin typeface="Cambria" pitchFamily="18" charset="0"/>
              </a:rPr>
              <a:t>nullify</a:t>
            </a:r>
            <a:r>
              <a:rPr lang="en-US" sz="2800" b="1" dirty="0" smtClean="0">
                <a:latin typeface="Cambria" pitchFamily="18" charset="0"/>
              </a:rPr>
              <a:t> the faithfulness of God?” (</a:t>
            </a:r>
            <a:r>
              <a:rPr lang="en-US" sz="2800" b="1" dirty="0" smtClean="0">
                <a:effectLst>
                  <a:outerShdw blurRad="38100" dist="38100" dir="2700000" algn="tl">
                    <a:srgbClr val="000000">
                      <a:alpha val="43137"/>
                    </a:srgbClr>
                  </a:outerShdw>
                </a:effectLst>
                <a:latin typeface="Cambria" pitchFamily="18" charset="0"/>
              </a:rPr>
              <a:t>3:3-4</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In other words, “Does the </a:t>
            </a:r>
            <a:r>
              <a:rPr lang="en-US" sz="2800" b="1" i="1" u="sng" dirty="0" smtClean="0">
                <a:effectLst>
                  <a:outerShdw blurRad="38100" dist="38100" dir="2700000" algn="tl">
                    <a:srgbClr val="000000">
                      <a:alpha val="43137"/>
                    </a:srgbClr>
                  </a:outerShdw>
                </a:effectLst>
                <a:latin typeface="Cambria" pitchFamily="18" charset="0"/>
              </a:rPr>
              <a:t>failure</a:t>
            </a:r>
            <a:r>
              <a:rPr lang="en-US" sz="2800" b="1" dirty="0" smtClean="0">
                <a:latin typeface="Cambria" pitchFamily="18" charset="0"/>
              </a:rPr>
              <a:t> of the Hebrew people to keep their end of the bargain prevent God from </a:t>
            </a:r>
            <a:r>
              <a:rPr lang="en-US" sz="2800" b="1" i="1" u="sng" dirty="0" smtClean="0">
                <a:effectLst>
                  <a:outerShdw blurRad="38100" dist="38100" dir="2700000" algn="tl">
                    <a:srgbClr val="000000">
                      <a:alpha val="43137"/>
                    </a:srgbClr>
                  </a:outerShdw>
                </a:effectLst>
                <a:latin typeface="Cambria" pitchFamily="18" charset="0"/>
              </a:rPr>
              <a:t>accomplishing</a:t>
            </a:r>
            <a:r>
              <a:rPr lang="en-US" sz="2800" b="1" dirty="0" smtClean="0">
                <a:latin typeface="Cambria" pitchFamily="18" charset="0"/>
              </a:rPr>
              <a:t> His plan to save the world?”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answer is obvious – </a:t>
            </a:r>
            <a:r>
              <a:rPr lang="en-US" sz="2800" b="1" dirty="0" smtClean="0">
                <a:effectLst>
                  <a:outerShdw blurRad="38100" dist="38100" dir="2700000" algn="tl">
                    <a:srgbClr val="000000">
                      <a:alpha val="43137"/>
                    </a:srgbClr>
                  </a:outerShdw>
                </a:effectLst>
                <a:latin typeface="Cambria" pitchFamily="18" charset="0"/>
              </a:rPr>
              <a:t>NO!</a:t>
            </a:r>
            <a:r>
              <a:rPr lang="en-US" sz="2800" b="1" dirty="0" smtClean="0">
                <a:latin typeface="Cambria" pitchFamily="18" charset="0"/>
              </a:rPr>
              <a:t>  The </a:t>
            </a:r>
            <a:r>
              <a:rPr lang="en-US" sz="2800" b="1" i="1" u="sng" dirty="0" smtClean="0">
                <a:effectLst>
                  <a:outerShdw blurRad="38100" dist="38100" dir="2700000" algn="tl">
                    <a:srgbClr val="000000">
                      <a:alpha val="43137"/>
                    </a:srgbClr>
                  </a:outerShdw>
                </a:effectLst>
                <a:latin typeface="Cambria" pitchFamily="18" charset="0"/>
              </a:rPr>
              <a:t>unbelief</a:t>
            </a:r>
            <a:r>
              <a:rPr lang="en-US" sz="2800" b="1" dirty="0" smtClean="0">
                <a:latin typeface="Cambria" pitchFamily="18" charset="0"/>
              </a:rPr>
              <a:t> of the entire Jewish race would never in any way prevent God from </a:t>
            </a:r>
            <a:r>
              <a:rPr lang="en-US" sz="2800" b="1" i="1" u="sng" dirty="0" smtClean="0">
                <a:effectLst>
                  <a:outerShdw blurRad="38100" dist="38100" dir="2700000" algn="tl">
                    <a:srgbClr val="000000">
                      <a:alpha val="43137"/>
                    </a:srgbClr>
                  </a:outerShdw>
                </a:effectLst>
                <a:latin typeface="Cambria" pitchFamily="18" charset="0"/>
              </a:rPr>
              <a:t>accomplishing</a:t>
            </a:r>
            <a:r>
              <a:rPr lang="en-US" sz="2800" b="1" dirty="0" smtClean="0">
                <a:latin typeface="Cambria" pitchFamily="18" charset="0"/>
              </a:rPr>
              <a:t> His will.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3:3 – 4</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left)">
                                      <p:cBhvr>
                                        <p:cTn id="1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God </a:t>
            </a:r>
            <a:r>
              <a:rPr lang="en-US" sz="2800" b="1" i="1" dirty="0" smtClean="0">
                <a:effectLst>
                  <a:outerShdw blurRad="38100" dist="38100" dir="2700000" algn="tl">
                    <a:srgbClr val="000000">
                      <a:alpha val="43137"/>
                    </a:srgbClr>
                  </a:outerShdw>
                </a:effectLst>
                <a:latin typeface="Cambria" pitchFamily="18" charset="0"/>
              </a:rPr>
              <a:t>keeps</a:t>
            </a:r>
            <a:r>
              <a:rPr lang="en-US" sz="2800" b="1" dirty="0" smtClean="0">
                <a:latin typeface="Cambria" pitchFamily="18" charset="0"/>
              </a:rPr>
              <a:t> His promises, and He will remain </a:t>
            </a:r>
            <a:r>
              <a:rPr lang="en-US" sz="2800" b="1" i="1" dirty="0" smtClean="0">
                <a:effectLst>
                  <a:outerShdw blurRad="38100" dist="38100" dir="2700000" algn="tl">
                    <a:srgbClr val="000000">
                      <a:alpha val="43137"/>
                    </a:srgbClr>
                  </a:outerShdw>
                </a:effectLst>
                <a:latin typeface="Cambria" pitchFamily="18" charset="0"/>
              </a:rPr>
              <a:t>faithful</a:t>
            </a:r>
            <a:r>
              <a:rPr lang="en-US" sz="2800" b="1" dirty="0" smtClean="0">
                <a:latin typeface="Cambria" pitchFamily="18" charset="0"/>
              </a:rPr>
              <a:t> despite the failure of humanity.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In fact, His light only shines brighter against the inky-black backdrop of humanity’s darkness.  To illustrate, Paul draws upon King David’s (</a:t>
            </a:r>
            <a:r>
              <a:rPr lang="en-US" sz="2800" b="1" i="1" dirty="0" smtClean="0">
                <a:latin typeface="Cambria" pitchFamily="18" charset="0"/>
              </a:rPr>
              <a:t>you are the man</a:t>
            </a:r>
            <a:r>
              <a:rPr lang="en-US" sz="2800" b="1" dirty="0" smtClean="0">
                <a:latin typeface="Cambria" pitchFamily="18" charset="0"/>
              </a:rPr>
              <a:t>) prayer of repentance in </a:t>
            </a:r>
            <a:r>
              <a:rPr lang="en-US" sz="2800" b="1" dirty="0" smtClean="0">
                <a:effectLst>
                  <a:outerShdw blurRad="38100" dist="38100" dir="2700000" algn="tl">
                    <a:srgbClr val="000000">
                      <a:alpha val="43137"/>
                    </a:srgbClr>
                  </a:outerShdw>
                </a:effectLst>
                <a:latin typeface="Cambria" pitchFamily="18" charset="0"/>
              </a:rPr>
              <a:t>Psalm 51:4</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lvl="2" indent="-457200"/>
            <a:r>
              <a:rPr lang="en-US" sz="2800" b="1" i="1" dirty="0" smtClean="0">
                <a:latin typeface="Cambria" pitchFamily="18" charset="0"/>
              </a:rPr>
              <a:t>“Against you, you alone, have I sinned, </a:t>
            </a:r>
          </a:p>
          <a:p>
            <a:pPr lvl="2" indent="-457200"/>
            <a:r>
              <a:rPr lang="en-US" sz="2800" b="1" i="1" dirty="0" smtClean="0">
                <a:latin typeface="Cambria" pitchFamily="18" charset="0"/>
              </a:rPr>
              <a:t>and done what is evil in your sight, </a:t>
            </a:r>
          </a:p>
          <a:p>
            <a:pPr lvl="2" indent="-457200"/>
            <a:r>
              <a:rPr lang="en-US" sz="2800" b="1" i="1" dirty="0" smtClean="0">
                <a:latin typeface="Cambria" pitchFamily="18" charset="0"/>
              </a:rPr>
              <a:t>so that you are justified in your sentence</a:t>
            </a:r>
          </a:p>
          <a:p>
            <a:pPr lvl="2" indent="-457200"/>
            <a:r>
              <a:rPr lang="en-US" sz="2800" b="1" i="1" dirty="0" smtClean="0">
                <a:latin typeface="Cambria" pitchFamily="18" charset="0"/>
              </a:rPr>
              <a:t>and blameless when you pass judgment.”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3:3 – 4</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left)">
                                      <p:cBhvr>
                                        <p:cTn id="20" dur="500"/>
                                        <p:tgtEl>
                                          <p:spTgt spid="3">
                                            <p:txEl>
                                              <p:pRg st="5" end="5"/>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wipe(left)">
                                      <p:cBhvr>
                                        <p:cTn id="23" dur="500"/>
                                        <p:tgtEl>
                                          <p:spTgt spid="3">
                                            <p:txEl>
                                              <p:pRg st="6" end="6"/>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wipe(left)">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itle - Romans - 8.jp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What God is saying is, “I’ll honor My covenant with Israel.  But you, as individuals, will be judged for the sin in your own life, even David your hero knew that.”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Because they knew God would be </a:t>
            </a:r>
            <a:r>
              <a:rPr lang="en-US" sz="2800" b="1" i="1" dirty="0" smtClean="0">
                <a:effectLst>
                  <a:outerShdw blurRad="38100" dist="38100" dir="2700000" algn="tl">
                    <a:srgbClr val="000000">
                      <a:alpha val="43137"/>
                    </a:srgbClr>
                  </a:outerShdw>
                </a:effectLst>
                <a:latin typeface="Cambria" pitchFamily="18" charset="0"/>
              </a:rPr>
              <a:t>faithful</a:t>
            </a:r>
            <a:r>
              <a:rPr lang="en-US" sz="2800" b="1" dirty="0" smtClean="0">
                <a:latin typeface="Cambria" pitchFamily="18" charset="0"/>
              </a:rPr>
              <a:t> to all of Israel, they built their </a:t>
            </a:r>
            <a:r>
              <a:rPr lang="en-US" sz="2800" b="1" i="1" dirty="0" smtClean="0">
                <a:effectLst>
                  <a:outerShdw blurRad="38100" dist="38100" dir="2700000" algn="tl">
                    <a:srgbClr val="000000">
                      <a:alpha val="43137"/>
                    </a:srgbClr>
                  </a:outerShdw>
                </a:effectLst>
                <a:latin typeface="Cambria" pitchFamily="18" charset="0"/>
              </a:rPr>
              <a:t>hopes</a:t>
            </a:r>
            <a:r>
              <a:rPr lang="en-US" sz="2800" b="1" dirty="0" smtClean="0">
                <a:latin typeface="Cambria" pitchFamily="18" charset="0"/>
              </a:rPr>
              <a:t> upon it, culled out all the other verses and built a false theology that allowed them to </a:t>
            </a:r>
            <a:r>
              <a:rPr lang="en-US" sz="2800" b="1" i="1" dirty="0" smtClean="0">
                <a:effectLst>
                  <a:outerShdw blurRad="38100" dist="38100" dir="2700000" algn="tl">
                    <a:srgbClr val="000000">
                      <a:alpha val="43137"/>
                    </a:srgbClr>
                  </a:outerShdw>
                </a:effectLst>
                <a:latin typeface="Cambria" pitchFamily="18" charset="0"/>
              </a:rPr>
              <a:t>sin</a:t>
            </a:r>
            <a:r>
              <a:rPr lang="en-US" sz="2800" b="1" dirty="0" smtClean="0">
                <a:latin typeface="Cambria" pitchFamily="18" charset="0"/>
              </a:rPr>
              <a:t> and get away with it.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When you don’t allow God’s Word to lead you to </a:t>
            </a:r>
            <a:r>
              <a:rPr lang="en-US" sz="2800" b="1" i="1" dirty="0" smtClean="0">
                <a:effectLst>
                  <a:outerShdw blurRad="38100" dist="38100" dir="2700000" algn="tl">
                    <a:srgbClr val="000000">
                      <a:alpha val="43137"/>
                    </a:srgbClr>
                  </a:outerShdw>
                </a:effectLst>
                <a:latin typeface="Cambria" pitchFamily="18" charset="0"/>
              </a:rPr>
              <a:t>repentance</a:t>
            </a:r>
            <a:r>
              <a:rPr lang="en-US" sz="2800" b="1" dirty="0" smtClean="0">
                <a:latin typeface="Cambria" pitchFamily="18" charset="0"/>
              </a:rPr>
              <a:t>, this is exactly what you will do.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3:3 – 4</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3:5 – 6</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533400" y="1447800"/>
            <a:ext cx="8077200" cy="4339650"/>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274320" tIns="91440" rIns="274320" bIns="91440" rtlCol="0">
            <a:spAutoFit/>
          </a:bodyPr>
          <a:lstStyle/>
          <a:p>
            <a:r>
              <a:rPr lang="en-US" sz="3600" b="1" i="1" baseline="30000" dirty="0" smtClean="0">
                <a:effectLst>
                  <a:outerShdw blurRad="38100" dist="38100" dir="2700000" algn="tl">
                    <a:srgbClr val="000000">
                      <a:alpha val="43137"/>
                    </a:srgbClr>
                  </a:outerShdw>
                </a:effectLst>
                <a:latin typeface="Georgia" pitchFamily="18" charset="0"/>
              </a:rPr>
              <a:t>5</a:t>
            </a:r>
            <a:r>
              <a:rPr lang="en-US" sz="3600" i="1" baseline="30000" dirty="0" smtClean="0">
                <a:latin typeface="Georgia" pitchFamily="18" charset="0"/>
              </a:rPr>
              <a:t> </a:t>
            </a:r>
            <a:r>
              <a:rPr lang="en-US" sz="3600" i="1" dirty="0" smtClean="0">
                <a:latin typeface="Georgia" pitchFamily="18" charset="0"/>
              </a:rPr>
              <a:t>But if our injustice serves to confirm the justice of God, what should we say?  That God is unjust to inflict wrath on us?  (I speak in a human way.)  </a:t>
            </a:r>
            <a:r>
              <a:rPr lang="en-US" sz="3600" b="1" i="1" baseline="30000" dirty="0" smtClean="0">
                <a:effectLst>
                  <a:outerShdw blurRad="38100" dist="38100" dir="2700000" algn="tl">
                    <a:srgbClr val="000000">
                      <a:alpha val="43137"/>
                    </a:srgbClr>
                  </a:outerShdw>
                </a:effectLst>
                <a:latin typeface="Georgia" pitchFamily="18" charset="0"/>
              </a:rPr>
              <a:t>6</a:t>
            </a:r>
            <a:r>
              <a:rPr lang="en-US" sz="3600" i="1" baseline="30000" dirty="0" smtClean="0">
                <a:latin typeface="Georgia" pitchFamily="18" charset="0"/>
              </a:rPr>
              <a:t> </a:t>
            </a:r>
            <a:r>
              <a:rPr lang="en-US" sz="3600" i="1" dirty="0" smtClean="0">
                <a:latin typeface="Georgia" pitchFamily="18" charset="0"/>
              </a:rPr>
              <a:t>By no means!  For then how could God judge the world? </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The question of confused righteousness: </a:t>
            </a:r>
            <a:r>
              <a:rPr lang="en-US" sz="2800" b="1" dirty="0" smtClean="0">
                <a:latin typeface="Cambria" pitchFamily="18" charset="0"/>
              </a:rPr>
              <a:t>  “But if our unrighteousness demonstrates the righteousness of God, what shall we say?  The God who inflicts </a:t>
            </a:r>
            <a:r>
              <a:rPr lang="en-US" sz="2800" b="1" i="1" dirty="0" smtClean="0">
                <a:effectLst>
                  <a:outerShdw blurRad="38100" dist="38100" dir="2700000" algn="tl">
                    <a:srgbClr val="000000">
                      <a:alpha val="43137"/>
                    </a:srgbClr>
                  </a:outerShdw>
                </a:effectLst>
                <a:latin typeface="Cambria" pitchFamily="18" charset="0"/>
              </a:rPr>
              <a:t>wrath</a:t>
            </a:r>
            <a:r>
              <a:rPr lang="en-US" sz="2800" b="1" dirty="0" smtClean="0">
                <a:latin typeface="Cambria" pitchFamily="18" charset="0"/>
              </a:rPr>
              <a:t> is not unrighteous, is He?” (</a:t>
            </a:r>
            <a:r>
              <a:rPr lang="en-US" sz="2800" b="1" dirty="0" smtClean="0">
                <a:effectLst>
                  <a:outerShdw blurRad="38100" dist="38100" dir="2700000" algn="tl">
                    <a:srgbClr val="000000">
                      <a:alpha val="43137"/>
                    </a:srgbClr>
                  </a:outerShdw>
                </a:effectLst>
                <a:latin typeface="Cambria" pitchFamily="18" charset="0"/>
              </a:rPr>
              <a:t>3:5</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In other words, “Because God made these moral demands knowing humanity would fail, does that make His </a:t>
            </a:r>
            <a:r>
              <a:rPr lang="en-US" sz="2800" b="1" i="1" dirty="0" smtClean="0">
                <a:effectLst>
                  <a:outerShdw blurRad="38100" dist="38100" dir="2700000" algn="tl">
                    <a:srgbClr val="000000">
                      <a:alpha val="43137"/>
                    </a:srgbClr>
                  </a:outerShdw>
                </a:effectLst>
                <a:latin typeface="Cambria" pitchFamily="18" charset="0"/>
              </a:rPr>
              <a:t>wrath</a:t>
            </a:r>
            <a:r>
              <a:rPr lang="en-US" sz="2800" b="1" dirty="0" smtClean="0">
                <a:latin typeface="Cambria" pitchFamily="18" charset="0"/>
              </a:rPr>
              <a:t> unjustified?”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After all, weren’t we </a:t>
            </a:r>
            <a:r>
              <a:rPr lang="en-US" sz="2800" b="1" i="1" u="sng" dirty="0" smtClean="0">
                <a:effectLst>
                  <a:outerShdw blurRad="38100" dist="38100" dir="2700000" algn="tl">
                    <a:srgbClr val="000000">
                      <a:alpha val="43137"/>
                    </a:srgbClr>
                  </a:outerShdw>
                </a:effectLst>
                <a:latin typeface="Cambria" pitchFamily="18" charset="0"/>
              </a:rPr>
              <a:t>doomed</a:t>
            </a:r>
            <a:r>
              <a:rPr lang="en-US" sz="2800" b="1" dirty="0" smtClean="0">
                <a:latin typeface="Cambria" pitchFamily="18" charset="0"/>
              </a:rPr>
              <a:t> to failure from the beginning?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3:5 – 6</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But the giving of the Law didn’t suddenly make humanity </a:t>
            </a:r>
            <a:r>
              <a:rPr lang="en-US" sz="2800" b="1" i="1" dirty="0" smtClean="0">
                <a:effectLst>
                  <a:outerShdw blurRad="38100" dist="38100" dir="2700000" algn="tl">
                    <a:srgbClr val="000000">
                      <a:alpha val="43137"/>
                    </a:srgbClr>
                  </a:outerShdw>
                </a:effectLst>
                <a:latin typeface="Cambria" pitchFamily="18" charset="0"/>
              </a:rPr>
              <a:t>guilty</a:t>
            </a:r>
            <a:r>
              <a:rPr lang="en-US" sz="2800" b="1" dirty="0" smtClean="0">
                <a:latin typeface="Cambria" pitchFamily="18" charset="0"/>
              </a:rPr>
              <a:t> of wrongdoing.  God didn’t arbitrarily paint a </a:t>
            </a:r>
            <a:r>
              <a:rPr lang="en-US" sz="2800" b="1" i="1" dirty="0" smtClean="0">
                <a:effectLst>
                  <a:outerShdw blurRad="38100" dist="38100" dir="2700000" algn="tl">
                    <a:srgbClr val="000000">
                      <a:alpha val="43137"/>
                    </a:srgbClr>
                  </a:outerShdw>
                </a:effectLst>
                <a:latin typeface="Cambria" pitchFamily="18" charset="0"/>
              </a:rPr>
              <a:t>target</a:t>
            </a:r>
            <a:r>
              <a:rPr lang="en-US" sz="2800" b="1" dirty="0" smtClean="0">
                <a:latin typeface="Cambria" pitchFamily="18" charset="0"/>
              </a:rPr>
              <a:t> somewhere other than when we had already shot the arrow and then call it a miss.  The </a:t>
            </a:r>
            <a:r>
              <a:rPr lang="en-US" sz="2800" b="1" i="1" dirty="0" smtClean="0">
                <a:effectLst>
                  <a:outerShdw blurRad="38100" dist="38100" dir="2700000" algn="tl">
                    <a:srgbClr val="000000">
                      <a:alpha val="43137"/>
                    </a:srgbClr>
                  </a:outerShdw>
                </a:effectLst>
                <a:latin typeface="Cambria" pitchFamily="18" charset="0"/>
              </a:rPr>
              <a:t>target</a:t>
            </a:r>
            <a:r>
              <a:rPr lang="en-US" sz="2800" b="1" dirty="0" smtClean="0">
                <a:latin typeface="Cambria" pitchFamily="18" charset="0"/>
              </a:rPr>
              <a:t> has always been present.</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God’s utterly </a:t>
            </a:r>
            <a:r>
              <a:rPr lang="en-US" sz="2800" b="1" i="1" dirty="0" smtClean="0">
                <a:effectLst>
                  <a:outerShdw blurRad="38100" dist="38100" dir="2700000" algn="tl">
                    <a:srgbClr val="000000">
                      <a:alpha val="43137"/>
                    </a:srgbClr>
                  </a:outerShdw>
                </a:effectLst>
                <a:latin typeface="Cambria" pitchFamily="18" charset="0"/>
              </a:rPr>
              <a:t>righteous character</a:t>
            </a:r>
            <a:r>
              <a:rPr lang="en-US" sz="2800" b="1" dirty="0" smtClean="0">
                <a:latin typeface="Cambria" pitchFamily="18" charset="0"/>
              </a:rPr>
              <a:t> is – and always has been – </a:t>
            </a:r>
            <a:r>
              <a:rPr lang="en-US" sz="2800" b="1" i="1" dirty="0" smtClean="0">
                <a:effectLst>
                  <a:outerShdw blurRad="38100" dist="38100" dir="2700000" algn="tl">
                    <a:srgbClr val="000000">
                      <a:alpha val="43137"/>
                    </a:srgbClr>
                  </a:outerShdw>
                </a:effectLst>
                <a:latin typeface="Cambria" pitchFamily="18" charset="0"/>
              </a:rPr>
              <a:t>the standard</a:t>
            </a:r>
            <a:r>
              <a:rPr lang="en-US" sz="2800" b="1" dirty="0" smtClean="0">
                <a:latin typeface="Cambria" pitchFamily="18" charset="0"/>
              </a:rPr>
              <a:t>.  The Law merely illuminates and magnifies the </a:t>
            </a:r>
            <a:r>
              <a:rPr lang="en-US" sz="2800" b="1" i="1" dirty="0" smtClean="0">
                <a:effectLst>
                  <a:outerShdw blurRad="38100" dist="38100" dir="2700000" algn="tl">
                    <a:srgbClr val="000000">
                      <a:alpha val="43137"/>
                    </a:srgbClr>
                  </a:outerShdw>
                </a:effectLst>
                <a:latin typeface="Cambria" pitchFamily="18" charset="0"/>
              </a:rPr>
              <a:t>target</a:t>
            </a:r>
            <a:r>
              <a:rPr lang="en-US" sz="2800" b="1" dirty="0" smtClean="0">
                <a:latin typeface="Cambria" pitchFamily="18" charset="0"/>
              </a:rPr>
              <a:t>, leaving humanity with even less of an </a:t>
            </a:r>
            <a:r>
              <a:rPr lang="en-US" sz="2800" b="1" i="1" u="sng" dirty="0" smtClean="0">
                <a:latin typeface="Cambria" pitchFamily="18" charset="0"/>
              </a:rPr>
              <a:t>excuse</a:t>
            </a:r>
            <a:r>
              <a:rPr lang="en-US" sz="2800" b="1" dirty="0" smtClean="0">
                <a:latin typeface="Cambria" pitchFamily="18" charset="0"/>
              </a:rPr>
              <a:t> for missing it.  Paul will explain this in greater detain in the next major section of his letter (</a:t>
            </a:r>
            <a:r>
              <a:rPr lang="en-US" sz="2800" b="1" dirty="0" smtClean="0">
                <a:effectLst>
                  <a:outerShdw blurRad="38100" dist="38100" dir="2700000" algn="tl">
                    <a:srgbClr val="000000">
                      <a:alpha val="43137"/>
                    </a:srgbClr>
                  </a:outerShdw>
                </a:effectLst>
                <a:latin typeface="Cambria" pitchFamily="18" charset="0"/>
              </a:rPr>
              <a:t>4:15; 5:13</a:t>
            </a:r>
            <a:r>
              <a:rPr lang="en-US" sz="2800" b="1" dirty="0" smtClean="0">
                <a:latin typeface="Cambria" pitchFamily="18" charset="0"/>
              </a:rPr>
              <a:t>).  </a:t>
            </a:r>
            <a:endParaRPr lang="en-US" sz="2800" b="1" i="1" dirty="0" smtClean="0">
              <a:latin typeface="Cambria" pitchFamily="18" charset="0"/>
            </a:endParaRP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3:5 – 6</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The Lord did not give the Law to humanity in order to justify His </a:t>
            </a:r>
            <a:r>
              <a:rPr lang="en-US" sz="2800" b="1" i="1" dirty="0" smtClean="0">
                <a:effectLst>
                  <a:outerShdw blurRad="38100" dist="38100" dir="2700000" algn="tl">
                    <a:srgbClr val="000000">
                      <a:alpha val="43137"/>
                    </a:srgbClr>
                  </a:outerShdw>
                </a:effectLst>
                <a:latin typeface="Cambria" pitchFamily="18" charset="0"/>
              </a:rPr>
              <a:t>wrath</a:t>
            </a:r>
            <a:r>
              <a:rPr lang="en-US" sz="2800" b="1" dirty="0" smtClean="0">
                <a:latin typeface="Cambria" pitchFamily="18" charset="0"/>
              </a:rPr>
              <a:t>.  On the contrary, he established clear lines between right and wrong as a means of </a:t>
            </a:r>
            <a:r>
              <a:rPr lang="en-US" sz="2800" b="1" i="1" dirty="0" smtClean="0">
                <a:effectLst>
                  <a:outerShdw blurRad="38100" dist="38100" dir="2700000" algn="tl">
                    <a:srgbClr val="000000">
                      <a:alpha val="43137"/>
                    </a:srgbClr>
                  </a:outerShdw>
                </a:effectLst>
                <a:latin typeface="Cambria" pitchFamily="18" charset="0"/>
              </a:rPr>
              <a:t>grace</a:t>
            </a:r>
            <a:r>
              <a:rPr lang="en-US" sz="2800" b="1" dirty="0" smtClean="0">
                <a:latin typeface="Cambria" pitchFamily="18" charset="0"/>
              </a:rPr>
              <a:t>, to confront humankind with our </a:t>
            </a:r>
            <a:r>
              <a:rPr lang="en-US" sz="2800" b="1" i="1" u="sng" dirty="0" smtClean="0">
                <a:latin typeface="Cambria" pitchFamily="18" charset="0"/>
              </a:rPr>
              <a:t>offenses</a:t>
            </a:r>
            <a:r>
              <a:rPr lang="en-US" sz="2800" b="1" dirty="0" smtClean="0">
                <a:latin typeface="Cambria" pitchFamily="18" charset="0"/>
              </a:rPr>
              <a:t> and to lead us to </a:t>
            </a:r>
            <a:r>
              <a:rPr lang="en-US" sz="2800" b="1" i="1" dirty="0" smtClean="0">
                <a:effectLst>
                  <a:outerShdw blurRad="38100" dist="38100" dir="2700000" algn="tl">
                    <a:srgbClr val="000000">
                      <a:alpha val="43137"/>
                    </a:srgbClr>
                  </a:outerShdw>
                </a:effectLst>
                <a:latin typeface="Cambria" pitchFamily="18" charset="0"/>
              </a:rPr>
              <a:t>repentance</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giving of the Law was a first step in His plan to </a:t>
            </a:r>
            <a:r>
              <a:rPr lang="en-US" sz="2800" b="1" i="1" u="sng" dirty="0" smtClean="0">
                <a:latin typeface="Cambria" pitchFamily="18" charset="0"/>
              </a:rPr>
              <a:t>redeem</a:t>
            </a:r>
            <a:r>
              <a:rPr lang="en-US" sz="2800" b="1" dirty="0" smtClean="0">
                <a:latin typeface="Cambria" pitchFamily="18" charset="0"/>
              </a:rPr>
              <a:t> </a:t>
            </a:r>
            <a:r>
              <a:rPr lang="en-US" sz="2800" b="1" i="1" u="sng" dirty="0" smtClean="0">
                <a:latin typeface="Cambria" pitchFamily="18" charset="0"/>
              </a:rPr>
              <a:t>us</a:t>
            </a:r>
            <a:r>
              <a:rPr lang="en-US" sz="2800" b="1" dirty="0" smtClean="0">
                <a:latin typeface="Cambria" pitchFamily="18" charset="0"/>
              </a:rPr>
              <a:t>.  Rather than simply discard us or abandon us to our own self-destructive end, God cared enough to </a:t>
            </a:r>
            <a:r>
              <a:rPr lang="en-US" sz="2800" b="1" i="1" u="sng" dirty="0" smtClean="0">
                <a:latin typeface="Cambria" pitchFamily="18" charset="0"/>
              </a:rPr>
              <a:t>confront</a:t>
            </a:r>
            <a:r>
              <a:rPr lang="en-US" sz="2800" b="1" dirty="0" smtClean="0">
                <a:latin typeface="Cambria" pitchFamily="18" charset="0"/>
              </a:rPr>
              <a:t> </a:t>
            </a:r>
            <a:r>
              <a:rPr lang="en-US" sz="2800" b="1" i="1" u="sng" dirty="0" smtClean="0">
                <a:latin typeface="Cambria" pitchFamily="18" charset="0"/>
              </a:rPr>
              <a:t>us</a:t>
            </a:r>
            <a:r>
              <a:rPr lang="en-US" sz="2800" b="1" dirty="0" smtClean="0">
                <a:latin typeface="Cambria" pitchFamily="18" charset="0"/>
              </a:rPr>
              <a:t>, to identify the source of our estrangement from Him.  God did this so that we might see our wrongdoing, </a:t>
            </a:r>
            <a:r>
              <a:rPr lang="en-US" sz="2800" b="1" i="1" dirty="0" smtClean="0">
                <a:effectLst>
                  <a:outerShdw blurRad="38100" dist="38100" dir="2700000" algn="tl">
                    <a:srgbClr val="000000">
                      <a:alpha val="43137"/>
                    </a:srgbClr>
                  </a:outerShdw>
                </a:effectLst>
                <a:latin typeface="Cambria" pitchFamily="18" charset="0"/>
              </a:rPr>
              <a:t>repent of our sins</a:t>
            </a:r>
            <a:r>
              <a:rPr lang="en-US" sz="2800" b="1" dirty="0" smtClean="0">
                <a:latin typeface="Cambria" pitchFamily="18" charset="0"/>
              </a:rPr>
              <a:t>, and seek a means of </a:t>
            </a:r>
            <a:r>
              <a:rPr lang="en-US" sz="2800" b="1" i="1" u="sng" dirty="0" smtClean="0">
                <a:latin typeface="Cambria" pitchFamily="18" charset="0"/>
              </a:rPr>
              <a:t>reconciliation</a:t>
            </a:r>
            <a:r>
              <a:rPr lang="en-US" sz="2800" b="1" dirty="0" smtClean="0">
                <a:latin typeface="Cambria" pitchFamily="18" charset="0"/>
              </a:rPr>
              <a:t>.  </a:t>
            </a:r>
            <a:endParaRPr lang="en-US" sz="2800" b="1" i="1" dirty="0" smtClean="0">
              <a:latin typeface="Cambria" pitchFamily="18" charset="0"/>
            </a:endParaRP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3:5 – 6</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When you are not being led to </a:t>
            </a:r>
            <a:r>
              <a:rPr lang="en-US" sz="2800" b="1" i="1" dirty="0" smtClean="0">
                <a:effectLst>
                  <a:outerShdw blurRad="38100" dist="38100" dir="2700000" algn="tl">
                    <a:srgbClr val="000000">
                      <a:alpha val="43137"/>
                    </a:srgbClr>
                  </a:outerShdw>
                </a:effectLst>
                <a:latin typeface="Cambria" pitchFamily="18" charset="0"/>
              </a:rPr>
              <a:t>repentance</a:t>
            </a:r>
            <a:r>
              <a:rPr lang="en-US" sz="2800" b="1" dirty="0" smtClean="0">
                <a:latin typeface="Cambria" pitchFamily="18" charset="0"/>
              </a:rPr>
              <a:t>, you are going to do something.  You will take the Word and make it mean what you want it to mean and provide you a </a:t>
            </a:r>
            <a:r>
              <a:rPr lang="en-US" sz="2800" b="1" i="1" dirty="0" smtClean="0">
                <a:effectLst>
                  <a:outerShdw blurRad="38100" dist="38100" dir="2700000" algn="tl">
                    <a:srgbClr val="000000">
                      <a:alpha val="43137"/>
                    </a:srgbClr>
                  </a:outerShdw>
                </a:effectLst>
                <a:latin typeface="Cambria" pitchFamily="18" charset="0"/>
              </a:rPr>
              <a:t>license to sin</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You think God’s </a:t>
            </a:r>
            <a:r>
              <a:rPr lang="en-US" sz="2800" b="1" i="1" dirty="0" smtClean="0">
                <a:effectLst>
                  <a:outerShdw blurRad="38100" dist="38100" dir="2700000" algn="tl">
                    <a:srgbClr val="000000">
                      <a:alpha val="43137"/>
                    </a:srgbClr>
                  </a:outerShdw>
                </a:effectLst>
                <a:latin typeface="Cambria" pitchFamily="18" charset="0"/>
              </a:rPr>
              <a:t>grace</a:t>
            </a:r>
            <a:r>
              <a:rPr lang="en-US" sz="2800" b="1" dirty="0" smtClean="0">
                <a:latin typeface="Cambria" pitchFamily="18" charset="0"/>
              </a:rPr>
              <a:t> in your life means you can just do whatever you want to do.  How is that working for you?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God’s Word says there is no way you can live </a:t>
            </a:r>
            <a:r>
              <a:rPr lang="en-US" sz="2800" b="1" i="1" dirty="0" smtClean="0">
                <a:effectLst>
                  <a:outerShdw blurRad="38100" dist="38100" dir="2700000" algn="tl">
                    <a:srgbClr val="000000">
                      <a:alpha val="43137"/>
                    </a:srgbClr>
                  </a:outerShdw>
                </a:effectLst>
                <a:latin typeface="Cambria" pitchFamily="18" charset="0"/>
              </a:rPr>
              <a:t>unrighteous</a:t>
            </a:r>
            <a:r>
              <a:rPr lang="en-US" sz="2800" b="1" dirty="0" smtClean="0">
                <a:latin typeface="Cambria" pitchFamily="18" charset="0"/>
              </a:rPr>
              <a:t> and claim to </a:t>
            </a:r>
            <a:r>
              <a:rPr lang="en-US" sz="2800" b="1" i="1" dirty="0" smtClean="0">
                <a:effectLst>
                  <a:outerShdw blurRad="38100" dist="38100" dir="2700000" algn="tl">
                    <a:srgbClr val="000000">
                      <a:alpha val="43137"/>
                    </a:srgbClr>
                  </a:outerShdw>
                </a:effectLst>
                <a:latin typeface="Cambria" pitchFamily="18" charset="0"/>
              </a:rPr>
              <a:t>know Him</a:t>
            </a:r>
            <a:r>
              <a:rPr lang="en-US" sz="2800" b="1" dirty="0" smtClean="0">
                <a:latin typeface="Cambria" pitchFamily="18" charset="0"/>
              </a:rPr>
              <a:t>.  How can folks ever justify that?</a:t>
            </a:r>
            <a:endParaRPr lang="en-US" sz="2800" b="1" i="1" dirty="0" smtClean="0">
              <a:latin typeface="Cambria" pitchFamily="18" charset="0"/>
            </a:endParaRP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3:5 – 6</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left)">
                                      <p:cBhvr>
                                        <p:cTn id="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3:7 – 8</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4" name="Picture 3" descr="3 - 7-8 text.jpg"/>
          <p:cNvPicPr>
            <a:picLocks noChangeAspect="1"/>
          </p:cNvPicPr>
          <p:nvPr/>
        </p:nvPicPr>
        <p:blipFill>
          <a:blip r:embed="rId3" cstate="print"/>
          <a:srcRect l="8138" t="1392" b="6684"/>
          <a:stretch>
            <a:fillRect/>
          </a:stretch>
        </p:blipFill>
        <p:spPr>
          <a:xfrm>
            <a:off x="1219200" y="1219200"/>
            <a:ext cx="6705600" cy="5032602"/>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3:7 – 8</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533400" y="1447800"/>
            <a:ext cx="8077200" cy="4893647"/>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274320" tIns="91440" rIns="274320" bIns="91440" rtlCol="0">
            <a:spAutoFit/>
          </a:bodyPr>
          <a:lstStyle/>
          <a:p>
            <a:r>
              <a:rPr lang="en-US" sz="3600" b="1" i="1" baseline="30000" dirty="0" smtClean="0">
                <a:effectLst>
                  <a:outerShdw blurRad="38100" dist="38100" dir="2700000" algn="tl">
                    <a:srgbClr val="000000">
                      <a:alpha val="43137"/>
                    </a:srgbClr>
                  </a:outerShdw>
                </a:effectLst>
                <a:latin typeface="Georgia" pitchFamily="18" charset="0"/>
              </a:rPr>
              <a:t>7</a:t>
            </a:r>
            <a:r>
              <a:rPr lang="en-US" sz="3600" i="1" baseline="30000" dirty="0" smtClean="0">
                <a:latin typeface="Georgia" pitchFamily="18" charset="0"/>
              </a:rPr>
              <a:t> </a:t>
            </a:r>
            <a:r>
              <a:rPr lang="en-US" sz="3600" i="1" dirty="0" smtClean="0">
                <a:latin typeface="Georgia" pitchFamily="18" charset="0"/>
              </a:rPr>
              <a:t>But if through my falsehood God’s truthfulness abounds to his glory, why am I still being condemned as a sinner?  </a:t>
            </a:r>
            <a:r>
              <a:rPr lang="en-US" sz="3600" b="1" i="1" baseline="30000" dirty="0" smtClean="0">
                <a:effectLst>
                  <a:outerShdw blurRad="38100" dist="38100" dir="2700000" algn="tl">
                    <a:srgbClr val="000000">
                      <a:alpha val="43137"/>
                    </a:srgbClr>
                  </a:outerShdw>
                </a:effectLst>
                <a:latin typeface="Georgia" pitchFamily="18" charset="0"/>
              </a:rPr>
              <a:t>8</a:t>
            </a:r>
            <a:r>
              <a:rPr lang="en-US" sz="3600" i="1" dirty="0" smtClean="0">
                <a:latin typeface="Georgia" pitchFamily="18" charset="0"/>
              </a:rPr>
              <a:t> And why not say (as some people slander us by saying that we say), “Let us do evil so that good may come?”  Their condemnation is deserved! </a:t>
            </a: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The question of twisted logic: </a:t>
            </a:r>
            <a:r>
              <a:rPr lang="en-US" sz="2800" b="1" dirty="0" smtClean="0">
                <a:latin typeface="Cambria" pitchFamily="18" charset="0"/>
              </a:rPr>
              <a:t>  “But if through my lie the truth of God abounded to His glory, why am I also still being judged as a sinner?  And why not say . . . Let us do evil that good may come?” (</a:t>
            </a:r>
            <a:r>
              <a:rPr lang="en-US" sz="2800" b="1" dirty="0" smtClean="0">
                <a:effectLst>
                  <a:outerShdw blurRad="38100" dist="38100" dir="2700000" algn="tl">
                    <a:srgbClr val="000000">
                      <a:alpha val="43137"/>
                    </a:srgbClr>
                  </a:outerShdw>
                </a:effectLst>
                <a:latin typeface="Cambria" pitchFamily="18" charset="0"/>
              </a:rPr>
              <a:t>3:7-8</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In other words, “If God’s light shines brighter because of our darkness, haven’t we glorified God all the more by our wrongdoing?  Let’s sin like crazy so we’ll know grace like never before!”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What bizarre thinking and </a:t>
            </a:r>
            <a:r>
              <a:rPr lang="en-US" sz="2800" b="1" i="1" u="sng" dirty="0" smtClean="0">
                <a:latin typeface="Cambria" pitchFamily="18" charset="0"/>
              </a:rPr>
              <a:t>twisted</a:t>
            </a:r>
            <a:r>
              <a:rPr lang="en-US" sz="2800" b="1" dirty="0" smtClean="0">
                <a:latin typeface="Cambria" pitchFamily="18" charset="0"/>
              </a:rPr>
              <a:t> </a:t>
            </a:r>
            <a:r>
              <a:rPr lang="en-US" sz="2800" b="1" i="1" u="sng" dirty="0" smtClean="0">
                <a:latin typeface="Cambria" pitchFamily="18" charset="0"/>
              </a:rPr>
              <a:t>logic</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3:7 – 8</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1000"/>
                                        <p:tgtEl>
                                          <p:spTgt spid="3">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left)">
                                      <p:cBhvr>
                                        <p:cTn id="1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01205"/>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On the other side of this </a:t>
            </a:r>
            <a:r>
              <a:rPr lang="en-US" sz="2800" b="1" i="1" dirty="0" smtClean="0">
                <a:effectLst>
                  <a:outerShdw blurRad="38100" dist="38100" dir="2700000" algn="tl">
                    <a:srgbClr val="000000">
                      <a:alpha val="43137"/>
                    </a:srgbClr>
                  </a:outerShdw>
                </a:effectLst>
                <a:latin typeface="Cambria" pitchFamily="18" charset="0"/>
              </a:rPr>
              <a:t>argument</a:t>
            </a:r>
            <a:r>
              <a:rPr lang="en-US" sz="2800" b="1" dirty="0" smtClean="0">
                <a:latin typeface="Cambria" pitchFamily="18" charset="0"/>
              </a:rPr>
              <a:t> was Paul accused of preaching the message that </a:t>
            </a:r>
            <a:r>
              <a:rPr lang="en-US" sz="2800" b="1" i="1" u="sng" dirty="0" smtClean="0">
                <a:latin typeface="Cambria" pitchFamily="18" charset="0"/>
              </a:rPr>
              <a:t>grace</a:t>
            </a:r>
            <a:r>
              <a:rPr lang="en-US" sz="2800" b="1" dirty="0" smtClean="0">
                <a:latin typeface="Cambria" pitchFamily="18" charset="0"/>
              </a:rPr>
              <a:t> is a </a:t>
            </a:r>
            <a:r>
              <a:rPr lang="en-US" sz="2800" b="1" i="1" dirty="0" smtClean="0">
                <a:effectLst>
                  <a:outerShdw blurRad="38100" dist="38100" dir="2700000" algn="tl">
                    <a:srgbClr val="000000">
                      <a:alpha val="43137"/>
                    </a:srgbClr>
                  </a:outerShdw>
                </a:effectLst>
                <a:latin typeface="Cambria" pitchFamily="18" charset="0"/>
              </a:rPr>
              <a:t>license to sin</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Jews didn’t like it when they found out the </a:t>
            </a:r>
            <a:r>
              <a:rPr lang="en-US" sz="2800" b="1" dirty="0" smtClean="0">
                <a:effectLst>
                  <a:outerShdw blurRad="38100" dist="38100" dir="2700000" algn="tl">
                    <a:srgbClr val="000000">
                      <a:alpha val="43137"/>
                    </a:srgbClr>
                  </a:outerShdw>
                </a:effectLst>
                <a:latin typeface="Cambria" pitchFamily="18" charset="0"/>
              </a:rPr>
              <a:t>Gentiles</a:t>
            </a:r>
            <a:r>
              <a:rPr lang="en-US" sz="2800" b="1" dirty="0" smtClean="0">
                <a:latin typeface="Cambria" pitchFamily="18" charset="0"/>
              </a:rPr>
              <a:t> could be saved and not be circumcised. So they turned on Paul, the very man God was using and tried to make him look like he was preaching license when all Paul was doing was preaching the message of </a:t>
            </a:r>
            <a:r>
              <a:rPr lang="en-US" sz="2800" b="1" i="1" u="sng" dirty="0" smtClean="0">
                <a:latin typeface="Cambria" pitchFamily="18" charset="0"/>
              </a:rPr>
              <a:t>grace</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3:7 – 8</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4" name="Picture 3" descr="3 - 1 is God fair.jpg"/>
          <p:cNvPicPr>
            <a:picLocks noChangeAspect="1"/>
          </p:cNvPicPr>
          <p:nvPr/>
        </p:nvPicPr>
        <p:blipFill>
          <a:blip r:embed="rId3" cstate="print"/>
          <a:srcRect l="4023" t="2157" r="4023" b="2157"/>
          <a:stretch>
            <a:fillRect/>
          </a:stretch>
        </p:blipFill>
        <p:spPr>
          <a:xfrm>
            <a:off x="1066800" y="685800"/>
            <a:ext cx="7022592" cy="54864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It fails to comprehend the destructive nature of sin.  That kind of logic is no better than saying, “If fires and disasters give rescue workers an opportunity to display their skills and bravery, why not set more fires and cause more disasters so they will have greater opportunity to show their courage?”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Sounds great until you consider the </a:t>
            </a:r>
            <a:r>
              <a:rPr lang="en-US" sz="2800" b="1" i="1" dirty="0" smtClean="0">
                <a:effectLst>
                  <a:outerShdw blurRad="38100" dist="38100" dir="2700000" algn="tl">
                    <a:srgbClr val="000000">
                      <a:alpha val="43137"/>
                    </a:srgbClr>
                  </a:outerShdw>
                </a:effectLst>
                <a:latin typeface="Cambria" pitchFamily="18" charset="0"/>
              </a:rPr>
              <a:t>victims</a:t>
            </a:r>
            <a:r>
              <a:rPr lang="en-US" sz="2800" b="1" dirty="0" smtClean="0">
                <a:latin typeface="Cambria" pitchFamily="18" charset="0"/>
              </a:rPr>
              <a:t>.  There are no victimless sins.  Every choice to do wrong </a:t>
            </a:r>
            <a:r>
              <a:rPr lang="en-US" sz="2800" b="1" i="1" dirty="0" smtClean="0">
                <a:effectLst>
                  <a:outerShdw blurRad="38100" dist="38100" dir="2700000" algn="tl">
                    <a:srgbClr val="000000">
                      <a:alpha val="43137"/>
                    </a:srgbClr>
                  </a:outerShdw>
                </a:effectLst>
                <a:latin typeface="Cambria" pitchFamily="18" charset="0"/>
              </a:rPr>
              <a:t>harms</a:t>
            </a:r>
            <a:r>
              <a:rPr lang="en-US" sz="2800" b="1" dirty="0" smtClean="0">
                <a:latin typeface="Cambria" pitchFamily="18" charset="0"/>
              </a:rPr>
              <a:t> someone – if not right away, </a:t>
            </a:r>
            <a:r>
              <a:rPr lang="en-US" sz="2800" b="1" i="1" u="sng" dirty="0" smtClean="0">
                <a:latin typeface="Cambria" pitchFamily="18" charset="0"/>
              </a:rPr>
              <a:t>inevitably</a:t>
            </a:r>
            <a:r>
              <a:rPr lang="en-US" sz="2800" b="1" dirty="0" smtClean="0">
                <a:latin typeface="Cambria" pitchFamily="18" charset="0"/>
              </a:rPr>
              <a:t>; and if not directly, </a:t>
            </a:r>
            <a:r>
              <a:rPr lang="en-US" sz="2800" b="1" i="1" u="sng" dirty="0" smtClean="0">
                <a:latin typeface="Cambria" pitchFamily="18" charset="0"/>
              </a:rPr>
              <a:t>indirectly</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3:7 – 8</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01205"/>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At some level, all of humanity suffers.  And far from glorifying God, </a:t>
            </a:r>
            <a:r>
              <a:rPr lang="en-US" sz="2800" b="1" i="1" dirty="0" smtClean="0">
                <a:effectLst>
                  <a:outerShdw blurRad="38100" dist="38100" dir="2700000" algn="tl">
                    <a:srgbClr val="000000">
                      <a:alpha val="43137"/>
                    </a:srgbClr>
                  </a:outerShdw>
                </a:effectLst>
                <a:latin typeface="Cambria" pitchFamily="18" charset="0"/>
              </a:rPr>
              <a:t>sin grieves God</a:t>
            </a:r>
            <a:r>
              <a:rPr lang="en-US" sz="2800" b="1" dirty="0" smtClean="0">
                <a:latin typeface="Cambria" pitchFamily="18" charset="0"/>
              </a:rPr>
              <a:t>.  It’s an affront to His character – all that He is and everything He desires. Sin separates the Creator from the creation He loves so dearly.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Note Paul’s final remark, referring to those who would justify their willful sin with such </a:t>
            </a:r>
            <a:r>
              <a:rPr lang="en-US" sz="2800" b="1" i="1" dirty="0" smtClean="0">
                <a:effectLst>
                  <a:outerShdw blurRad="38100" dist="38100" dir="2700000" algn="tl">
                    <a:srgbClr val="000000">
                      <a:alpha val="43137"/>
                    </a:srgbClr>
                  </a:outerShdw>
                </a:effectLst>
                <a:latin typeface="Cambria" pitchFamily="18" charset="0"/>
              </a:rPr>
              <a:t>twisted logic</a:t>
            </a:r>
            <a:r>
              <a:rPr lang="en-US" sz="2800" b="1" dirty="0" smtClean="0">
                <a:latin typeface="Cambria" pitchFamily="18" charset="0"/>
              </a:rPr>
              <a:t>, he declared simply, “Their condemnation is just” (</a:t>
            </a:r>
            <a:r>
              <a:rPr lang="en-US" sz="2800" b="1" dirty="0" smtClean="0">
                <a:effectLst>
                  <a:outerShdw blurRad="38100" dist="38100" dir="2700000" algn="tl">
                    <a:srgbClr val="000000">
                      <a:alpha val="43137"/>
                    </a:srgbClr>
                  </a:outerShdw>
                </a:effectLst>
                <a:latin typeface="Cambria" pitchFamily="18" charset="0"/>
              </a:rPr>
              <a:t>3:8</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3:7 – 8</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3:9</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5" name="Picture 4" descr="3 - 9 text.jpg"/>
          <p:cNvPicPr>
            <a:picLocks noChangeAspect="1"/>
          </p:cNvPicPr>
          <p:nvPr/>
        </p:nvPicPr>
        <p:blipFill>
          <a:blip r:embed="rId3" cstate="print"/>
          <a:srcRect b="6849"/>
          <a:stretch>
            <a:fillRect/>
          </a:stretch>
        </p:blipFill>
        <p:spPr>
          <a:xfrm>
            <a:off x="762000" y="1143000"/>
            <a:ext cx="7696200" cy="5376797"/>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Here, the question in </a:t>
            </a:r>
            <a:r>
              <a:rPr lang="en-US" sz="2800" b="1" dirty="0" smtClean="0">
                <a:effectLst>
                  <a:outerShdw blurRad="38100" dist="38100" dir="2700000" algn="tl">
                    <a:srgbClr val="000000">
                      <a:alpha val="43137"/>
                    </a:srgbClr>
                  </a:outerShdw>
                </a:effectLst>
                <a:latin typeface="Cambria" pitchFamily="18" charset="0"/>
              </a:rPr>
              <a:t>3:9</a:t>
            </a:r>
            <a:r>
              <a:rPr lang="en-US" sz="2800" b="1" dirty="0" smtClean="0">
                <a:latin typeface="Cambria" pitchFamily="18" charset="0"/>
              </a:rPr>
              <a:t> is similar to the one asked in </a:t>
            </a:r>
            <a:r>
              <a:rPr lang="en-US" sz="2800" b="1" dirty="0" smtClean="0">
                <a:effectLst>
                  <a:outerShdw blurRad="38100" dist="38100" dir="2700000" algn="tl">
                    <a:srgbClr val="000000">
                      <a:alpha val="43137"/>
                    </a:srgbClr>
                  </a:outerShdw>
                </a:effectLst>
                <a:latin typeface="Cambria" pitchFamily="18" charset="0"/>
              </a:rPr>
              <a:t>3:1</a:t>
            </a:r>
            <a:r>
              <a:rPr lang="en-US" sz="2800" b="1" dirty="0" smtClean="0">
                <a:latin typeface="Cambria" pitchFamily="18" charset="0"/>
              </a:rPr>
              <a:t>,</a:t>
            </a:r>
            <a:r>
              <a:rPr lang="en-US" sz="2800" b="1" dirty="0" smtClean="0">
                <a:effectLst>
                  <a:outerShdw blurRad="38100" dist="38100" dir="2700000" algn="tl">
                    <a:srgbClr val="000000">
                      <a:alpha val="43137"/>
                    </a:srgbClr>
                  </a:outerShdw>
                </a:effectLst>
                <a:latin typeface="Cambria" pitchFamily="18" charset="0"/>
              </a:rPr>
              <a:t> </a:t>
            </a:r>
            <a:r>
              <a:rPr lang="en-US" sz="2800" b="1" dirty="0" smtClean="0">
                <a:latin typeface="Cambria" pitchFamily="18" charset="0"/>
              </a:rPr>
              <a:t>“Do Jews have an advantage over Gentiles?”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Paul says that the charge has been leveled and it is clear that all men, </a:t>
            </a:r>
            <a:r>
              <a:rPr lang="en-US" sz="2800" b="1" i="1" dirty="0" smtClean="0">
                <a:latin typeface="Cambria" pitchFamily="18" charset="0"/>
              </a:rPr>
              <a:t>Gentiles and Jews</a:t>
            </a:r>
            <a:r>
              <a:rPr lang="en-US" sz="2800" b="1" dirty="0" smtClean="0">
                <a:latin typeface="Cambria" pitchFamily="18" charset="0"/>
              </a:rPr>
              <a:t>, are under sin.  They are </a:t>
            </a:r>
            <a:r>
              <a:rPr lang="en-US" sz="2800" b="1" i="1" dirty="0" smtClean="0">
                <a:effectLst>
                  <a:outerShdw blurRad="38100" dist="38100" dir="2700000" algn="tl">
                    <a:srgbClr val="000000">
                      <a:alpha val="43137"/>
                    </a:srgbClr>
                  </a:outerShdw>
                </a:effectLst>
                <a:latin typeface="Cambria" pitchFamily="18" charset="0"/>
              </a:rPr>
              <a:t>all guilty</a:t>
            </a:r>
            <a:r>
              <a:rPr lang="en-US" sz="2800" b="1" dirty="0" smtClean="0">
                <a:latin typeface="Cambria" pitchFamily="18" charset="0"/>
              </a:rPr>
              <a:t> as charged.  The Jew and the pagan are no different.  Within each beats the </a:t>
            </a:r>
            <a:r>
              <a:rPr lang="en-US" sz="2800" b="1" i="1" dirty="0" smtClean="0">
                <a:effectLst>
                  <a:outerShdw blurRad="38100" dist="38100" dir="2700000" algn="tl">
                    <a:srgbClr val="000000">
                      <a:alpha val="43137"/>
                    </a:srgbClr>
                  </a:outerShdw>
                </a:effectLst>
                <a:latin typeface="Cambria" pitchFamily="18" charset="0"/>
              </a:rPr>
              <a:t>same sin-sick heart</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Paul sums up what he has been saying now for two chapters: every man is desperate for the </a:t>
            </a:r>
            <a:r>
              <a:rPr lang="en-US" sz="2800" b="1" i="1" dirty="0" smtClean="0">
                <a:effectLst>
                  <a:outerShdw blurRad="38100" dist="38100" dir="2700000" algn="tl">
                    <a:srgbClr val="000000">
                      <a:alpha val="43137"/>
                    </a:srgbClr>
                  </a:outerShdw>
                </a:effectLst>
                <a:latin typeface="Cambria" pitchFamily="18" charset="0"/>
              </a:rPr>
              <a:t>good news</a:t>
            </a:r>
            <a:r>
              <a:rPr lang="en-US" sz="2800" b="1" dirty="0" smtClean="0">
                <a:latin typeface="Cambria" pitchFamily="18" charset="0"/>
              </a:rPr>
              <a:t> of Jesus Christ (</a:t>
            </a:r>
            <a:r>
              <a:rPr lang="en-US" sz="2800" b="1" dirty="0" smtClean="0">
                <a:effectLst>
                  <a:outerShdw blurRad="38100" dist="38100" dir="2700000" algn="tl">
                    <a:srgbClr val="000000">
                      <a:alpha val="43137"/>
                    </a:srgbClr>
                  </a:outerShdw>
                </a:effectLst>
                <a:latin typeface="Cambria" pitchFamily="18" charset="0"/>
              </a:rPr>
              <a:t>3:9</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3:9</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3:10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5" name="Picture 4" descr="3 - 10 text -RR.jpg"/>
          <p:cNvPicPr>
            <a:picLocks noChangeAspect="1"/>
          </p:cNvPicPr>
          <p:nvPr/>
        </p:nvPicPr>
        <p:blipFill>
          <a:blip r:embed="rId3" cstate="print"/>
          <a:srcRect t="3637" b="7273"/>
          <a:stretch>
            <a:fillRect/>
          </a:stretch>
        </p:blipFill>
        <p:spPr>
          <a:xfrm>
            <a:off x="2438400" y="1143000"/>
            <a:ext cx="3886200" cy="5429002"/>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01205"/>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In a final, dramatic flourish, Paul settles the issue of </a:t>
            </a:r>
            <a:r>
              <a:rPr lang="en-US" sz="2800" b="1" i="1" dirty="0" smtClean="0">
                <a:effectLst>
                  <a:outerShdw blurRad="38100" dist="38100" dir="2700000" algn="tl">
                    <a:srgbClr val="000000">
                      <a:alpha val="43137"/>
                    </a:srgbClr>
                  </a:outerShdw>
                </a:effectLst>
                <a:latin typeface="Cambria" pitchFamily="18" charset="0"/>
              </a:rPr>
              <a:t>universal</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human depravity</a:t>
            </a:r>
            <a:r>
              <a:rPr lang="en-US" sz="2800" b="1" dirty="0" smtClean="0">
                <a:latin typeface="Cambria" pitchFamily="18" charset="0"/>
              </a:rPr>
              <a:t>, leaving no room for argument or objection.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Note Paul’s direct quotations and clear allusions from the </a:t>
            </a:r>
            <a:r>
              <a:rPr lang="en-US" sz="2800" b="1" dirty="0" smtClean="0">
                <a:effectLst>
                  <a:outerShdw blurRad="38100" dist="38100" dir="2700000" algn="tl">
                    <a:srgbClr val="000000">
                      <a:alpha val="43137"/>
                    </a:srgbClr>
                  </a:outerShdw>
                </a:effectLst>
                <a:latin typeface="Cambria" pitchFamily="18" charset="0"/>
              </a:rPr>
              <a:t>Old Testament</a:t>
            </a:r>
            <a:r>
              <a:rPr lang="en-US" sz="2800" b="1" dirty="0" smtClean="0">
                <a:latin typeface="Cambria" pitchFamily="18" charset="0"/>
              </a:rPr>
              <a:t>.  Paul lays humanity on the </a:t>
            </a:r>
            <a:r>
              <a:rPr lang="en-US" sz="2800" b="1" i="1" dirty="0" smtClean="0">
                <a:effectLst>
                  <a:outerShdw blurRad="38100" dist="38100" dir="2700000" algn="tl">
                    <a:srgbClr val="000000">
                      <a:alpha val="43137"/>
                    </a:srgbClr>
                  </a:outerShdw>
                </a:effectLst>
                <a:latin typeface="Cambria" pitchFamily="18" charset="0"/>
              </a:rPr>
              <a:t>examining table</a:t>
            </a:r>
            <a:r>
              <a:rPr lang="en-US" sz="2800" b="1" dirty="0" smtClean="0">
                <a:latin typeface="Cambria" pitchFamily="18" charset="0"/>
              </a:rPr>
              <a:t> and cut through all outward appearance to expose what lies within . . .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i="1" dirty="0" smtClean="0">
                <a:effectLst>
                  <a:outerShdw blurRad="38100" dist="38100" dir="2700000" algn="tl">
                    <a:srgbClr val="000000">
                      <a:alpha val="43137"/>
                    </a:srgbClr>
                  </a:outerShdw>
                </a:effectLst>
                <a:latin typeface="Cambria" pitchFamily="18" charset="0"/>
              </a:rPr>
              <a:t>Throat – tongue – lips – mouth – feet and eyes</a:t>
            </a:r>
            <a:r>
              <a:rPr lang="en-US" sz="2800" b="1" dirty="0" smtClean="0">
                <a:effectLst>
                  <a:outerShdw blurRad="38100" dist="38100" dir="2700000" algn="tl">
                    <a:srgbClr val="000000">
                      <a:alpha val="43137"/>
                    </a:srgbClr>
                  </a:outerShdw>
                </a:effectLst>
                <a:latin typeface="Cambria" pitchFamily="18" charset="0"/>
              </a:rPr>
              <a:t>. </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3:10</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3:11 – 12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8" name="Picture 7" descr="3 - 11-12 text.jpg"/>
          <p:cNvPicPr>
            <a:picLocks noChangeAspect="1"/>
          </p:cNvPicPr>
          <p:nvPr/>
        </p:nvPicPr>
        <p:blipFill>
          <a:blip r:embed="rId3" cstate="print"/>
          <a:srcRect t="1249" b="17535"/>
          <a:stretch>
            <a:fillRect/>
          </a:stretch>
        </p:blipFill>
        <p:spPr>
          <a:xfrm>
            <a:off x="457200" y="1143000"/>
            <a:ext cx="8381620" cy="51054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Paul says, “There is not a single man, </a:t>
            </a:r>
            <a:r>
              <a:rPr lang="en-US" sz="2800" b="1" dirty="0" smtClean="0">
                <a:effectLst>
                  <a:outerShdw blurRad="38100" dist="38100" dir="2700000" algn="tl">
                    <a:srgbClr val="000000">
                      <a:alpha val="43137"/>
                    </a:srgbClr>
                  </a:outerShdw>
                </a:effectLst>
                <a:latin typeface="Cambria" pitchFamily="18" charset="0"/>
              </a:rPr>
              <a:t>Jew or Gentile</a:t>
            </a:r>
            <a:r>
              <a:rPr lang="en-US" sz="2800" b="1" dirty="0" smtClean="0">
                <a:latin typeface="Cambria" pitchFamily="18" charset="0"/>
              </a:rPr>
              <a:t> on this earth, who has any kind of spiritual understanding whatsoever.”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There is </a:t>
            </a:r>
            <a:r>
              <a:rPr lang="en-US" sz="2800" b="1" i="1" u="sng" dirty="0" smtClean="0">
                <a:latin typeface="Cambria" pitchFamily="18" charset="0"/>
              </a:rPr>
              <a:t>none</a:t>
            </a:r>
            <a:r>
              <a:rPr lang="en-US" sz="2800" b="1" dirty="0" smtClean="0">
                <a:latin typeface="Cambria" pitchFamily="18" charset="0"/>
              </a:rPr>
              <a:t> who understands, there is </a:t>
            </a:r>
            <a:r>
              <a:rPr lang="en-US" sz="2800" b="1" i="1" u="sng" dirty="0" smtClean="0">
                <a:latin typeface="Cambria" pitchFamily="18" charset="0"/>
              </a:rPr>
              <a:t>none</a:t>
            </a:r>
            <a:r>
              <a:rPr lang="en-US" sz="2800" b="1" dirty="0" smtClean="0">
                <a:latin typeface="Cambria" pitchFamily="18" charset="0"/>
              </a:rPr>
              <a:t> who seeks for God."  The word </a:t>
            </a:r>
            <a:r>
              <a:rPr lang="en-US" sz="2800" b="1" i="1" dirty="0" smtClean="0">
                <a:latin typeface="Cambria" pitchFamily="18" charset="0"/>
              </a:rPr>
              <a:t>"</a:t>
            </a:r>
            <a:r>
              <a:rPr lang="en-US" sz="2800" b="1" i="1" u="sng" dirty="0" smtClean="0">
                <a:latin typeface="Cambria" pitchFamily="18" charset="0"/>
              </a:rPr>
              <a:t>none</a:t>
            </a:r>
            <a:r>
              <a:rPr lang="en-US" sz="2800" b="1" i="1" dirty="0" smtClean="0">
                <a:latin typeface="Cambria" pitchFamily="18" charset="0"/>
              </a:rPr>
              <a:t>"</a:t>
            </a:r>
            <a:r>
              <a:rPr lang="en-US" sz="2800" b="1" dirty="0" smtClean="0">
                <a:latin typeface="Cambria" pitchFamily="18" charset="0"/>
              </a:rPr>
              <a:t> means absolutely no one.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term </a:t>
            </a:r>
            <a:r>
              <a:rPr lang="en-US" sz="2800" b="1" i="1" dirty="0" smtClean="0">
                <a:latin typeface="Cambria" pitchFamily="18" charset="0"/>
              </a:rPr>
              <a:t>"understands“</a:t>
            </a:r>
            <a:r>
              <a:rPr lang="en-US" sz="2800" b="1" dirty="0" smtClean="0">
                <a:latin typeface="Cambria" pitchFamily="18" charset="0"/>
              </a:rPr>
              <a:t> means the ability to take all the different facts, put them </a:t>
            </a:r>
            <a:r>
              <a:rPr lang="en-US" sz="2800" b="1" i="1" dirty="0" smtClean="0">
                <a:effectLst>
                  <a:outerShdw blurRad="38100" dist="38100" dir="2700000" algn="tl">
                    <a:srgbClr val="000000">
                      <a:alpha val="43137"/>
                    </a:srgbClr>
                  </a:outerShdw>
                </a:effectLst>
                <a:latin typeface="Cambria" pitchFamily="18" charset="0"/>
              </a:rPr>
              <a:t>together</a:t>
            </a:r>
            <a:r>
              <a:rPr lang="en-US" sz="2800" b="1" dirty="0" smtClean="0">
                <a:latin typeface="Cambria" pitchFamily="18" charset="0"/>
              </a:rPr>
              <a:t> and come to a </a:t>
            </a:r>
            <a:r>
              <a:rPr lang="en-US" sz="2800" b="1" i="1" dirty="0" smtClean="0">
                <a:effectLst>
                  <a:outerShdw blurRad="38100" dist="38100" dir="2700000" algn="tl">
                    <a:srgbClr val="000000">
                      <a:alpha val="43137"/>
                    </a:srgbClr>
                  </a:outerShdw>
                </a:effectLst>
                <a:latin typeface="Cambria" pitchFamily="18" charset="0"/>
              </a:rPr>
              <a:t>conclusion</a:t>
            </a:r>
            <a:r>
              <a:rPr lang="en-US" sz="2800" b="1" dirty="0" smtClean="0">
                <a:latin typeface="Cambria" pitchFamily="18" charset="0"/>
              </a:rPr>
              <a:t> that would give them </a:t>
            </a:r>
            <a:r>
              <a:rPr lang="en-US" sz="2800" b="1" i="1" dirty="0" smtClean="0">
                <a:effectLst>
                  <a:outerShdw blurRad="38100" dist="38100" dir="2700000" algn="tl">
                    <a:srgbClr val="000000">
                      <a:alpha val="43137"/>
                    </a:srgbClr>
                  </a:outerShdw>
                </a:effectLst>
                <a:latin typeface="Cambria" pitchFamily="18" charset="0"/>
              </a:rPr>
              <a:t>understanding</a:t>
            </a:r>
            <a:r>
              <a:rPr lang="en-US" sz="2800" b="1" dirty="0" smtClean="0">
                <a:latin typeface="Cambria" pitchFamily="18" charset="0"/>
              </a:rPr>
              <a:t> about God and divine things.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3:11 – 12</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Paul says, “All have turned aside ...”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Jew has intentionally turned aside to avoid God and to establish their own standards.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In his heart a man </a:t>
            </a:r>
            <a:r>
              <a:rPr lang="en-US" sz="2800" b="1" i="1" u="sng" dirty="0" smtClean="0">
                <a:latin typeface="Cambria" pitchFamily="18" charset="0"/>
              </a:rPr>
              <a:t>knows</a:t>
            </a:r>
            <a:r>
              <a:rPr lang="en-US" sz="2800" b="1" dirty="0" smtClean="0">
                <a:latin typeface="Cambria" pitchFamily="18" charset="0"/>
              </a:rPr>
              <a:t> that what he does is wrong.  He </a:t>
            </a:r>
            <a:r>
              <a:rPr lang="en-US" sz="2800" b="1" i="1" u="sng" dirty="0" smtClean="0">
                <a:latin typeface="Cambria" pitchFamily="18" charset="0"/>
              </a:rPr>
              <a:t>knows</a:t>
            </a:r>
            <a:r>
              <a:rPr lang="en-US" sz="2800" b="1" dirty="0" smtClean="0">
                <a:latin typeface="Cambria" pitchFamily="18" charset="0"/>
              </a:rPr>
              <a:t> that there is a standard God is going to require.  Even the </a:t>
            </a:r>
            <a:r>
              <a:rPr lang="en-US" sz="2800" b="1" dirty="0" smtClean="0">
                <a:effectLst>
                  <a:outerShdw blurRad="38100" dist="38100" dir="2700000" algn="tl">
                    <a:srgbClr val="000000">
                      <a:alpha val="43137"/>
                    </a:srgbClr>
                  </a:outerShdw>
                </a:effectLst>
                <a:latin typeface="Cambria" pitchFamily="18" charset="0"/>
              </a:rPr>
              <a:t>Gentiles</a:t>
            </a:r>
            <a:r>
              <a:rPr lang="en-US" sz="2800" b="1" dirty="0" smtClean="0">
                <a:latin typeface="Cambria" pitchFamily="18" charset="0"/>
              </a:rPr>
              <a:t> </a:t>
            </a:r>
            <a:r>
              <a:rPr lang="en-US" sz="2800" b="1" i="1" u="sng" dirty="0" smtClean="0">
                <a:latin typeface="Cambria" pitchFamily="18" charset="0"/>
              </a:rPr>
              <a:t>knew</a:t>
            </a:r>
            <a:r>
              <a:rPr lang="en-US" sz="2800" b="1" dirty="0" smtClean="0">
                <a:latin typeface="Cambria" pitchFamily="18" charset="0"/>
              </a:rPr>
              <a:t> that what they were doing was worthy of </a:t>
            </a:r>
            <a:r>
              <a:rPr lang="en-US" sz="2800" b="1" i="1" dirty="0" smtClean="0">
                <a:effectLst>
                  <a:outerShdw blurRad="38100" dist="38100" dir="2700000" algn="tl">
                    <a:srgbClr val="000000">
                      <a:alpha val="43137"/>
                    </a:srgbClr>
                  </a:outerShdw>
                </a:effectLst>
                <a:latin typeface="Cambria" pitchFamily="18" charset="0"/>
              </a:rPr>
              <a:t>death</a:t>
            </a:r>
            <a:r>
              <a:rPr lang="en-US" sz="2800" b="1" dirty="0" smtClean="0">
                <a:latin typeface="Cambria" pitchFamily="18" charset="0"/>
              </a:rPr>
              <a:t>, but they didn’t want God because they didn’t want to </a:t>
            </a:r>
            <a:r>
              <a:rPr lang="en-US" sz="2800" b="1" i="1" dirty="0" smtClean="0">
                <a:effectLst>
                  <a:outerShdw blurRad="38100" dist="38100" dir="2700000" algn="tl">
                    <a:srgbClr val="000000">
                      <a:alpha val="43137"/>
                    </a:srgbClr>
                  </a:outerShdw>
                </a:effectLst>
                <a:latin typeface="Cambria" pitchFamily="18" charset="0"/>
              </a:rPr>
              <a:t>stop</a:t>
            </a:r>
            <a:r>
              <a:rPr lang="en-US" sz="2800" b="1" dirty="0" smtClean="0">
                <a:latin typeface="Cambria" pitchFamily="18" charset="0"/>
              </a:rPr>
              <a:t> what they were doing.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3:11 – 12</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3:13 – 18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5" name="Picture 4" descr="3 - 13-18 text.jpg"/>
          <p:cNvPicPr>
            <a:picLocks noChangeAspect="1"/>
          </p:cNvPicPr>
          <p:nvPr/>
        </p:nvPicPr>
        <p:blipFill>
          <a:blip r:embed="rId3" cstate="print"/>
          <a:srcRect b="7317"/>
          <a:stretch>
            <a:fillRect/>
          </a:stretch>
        </p:blipFill>
        <p:spPr>
          <a:xfrm>
            <a:off x="838200" y="1219200"/>
            <a:ext cx="7696200" cy="5349798"/>
          </a:xfrm>
          <a:prstGeom prst="rect">
            <a:avLst/>
          </a:prstGeom>
          <a:ln>
            <a:noFill/>
          </a:ln>
          <a:effectLst>
            <a:outerShdw blurRad="190500" algn="tl" rotWithShape="0">
              <a:srgbClr val="000000">
                <a:alpha val="70000"/>
              </a:srgbClr>
            </a:outerShdw>
          </a:effectLst>
        </p:spPr>
      </p:pic>
      <p:cxnSp>
        <p:nvCxnSpPr>
          <p:cNvPr id="8" name="Straight Connector 7"/>
          <p:cNvCxnSpPr/>
          <p:nvPr/>
        </p:nvCxnSpPr>
        <p:spPr>
          <a:xfrm>
            <a:off x="2514600" y="2667000"/>
            <a:ext cx="1005840" cy="0"/>
          </a:xfrm>
          <a:prstGeom prst="line">
            <a:avLst/>
          </a:prstGeom>
          <a:ln w="50800"/>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2819400" y="3124200"/>
            <a:ext cx="1188720" cy="0"/>
          </a:xfrm>
          <a:prstGeom prst="line">
            <a:avLst/>
          </a:prstGeom>
          <a:ln w="50800"/>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1143000" y="3962400"/>
            <a:ext cx="548640" cy="0"/>
          </a:xfrm>
          <a:prstGeom prst="line">
            <a:avLst/>
          </a:prstGeom>
          <a:ln w="50800"/>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3581400" y="3962400"/>
            <a:ext cx="1005840" cy="0"/>
          </a:xfrm>
          <a:prstGeom prst="line">
            <a:avLst/>
          </a:prstGeom>
          <a:ln w="50800"/>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4343400" y="4343400"/>
            <a:ext cx="548640" cy="0"/>
          </a:xfrm>
          <a:prstGeom prst="line">
            <a:avLst/>
          </a:prstGeom>
          <a:ln w="50800"/>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1981200" y="5943600"/>
            <a:ext cx="640080" cy="0"/>
          </a:xfrm>
          <a:prstGeom prst="line">
            <a:avLst/>
          </a:prstGeom>
          <a:ln w="50800"/>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22" presetClass="entr" presetSubtype="8" fill="hold" nodeType="afterEffect">
                                  <p:stCondLst>
                                    <p:cond delay="100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2000"/>
                            </p:stCondLst>
                            <p:childTnLst>
                              <p:par>
                                <p:cTn id="18" presetID="22" presetClass="entr" presetSubtype="8" fill="hold" nodeType="afterEffect">
                                  <p:stCondLst>
                                    <p:cond delay="100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par>
                          <p:cTn id="21" fill="hold">
                            <p:stCondLst>
                              <p:cond delay="3500"/>
                            </p:stCondLst>
                            <p:childTnLst>
                              <p:par>
                                <p:cTn id="22" presetID="22" presetClass="entr" presetSubtype="8" fill="hold" nodeType="afterEffect">
                                  <p:stCondLst>
                                    <p:cond delay="100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par>
                          <p:cTn id="25" fill="hold">
                            <p:stCondLst>
                              <p:cond delay="5000"/>
                            </p:stCondLst>
                            <p:childTnLst>
                              <p:par>
                                <p:cTn id="26" presetID="22" presetClass="entr" presetSubtype="8" fill="hold" nodeType="afterEffect">
                                  <p:stCondLst>
                                    <p:cond delay="100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6500"/>
                            </p:stCondLst>
                            <p:childTnLst>
                              <p:par>
                                <p:cTn id="30" presetID="22" presetClass="entr" presetSubtype="8" fill="hold" nodeType="afterEffect">
                                  <p:stCondLst>
                                    <p:cond delay="100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 name="TextBox 9"/>
          <p:cNvSpPr txBox="1"/>
          <p:nvPr/>
        </p:nvSpPr>
        <p:spPr>
          <a:xfrm>
            <a:off x="0" y="5105400"/>
            <a:ext cx="9144000" cy="1631216"/>
          </a:xfrm>
          <a:prstGeom prst="rect">
            <a:avLst/>
          </a:prstGeom>
          <a:solidFill>
            <a:schemeClr val="tx1"/>
          </a:solidFill>
        </p:spPr>
        <p:txBody>
          <a:bodyPr wrap="square" tIns="274320" bIns="274320" rtlCol="0">
            <a:spAutoFit/>
          </a:bodyPr>
          <a:lstStyle/>
          <a:p>
            <a:pPr algn="ctr"/>
            <a:r>
              <a:rPr lang="en-US" sz="7000" dirty="0" smtClean="0">
                <a:solidFill>
                  <a:schemeClr val="bg1"/>
                </a:solidFill>
                <a:latin typeface="Gabriola" pitchFamily="82" charset="0"/>
              </a:rPr>
              <a:t>Autopsy of Depravity</a:t>
            </a:r>
            <a:endParaRPr lang="en-US" sz="6000" dirty="0">
              <a:solidFill>
                <a:schemeClr val="bg1"/>
              </a:solidFill>
              <a:latin typeface="Gabriola" pitchFamily="82" charset="0"/>
            </a:endParaRPr>
          </a:p>
        </p:txBody>
      </p:sp>
      <p:pic>
        <p:nvPicPr>
          <p:cNvPr id="4" name="Picture 3" descr="3 - 1-20 title.jpg"/>
          <p:cNvPicPr>
            <a:picLocks noChangeAspect="1"/>
          </p:cNvPicPr>
          <p:nvPr/>
        </p:nvPicPr>
        <p:blipFill>
          <a:blip r:embed="rId2" cstate="print"/>
          <a:stretch>
            <a:fillRect/>
          </a:stretch>
        </p:blipFill>
        <p:spPr>
          <a:xfrm>
            <a:off x="381000" y="304800"/>
            <a:ext cx="8398932" cy="47244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amond(out)">
                                      <p:cBhvr>
                                        <p:cTn id="7"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01533"/>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Paul uses the </a:t>
            </a:r>
            <a:r>
              <a:rPr lang="en-US" sz="2800" b="1" dirty="0" smtClean="0">
                <a:effectLst>
                  <a:outerShdw blurRad="38100" dist="38100" dir="2700000" algn="tl">
                    <a:srgbClr val="000000">
                      <a:alpha val="43137"/>
                    </a:srgbClr>
                  </a:outerShdw>
                </a:effectLst>
                <a:latin typeface="Cambria" pitchFamily="18" charset="0"/>
              </a:rPr>
              <a:t>Old Testament</a:t>
            </a:r>
            <a:r>
              <a:rPr lang="en-US" sz="2800" b="1" dirty="0" smtClean="0">
                <a:latin typeface="Cambria" pitchFamily="18" charset="0"/>
              </a:rPr>
              <a:t> to perform his autopsy on humanity . . .    </a:t>
            </a:r>
          </a:p>
          <a:p>
            <a:pPr marL="274320" indent="-274320">
              <a:buFont typeface="Arial" pitchFamily="34" charset="0"/>
              <a:buChar char="•"/>
            </a:pPr>
            <a:endParaRPr lang="en-US" sz="2800" b="1" dirty="0" smtClean="0">
              <a:latin typeface="Cambria" pitchFamily="18" charset="0"/>
            </a:endParaRPr>
          </a:p>
          <a:p>
            <a:pPr marL="731520" lvl="1" indent="-274320">
              <a:spcAft>
                <a:spcPts val="1200"/>
              </a:spcAft>
              <a:buFont typeface="Arial" pitchFamily="34" charset="0"/>
              <a:buChar char="•"/>
            </a:pPr>
            <a:r>
              <a:rPr lang="en-US" sz="2800" b="1" dirty="0" smtClean="0">
                <a:latin typeface="Cambria" pitchFamily="18" charset="0"/>
              </a:rPr>
              <a:t>Throat and tongues – </a:t>
            </a:r>
            <a:r>
              <a:rPr lang="en-US" sz="2800" b="1" dirty="0" smtClean="0">
                <a:effectLst>
                  <a:outerShdw blurRad="38100" dist="38100" dir="2700000" algn="tl">
                    <a:srgbClr val="000000">
                      <a:alpha val="43137"/>
                    </a:srgbClr>
                  </a:outerShdw>
                </a:effectLst>
                <a:latin typeface="Cambria" pitchFamily="18" charset="0"/>
              </a:rPr>
              <a:t>Ps. 5:9</a:t>
            </a:r>
            <a:r>
              <a:rPr lang="en-US" sz="2800" b="1" dirty="0" smtClean="0">
                <a:latin typeface="Cambria" pitchFamily="18" charset="0"/>
              </a:rPr>
              <a:t> </a:t>
            </a:r>
          </a:p>
          <a:p>
            <a:pPr marL="731520" lvl="1" indent="-274320">
              <a:spcAft>
                <a:spcPts val="1200"/>
              </a:spcAft>
              <a:buFont typeface="Arial" pitchFamily="34" charset="0"/>
              <a:buChar char="•"/>
            </a:pPr>
            <a:r>
              <a:rPr lang="en-US" sz="2800" b="1" dirty="0" smtClean="0">
                <a:latin typeface="Cambria" pitchFamily="18" charset="0"/>
              </a:rPr>
              <a:t>Lips – </a:t>
            </a:r>
            <a:r>
              <a:rPr lang="en-US" sz="2800" b="1" dirty="0" smtClean="0">
                <a:effectLst>
                  <a:outerShdw blurRad="38100" dist="38100" dir="2700000" algn="tl">
                    <a:srgbClr val="000000">
                      <a:alpha val="43137"/>
                    </a:srgbClr>
                  </a:outerShdw>
                </a:effectLst>
                <a:latin typeface="Cambria" pitchFamily="18" charset="0"/>
              </a:rPr>
              <a:t>Ps. 140:3</a:t>
            </a:r>
          </a:p>
          <a:p>
            <a:pPr marL="731520" lvl="1" indent="-274320">
              <a:spcAft>
                <a:spcPts val="1200"/>
              </a:spcAft>
              <a:buFont typeface="Arial" pitchFamily="34" charset="0"/>
              <a:buChar char="•"/>
            </a:pPr>
            <a:r>
              <a:rPr lang="en-US" sz="2800" b="1" dirty="0" smtClean="0">
                <a:latin typeface="Cambria" pitchFamily="18" charset="0"/>
              </a:rPr>
              <a:t>Mouth – </a:t>
            </a:r>
            <a:r>
              <a:rPr lang="en-US" sz="2800" b="1" dirty="0" smtClean="0">
                <a:effectLst>
                  <a:outerShdw blurRad="38100" dist="38100" dir="2700000" algn="tl">
                    <a:srgbClr val="000000">
                      <a:alpha val="43137"/>
                    </a:srgbClr>
                  </a:outerShdw>
                </a:effectLst>
                <a:latin typeface="Cambria" pitchFamily="18" charset="0"/>
              </a:rPr>
              <a:t>Ps. 10:7</a:t>
            </a:r>
            <a:r>
              <a:rPr lang="en-US" sz="2800" b="1" dirty="0" smtClean="0">
                <a:latin typeface="Cambria" pitchFamily="18" charset="0"/>
              </a:rPr>
              <a:t> </a:t>
            </a:r>
          </a:p>
          <a:p>
            <a:pPr marL="731520" lvl="1" indent="-274320">
              <a:spcAft>
                <a:spcPts val="1200"/>
              </a:spcAft>
              <a:buFont typeface="Arial" pitchFamily="34" charset="0"/>
              <a:buChar char="•"/>
            </a:pPr>
            <a:r>
              <a:rPr lang="en-US" sz="2800" b="1" dirty="0" smtClean="0">
                <a:latin typeface="Cambria" pitchFamily="18" charset="0"/>
              </a:rPr>
              <a:t>Feet – </a:t>
            </a:r>
            <a:r>
              <a:rPr lang="en-US" sz="2800" b="1" dirty="0" smtClean="0">
                <a:effectLst>
                  <a:outerShdw blurRad="38100" dist="38100" dir="2700000" algn="tl">
                    <a:srgbClr val="000000">
                      <a:alpha val="43137"/>
                    </a:srgbClr>
                  </a:outerShdw>
                </a:effectLst>
                <a:latin typeface="Cambria" pitchFamily="18" charset="0"/>
              </a:rPr>
              <a:t>Isa. 59:7-8</a:t>
            </a:r>
          </a:p>
          <a:p>
            <a:pPr marL="731520" lvl="1" indent="-274320">
              <a:spcAft>
                <a:spcPts val="1200"/>
              </a:spcAft>
              <a:buFont typeface="Arial" pitchFamily="34" charset="0"/>
              <a:buChar char="•"/>
            </a:pPr>
            <a:r>
              <a:rPr lang="en-US" sz="2800" b="1" dirty="0" smtClean="0">
                <a:latin typeface="Cambria" pitchFamily="18" charset="0"/>
              </a:rPr>
              <a:t>Eyes – </a:t>
            </a:r>
            <a:r>
              <a:rPr lang="en-US" sz="2800" b="1" dirty="0" smtClean="0">
                <a:effectLst>
                  <a:outerShdw blurRad="38100" dist="38100" dir="2700000" algn="tl">
                    <a:srgbClr val="000000">
                      <a:alpha val="43137"/>
                    </a:srgbClr>
                  </a:outerShdw>
                </a:effectLst>
                <a:latin typeface="Cambria" pitchFamily="18" charset="0"/>
              </a:rPr>
              <a:t>Ps. 36:1</a:t>
            </a:r>
            <a:r>
              <a:rPr lang="en-US" sz="2800" b="1" dirty="0" smtClean="0">
                <a:latin typeface="Cambria" pitchFamily="18" charset="0"/>
              </a:rPr>
              <a:t> </a:t>
            </a:r>
          </a:p>
          <a:p>
            <a:pPr marL="274320" indent="-274320">
              <a:spcAft>
                <a:spcPts val="1200"/>
              </a:spcAft>
              <a:buFont typeface="Arial" pitchFamily="34" charset="0"/>
              <a:buChar char="•"/>
            </a:pPr>
            <a:r>
              <a:rPr lang="en-US" sz="2800" b="1" dirty="0" smtClean="0">
                <a:latin typeface="Cambria" pitchFamily="18" charset="0"/>
              </a:rPr>
              <a:t>The veil between savagery and civility is only as thick as our sincere belief that our actions have consequences.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3:13 – 18</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1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1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Paul says, “There is </a:t>
            </a:r>
            <a:r>
              <a:rPr lang="en-US" sz="2800" b="1" i="1" u="sng" dirty="0" smtClean="0">
                <a:latin typeface="Cambria" pitchFamily="18" charset="0"/>
              </a:rPr>
              <a:t>no</a:t>
            </a:r>
            <a:r>
              <a:rPr lang="en-US" sz="2800" b="1" dirty="0" smtClean="0">
                <a:latin typeface="Cambria" pitchFamily="18" charset="0"/>
              </a:rPr>
              <a:t> </a:t>
            </a:r>
            <a:r>
              <a:rPr lang="en-US" sz="2800" b="1" i="1" u="sng" dirty="0" smtClean="0">
                <a:latin typeface="Cambria" pitchFamily="18" charset="0"/>
              </a:rPr>
              <a:t>fear</a:t>
            </a:r>
            <a:r>
              <a:rPr lang="en-US" sz="2800" b="1" dirty="0" smtClean="0">
                <a:latin typeface="Cambria" pitchFamily="18" charset="0"/>
              </a:rPr>
              <a:t> of God before their eyes.”   This fear can take </a:t>
            </a:r>
            <a:r>
              <a:rPr lang="en-US" sz="2800" b="1" i="1" u="sng" dirty="0" smtClean="0">
                <a:latin typeface="Cambria" pitchFamily="18" charset="0"/>
              </a:rPr>
              <a:t>two</a:t>
            </a:r>
            <a:r>
              <a:rPr lang="en-US" sz="2800" b="1" dirty="0" smtClean="0">
                <a:latin typeface="Cambria" pitchFamily="18" charset="0"/>
              </a:rPr>
              <a:t> </a:t>
            </a:r>
            <a:r>
              <a:rPr lang="en-US" sz="2800" b="1" i="1" u="sng" dirty="0" smtClean="0">
                <a:latin typeface="Cambria" pitchFamily="18" charset="0"/>
              </a:rPr>
              <a:t>forms</a:t>
            </a:r>
            <a:r>
              <a:rPr lang="en-US" sz="2800" b="1" dirty="0" smtClean="0">
                <a:latin typeface="Cambria" pitchFamily="18" charset="0"/>
              </a:rPr>
              <a:t> . . .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First, those who oppose the goodness of God should </a:t>
            </a:r>
            <a:r>
              <a:rPr lang="en-US" sz="2800" b="1" i="1" dirty="0" smtClean="0">
                <a:effectLst>
                  <a:outerShdw blurRad="38100" dist="38100" dir="2700000" algn="tl">
                    <a:srgbClr val="000000">
                      <a:alpha val="43137"/>
                    </a:srgbClr>
                  </a:outerShdw>
                </a:effectLst>
                <a:latin typeface="Cambria" pitchFamily="18" charset="0"/>
              </a:rPr>
              <a:t>tremble</a:t>
            </a:r>
            <a:r>
              <a:rPr lang="en-US" sz="2800" b="1" dirty="0" smtClean="0">
                <a:latin typeface="Cambria" pitchFamily="18" charset="0"/>
              </a:rPr>
              <a:t> in terror of His power.  At some point, everyone should experience such fear.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Secondly, the right kind of fear leads to </a:t>
            </a:r>
            <a:r>
              <a:rPr lang="en-US" sz="2800" b="1" i="1" dirty="0" smtClean="0">
                <a:effectLst>
                  <a:outerShdw blurRad="38100" dist="38100" dir="2700000" algn="tl">
                    <a:srgbClr val="000000">
                      <a:alpha val="43137"/>
                    </a:srgbClr>
                  </a:outerShdw>
                </a:effectLst>
                <a:latin typeface="Cambria" pitchFamily="18" charset="0"/>
              </a:rPr>
              <a:t>repentance</a:t>
            </a:r>
            <a:r>
              <a:rPr lang="en-US" sz="2800" b="1" dirty="0" smtClean="0">
                <a:latin typeface="Cambria" pitchFamily="18" charset="0"/>
              </a:rPr>
              <a:t> and a restored relationship with God.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Unfortunately, many will not acknowledge their Creator and will continue to ignore the anger stored up against them (</a:t>
            </a:r>
            <a:r>
              <a:rPr lang="en-US" sz="2800" b="1" dirty="0" smtClean="0">
                <a:effectLst>
                  <a:outerShdw blurRad="38100" dist="38100" dir="2700000" algn="tl">
                    <a:srgbClr val="000000">
                      <a:alpha val="43137"/>
                    </a:srgbClr>
                  </a:outerShdw>
                </a:effectLst>
                <a:latin typeface="Cambria" pitchFamily="18" charset="0"/>
              </a:rPr>
              <a:t>2:4-5</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3:13 – 18</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3:19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8" name="Picture 7" descr="3 - 19 text.jpg"/>
          <p:cNvPicPr>
            <a:picLocks noChangeAspect="1"/>
          </p:cNvPicPr>
          <p:nvPr/>
        </p:nvPicPr>
        <p:blipFill>
          <a:blip r:embed="rId3" cstate="print"/>
          <a:srcRect t="5172" b="4106"/>
          <a:stretch>
            <a:fillRect/>
          </a:stretch>
        </p:blipFill>
        <p:spPr>
          <a:xfrm>
            <a:off x="609600" y="1142999"/>
            <a:ext cx="7772400" cy="5288437"/>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Do you know what it means to be under the Law? All men are under the Law.  The Law that God wrote on a Gentile’s heart; the law that He gave to the Jews.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The law that He gave to the Jews condemns all men, not just the Jews.   Paul is saying all men are under the law, which means you are subject to it.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Moreover, “that every mouth may be closed.”  In other words, if you have ever broken one of them, you are guilty of the whole law.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3:19</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1000"/>
                                        <p:tgtEl>
                                          <p:spTgt spid="3">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left)">
                                      <p:cBhvr>
                                        <p:cTn id="1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108543"/>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Every man living on the face of this earth has broken that law.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Paul is saying, “You Jews are guilty.  Now shut up. You Gentiles are guilty.  Now shut up.  The law has condemned you so be quite.”</a:t>
            </a:r>
          </a:p>
          <a:p>
            <a:pPr marL="274320" indent="-274320">
              <a:buFont typeface="Arial" pitchFamily="34" charset="0"/>
              <a:buChar char="•"/>
            </a:pPr>
            <a:endParaRPr lang="en-US" sz="2800" b="1" dirty="0" smtClean="0">
              <a:latin typeface="Cambria" pitchFamily="18" charset="0"/>
            </a:endParaRP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3:19</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3:20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5" name="Picture 4" descr="3 - 20 text.jpg"/>
          <p:cNvPicPr>
            <a:picLocks noChangeAspect="1"/>
          </p:cNvPicPr>
          <p:nvPr/>
        </p:nvPicPr>
        <p:blipFill>
          <a:blip r:embed="rId3" cstate="print"/>
          <a:srcRect t="8333" b="4167"/>
          <a:stretch>
            <a:fillRect/>
          </a:stretch>
        </p:blipFill>
        <p:spPr>
          <a:xfrm>
            <a:off x="1600200" y="1143000"/>
            <a:ext cx="6096000" cy="5334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832092"/>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God’s law, whether on </a:t>
            </a:r>
            <a:r>
              <a:rPr lang="en-US" sz="2800" b="1" i="1" u="sng" dirty="0" smtClean="0">
                <a:latin typeface="Cambria" pitchFamily="18" charset="0"/>
              </a:rPr>
              <a:t>tablets of stone</a:t>
            </a:r>
            <a:r>
              <a:rPr lang="en-US" sz="2800" b="1" dirty="0" smtClean="0">
                <a:latin typeface="Cambria" pitchFamily="18" charset="0"/>
              </a:rPr>
              <a:t> given by Moses or written on the pagan </a:t>
            </a:r>
            <a:r>
              <a:rPr lang="en-US" sz="2800" b="1" i="1" u="sng" dirty="0" smtClean="0">
                <a:latin typeface="Cambria" pitchFamily="18" charset="0"/>
              </a:rPr>
              <a:t>man’s heart</a:t>
            </a:r>
            <a:r>
              <a:rPr lang="en-US" sz="2800" b="1" dirty="0" smtClean="0">
                <a:latin typeface="Cambria" pitchFamily="18" charset="0"/>
              </a:rPr>
              <a:t> shows the </a:t>
            </a:r>
            <a:r>
              <a:rPr lang="en-US" sz="2800" b="1" i="1" dirty="0" smtClean="0">
                <a:effectLst>
                  <a:outerShdw blurRad="38100" dist="38100" dir="2700000" algn="tl">
                    <a:srgbClr val="000000">
                      <a:alpha val="43137"/>
                    </a:srgbClr>
                  </a:outerShdw>
                </a:effectLst>
                <a:latin typeface="Cambria" pitchFamily="18" charset="0"/>
              </a:rPr>
              <a:t>sinfulness of man</a:t>
            </a:r>
            <a:r>
              <a:rPr lang="en-US" sz="2800" b="1" dirty="0" smtClean="0">
                <a:latin typeface="Cambria" pitchFamily="18" charset="0"/>
              </a:rPr>
              <a:t>.  It is the standard that no man can reach but to which every man is accountable.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So Paul says, “Okay, Law, have you spoken? Psalms, have you spoken?  Prophets, have you spoken?  I rest my case.  God has a case against every man, Gentile, Jew, pagan, pious.  Every man is guilty before God.”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3:20</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62979"/>
          </a:xfrm>
          <a:prstGeom prst="rect">
            <a:avLst/>
          </a:prstGeom>
          <a:noFill/>
          <a:effectLst/>
        </p:spPr>
        <p:txBody>
          <a:bodyPr wrap="square" rtlCol="0">
            <a:spAutoFit/>
          </a:bodyPr>
          <a:lstStyle/>
          <a:p>
            <a:pPr marL="274320" indent="-274320">
              <a:buFont typeface="Arial" pitchFamily="34" charset="0"/>
              <a:buChar char="•"/>
            </a:pPr>
            <a:r>
              <a:rPr lang="en-US" sz="2800" b="1" dirty="0" smtClean="0">
                <a:latin typeface="Cambria" pitchFamily="18" charset="0"/>
              </a:rPr>
              <a:t>You may think to yourself, “My goodness, this is the </a:t>
            </a:r>
            <a:r>
              <a:rPr lang="en-US" sz="2800" b="1" i="1" u="sng" dirty="0" smtClean="0">
                <a:latin typeface="Cambria" pitchFamily="18" charset="0"/>
              </a:rPr>
              <a:t>worst new</a:t>
            </a:r>
            <a:r>
              <a:rPr lang="en-US" sz="2800" b="1" dirty="0" smtClean="0">
                <a:latin typeface="Cambria" pitchFamily="18" charset="0"/>
              </a:rPr>
              <a:t>s I have ever had in my life.  Paul, do you know what he is doing?”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Under the inspiration of the Holy Spirit of God, Paul is bringing us </a:t>
            </a:r>
            <a:r>
              <a:rPr lang="en-US" sz="2800" b="1" i="1" u="sng" dirty="0" smtClean="0">
                <a:latin typeface="Cambria" pitchFamily="18" charset="0"/>
              </a:rPr>
              <a:t>full circle</a:t>
            </a:r>
            <a:r>
              <a:rPr lang="en-US" sz="2800" b="1" dirty="0" smtClean="0">
                <a:latin typeface="Cambria" pitchFamily="18" charset="0"/>
              </a:rPr>
              <a:t>, right back around to the </a:t>
            </a:r>
            <a:r>
              <a:rPr lang="en-US" sz="2800" b="1" i="1" dirty="0" smtClean="0">
                <a:effectLst>
                  <a:outerShdw blurRad="38100" dist="38100" dir="2700000" algn="tl">
                    <a:srgbClr val="000000">
                      <a:alpha val="43137"/>
                    </a:srgbClr>
                  </a:outerShdw>
                </a:effectLst>
                <a:latin typeface="Cambria" pitchFamily="18" charset="0"/>
              </a:rPr>
              <a:t>good news</a:t>
            </a:r>
            <a:r>
              <a:rPr lang="en-US" sz="2800" b="1" dirty="0" smtClean="0">
                <a:latin typeface="Cambria" pitchFamily="18" charset="0"/>
              </a:rPr>
              <a:t> of Jesus Christ.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Until you realize how </a:t>
            </a:r>
            <a:r>
              <a:rPr lang="en-US" sz="2800" b="1" i="1" dirty="0" smtClean="0">
                <a:effectLst>
                  <a:outerShdw blurRad="38100" dist="38100" dir="2700000" algn="tl">
                    <a:srgbClr val="000000">
                      <a:alpha val="43137"/>
                    </a:srgbClr>
                  </a:outerShdw>
                </a:effectLst>
                <a:latin typeface="Cambria" pitchFamily="18" charset="0"/>
              </a:rPr>
              <a:t>bad</a:t>
            </a:r>
            <a:r>
              <a:rPr lang="en-US" sz="2800" b="1" dirty="0" smtClean="0">
                <a:latin typeface="Cambria" pitchFamily="18" charset="0"/>
              </a:rPr>
              <a:t> it is, you haven’t got a clue how </a:t>
            </a:r>
            <a:r>
              <a:rPr lang="en-US" sz="2800" b="1" i="1" dirty="0" smtClean="0">
                <a:effectLst>
                  <a:outerShdw blurRad="38100" dist="38100" dir="2700000" algn="tl">
                    <a:srgbClr val="000000">
                      <a:alpha val="43137"/>
                    </a:srgbClr>
                  </a:outerShdw>
                </a:effectLst>
                <a:latin typeface="Cambria" pitchFamily="18" charset="0"/>
              </a:rPr>
              <a:t>good</a:t>
            </a:r>
            <a:r>
              <a:rPr lang="en-US" sz="2800" b="1" dirty="0" smtClean="0">
                <a:latin typeface="Cambria" pitchFamily="18" charset="0"/>
              </a:rPr>
              <a:t> it is.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Paul is going to come around in our next lesson.</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3:20</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1000"/>
                                        <p:tgtEl>
                                          <p:spTgt spid="3">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left)">
                                      <p:cBhvr>
                                        <p:cTn id="13" dur="1000"/>
                                        <p:tgtEl>
                                          <p:spTgt spid="3">
                                            <p:txEl>
                                              <p:pRg st="4" end="4"/>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wipe(left)">
                                      <p:cBhvr>
                                        <p:cTn id="1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981200" y="152400"/>
            <a:ext cx="5257800" cy="6553200"/>
          </a:xfrm>
          <a:prstGeom prst="rect">
            <a:avLst/>
          </a:prstGeom>
        </p:spPr>
      </p:pic>
      <p:pic>
        <p:nvPicPr>
          <p:cNvPr id="4" name="Picture 3" descr="Jesus outreached hands.jpg"/>
          <p:cNvPicPr>
            <a:picLocks noChangeAspect="1"/>
          </p:cNvPicPr>
          <p:nvPr/>
        </p:nvPicPr>
        <p:blipFill>
          <a:blip r:embed="rId3" cstate="print"/>
          <a:stretch>
            <a:fillRect/>
          </a:stretch>
        </p:blipFill>
        <p:spPr>
          <a:xfrm>
            <a:off x="1828800" y="152400"/>
            <a:ext cx="5562600" cy="65532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1828800" y="6096000"/>
            <a:ext cx="3505200" cy="461665"/>
          </a:xfrm>
          <a:prstGeom prst="rect">
            <a:avLst/>
          </a:prstGeom>
          <a:noFill/>
        </p:spPr>
        <p:txBody>
          <a:bodyPr wrap="square" rtlCol="0">
            <a:spAutoFit/>
          </a:bodyPr>
          <a:lstStyle/>
          <a:p>
            <a:pPr algn="ctr"/>
            <a:r>
              <a:rPr lang="en-US" sz="2400" dirty="0" smtClean="0">
                <a:effectLst>
                  <a:outerShdw blurRad="38100" dist="38100" dir="2700000" algn="tl">
                    <a:srgbClr val="000000">
                      <a:alpha val="43137"/>
                    </a:srgbClr>
                  </a:outerShdw>
                </a:effectLst>
                <a:latin typeface="Britannic Bold" pitchFamily="34" charset="0"/>
              </a:rPr>
              <a:t>“Come unto Me”</a:t>
            </a:r>
            <a:endParaRPr lang="en-US" sz="2400" dirty="0">
              <a:effectLst>
                <a:outerShdw blurRad="38100" dist="38100" dir="2700000" algn="tl">
                  <a:srgbClr val="000000">
                    <a:alpha val="43137"/>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par>
                          <p:cTn id="12" fill="hold">
                            <p:stCondLst>
                              <p:cond delay="5000"/>
                            </p:stCondLst>
                            <p:childTnLst>
                              <p:par>
                                <p:cTn id="13" presetID="15" presetClass="entr" presetSubtype="0" fill="hold" grpId="0" nodeType="afterEffect">
                                  <p:stCondLst>
                                    <p:cond delay="100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24 Feb 2021</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Romans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323987"/>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chapter in the KJV and in one other versions of the Bible, i.e., NKJV, NRSV, NIV, CEV, etc … </a:t>
            </a:r>
          </a:p>
          <a:p>
            <a:pPr marL="731520" indent="-274320">
              <a:spcAft>
                <a:spcPts val="2400"/>
              </a:spcAft>
              <a:buFont typeface="Arial" pitchFamily="34" charset="0"/>
              <a:buChar char="•"/>
            </a:pPr>
            <a:r>
              <a:rPr lang="en-US" sz="3600" b="1" dirty="0" smtClean="0">
                <a:solidFill>
                  <a:prstClr val="black"/>
                </a:solidFill>
                <a:effectLst>
                  <a:outerShdw blurRad="38100" dist="38100" dir="2700000" algn="tl">
                    <a:srgbClr val="000000">
                      <a:alpha val="43137"/>
                    </a:srgbClr>
                  </a:outerShdw>
                </a:effectLst>
                <a:latin typeface="Cambria" pitchFamily="18" charset="0"/>
              </a:rPr>
              <a:t>Read the entire </a:t>
            </a:r>
            <a:r>
              <a:rPr lang="en-US" sz="3600" b="1" smtClean="0">
                <a:solidFill>
                  <a:prstClr val="black"/>
                </a:solidFill>
                <a:effectLst>
                  <a:outerShdw blurRad="38100" dist="38100" dir="2700000" algn="tl">
                    <a:srgbClr val="000000">
                      <a:alpha val="43137"/>
                    </a:srgbClr>
                  </a:outerShdw>
                </a:effectLst>
                <a:latin typeface="Cambria" pitchFamily="18" charset="0"/>
              </a:rPr>
              <a:t>Chapter 3:1 </a:t>
            </a:r>
            <a:r>
              <a:rPr lang="en-US" sz="3600" b="1" dirty="0" smtClean="0">
                <a:solidFill>
                  <a:prstClr val="black"/>
                </a:solidFill>
                <a:effectLst>
                  <a:outerShdw blurRad="38100" dist="38100" dir="2700000" algn="tl">
                    <a:srgbClr val="000000">
                      <a:alpha val="43137"/>
                    </a:srgbClr>
                  </a:outerShdw>
                </a:effectLst>
                <a:latin typeface="Cambria" pitchFamily="18" charset="0"/>
              </a:rPr>
              <a:t>– 4:25 </a:t>
            </a:r>
          </a:p>
          <a:p>
            <a:pPr marL="731520" indent="-274320">
              <a:spcAft>
                <a:spcPts val="2400"/>
              </a:spcAft>
              <a:buFont typeface="Arial" pitchFamily="34" charset="0"/>
              <a:buChar char="•"/>
            </a:pPr>
            <a:r>
              <a:rPr lang="en-US" sz="3600" b="1" dirty="0" smtClean="0">
                <a:solidFill>
                  <a:prstClr val="black"/>
                </a:solidFill>
                <a:effectLst>
                  <a:outerShdw blurRad="38100" dist="38100" dir="2700000" algn="tl">
                    <a:srgbClr val="000000">
                      <a:alpha val="43137"/>
                    </a:srgbClr>
                  </a:outerShdw>
                </a:effectLst>
                <a:latin typeface="Cambria" pitchFamily="18" charset="0"/>
              </a:rPr>
              <a:t>Focus on Chapter 3:21 – 31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339650"/>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a:t>
            </a:r>
            <a:endParaRPr lang="en-US" sz="2800" b="1" dirty="0" smtClean="0">
              <a:latin typeface="Cambria" pitchFamily="18" charset="0"/>
            </a:endParaRPr>
          </a:p>
          <a:p>
            <a:pPr marL="274320" indent="-274320"/>
            <a:r>
              <a:rPr lang="en-US" sz="2400" b="1" dirty="0" smtClean="0">
                <a:latin typeface="Cambria" pitchFamily="18" charset="0"/>
              </a:rPr>
              <a:t> </a:t>
            </a:r>
          </a:p>
          <a:p>
            <a:pPr marL="274320" indent="-274320">
              <a:buFont typeface="Arial" pitchFamily="34" charset="0"/>
              <a:buChar char="•"/>
            </a:pPr>
            <a:r>
              <a:rPr lang="en-US" sz="2800" b="1" dirty="0" smtClean="0">
                <a:latin typeface="Cambria" pitchFamily="18" charset="0"/>
              </a:rPr>
              <a:t>The central theme of Paul’s letter to the Romans is the </a:t>
            </a:r>
            <a:r>
              <a:rPr lang="en-US" sz="2800" b="1" dirty="0" smtClean="0">
                <a:effectLst>
                  <a:outerShdw blurRad="38100" dist="38100" dir="2700000" algn="tl">
                    <a:srgbClr val="000000">
                      <a:alpha val="43137"/>
                    </a:srgbClr>
                  </a:outerShdw>
                </a:effectLst>
                <a:latin typeface="Cambria" pitchFamily="18" charset="0"/>
              </a:rPr>
              <a:t>gospel</a:t>
            </a:r>
            <a:r>
              <a:rPr lang="en-US" sz="2800" b="1" dirty="0" smtClean="0">
                <a:latin typeface="Cambria" pitchFamily="18" charset="0"/>
              </a:rPr>
              <a:t> – the good news (</a:t>
            </a:r>
            <a:r>
              <a:rPr lang="en-US" sz="2800" b="1" dirty="0" smtClean="0">
                <a:effectLst>
                  <a:outerShdw blurRad="38100" dist="38100" dir="2700000" algn="tl">
                    <a:srgbClr val="000000">
                      <a:alpha val="43137"/>
                    </a:srgbClr>
                  </a:outerShdw>
                </a:effectLst>
                <a:latin typeface="Cambria" pitchFamily="18" charset="0"/>
              </a:rPr>
              <a:t>1:16</a:t>
            </a:r>
            <a:r>
              <a:rPr lang="en-US" sz="2800" b="1" dirty="0" smtClean="0">
                <a:latin typeface="Cambria" pitchFamily="18" charset="0"/>
              </a:rPr>
              <a:t>).  He began, however, with the bad news , the universal problem of </a:t>
            </a:r>
            <a:r>
              <a:rPr lang="en-US" sz="2800" b="1" i="1" dirty="0" smtClean="0">
                <a:effectLst>
                  <a:outerShdw blurRad="38100" dist="38100" dir="2700000" algn="tl">
                    <a:srgbClr val="000000">
                      <a:alpha val="43137"/>
                    </a:srgbClr>
                  </a:outerShdw>
                </a:effectLst>
                <a:latin typeface="Cambria" pitchFamily="18" charset="0"/>
              </a:rPr>
              <a:t>human depravity</a:t>
            </a:r>
            <a:r>
              <a:rPr lang="en-US" sz="2800" b="1" dirty="0" smtClean="0">
                <a:latin typeface="Cambria" pitchFamily="18" charset="0"/>
              </a:rPr>
              <a:t>.  </a:t>
            </a:r>
          </a:p>
          <a:p>
            <a:pPr marL="274320" indent="-274320">
              <a:buFont typeface="Arial" pitchFamily="34" charset="0"/>
              <a:buChar char="•"/>
            </a:pPr>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For how can anyone </a:t>
            </a:r>
            <a:r>
              <a:rPr lang="en-US" sz="2800" b="1" i="1" u="sng" dirty="0" smtClean="0">
                <a:effectLst>
                  <a:outerShdw blurRad="38100" dist="38100" dir="2700000" algn="tl">
                    <a:srgbClr val="000000">
                      <a:alpha val="43137"/>
                    </a:srgbClr>
                  </a:outerShdw>
                </a:effectLst>
                <a:latin typeface="Cambria" pitchFamily="18" charset="0"/>
              </a:rPr>
              <a:t>understand</a:t>
            </a:r>
            <a:r>
              <a:rPr lang="en-US" sz="2800" b="1" dirty="0" smtClean="0">
                <a:latin typeface="Cambria" pitchFamily="18" charset="0"/>
              </a:rPr>
              <a:t> the need for a Savior who does not first </a:t>
            </a:r>
            <a:r>
              <a:rPr lang="en-US" sz="2800" b="1" i="1" u="sng" dirty="0" smtClean="0">
                <a:effectLst>
                  <a:outerShdw blurRad="38100" dist="38100" dir="2700000" algn="tl">
                    <a:srgbClr val="000000">
                      <a:alpha val="43137"/>
                    </a:srgbClr>
                  </a:outerShdw>
                </a:effectLst>
                <a:latin typeface="Cambria" pitchFamily="18" charset="0"/>
              </a:rPr>
              <a:t>acknowledge</a:t>
            </a:r>
            <a:r>
              <a:rPr lang="en-US" sz="2800" b="1" dirty="0" smtClean="0">
                <a:latin typeface="Cambria" pitchFamily="18" charset="0"/>
              </a:rPr>
              <a:t> the evil lurking in the shadows of his public self?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wipe(left)">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left)">
                                      <p:cBhvr>
                                        <p:cTn id="1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0" y="0"/>
            <a:ext cx="9296400" cy="70104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p>
            <a:pPr algn="ctr">
              <a:spcBef>
                <a:spcPct val="0"/>
              </a:spcBef>
              <a:defRPr/>
            </a:pPr>
            <a:r>
              <a:rPr lang="en-US" sz="6000" b="1" dirty="0" smtClean="0">
                <a:ln w="15875" cap="rnd">
                  <a:solidFill>
                    <a:srgbClr val="002060"/>
                  </a:solidFill>
                </a:ln>
                <a:solidFill>
                  <a:prstClr val="white"/>
                </a:solidFill>
                <a:effectLst>
                  <a:outerShdw blurRad="127000" dist="127000" dir="2700000" algn="tl">
                    <a:srgbClr val="92D050">
                      <a:alpha val="66000"/>
                    </a:srgbClr>
                  </a:outerShdw>
                </a:effectLst>
                <a:latin typeface="Cooper Black" pitchFamily="18" charset="0"/>
              </a:rPr>
              <a:t/>
            </a:r>
            <a:br>
              <a:rPr lang="en-US" sz="6000" b="1" dirty="0" smtClean="0">
                <a:ln w="15875" cap="rnd">
                  <a:solidFill>
                    <a:srgbClr val="002060"/>
                  </a:solidFill>
                </a:ln>
                <a:solidFill>
                  <a:prstClr val="white"/>
                </a:solidFill>
                <a:effectLst>
                  <a:outerShdw blurRad="127000" dist="127000" dir="2700000" algn="tl">
                    <a:srgbClr val="92D050">
                      <a:alpha val="66000"/>
                    </a:srgbClr>
                  </a:outerShdw>
                </a:effectLst>
                <a:latin typeface="Cooper Black" pitchFamily="18" charset="0"/>
              </a:rPr>
            </a:br>
            <a:endParaRPr lang="en-US" sz="6600" dirty="0">
              <a:ln>
                <a:solidFill>
                  <a:srgbClr val="002060">
                    <a:alpha val="90000"/>
                  </a:srgbClr>
                </a:solidFill>
              </a:ln>
              <a:solidFill>
                <a:srgbClr val="FFFF00"/>
              </a:solidFill>
              <a:effectLst>
                <a:outerShdw blurRad="127000" dist="127000" dir="2700000" algn="tl">
                  <a:prstClr val="white">
                    <a:alpha val="50000"/>
                  </a:prstClr>
                </a:outerShdw>
              </a:effectLst>
              <a:latin typeface="Britannic Bold" pitchFamily="34" charset="0"/>
            </a:endParaRPr>
          </a:p>
        </p:txBody>
      </p:sp>
      <p:sp>
        <p:nvSpPr>
          <p:cNvPr id="2" name="Title 1"/>
          <p:cNvSpPr>
            <a:spLocks noGrp="1"/>
          </p:cNvSpPr>
          <p:nvPr>
            <p:ph type="title"/>
          </p:nvPr>
        </p:nvSpPr>
        <p:spPr>
          <a:xfrm>
            <a:off x="0" y="0"/>
            <a:ext cx="9296400" cy="7010400"/>
          </a:xfrm>
        </p:spPr>
        <p:style>
          <a:lnRef idx="0">
            <a:schemeClr val="accent2"/>
          </a:lnRef>
          <a:fillRef idx="3">
            <a:schemeClr val="accent2"/>
          </a:fillRef>
          <a:effectRef idx="3">
            <a:schemeClr val="accent2"/>
          </a:effectRef>
          <a:fontRef idx="minor">
            <a:schemeClr val="lt1"/>
          </a:fontRef>
        </p:style>
        <p:txBody>
          <a:bodyPr>
            <a:normAutofit/>
          </a:bodyPr>
          <a:lstStyle/>
          <a:p>
            <a:pPr lvl="0">
              <a:defRPr/>
            </a:pPr>
            <a:r>
              <a:rPr lang="en-US" sz="6000" b="1" dirty="0" smtClean="0">
                <a:ln w="15875" cap="rnd">
                  <a:solidFill>
                    <a:srgbClr val="002060"/>
                  </a:solidFill>
                </a:ln>
                <a:solidFill>
                  <a:prstClr val="white"/>
                </a:solidFill>
                <a:effectLst>
                  <a:outerShdw blurRad="127000" dist="127000" dir="2700000" algn="tl">
                    <a:srgbClr val="92D050">
                      <a:alpha val="66000"/>
                    </a:srgbClr>
                  </a:outerShdw>
                </a:effectLst>
                <a:latin typeface="Cooper Black" pitchFamily="18" charset="0"/>
              </a:rPr>
              <a:t/>
            </a:r>
            <a:br>
              <a:rPr lang="en-US" sz="6000" b="1" dirty="0" smtClean="0">
                <a:ln w="15875" cap="rnd">
                  <a:solidFill>
                    <a:srgbClr val="002060"/>
                  </a:solidFill>
                </a:ln>
                <a:solidFill>
                  <a:prstClr val="white"/>
                </a:solidFill>
                <a:effectLst>
                  <a:outerShdw blurRad="127000" dist="127000" dir="2700000" algn="tl">
                    <a:srgbClr val="92D050">
                      <a:alpha val="66000"/>
                    </a:srgbClr>
                  </a:outerShdw>
                </a:effectLst>
                <a:latin typeface="Cooper Black" pitchFamily="18" charset="0"/>
              </a:rPr>
            </a:br>
            <a:r>
              <a:rPr lang="en-US" sz="6600" dirty="0" smtClean="0">
                <a:ln>
                  <a:solidFill>
                    <a:srgbClr val="002060">
                      <a:alpha val="90000"/>
                    </a:srgbClr>
                  </a:solidFill>
                </a:ln>
                <a:solidFill>
                  <a:srgbClr val="FFFF00"/>
                </a:solidFill>
                <a:effectLst>
                  <a:outerShdw blurRad="127000" dist="127000" dir="2700000" algn="tl">
                    <a:schemeClr val="bg1">
                      <a:alpha val="50000"/>
                    </a:schemeClr>
                  </a:outerShdw>
                </a:effectLst>
                <a:latin typeface="Britannic Bold" pitchFamily="34" charset="0"/>
              </a:rPr>
              <a:t>the end</a:t>
            </a:r>
            <a:endParaRPr lang="en-US" sz="6600" dirty="0">
              <a:ln>
                <a:solidFill>
                  <a:srgbClr val="002060">
                    <a:alpha val="90000"/>
                  </a:srgbClr>
                </a:solidFill>
              </a:ln>
              <a:solidFill>
                <a:srgbClr val="FFFF00"/>
              </a:solidFill>
              <a:effectLst>
                <a:outerShdw blurRad="127000" dist="127000" dir="2700000" algn="tl">
                  <a:schemeClr val="bg1">
                    <a:alpha val="50000"/>
                  </a:schemeClr>
                </a:outerShdw>
              </a:effectLst>
              <a:latin typeface="Britannic Bold" pitchFamily="34" charset="0"/>
            </a:endParaRPr>
          </a:p>
        </p:txBody>
      </p:sp>
      <p:sp>
        <p:nvSpPr>
          <p:cNvPr id="4" name="Title 1"/>
          <p:cNvSpPr txBox="1">
            <a:spLocks/>
          </p:cNvSpPr>
          <p:nvPr/>
        </p:nvSpPr>
        <p:spPr>
          <a:xfrm>
            <a:off x="0" y="0"/>
            <a:ext cx="9296400" cy="7010400"/>
          </a:xfrm>
          <a:prstGeom prst="rect">
            <a:avLst/>
          </a:prstGeom>
          <a:ln>
            <a:noFill/>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scene3d>
              <a:camera prst="orthographicFront"/>
              <a:lightRig rig="threePt" dir="t">
                <a:rot lat="0" lon="0" rev="1200000"/>
              </a:lightRig>
            </a:scene3d>
            <a:sp3d extrusionH="57150" contourW="12700">
              <a:bevelT/>
              <a:extrusionClr>
                <a:srgbClr val="FFC000"/>
              </a:extrusionClr>
              <a:contourClr>
                <a:srgbClr val="0070C0"/>
              </a:contourClr>
            </a:sp3d>
          </a:bodyPr>
          <a:lstStyle/>
          <a:p>
            <a:pPr algn="ctr">
              <a:spcBef>
                <a:spcPct val="0"/>
              </a:spcBef>
              <a:defRPr/>
            </a:pPr>
            <a:r>
              <a:rPr lang="en-US" sz="6000" b="1" dirty="0" smtClean="0">
                <a:ln w="15875" cap="rnd">
                  <a:solidFill>
                    <a:srgbClr val="002060"/>
                  </a:solidFill>
                </a:ln>
                <a:solidFill>
                  <a:srgbClr val="00B0F0"/>
                </a:solidFill>
                <a:effectLst>
                  <a:outerShdw blurRad="127000" dist="127000" dir="2700000" algn="tl">
                    <a:srgbClr val="92D050">
                      <a:alpha val="66000"/>
                    </a:srgbClr>
                  </a:outerShdw>
                </a:effectLst>
                <a:latin typeface="Cooper Black" pitchFamily="18" charset="0"/>
              </a:rPr>
              <a:t>Questions</a:t>
            </a:r>
            <a:endParaRPr lang="en-US" sz="6000" b="1" dirty="0">
              <a:ln w="15875" cap="rnd">
                <a:solidFill>
                  <a:srgbClr val="002060"/>
                </a:solidFill>
              </a:ln>
              <a:solidFill>
                <a:srgbClr val="00B0F0"/>
              </a:solidFill>
              <a:effectLst>
                <a:outerShdw blurRad="127000" dist="127000" dir="2700000" algn="tl">
                  <a:srgbClr val="92D050">
                    <a:alpha val="66000"/>
                  </a:srgbClr>
                </a:outerShdw>
              </a:effectLst>
              <a:latin typeface="Cooper Black" pitchFamily="18" charset="0"/>
            </a:endParaRPr>
          </a:p>
        </p:txBody>
      </p:sp>
      <p:sp>
        <p:nvSpPr>
          <p:cNvPr id="7" name="Title 1"/>
          <p:cNvSpPr txBox="1">
            <a:spLocks/>
          </p:cNvSpPr>
          <p:nvPr/>
        </p:nvSpPr>
        <p:spPr>
          <a:xfrm>
            <a:off x="0" y="0"/>
            <a:ext cx="9296400" cy="7010400"/>
          </a:xfrm>
          <a:prstGeom prst="rect">
            <a:avLst/>
          </a:prstGeom>
          <a:gradFill>
            <a:gsLst>
              <a:gs pos="0">
                <a:srgbClr val="FFFF00">
                  <a:alpha val="87000"/>
                </a:srgbClr>
              </a:gs>
              <a:gs pos="80000">
                <a:schemeClr val="accent2">
                  <a:shade val="93000"/>
                  <a:satMod val="130000"/>
                </a:schemeClr>
              </a:gs>
              <a:gs pos="100000">
                <a:schemeClr val="accent2">
                  <a:shade val="94000"/>
                  <a:satMod val="135000"/>
                </a:schemeClr>
              </a:gs>
            </a:gsLst>
            <a:lin ang="10800000" scaled="0"/>
          </a:gradFill>
          <a:ln>
            <a:solidFill>
              <a:schemeClr val="tx1">
                <a:alpha val="90000"/>
              </a:schemeClr>
            </a:solidFill>
          </a:ln>
          <a:effectLst>
            <a:outerShdw blurRad="381000" dist="381000" dir="10800000" sx="50000" sy="50000" rotWithShape="0">
              <a:schemeClr val="tx1">
                <a:alpha val="60000"/>
              </a:schemeClr>
            </a:outerShdw>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scene3d>
              <a:camera prst="orthographicFront"/>
              <a:lightRig rig="threePt" dir="t">
                <a:rot lat="0" lon="0" rev="1200000"/>
              </a:lightRig>
            </a:scene3d>
            <a:sp3d extrusionH="57150" contourW="12700">
              <a:bevelT/>
              <a:extrusionClr>
                <a:srgbClr val="FFC000"/>
              </a:extrusionClr>
              <a:contourClr>
                <a:srgbClr val="0070C0"/>
              </a:contourClr>
            </a:sp3d>
          </a:bodyPr>
          <a:lstStyle/>
          <a:p>
            <a:pPr algn="ctr">
              <a:spcBef>
                <a:spcPct val="0"/>
              </a:spcBef>
              <a:defRPr/>
            </a:pPr>
            <a:r>
              <a:rPr lang="en-US" sz="8000" b="1" dirty="0" smtClean="0">
                <a:ln w="15875" cap="rnd">
                  <a:solidFill>
                    <a:srgbClr val="002060"/>
                  </a:solidFill>
                </a:ln>
                <a:solidFill>
                  <a:srgbClr val="FFFF00"/>
                </a:solidFill>
                <a:effectLst>
                  <a:outerShdw blurRad="127000" dist="127000" dir="2700000" algn="tl">
                    <a:srgbClr val="92D050">
                      <a:alpha val="66000"/>
                    </a:srgbClr>
                  </a:outerShdw>
                </a:effectLst>
                <a:latin typeface="Britannic Bold" pitchFamily="34" charset="0"/>
              </a:rPr>
              <a:t>Questions</a:t>
            </a:r>
            <a:endParaRPr lang="en-US" sz="8000" b="1" dirty="0">
              <a:ln w="15875" cap="rnd">
                <a:solidFill>
                  <a:srgbClr val="002060"/>
                </a:solidFill>
              </a:ln>
              <a:solidFill>
                <a:srgbClr val="FFFF00"/>
              </a:solidFill>
              <a:effectLst>
                <a:outerShdw blurRad="127000" dist="127000" dir="2700000" algn="tl">
                  <a:srgbClr val="92D050">
                    <a:alpha val="66000"/>
                  </a:srgbClr>
                </a:outerShdw>
              </a:effectLst>
              <a:latin typeface="Britannic Bold" pitchFamily="34" charset="0"/>
            </a:endParaRPr>
          </a:p>
        </p:txBody>
      </p:sp>
      <p:pic>
        <p:nvPicPr>
          <p:cNvPr id="10" name="Picture 9"/>
          <p:cNvPicPr>
            <a:picLocks noChangeAspect="1"/>
          </p:cNvPicPr>
          <p:nvPr/>
        </p:nvPicPr>
        <p:blipFill>
          <a:blip r:embed="rId2" cstate="print">
            <a:extLst>
              <a:ext uri="{28A0092B-C50C-407E-A947-70E740481C1C}">
                <a14:useLocalDpi xmlns="" xmlns:a14="http://schemas.microsoft.com/office/drawing/2010/main" xmlns:lc="http://schemas.openxmlformats.org/drawingml/2006/lockedCanvas" val="0"/>
              </a:ext>
            </a:extLst>
          </a:blip>
          <a:stretch>
            <a:fillRect/>
          </a:stretch>
        </p:blipFill>
        <p:spPr>
          <a:xfrm>
            <a:off x="0" y="0"/>
            <a:ext cx="9296400" cy="7010398"/>
          </a:xfrm>
          <a:prstGeom prst="rect">
            <a:avLst/>
          </a:prstGeom>
        </p:spPr>
      </p:pic>
      <p:pic>
        <p:nvPicPr>
          <p:cNvPr id="53250" name="Picture 2" descr="question"/>
          <p:cNvPicPr>
            <a:picLocks noChangeAspect="1" noChangeArrowheads="1"/>
          </p:cNvPicPr>
          <p:nvPr/>
        </p:nvPicPr>
        <p:blipFill>
          <a:blip r:embed="rId3" cstate="print"/>
          <a:srcRect/>
          <a:stretch>
            <a:fillRect/>
          </a:stretch>
        </p:blipFill>
        <p:spPr bwMode="auto">
          <a:xfrm>
            <a:off x="0" y="0"/>
            <a:ext cx="9296400" cy="7010400"/>
          </a:xfrm>
          <a:prstGeom prst="rect">
            <a:avLst/>
          </a:prstGeom>
          <a:noFill/>
        </p:spPr>
      </p:pic>
      <p:pic>
        <p:nvPicPr>
          <p:cNvPr id="53252" name="Picture 4" descr="question"/>
          <p:cNvPicPr>
            <a:picLocks noChangeAspect="1" noChangeArrowheads="1"/>
          </p:cNvPicPr>
          <p:nvPr/>
        </p:nvPicPr>
        <p:blipFill>
          <a:blip r:embed="rId4" cstate="print"/>
          <a:srcRect/>
          <a:stretch>
            <a:fillRect/>
          </a:stretch>
        </p:blipFill>
        <p:spPr bwMode="auto">
          <a:xfrm>
            <a:off x="-1" y="0"/>
            <a:ext cx="9296403" cy="7010400"/>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25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290">
                                          <p:stCondLst>
                                            <p:cond delay="0"/>
                                          </p:stCondLst>
                                        </p:cTn>
                                        <p:tgtEl>
                                          <p:spTgt spid="7">
                                            <p:txEl>
                                              <p:pRg st="0" end="0"/>
                                            </p:txEl>
                                          </p:spTgt>
                                        </p:tgtEl>
                                      </p:cBhvr>
                                    </p:animEffect>
                                    <p:anim calcmode="lin" valueType="num">
                                      <p:cBhvr>
                                        <p:cTn id="8" dur="911"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7">
                                            <p:txEl>
                                              <p:pRg st="0" end="0"/>
                                            </p:txEl>
                                          </p:spTgt>
                                        </p:tgtEl>
                                      </p:cBhvr>
                                      <p:to x="100000" y="60000"/>
                                    </p:animScale>
                                    <p:animScale>
                                      <p:cBhvr>
                                        <p:cTn id="14" dur="83" decel="50000">
                                          <p:stCondLst>
                                            <p:cond delay="338"/>
                                          </p:stCondLst>
                                        </p:cTn>
                                        <p:tgtEl>
                                          <p:spTgt spid="7">
                                            <p:txEl>
                                              <p:pRg st="0" end="0"/>
                                            </p:txEl>
                                          </p:spTgt>
                                        </p:tgtEl>
                                      </p:cBhvr>
                                      <p:to x="100000" y="100000"/>
                                    </p:animScale>
                                    <p:animScale>
                                      <p:cBhvr>
                                        <p:cTn id="15" dur="13">
                                          <p:stCondLst>
                                            <p:cond delay="656"/>
                                          </p:stCondLst>
                                        </p:cTn>
                                        <p:tgtEl>
                                          <p:spTgt spid="7">
                                            <p:txEl>
                                              <p:pRg st="0" end="0"/>
                                            </p:txEl>
                                          </p:spTgt>
                                        </p:tgtEl>
                                      </p:cBhvr>
                                      <p:to x="100000" y="80000"/>
                                    </p:animScale>
                                    <p:animScale>
                                      <p:cBhvr>
                                        <p:cTn id="16" dur="83" decel="50000">
                                          <p:stCondLst>
                                            <p:cond delay="669"/>
                                          </p:stCondLst>
                                        </p:cTn>
                                        <p:tgtEl>
                                          <p:spTgt spid="7">
                                            <p:txEl>
                                              <p:pRg st="0" end="0"/>
                                            </p:txEl>
                                          </p:spTgt>
                                        </p:tgtEl>
                                      </p:cBhvr>
                                      <p:to x="100000" y="100000"/>
                                    </p:animScale>
                                    <p:animScale>
                                      <p:cBhvr>
                                        <p:cTn id="17" dur="13">
                                          <p:stCondLst>
                                            <p:cond delay="821"/>
                                          </p:stCondLst>
                                        </p:cTn>
                                        <p:tgtEl>
                                          <p:spTgt spid="7">
                                            <p:txEl>
                                              <p:pRg st="0" end="0"/>
                                            </p:txEl>
                                          </p:spTgt>
                                        </p:tgtEl>
                                      </p:cBhvr>
                                      <p:to x="100000" y="90000"/>
                                    </p:animScale>
                                    <p:animScale>
                                      <p:cBhvr>
                                        <p:cTn id="18" dur="83" decel="50000">
                                          <p:stCondLst>
                                            <p:cond delay="834"/>
                                          </p:stCondLst>
                                        </p:cTn>
                                        <p:tgtEl>
                                          <p:spTgt spid="7">
                                            <p:txEl>
                                              <p:pRg st="0" end="0"/>
                                            </p:txEl>
                                          </p:spTgt>
                                        </p:tgtEl>
                                      </p:cBhvr>
                                      <p:to x="100000" y="100000"/>
                                    </p:animScale>
                                    <p:animScale>
                                      <p:cBhvr>
                                        <p:cTn id="19" dur="13">
                                          <p:stCondLst>
                                            <p:cond delay="904"/>
                                          </p:stCondLst>
                                        </p:cTn>
                                        <p:tgtEl>
                                          <p:spTgt spid="7">
                                            <p:txEl>
                                              <p:pRg st="0" end="0"/>
                                            </p:txEl>
                                          </p:spTgt>
                                        </p:tgtEl>
                                      </p:cBhvr>
                                      <p:to x="100000" y="95000"/>
                                    </p:animScale>
                                    <p:animScale>
                                      <p:cBhvr>
                                        <p:cTn id="20" dur="83" decel="50000">
                                          <p:stCondLst>
                                            <p:cond delay="917"/>
                                          </p:stCondLst>
                                        </p:cTn>
                                        <p:tgtEl>
                                          <p:spTgt spid="7">
                                            <p:txEl>
                                              <p:pRg st="0" end="0"/>
                                            </p:txEl>
                                          </p:spTgt>
                                        </p:tgtEl>
                                      </p:cBhvr>
                                      <p:to x="100000" y="100000"/>
                                    </p:animScale>
                                  </p:childTnLst>
                                  <p:subTnLst>
                                    <p:animClr>
                                      <p:cBhvr override="childStyle">
                                        <p:cTn dur="1" fill="hold" display="0" masterRel="nextClick" afterEffect="1"/>
                                        <p:tgtEl>
                                          <p:spTgt spid="7">
                                            <p:txEl>
                                              <p:pRg st="0" end="0"/>
                                            </p:txEl>
                                          </p:spTgt>
                                        </p:tgtEl>
                                        <p:attrNameLst>
                                          <p:attrName>ppt_c</p:attrName>
                                        </p:attrNameLst>
                                      </p:cBhvr>
                                      <p:to>
                                        <a:schemeClr val="tx1"/>
                                      </p:to>
                                    </p:animClr>
                                  </p:subTnLst>
                                </p:cTn>
                              </p:par>
                            </p:childTnLst>
                          </p:cTn>
                        </p:par>
                        <p:par>
                          <p:cTn id="21" fill="hold">
                            <p:stCondLst>
                              <p:cond delay="3000"/>
                            </p:stCondLst>
                            <p:childTnLst>
                              <p:par>
                                <p:cTn id="22" presetID="22" presetClass="entr" presetSubtype="8" fill="hold" grpId="1" nodeType="afterEffect">
                                  <p:stCondLst>
                                    <p:cond delay="0"/>
                                  </p:stCondLst>
                                  <p:childTnLst>
                                    <p:set>
                                      <p:cBhvr>
                                        <p:cTn id="23" dur="1" fill="hold">
                                          <p:stCondLst>
                                            <p:cond delay="0"/>
                                          </p:stCondLst>
                                        </p:cTn>
                                        <p:tgtEl>
                                          <p:spTgt spid="7">
                                            <p:bg/>
                                          </p:spTgt>
                                        </p:tgtEl>
                                        <p:attrNameLst>
                                          <p:attrName>style.visibility</p:attrName>
                                        </p:attrNameLst>
                                      </p:cBhvr>
                                      <p:to>
                                        <p:strVal val="visible"/>
                                      </p:to>
                                    </p:set>
                                    <p:animEffect transition="in" filter="wipe(left)">
                                      <p:cBhvr>
                                        <p:cTn id="24" dur="500"/>
                                        <p:tgtEl>
                                          <p:spTgt spid="7">
                                            <p:bg/>
                                          </p:spTgt>
                                        </p:tgtEl>
                                      </p:cBhvr>
                                    </p:animEffect>
                                  </p:childTnLst>
                                </p:cTn>
                              </p:par>
                            </p:childTnLst>
                          </p:cTn>
                        </p:par>
                        <p:par>
                          <p:cTn id="25" fill="hold">
                            <p:stCondLst>
                              <p:cond delay="3500"/>
                            </p:stCondLst>
                            <p:childTnLst>
                              <p:par>
                                <p:cTn id="26" presetID="26" presetClass="entr" presetSubtype="0" fill="hold" grpId="0" nodeType="afterEffect">
                                  <p:stCondLst>
                                    <p:cond delay="0"/>
                                  </p:stCondLst>
                                  <p:iterate type="lt">
                                    <p:tmPct val="25000"/>
                                  </p:iterate>
                                  <p:childTnLst>
                                    <p:set>
                                      <p:cBhvr>
                                        <p:cTn id="27" dur="1" fill="hold">
                                          <p:stCondLst>
                                            <p:cond delay="0"/>
                                          </p:stCondLst>
                                        </p:cTn>
                                        <p:tgtEl>
                                          <p:spTgt spid="2"/>
                                        </p:tgtEl>
                                        <p:attrNameLst>
                                          <p:attrName>style.visibility</p:attrName>
                                        </p:attrNameLst>
                                      </p:cBhvr>
                                      <p:to>
                                        <p:strVal val="visible"/>
                                      </p:to>
                                    </p:set>
                                    <p:animEffect transition="in" filter="wipe(down)">
                                      <p:cBhvr>
                                        <p:cTn id="28" dur="145">
                                          <p:stCondLst>
                                            <p:cond delay="0"/>
                                          </p:stCondLst>
                                        </p:cTn>
                                        <p:tgtEl>
                                          <p:spTgt spid="2"/>
                                        </p:tgtEl>
                                      </p:cBhvr>
                                    </p:animEffect>
                                    <p:anim calcmode="lin" valueType="num">
                                      <p:cBhvr>
                                        <p:cTn id="29"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30"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31"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32"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33"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34" dur="7">
                                          <p:stCondLst>
                                            <p:cond delay="163"/>
                                          </p:stCondLst>
                                        </p:cTn>
                                        <p:tgtEl>
                                          <p:spTgt spid="2"/>
                                        </p:tgtEl>
                                      </p:cBhvr>
                                      <p:to x="100000" y="60000"/>
                                    </p:animScale>
                                    <p:animScale>
                                      <p:cBhvr>
                                        <p:cTn id="35" dur="42" decel="50000">
                                          <p:stCondLst>
                                            <p:cond delay="169"/>
                                          </p:stCondLst>
                                        </p:cTn>
                                        <p:tgtEl>
                                          <p:spTgt spid="2"/>
                                        </p:tgtEl>
                                      </p:cBhvr>
                                      <p:to x="100000" y="100000"/>
                                    </p:animScale>
                                    <p:animScale>
                                      <p:cBhvr>
                                        <p:cTn id="36" dur="7">
                                          <p:stCondLst>
                                            <p:cond delay="328"/>
                                          </p:stCondLst>
                                        </p:cTn>
                                        <p:tgtEl>
                                          <p:spTgt spid="2"/>
                                        </p:tgtEl>
                                      </p:cBhvr>
                                      <p:to x="100000" y="80000"/>
                                    </p:animScale>
                                    <p:animScale>
                                      <p:cBhvr>
                                        <p:cTn id="37" dur="42" decel="50000">
                                          <p:stCondLst>
                                            <p:cond delay="335"/>
                                          </p:stCondLst>
                                        </p:cTn>
                                        <p:tgtEl>
                                          <p:spTgt spid="2"/>
                                        </p:tgtEl>
                                      </p:cBhvr>
                                      <p:to x="100000" y="100000"/>
                                    </p:animScale>
                                    <p:animScale>
                                      <p:cBhvr>
                                        <p:cTn id="38" dur="7">
                                          <p:stCondLst>
                                            <p:cond delay="411"/>
                                          </p:stCondLst>
                                        </p:cTn>
                                        <p:tgtEl>
                                          <p:spTgt spid="2"/>
                                        </p:tgtEl>
                                      </p:cBhvr>
                                      <p:to x="100000" y="90000"/>
                                    </p:animScale>
                                    <p:animScale>
                                      <p:cBhvr>
                                        <p:cTn id="39" dur="42" decel="50000">
                                          <p:stCondLst>
                                            <p:cond delay="417"/>
                                          </p:stCondLst>
                                        </p:cTn>
                                        <p:tgtEl>
                                          <p:spTgt spid="2"/>
                                        </p:tgtEl>
                                      </p:cBhvr>
                                      <p:to x="100000" y="100000"/>
                                    </p:animScale>
                                    <p:animScale>
                                      <p:cBhvr>
                                        <p:cTn id="40" dur="7">
                                          <p:stCondLst>
                                            <p:cond delay="452"/>
                                          </p:stCondLst>
                                        </p:cTn>
                                        <p:tgtEl>
                                          <p:spTgt spid="2"/>
                                        </p:tgtEl>
                                      </p:cBhvr>
                                      <p:to x="100000" y="95000"/>
                                    </p:animScale>
                                    <p:animScale>
                                      <p:cBhvr>
                                        <p:cTn id="41" dur="42" decel="50000">
                                          <p:stCondLst>
                                            <p:cond delay="459"/>
                                          </p:stCondLst>
                                        </p:cTn>
                                        <p:tgtEl>
                                          <p:spTgt spid="2"/>
                                        </p:tgtEl>
                                      </p:cBhvr>
                                      <p:to x="100000" y="100000"/>
                                    </p:animScale>
                                  </p:childTnLst>
                                </p:cTn>
                              </p:par>
                            </p:childTnLst>
                          </p:cTn>
                        </p:par>
                        <p:par>
                          <p:cTn id="42" fill="hold">
                            <p:stCondLst>
                              <p:cond delay="4625"/>
                            </p:stCondLst>
                            <p:childTnLst>
                              <p:par>
                                <p:cTn id="43" presetID="26" presetClass="entr" presetSubtype="0" repeatCount="2000" fill="hold" grpId="0" nodeType="afterEffect">
                                  <p:stCondLst>
                                    <p:cond delay="0"/>
                                  </p:stCondLst>
                                  <p:iterate type="lt">
                                    <p:tmPct val="25000"/>
                                  </p:iterate>
                                  <p:childTnLst>
                                    <p:set>
                                      <p:cBhvr>
                                        <p:cTn id="44" dur="1" fill="hold">
                                          <p:stCondLst>
                                            <p:cond delay="0"/>
                                          </p:stCondLst>
                                        </p:cTn>
                                        <p:tgtEl>
                                          <p:spTgt spid="4"/>
                                        </p:tgtEl>
                                        <p:attrNameLst>
                                          <p:attrName>style.visibility</p:attrName>
                                        </p:attrNameLst>
                                      </p:cBhvr>
                                      <p:to>
                                        <p:strVal val="visible"/>
                                      </p:to>
                                    </p:set>
                                    <p:animEffect transition="in" filter="wipe(down)">
                                      <p:cBhvr>
                                        <p:cTn id="45" dur="145">
                                          <p:stCondLst>
                                            <p:cond delay="0"/>
                                          </p:stCondLst>
                                        </p:cTn>
                                        <p:tgtEl>
                                          <p:spTgt spid="4"/>
                                        </p:tgtEl>
                                      </p:cBhvr>
                                    </p:animEffect>
                                    <p:anim calcmode="lin" valueType="num">
                                      <p:cBhvr>
                                        <p:cTn id="46"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7"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8"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49"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50"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51" dur="7">
                                          <p:stCondLst>
                                            <p:cond delay="163"/>
                                          </p:stCondLst>
                                        </p:cTn>
                                        <p:tgtEl>
                                          <p:spTgt spid="4"/>
                                        </p:tgtEl>
                                      </p:cBhvr>
                                      <p:to x="100000" y="60000"/>
                                    </p:animScale>
                                    <p:animScale>
                                      <p:cBhvr>
                                        <p:cTn id="52" dur="42" decel="50000">
                                          <p:stCondLst>
                                            <p:cond delay="169"/>
                                          </p:stCondLst>
                                        </p:cTn>
                                        <p:tgtEl>
                                          <p:spTgt spid="4"/>
                                        </p:tgtEl>
                                      </p:cBhvr>
                                      <p:to x="100000" y="100000"/>
                                    </p:animScale>
                                    <p:animScale>
                                      <p:cBhvr>
                                        <p:cTn id="53" dur="7">
                                          <p:stCondLst>
                                            <p:cond delay="328"/>
                                          </p:stCondLst>
                                        </p:cTn>
                                        <p:tgtEl>
                                          <p:spTgt spid="4"/>
                                        </p:tgtEl>
                                      </p:cBhvr>
                                      <p:to x="100000" y="80000"/>
                                    </p:animScale>
                                    <p:animScale>
                                      <p:cBhvr>
                                        <p:cTn id="54" dur="42" decel="50000">
                                          <p:stCondLst>
                                            <p:cond delay="335"/>
                                          </p:stCondLst>
                                        </p:cTn>
                                        <p:tgtEl>
                                          <p:spTgt spid="4"/>
                                        </p:tgtEl>
                                      </p:cBhvr>
                                      <p:to x="100000" y="100000"/>
                                    </p:animScale>
                                    <p:animScale>
                                      <p:cBhvr>
                                        <p:cTn id="55" dur="7">
                                          <p:stCondLst>
                                            <p:cond delay="411"/>
                                          </p:stCondLst>
                                        </p:cTn>
                                        <p:tgtEl>
                                          <p:spTgt spid="4"/>
                                        </p:tgtEl>
                                      </p:cBhvr>
                                      <p:to x="100000" y="90000"/>
                                    </p:animScale>
                                    <p:animScale>
                                      <p:cBhvr>
                                        <p:cTn id="56" dur="42" decel="50000">
                                          <p:stCondLst>
                                            <p:cond delay="417"/>
                                          </p:stCondLst>
                                        </p:cTn>
                                        <p:tgtEl>
                                          <p:spTgt spid="4"/>
                                        </p:tgtEl>
                                      </p:cBhvr>
                                      <p:to x="100000" y="100000"/>
                                    </p:animScale>
                                    <p:animScale>
                                      <p:cBhvr>
                                        <p:cTn id="57" dur="7">
                                          <p:stCondLst>
                                            <p:cond delay="452"/>
                                          </p:stCondLst>
                                        </p:cTn>
                                        <p:tgtEl>
                                          <p:spTgt spid="4"/>
                                        </p:tgtEl>
                                      </p:cBhvr>
                                      <p:to x="100000" y="95000"/>
                                    </p:animScale>
                                    <p:animScale>
                                      <p:cBhvr>
                                        <p:cTn id="58" dur="42" decel="50000">
                                          <p:stCondLst>
                                            <p:cond delay="459"/>
                                          </p:stCondLst>
                                        </p:cTn>
                                        <p:tgtEl>
                                          <p:spTgt spid="4"/>
                                        </p:tgtEl>
                                      </p:cBhvr>
                                      <p:to x="100000" y="100000"/>
                                    </p:animScale>
                                  </p:childTnLst>
                                </p:cTn>
                              </p:par>
                            </p:childTnLst>
                          </p:cTn>
                        </p:par>
                        <p:par>
                          <p:cTn id="59" fill="hold">
                            <p:stCondLst>
                              <p:cond delay="7625"/>
                            </p:stCondLst>
                            <p:childTnLst>
                              <p:par>
                                <p:cTn id="60" presetID="22" presetClass="entr" presetSubtype="8" repeatCount="2000" fill="hold" grpId="1" nodeType="afterEffect">
                                  <p:stCondLst>
                                    <p:cond delay="0"/>
                                  </p:stCondLst>
                                  <p:iterate type="lt">
                                    <p:tmPct val="0"/>
                                  </p:iterate>
                                  <p:childTnLst>
                                    <p:set>
                                      <p:cBhvr>
                                        <p:cTn id="61" dur="1" fill="hold">
                                          <p:stCondLst>
                                            <p:cond delay="0"/>
                                          </p:stCondLst>
                                        </p:cTn>
                                        <p:tgtEl>
                                          <p:spTgt spid="7">
                                            <p:txEl>
                                              <p:pRg st="0" end="0"/>
                                            </p:txEl>
                                          </p:spTgt>
                                        </p:tgtEl>
                                        <p:attrNameLst>
                                          <p:attrName>style.visibility</p:attrName>
                                        </p:attrNameLst>
                                      </p:cBhvr>
                                      <p:to>
                                        <p:strVal val="visible"/>
                                      </p:to>
                                    </p:set>
                                    <p:animEffect transition="in" filter="wipe(left)">
                                      <p:cBhvr>
                                        <p:cTn id="62" dur="500"/>
                                        <p:tgtEl>
                                          <p:spTgt spid="7">
                                            <p:txEl>
                                              <p:pRg st="0" end="0"/>
                                            </p:txEl>
                                          </p:spTgt>
                                        </p:tgtEl>
                                      </p:cBhvr>
                                    </p:animEffect>
                                  </p:childTnLst>
                                </p:cTn>
                              </p:par>
                            </p:childTnLst>
                          </p:cTn>
                        </p:par>
                        <p:par>
                          <p:cTn id="63" fill="hold">
                            <p:stCondLst>
                              <p:cond delay="8625"/>
                            </p:stCondLst>
                            <p:childTnLst>
                              <p:par>
                                <p:cTn id="64" presetID="8" presetClass="entr" presetSubtype="32" fill="hold"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diamond(out)">
                                      <p:cBhvr>
                                        <p:cTn id="66" dur="1000"/>
                                        <p:tgtEl>
                                          <p:spTgt spid="10"/>
                                        </p:tgtEl>
                                      </p:cBhvr>
                                    </p:animEffect>
                                  </p:childTnLst>
                                </p:cTn>
                              </p:par>
                            </p:childTnLst>
                          </p:cTn>
                        </p:par>
                        <p:par>
                          <p:cTn id="67" fill="hold">
                            <p:stCondLst>
                              <p:cond delay="9625"/>
                            </p:stCondLst>
                            <p:childTnLst>
                              <p:par>
                                <p:cTn id="68" presetID="29" presetClass="entr" presetSubtype="0" fill="hold" nodeType="afterEffect">
                                  <p:stCondLst>
                                    <p:cond delay="0"/>
                                  </p:stCondLst>
                                  <p:childTnLst>
                                    <p:set>
                                      <p:cBhvr>
                                        <p:cTn id="69" dur="1" fill="hold">
                                          <p:stCondLst>
                                            <p:cond delay="0"/>
                                          </p:stCondLst>
                                        </p:cTn>
                                        <p:tgtEl>
                                          <p:spTgt spid="53250"/>
                                        </p:tgtEl>
                                        <p:attrNameLst>
                                          <p:attrName>style.visibility</p:attrName>
                                        </p:attrNameLst>
                                      </p:cBhvr>
                                      <p:to>
                                        <p:strVal val="visible"/>
                                      </p:to>
                                    </p:set>
                                    <p:anim calcmode="lin" valueType="num">
                                      <p:cBhvr>
                                        <p:cTn id="70" dur="1000" fill="hold"/>
                                        <p:tgtEl>
                                          <p:spTgt spid="53250"/>
                                        </p:tgtEl>
                                        <p:attrNameLst>
                                          <p:attrName>ppt_x</p:attrName>
                                        </p:attrNameLst>
                                      </p:cBhvr>
                                      <p:tavLst>
                                        <p:tav tm="0">
                                          <p:val>
                                            <p:strVal val="#ppt_x-.2"/>
                                          </p:val>
                                        </p:tav>
                                        <p:tav tm="100000">
                                          <p:val>
                                            <p:strVal val="#ppt_x"/>
                                          </p:val>
                                        </p:tav>
                                      </p:tavLst>
                                    </p:anim>
                                    <p:anim calcmode="lin" valueType="num">
                                      <p:cBhvr>
                                        <p:cTn id="71" dur="1000" fill="hold"/>
                                        <p:tgtEl>
                                          <p:spTgt spid="53250"/>
                                        </p:tgtEl>
                                        <p:attrNameLst>
                                          <p:attrName>ppt_y</p:attrName>
                                        </p:attrNameLst>
                                      </p:cBhvr>
                                      <p:tavLst>
                                        <p:tav tm="0">
                                          <p:val>
                                            <p:strVal val="#ppt_y"/>
                                          </p:val>
                                        </p:tav>
                                        <p:tav tm="100000">
                                          <p:val>
                                            <p:strVal val="#ppt_y"/>
                                          </p:val>
                                        </p:tav>
                                      </p:tavLst>
                                    </p:anim>
                                    <p:animEffect transition="in" filter="wipe(right)" prLst="gradientSize: 0.1">
                                      <p:cBhvr>
                                        <p:cTn id="72" dur="1000"/>
                                        <p:tgtEl>
                                          <p:spTgt spid="53250"/>
                                        </p:tgtEl>
                                      </p:cBhvr>
                                    </p:animEffect>
                                  </p:childTnLst>
                                </p:cTn>
                              </p:par>
                            </p:childTnLst>
                          </p:cTn>
                        </p:par>
                        <p:par>
                          <p:cTn id="73" fill="hold">
                            <p:stCondLst>
                              <p:cond delay="10625"/>
                            </p:stCondLst>
                            <p:childTnLst>
                              <p:par>
                                <p:cTn id="74" presetID="8" presetClass="entr" presetSubtype="32" fill="hold" nodeType="afterEffect">
                                  <p:stCondLst>
                                    <p:cond delay="1000"/>
                                  </p:stCondLst>
                                  <p:childTnLst>
                                    <p:set>
                                      <p:cBhvr>
                                        <p:cTn id="75" dur="1" fill="hold">
                                          <p:stCondLst>
                                            <p:cond delay="0"/>
                                          </p:stCondLst>
                                        </p:cTn>
                                        <p:tgtEl>
                                          <p:spTgt spid="53252"/>
                                        </p:tgtEl>
                                        <p:attrNameLst>
                                          <p:attrName>style.visibility</p:attrName>
                                        </p:attrNameLst>
                                      </p:cBhvr>
                                      <p:to>
                                        <p:strVal val="visible"/>
                                      </p:to>
                                    </p:set>
                                    <p:animEffect transition="in" filter="diamond(out)">
                                      <p:cBhvr>
                                        <p:cTn id="76" dur="10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build="p"/>
      <p:bldP spid="7" grpId="1"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770537"/>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a:t>
            </a:r>
            <a:endParaRPr lang="en-US" sz="2800" b="1" dirty="0" smtClean="0">
              <a:latin typeface="Cambria" pitchFamily="18" charset="0"/>
            </a:endParaRPr>
          </a:p>
          <a:p>
            <a:pPr marL="274320" indent="-274320"/>
            <a:r>
              <a:rPr lang="en-US" sz="2400" b="1" dirty="0" smtClean="0">
                <a:latin typeface="Cambria" pitchFamily="18" charset="0"/>
              </a:rPr>
              <a:t> </a:t>
            </a:r>
          </a:p>
          <a:p>
            <a:pPr marL="274320" indent="-274320">
              <a:buFont typeface="Arial" pitchFamily="34" charset="0"/>
              <a:buChar char="•"/>
            </a:pPr>
            <a:r>
              <a:rPr lang="en-US" sz="2800" b="1" dirty="0" smtClean="0">
                <a:latin typeface="Cambria" pitchFamily="18" charset="0"/>
              </a:rPr>
              <a:t>The term “</a:t>
            </a:r>
            <a:r>
              <a:rPr lang="en-US" sz="2800" b="1" dirty="0" smtClean="0">
                <a:effectLst>
                  <a:outerShdw blurRad="38100" dist="38100" dir="2700000" algn="tl">
                    <a:srgbClr val="000000">
                      <a:alpha val="43137"/>
                    </a:srgbClr>
                  </a:outerShdw>
                </a:effectLst>
                <a:latin typeface="Cambria" pitchFamily="18" charset="0"/>
              </a:rPr>
              <a:t>depraved</a:t>
            </a:r>
            <a:r>
              <a:rPr lang="en-US" sz="2800" b="1" dirty="0" smtClean="0">
                <a:latin typeface="Cambria" pitchFamily="18" charset="0"/>
              </a:rPr>
              <a:t>” doesn’t mean that we are as </a:t>
            </a:r>
            <a:r>
              <a:rPr lang="en-US" sz="2800" b="1" i="1" dirty="0" smtClean="0">
                <a:effectLst>
                  <a:outerShdw blurRad="38100" dist="38100" dir="2700000" algn="tl">
                    <a:srgbClr val="000000">
                      <a:alpha val="43137"/>
                    </a:srgbClr>
                  </a:outerShdw>
                </a:effectLst>
                <a:latin typeface="Cambria" pitchFamily="18" charset="0"/>
              </a:rPr>
              <a:t>bad</a:t>
            </a:r>
            <a:r>
              <a:rPr lang="en-US" sz="2800" b="1" dirty="0" smtClean="0">
                <a:latin typeface="Cambria" pitchFamily="18" charset="0"/>
              </a:rPr>
              <a:t> as we can possibly be.  People can accomplish good things, including great deeds of kindness to others.</a:t>
            </a:r>
          </a:p>
          <a:p>
            <a:pPr marL="274320" indent="-274320"/>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Furthermore, we could always be much </a:t>
            </a:r>
            <a:r>
              <a:rPr lang="en-US" sz="2800" b="1" i="1" dirty="0" smtClean="0">
                <a:effectLst>
                  <a:outerShdw blurRad="38100" dist="38100" dir="2700000" algn="tl">
                    <a:srgbClr val="000000">
                      <a:alpha val="43137"/>
                    </a:srgbClr>
                  </a:outerShdw>
                </a:effectLst>
                <a:latin typeface="Cambria" pitchFamily="18" charset="0"/>
              </a:rPr>
              <a:t>worse</a:t>
            </a:r>
            <a:r>
              <a:rPr lang="en-US" sz="2800" b="1" dirty="0" smtClean="0">
                <a:latin typeface="Cambria" pitchFamily="18" charset="0"/>
              </a:rPr>
              <a:t> than we are.  However, we deserve none of the </a:t>
            </a:r>
            <a:r>
              <a:rPr lang="en-US" sz="2800" b="1" i="1" u="sng" dirty="0" smtClean="0">
                <a:latin typeface="Cambria" pitchFamily="18" charset="0"/>
              </a:rPr>
              <a:t>credit</a:t>
            </a:r>
            <a:r>
              <a:rPr lang="en-US" sz="2800" b="1" dirty="0" smtClean="0">
                <a:latin typeface="Cambria" pitchFamily="18" charset="0"/>
              </a:rPr>
              <a:t> for whatever good we may have accomplished.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wipe(left)">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left)">
                                      <p:cBhvr>
                                        <p:cTn id="1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01424"/>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a:t>
            </a:r>
            <a:endParaRPr lang="en-US" sz="2800" b="1" dirty="0" smtClean="0">
              <a:latin typeface="Cambria" pitchFamily="18" charset="0"/>
            </a:endParaRPr>
          </a:p>
          <a:p>
            <a:pPr marL="274320" indent="-274320"/>
            <a:r>
              <a:rPr lang="en-US" sz="2400" b="1" dirty="0" smtClean="0">
                <a:latin typeface="Cambria" pitchFamily="18" charset="0"/>
              </a:rPr>
              <a:t> </a:t>
            </a:r>
          </a:p>
          <a:p>
            <a:pPr marL="274320" indent="-274320">
              <a:buFont typeface="Arial" pitchFamily="34" charset="0"/>
              <a:buChar char="•"/>
            </a:pPr>
            <a:r>
              <a:rPr lang="en-US" sz="2800" b="1" dirty="0" smtClean="0">
                <a:latin typeface="Cambria" pitchFamily="18" charset="0"/>
              </a:rPr>
              <a:t>We have a nature that is </a:t>
            </a:r>
            <a:r>
              <a:rPr lang="en-US" sz="2800" b="1" i="1" dirty="0" smtClean="0">
                <a:effectLst>
                  <a:outerShdw blurRad="38100" dist="38100" dir="2700000" algn="tl">
                    <a:srgbClr val="000000">
                      <a:alpha val="43137"/>
                    </a:srgbClr>
                  </a:outerShdw>
                </a:effectLst>
                <a:latin typeface="Cambria" pitchFamily="18" charset="0"/>
              </a:rPr>
              <a:t>enslaved to evil</a:t>
            </a:r>
            <a:r>
              <a:rPr lang="en-US" sz="2800" b="1" dirty="0" smtClean="0">
                <a:latin typeface="Cambria" pitchFamily="18" charset="0"/>
              </a:rPr>
              <a:t> and, were it not for the fear of being </a:t>
            </a:r>
            <a:r>
              <a:rPr lang="en-US" sz="2800" b="1" i="1" u="sng" dirty="0" smtClean="0">
                <a:effectLst>
                  <a:outerShdw blurRad="38100" dist="38100" dir="2700000" algn="tl">
                    <a:srgbClr val="000000">
                      <a:alpha val="43137"/>
                    </a:srgbClr>
                  </a:outerShdw>
                </a:effectLst>
                <a:latin typeface="Cambria" pitchFamily="18" charset="0"/>
              </a:rPr>
              <a:t>caught</a:t>
            </a:r>
            <a:r>
              <a:rPr lang="en-US" sz="2800" b="1" dirty="0" smtClean="0">
                <a:latin typeface="Cambria" pitchFamily="18" charset="0"/>
              </a:rPr>
              <a:t> and the inevitable </a:t>
            </a:r>
            <a:r>
              <a:rPr lang="en-US" sz="2800" b="1" i="1" u="sng" dirty="0" smtClean="0">
                <a:effectLst>
                  <a:outerShdw blurRad="38100" dist="38100" dir="2700000" algn="tl">
                    <a:srgbClr val="000000">
                      <a:alpha val="43137"/>
                    </a:srgbClr>
                  </a:outerShdw>
                </a:effectLst>
                <a:latin typeface="Cambria" pitchFamily="18" charset="0"/>
              </a:rPr>
              <a:t>consequences</a:t>
            </a:r>
            <a:r>
              <a:rPr lang="en-US" sz="2800" b="1" dirty="0" smtClean="0">
                <a:latin typeface="Cambria" pitchFamily="18" charset="0"/>
              </a:rPr>
              <a:t> of wrongdoing, nothing would prevent any one of us from falling headlong into </a:t>
            </a:r>
            <a:r>
              <a:rPr lang="en-US" sz="2800" b="1" i="1" dirty="0" smtClean="0">
                <a:effectLst>
                  <a:outerShdw blurRad="38100" dist="38100" dir="2700000" algn="tl">
                    <a:srgbClr val="000000">
                      <a:alpha val="43137"/>
                    </a:srgbClr>
                  </a:outerShdw>
                </a:effectLst>
                <a:latin typeface="Cambria" pitchFamily="18" charset="0"/>
              </a:rPr>
              <a:t>abject corruption</a:t>
            </a:r>
            <a:r>
              <a:rPr lang="en-US" sz="2800" b="1" dirty="0" smtClean="0">
                <a:latin typeface="Cambria" pitchFamily="18" charset="0"/>
              </a:rPr>
              <a:t>.</a:t>
            </a:r>
          </a:p>
          <a:p>
            <a:pPr marL="274320" indent="-274320"/>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In the </a:t>
            </a:r>
            <a:r>
              <a:rPr lang="en-US" sz="2800" b="1" i="1" dirty="0" smtClean="0">
                <a:effectLst>
                  <a:outerShdw blurRad="38100" dist="38100" dir="2700000" algn="tl">
                    <a:srgbClr val="000000">
                      <a:alpha val="43137"/>
                    </a:srgbClr>
                  </a:outerShdw>
                </a:effectLst>
                <a:latin typeface="Cambria" pitchFamily="18" charset="0"/>
              </a:rPr>
              <a:t>absence</a:t>
            </a:r>
            <a:r>
              <a:rPr lang="en-US" sz="2800" b="1" dirty="0" smtClean="0">
                <a:latin typeface="Cambria" pitchFamily="18" charset="0"/>
              </a:rPr>
              <a:t> of external restraint, the depraved human nature lurking within each of us would express itself with astonishing acts of </a:t>
            </a:r>
            <a:r>
              <a:rPr lang="en-US" sz="2800" b="1" i="1" u="sng" dirty="0" smtClean="0">
                <a:latin typeface="Cambria" pitchFamily="18" charset="0"/>
              </a:rPr>
              <a:t>selfishness</a:t>
            </a:r>
            <a:r>
              <a:rPr lang="en-US" sz="2800" b="1" dirty="0" smtClean="0">
                <a:latin typeface="Cambria" pitchFamily="18" charset="0"/>
              </a:rPr>
              <a:t>, </a:t>
            </a:r>
            <a:r>
              <a:rPr lang="en-US" sz="2800" b="1" i="1" u="sng" dirty="0" smtClean="0">
                <a:latin typeface="Cambria" pitchFamily="18" charset="0"/>
              </a:rPr>
              <a:t>cruelty</a:t>
            </a:r>
            <a:r>
              <a:rPr lang="en-US" sz="2800" b="1" dirty="0" smtClean="0">
                <a:latin typeface="Cambria" pitchFamily="18" charset="0"/>
              </a:rPr>
              <a:t>, </a:t>
            </a:r>
            <a:r>
              <a:rPr lang="en-US" sz="2800" b="1" i="1" u="sng" dirty="0" smtClean="0">
                <a:latin typeface="Cambria" pitchFamily="18" charset="0"/>
              </a:rPr>
              <a:t>lust</a:t>
            </a:r>
            <a:r>
              <a:rPr lang="en-US" sz="2800" b="1" dirty="0" smtClean="0">
                <a:latin typeface="Cambria" pitchFamily="18" charset="0"/>
              </a:rPr>
              <a:t>, and </a:t>
            </a:r>
            <a:r>
              <a:rPr lang="en-US" sz="2800" b="1" i="1" u="sng" dirty="0" smtClean="0">
                <a:latin typeface="Cambria" pitchFamily="18" charset="0"/>
              </a:rPr>
              <a:t>murder</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wipe(left)">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left)">
                                      <p:cBhvr>
                                        <p:cTn id="1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32311"/>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a:t>
            </a:r>
            <a:endParaRPr lang="en-US" sz="2800" b="1" dirty="0" smtClean="0">
              <a:latin typeface="Cambria" pitchFamily="18" charset="0"/>
            </a:endParaRPr>
          </a:p>
          <a:p>
            <a:pPr marL="274320" indent="-274320"/>
            <a:r>
              <a:rPr lang="en-US" sz="2400" b="1" dirty="0" smtClean="0">
                <a:latin typeface="Cambria" pitchFamily="18" charset="0"/>
              </a:rPr>
              <a:t> </a:t>
            </a:r>
          </a:p>
          <a:p>
            <a:pPr marL="274320" indent="-274320">
              <a:buFont typeface="Arial" pitchFamily="34" charset="0"/>
              <a:buChar char="•"/>
            </a:pPr>
            <a:r>
              <a:rPr lang="en-US" sz="2800" b="1" dirty="0" smtClean="0">
                <a:latin typeface="Cambria" pitchFamily="18" charset="0"/>
              </a:rPr>
              <a:t>The term “</a:t>
            </a:r>
            <a:r>
              <a:rPr lang="en-US" sz="2800" b="1" dirty="0" smtClean="0">
                <a:effectLst>
                  <a:outerShdw blurRad="38100" dist="38100" dir="2700000" algn="tl">
                    <a:srgbClr val="000000">
                      <a:alpha val="43137"/>
                    </a:srgbClr>
                  </a:outerShdw>
                </a:effectLst>
                <a:latin typeface="Cambria" pitchFamily="18" charset="0"/>
              </a:rPr>
              <a:t>depravity</a:t>
            </a:r>
            <a:r>
              <a:rPr lang="en-US" sz="2800" b="1" dirty="0" smtClean="0">
                <a:latin typeface="Cambria" pitchFamily="18" charset="0"/>
              </a:rPr>
              <a:t>” has more to do with the </a:t>
            </a:r>
            <a:r>
              <a:rPr lang="en-US" sz="2800" b="1" i="1" u="sng" dirty="0" smtClean="0">
                <a:latin typeface="Cambria" pitchFamily="18" charset="0"/>
              </a:rPr>
              <a:t>vertical</a:t>
            </a:r>
            <a:r>
              <a:rPr lang="en-US" sz="2800" b="1" dirty="0" smtClean="0">
                <a:latin typeface="Cambria" pitchFamily="18" charset="0"/>
              </a:rPr>
              <a:t> </a:t>
            </a:r>
            <a:r>
              <a:rPr lang="en-US" sz="2800" b="1" i="1" u="sng" dirty="0" smtClean="0">
                <a:latin typeface="Cambria" pitchFamily="18" charset="0"/>
              </a:rPr>
              <a:t>plane</a:t>
            </a:r>
            <a:r>
              <a:rPr lang="en-US" sz="2800" b="1" dirty="0" smtClean="0">
                <a:latin typeface="Cambria" pitchFamily="18" charset="0"/>
              </a:rPr>
              <a:t> of existence – our relationship with God – than our </a:t>
            </a:r>
            <a:r>
              <a:rPr lang="en-US" sz="2800" b="1" i="1" u="sng" dirty="0" smtClean="0">
                <a:latin typeface="Cambria" pitchFamily="18" charset="0"/>
              </a:rPr>
              <a:t>horizontal</a:t>
            </a:r>
            <a:r>
              <a:rPr lang="en-US" sz="2800" b="1" dirty="0" smtClean="0">
                <a:latin typeface="Cambria" pitchFamily="18" charset="0"/>
              </a:rPr>
              <a:t> </a:t>
            </a:r>
            <a:r>
              <a:rPr lang="en-US" sz="2800" b="1" i="1" u="sng" dirty="0" smtClean="0">
                <a:latin typeface="Cambria" pitchFamily="18" charset="0"/>
              </a:rPr>
              <a:t>dealings</a:t>
            </a:r>
            <a:r>
              <a:rPr lang="en-US" sz="2800" b="1" dirty="0" smtClean="0">
                <a:latin typeface="Cambria" pitchFamily="18" charset="0"/>
              </a:rPr>
              <a:t> on earth.</a:t>
            </a:r>
          </a:p>
          <a:p>
            <a:pPr marL="274320" indent="-274320"/>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We are not as </a:t>
            </a:r>
            <a:r>
              <a:rPr lang="en-US" sz="2800" b="1" i="1" dirty="0" smtClean="0">
                <a:effectLst>
                  <a:outerShdw blurRad="38100" dist="38100" dir="2700000" algn="tl">
                    <a:srgbClr val="000000">
                      <a:alpha val="43137"/>
                    </a:srgbClr>
                  </a:outerShdw>
                </a:effectLst>
                <a:latin typeface="Cambria" pitchFamily="18" charset="0"/>
              </a:rPr>
              <a:t>bad</a:t>
            </a:r>
            <a:r>
              <a:rPr lang="en-US" sz="2800" b="1" dirty="0" smtClean="0">
                <a:latin typeface="Cambria" pitchFamily="18" charset="0"/>
              </a:rPr>
              <a:t> as we can possibly be, however, our sinful deeds prove that we are as </a:t>
            </a:r>
            <a:r>
              <a:rPr lang="en-US" sz="2800" b="1" i="1" dirty="0" smtClean="0">
                <a:effectLst>
                  <a:outerShdw blurRad="38100" dist="38100" dir="2700000" algn="tl">
                    <a:srgbClr val="000000">
                      <a:alpha val="43137"/>
                    </a:srgbClr>
                  </a:outerShdw>
                </a:effectLst>
                <a:latin typeface="Cambria" pitchFamily="18" charset="0"/>
              </a:rPr>
              <a:t>bad off</a:t>
            </a:r>
            <a:r>
              <a:rPr lang="en-US" sz="2800" b="1" dirty="0" smtClean="0">
                <a:latin typeface="Cambria" pitchFamily="18" charset="0"/>
              </a:rPr>
              <a:t> as we can possible be.  Our </a:t>
            </a:r>
            <a:r>
              <a:rPr lang="en-US" sz="2800" b="1" i="1" dirty="0" smtClean="0">
                <a:effectLst>
                  <a:outerShdw blurRad="38100" dist="38100" dir="2700000" algn="tl">
                    <a:srgbClr val="000000">
                      <a:alpha val="43137"/>
                    </a:srgbClr>
                  </a:outerShdw>
                </a:effectLst>
                <a:latin typeface="Cambria" pitchFamily="18" charset="0"/>
              </a:rPr>
              <a:t>good</a:t>
            </a:r>
            <a:r>
              <a:rPr lang="en-US" sz="2800" b="1" dirty="0" smtClean="0">
                <a:latin typeface="Cambria" pitchFamily="18" charset="0"/>
              </a:rPr>
              <a:t> deeds do nothing to overcome our separation from God, legally or relationally.  We stand </a:t>
            </a:r>
            <a:r>
              <a:rPr lang="en-US" sz="2800" b="1" u="sng" dirty="0" smtClean="0">
                <a:effectLst>
                  <a:outerShdw blurRad="38100" dist="38100" dir="2700000" algn="tl">
                    <a:srgbClr val="000000">
                      <a:alpha val="43137"/>
                    </a:srgbClr>
                  </a:outerShdw>
                </a:effectLst>
                <a:latin typeface="Cambria" pitchFamily="18" charset="0"/>
              </a:rPr>
              <a:t>condemned</a:t>
            </a:r>
            <a:r>
              <a:rPr lang="en-US" sz="2800" b="1" dirty="0" smtClean="0">
                <a:latin typeface="Cambria" pitchFamily="18" charset="0"/>
              </a:rPr>
              <a:t>, not only because of what we have </a:t>
            </a:r>
            <a:r>
              <a:rPr lang="en-US" sz="2800" b="1" u="sng" dirty="0" smtClean="0">
                <a:effectLst>
                  <a:outerShdw blurRad="38100" dist="38100" dir="2700000" algn="tl">
                    <a:srgbClr val="000000">
                      <a:alpha val="43137"/>
                    </a:srgbClr>
                  </a:outerShdw>
                </a:effectLst>
                <a:latin typeface="Cambria" pitchFamily="18" charset="0"/>
              </a:rPr>
              <a:t>done</a:t>
            </a:r>
            <a:r>
              <a:rPr lang="en-US" sz="2800" b="1" dirty="0" smtClean="0">
                <a:latin typeface="Cambria" pitchFamily="18" charset="0"/>
              </a:rPr>
              <a:t>, but because of what we </a:t>
            </a:r>
            <a:r>
              <a:rPr lang="en-US" sz="2800" b="1" u="sng" dirty="0" smtClean="0">
                <a:effectLst>
                  <a:outerShdw blurRad="38100" dist="38100" dir="2700000" algn="tl">
                    <a:srgbClr val="000000">
                      <a:alpha val="43137"/>
                    </a:srgbClr>
                  </a:outerShdw>
                </a:effectLst>
                <a:latin typeface="Cambria" pitchFamily="18" charset="0"/>
              </a:rPr>
              <a:t>are</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wipe(left)">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left)">
                                      <p:cBhvr>
                                        <p:cTn id="1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201424"/>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Overview:   </a:t>
            </a:r>
            <a:endParaRPr lang="en-US" sz="2800" b="1" dirty="0" smtClean="0">
              <a:latin typeface="Cambria" pitchFamily="18" charset="0"/>
            </a:endParaRPr>
          </a:p>
          <a:p>
            <a:pPr marL="274320" indent="-274320"/>
            <a:r>
              <a:rPr lang="en-US" sz="2400" b="1" dirty="0" smtClean="0">
                <a:latin typeface="Cambria" pitchFamily="18" charset="0"/>
              </a:rPr>
              <a:t> </a:t>
            </a:r>
          </a:p>
          <a:p>
            <a:pPr marL="274320" indent="-274320">
              <a:buFont typeface="Arial" pitchFamily="34" charset="0"/>
              <a:buChar char="•"/>
            </a:pPr>
            <a:r>
              <a:rPr lang="en-US" sz="2800" b="1" dirty="0" smtClean="0">
                <a:latin typeface="Cambria" pitchFamily="18" charset="0"/>
              </a:rPr>
              <a:t>And to prove that the rule applies to </a:t>
            </a:r>
            <a:r>
              <a:rPr lang="en-US" sz="2800" b="1" i="1" u="sng" dirty="0" smtClean="0">
                <a:latin typeface="Cambria" pitchFamily="18" charset="0"/>
              </a:rPr>
              <a:t>everyone</a:t>
            </a:r>
            <a:r>
              <a:rPr lang="en-US" sz="2800" b="1" dirty="0" smtClean="0">
                <a:latin typeface="Cambria" pitchFamily="18" charset="0"/>
              </a:rPr>
              <a:t>, Paul systematically turned from one person to the next, peeling off whatever </a:t>
            </a:r>
            <a:r>
              <a:rPr lang="en-US" sz="2800" b="1" i="1" u="sng" dirty="0" smtClean="0">
                <a:latin typeface="Cambria" pitchFamily="18" charset="0"/>
              </a:rPr>
              <a:t>mask</a:t>
            </a:r>
            <a:r>
              <a:rPr lang="en-US" sz="2800" b="1" dirty="0" smtClean="0">
                <a:latin typeface="Cambria" pitchFamily="18" charset="0"/>
              </a:rPr>
              <a:t> he or she might be wearing.</a:t>
            </a:r>
          </a:p>
          <a:p>
            <a:pPr marL="274320" indent="-274320"/>
            <a:endParaRPr lang="en-US" sz="2800" b="1" dirty="0" smtClean="0">
              <a:latin typeface="Cambria" pitchFamily="18" charset="0"/>
            </a:endParaRPr>
          </a:p>
          <a:p>
            <a:pPr marL="274320" indent="-274320">
              <a:buFont typeface="Arial" pitchFamily="34" charset="0"/>
              <a:buChar char="•"/>
            </a:pPr>
            <a:r>
              <a:rPr lang="en-US" sz="2800" b="1" dirty="0" smtClean="0">
                <a:latin typeface="Cambria" pitchFamily="18" charset="0"/>
              </a:rPr>
              <a:t>Paul stripped the upright intellectual </a:t>
            </a:r>
            <a:r>
              <a:rPr lang="en-US" sz="2800" b="1" dirty="0" smtClean="0">
                <a:effectLst>
                  <a:outerShdw blurRad="38100" dist="38100" dir="2700000" algn="tl">
                    <a:srgbClr val="000000">
                      <a:alpha val="43137"/>
                    </a:srgbClr>
                  </a:outerShdw>
                </a:effectLst>
                <a:latin typeface="Cambria" pitchFamily="18" charset="0"/>
              </a:rPr>
              <a:t>Gentile</a:t>
            </a:r>
            <a:r>
              <a:rPr lang="en-US" sz="2800" b="1" dirty="0" smtClean="0">
                <a:latin typeface="Cambria" pitchFamily="18" charset="0"/>
              </a:rPr>
              <a:t> of his </a:t>
            </a:r>
            <a:r>
              <a:rPr lang="en-US" sz="2800" b="1" i="1" u="sng" dirty="0" smtClean="0">
                <a:latin typeface="Cambria" pitchFamily="18" charset="0"/>
              </a:rPr>
              <a:t>disguise</a:t>
            </a:r>
            <a:r>
              <a:rPr lang="en-US" sz="2800" b="1" dirty="0" smtClean="0">
                <a:latin typeface="Cambria" pitchFamily="18" charset="0"/>
              </a:rPr>
              <a:t> to reveal a simpering fool who merely professes to be wise, worships creation over the Creator, and exchange the natural for the unnatural (</a:t>
            </a:r>
            <a:r>
              <a:rPr lang="en-US" sz="2800" b="1" dirty="0" smtClean="0">
                <a:effectLst>
                  <a:outerShdw blurRad="38100" dist="38100" dir="2700000" algn="tl">
                    <a:srgbClr val="000000">
                      <a:alpha val="43137"/>
                    </a:srgbClr>
                  </a:outerShdw>
                </a:effectLst>
                <a:latin typeface="Cambria" pitchFamily="18" charset="0"/>
              </a:rPr>
              <a:t>1:18-32</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3</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wipe(left)">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left)">
                                      <p:cBhvr>
                                        <p:cTn id="1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27886</TotalTime>
  <Words>2819</Words>
  <Application>Microsoft Office PowerPoint</Application>
  <PresentationFormat>On-screen Show (4:3)</PresentationFormat>
  <Paragraphs>226</Paragraphs>
  <Slides>50</Slides>
  <Notes>4</Notes>
  <HiddenSlides>0</HiddenSlides>
  <MMClips>0</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 the end</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6080</cp:revision>
  <dcterms:created xsi:type="dcterms:W3CDTF">2016-10-08T19:35:00Z</dcterms:created>
  <dcterms:modified xsi:type="dcterms:W3CDTF">2021-02-16T04:43:33Z</dcterms:modified>
</cp:coreProperties>
</file>