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4"/>
  </p:notesMasterIdLst>
  <p:sldIdLst>
    <p:sldId id="1659" r:id="rId3"/>
    <p:sldId id="1791" r:id="rId4"/>
    <p:sldId id="1689" r:id="rId5"/>
    <p:sldId id="2014" r:id="rId6"/>
    <p:sldId id="1952" r:id="rId7"/>
    <p:sldId id="2031" r:id="rId8"/>
    <p:sldId id="2032" r:id="rId9"/>
    <p:sldId id="2033" r:id="rId10"/>
    <p:sldId id="2036" r:id="rId11"/>
    <p:sldId id="2061" r:id="rId12"/>
    <p:sldId id="2037" r:id="rId13"/>
    <p:sldId id="1965" r:id="rId14"/>
    <p:sldId id="2066" r:id="rId15"/>
    <p:sldId id="2067" r:id="rId16"/>
    <p:sldId id="1955" r:id="rId17"/>
    <p:sldId id="2068" r:id="rId18"/>
    <p:sldId id="2017" r:id="rId19"/>
    <p:sldId id="2069" r:id="rId20"/>
    <p:sldId id="2076" r:id="rId21"/>
    <p:sldId id="2070" r:id="rId22"/>
    <p:sldId id="2071" r:id="rId23"/>
    <p:sldId id="2072" r:id="rId24"/>
    <p:sldId id="2073" r:id="rId25"/>
    <p:sldId id="2074" r:id="rId26"/>
    <p:sldId id="2075" r:id="rId27"/>
    <p:sldId id="2077" r:id="rId28"/>
    <p:sldId id="2078" r:id="rId29"/>
    <p:sldId id="2079" r:id="rId30"/>
    <p:sldId id="2080" r:id="rId31"/>
    <p:sldId id="2081" r:id="rId32"/>
    <p:sldId id="2082" r:id="rId33"/>
    <p:sldId id="2024" r:id="rId34"/>
    <p:sldId id="2083" r:id="rId35"/>
    <p:sldId id="2087" r:id="rId36"/>
    <p:sldId id="2084" r:id="rId37"/>
    <p:sldId id="2065" r:id="rId38"/>
    <p:sldId id="2086" r:id="rId39"/>
    <p:sldId id="2085" r:id="rId40"/>
    <p:sldId id="2088" r:id="rId41"/>
    <p:sldId id="1888" r:id="rId42"/>
    <p:sldId id="18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18"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4"/>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2/22/2021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36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41</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2/22/2021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2/22/2021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Unwrapping the Gift of Grace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3:21 – 31</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6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24 February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5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39650"/>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 Whole New Life</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God’s answer is to send </a:t>
            </a: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his own dear Son, into the world.  </a:t>
            </a: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is God in human life, taking on our sinful nature, temptations and circumstances.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living the perfect life, and </a:t>
            </a:r>
            <a:r>
              <a:rPr lang="en-US" sz="2800" b="1" i="1" u="sng" dirty="0" smtClean="0">
                <a:latin typeface="Cambria" pitchFamily="18" charset="0"/>
              </a:rPr>
              <a:t>dying</a:t>
            </a:r>
            <a:r>
              <a:rPr lang="en-US" sz="2800" b="1" dirty="0" smtClean="0">
                <a:latin typeface="Cambria" pitchFamily="18" charset="0"/>
              </a:rPr>
              <a:t> for the sin of the world, </a:t>
            </a: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makes peace between God and humankind.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01424"/>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 Whole New Life</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Here is a sensational free gift!  </a:t>
            </a:r>
            <a:r>
              <a:rPr lang="en-US" sz="2800" b="1" dirty="0" smtClean="0">
                <a:effectLst>
                  <a:outerShdw blurRad="38100" dist="38100" dir="2700000" algn="tl">
                    <a:srgbClr val="000000">
                      <a:alpha val="43137"/>
                    </a:srgbClr>
                  </a:outerShdw>
                </a:effectLst>
                <a:latin typeface="Cambria" pitchFamily="18" charset="0"/>
              </a:rPr>
              <a:t>Jesus Christ</a:t>
            </a:r>
            <a:r>
              <a:rPr lang="en-US" sz="2800" b="1" dirty="0" smtClean="0">
                <a:latin typeface="Cambria" pitchFamily="18" charset="0"/>
              </a:rPr>
              <a:t> has paid his life for our sin and secured our </a:t>
            </a:r>
            <a:r>
              <a:rPr lang="en-US" sz="2800" b="1" i="1" dirty="0" smtClean="0">
                <a:effectLst>
                  <a:outerShdw blurRad="38100" dist="38100" dir="2700000" algn="tl">
                    <a:srgbClr val="000000">
                      <a:alpha val="43137"/>
                    </a:srgbClr>
                  </a:outerShdw>
                </a:effectLst>
                <a:latin typeface="Cambria" pitchFamily="18" charset="0"/>
              </a:rPr>
              <a:t>forgiveness</a:t>
            </a:r>
            <a:r>
              <a:rPr lang="en-US" sz="2800" b="1" dirty="0" smtClean="0">
                <a:latin typeface="Cambria" pitchFamily="18" charset="0"/>
              </a:rPr>
              <a:t> from God.  He has also </a:t>
            </a:r>
            <a:r>
              <a:rPr lang="en-US" sz="2800" b="1" i="1" u="sng" dirty="0" smtClean="0">
                <a:latin typeface="Cambria" pitchFamily="18" charset="0"/>
              </a:rPr>
              <a:t>broken</a:t>
            </a:r>
            <a:r>
              <a:rPr lang="en-US" sz="2800" b="1" dirty="0" smtClean="0">
                <a:latin typeface="Cambria" pitchFamily="18" charset="0"/>
              </a:rPr>
              <a:t> the stranglehold of Satan on our lives — although the struggle with our old nature continues for the time being.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has enabled us to become God’s children — the beginning of a whole new creation, </a:t>
            </a:r>
            <a:r>
              <a:rPr lang="en-US" sz="2800" b="1" i="1" u="sng" dirty="0" smtClean="0">
                <a:latin typeface="Cambria" pitchFamily="18" charset="0"/>
              </a:rPr>
              <a:t>free</a:t>
            </a:r>
            <a:r>
              <a:rPr lang="en-US" sz="2800" b="1" dirty="0" smtClean="0">
                <a:latin typeface="Cambria" pitchFamily="18" charset="0"/>
              </a:rPr>
              <a:t> of all evil, fear, sin and death. </a:t>
            </a:r>
            <a:endParaRPr lang="en-US" sz="2800" b="1" i="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3:21 – 31</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000000" scaled="0"/>
        </a:gradFill>
        <a:effectLst/>
      </p:bgPr>
    </p:bg>
    <p:spTree>
      <p:nvGrpSpPr>
        <p:cNvPr id="1" name=""/>
        <p:cNvGrpSpPr/>
        <p:nvPr/>
      </p:nvGrpSpPr>
      <p:grpSpPr>
        <a:xfrm>
          <a:off x="0" y="0"/>
          <a:ext cx="0" cy="0"/>
          <a:chOff x="0" y="0"/>
          <a:chExt cx="0" cy="0"/>
        </a:xfrm>
      </p:grpSpPr>
      <p:pic>
        <p:nvPicPr>
          <p:cNvPr id="8" name="Picture 7" descr="title - Romans - 10.jpg"/>
          <p:cNvPicPr>
            <a:picLocks noChangeAspect="1"/>
          </p:cNvPicPr>
          <p:nvPr/>
        </p:nvPicPr>
        <p:blipFill>
          <a:blip r:embed="rId2" cstate="print"/>
          <a:srcRect l="4717" r="2830"/>
          <a:stretch>
            <a:fillRect/>
          </a:stretch>
        </p:blipFill>
        <p:spPr>
          <a:xfrm>
            <a:off x="381000" y="1143000"/>
            <a:ext cx="8453887" cy="4572000"/>
          </a:xfrm>
          <a:prstGeom prst="rect">
            <a:avLst/>
          </a:prstGeom>
          <a:ln>
            <a:noFill/>
          </a:ln>
          <a:effectLst>
            <a:outerShdw blurRad="190500" algn="tl" rotWithShape="0">
              <a:srgbClr val="000000">
                <a:alpha val="70000"/>
              </a:srgbClr>
            </a:outerShdw>
          </a:effectLst>
        </p:spPr>
      </p:pic>
      <p:sp>
        <p:nvSpPr>
          <p:cNvPr id="3" name="Rectangle 2"/>
          <p:cNvSpPr/>
          <p:nvPr/>
        </p:nvSpPr>
        <p:spPr>
          <a:xfrm>
            <a:off x="1066800" y="4876800"/>
            <a:ext cx="7010400" cy="707886"/>
          </a:xfrm>
          <a:prstGeom prst="rect">
            <a:avLst/>
          </a:prstGeom>
        </p:spPr>
        <p:txBody>
          <a:bodyPr wrap="square">
            <a:spAutoFit/>
          </a:bodyPr>
          <a:lstStyle/>
          <a:p>
            <a:pPr lvl="0" algn="ctr">
              <a:spcBef>
                <a:spcPct val="0"/>
              </a:spcBef>
              <a:defRPr/>
            </a:pPr>
            <a:r>
              <a:rPr lang="en-US" sz="40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onotype Corsiva" pitchFamily="66" charset="0"/>
              </a:rPr>
              <a:t>Romans</a:t>
            </a:r>
            <a:r>
              <a:rPr lang="en-US" sz="4000"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onotype Corsiva" pitchFamily="66" charset="0"/>
              </a:rPr>
              <a:t> 3:21 – 31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08762"/>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Unwrapping The Gift of Grace</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The following verses outline no less than </a:t>
            </a:r>
            <a:r>
              <a:rPr lang="en-US" sz="2800" b="1" i="1" u="sng" dirty="0" smtClean="0">
                <a:latin typeface="Cambria" pitchFamily="18" charset="0"/>
              </a:rPr>
              <a:t>four</a:t>
            </a:r>
            <a:r>
              <a:rPr lang="en-US" sz="2800" b="1" dirty="0" smtClean="0">
                <a:latin typeface="Cambria" pitchFamily="18" charset="0"/>
              </a:rPr>
              <a:t> significant truths about the gospel: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Salvation is a transfer of </a:t>
            </a:r>
            <a:r>
              <a:rPr lang="en-US" sz="2800" b="1"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a:t>
            </a:r>
          </a:p>
          <a:p>
            <a:pPr marL="274320" indent="-274320">
              <a:buFont typeface="Arial" pitchFamily="34" charset="0"/>
              <a:buChar char="•"/>
            </a:pPr>
            <a:r>
              <a:rPr lang="en-US" sz="2800" b="1" dirty="0" smtClean="0">
                <a:latin typeface="Cambria" pitchFamily="18" charset="0"/>
              </a:rPr>
              <a:t>Salvation is a gift of </a:t>
            </a:r>
            <a:r>
              <a:rPr lang="en-US" sz="2800" b="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a:t>
            </a:r>
          </a:p>
          <a:p>
            <a:pPr marL="274320" indent="-274320">
              <a:buFont typeface="Arial" pitchFamily="34" charset="0"/>
              <a:buChar char="•"/>
            </a:pPr>
            <a:r>
              <a:rPr lang="en-US" sz="2800" b="1" dirty="0" smtClean="0">
                <a:latin typeface="Cambria" pitchFamily="18" charset="0"/>
              </a:rPr>
              <a:t>Salvation is a declaration of </a:t>
            </a:r>
            <a:r>
              <a:rPr lang="en-US" sz="2800" b="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a:t>
            </a:r>
          </a:p>
          <a:p>
            <a:pPr marL="274320" indent="-274320">
              <a:buFont typeface="Arial" pitchFamily="34" charset="0"/>
              <a:buChar char="•"/>
            </a:pPr>
            <a:r>
              <a:rPr lang="en-US" sz="2800" b="1" dirty="0" smtClean="0">
                <a:latin typeface="Cambria" pitchFamily="18" charset="0"/>
              </a:rPr>
              <a:t>Salvation is a display of </a:t>
            </a:r>
            <a:r>
              <a:rPr lang="en-US" sz="2800" b="1"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t>
            </a:r>
            <a:endParaRPr lang="en-US" sz="2800" b="1" i="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3:21 – 31</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par>
                          <p:cTn id="15" fill="hold">
                            <p:stCondLst>
                              <p:cond delay="1000"/>
                            </p:stCondLst>
                            <p:childTnLst>
                              <p:par>
                                <p:cTn id="16" presetID="22" presetClass="entr" presetSubtype="8" fill="hold" nodeType="afterEffect">
                                  <p:stCondLst>
                                    <p:cond delay="20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1000"/>
                                        <p:tgtEl>
                                          <p:spTgt spid="3">
                                            <p:txEl>
                                              <p:pRg st="5" end="5"/>
                                            </p:txEl>
                                          </p:spTgt>
                                        </p:tgtEl>
                                      </p:cBhvr>
                                    </p:animEffect>
                                  </p:childTnLst>
                                </p:cTn>
                              </p:par>
                            </p:childTnLst>
                          </p:cTn>
                        </p:par>
                        <p:par>
                          <p:cTn id="19" fill="hold">
                            <p:stCondLst>
                              <p:cond delay="4000"/>
                            </p:stCondLst>
                            <p:childTnLst>
                              <p:par>
                                <p:cTn id="20" presetID="22" presetClass="entr" presetSubtype="8" fill="hold" nodeType="after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par>
                          <p:cTn id="23" fill="hold">
                            <p:stCondLst>
                              <p:cond delay="7000"/>
                            </p:stCondLst>
                            <p:childTnLst>
                              <p:par>
                                <p:cTn id="24" presetID="22" presetClass="entr" presetSubtype="8" fill="hold" nodeType="afterEffect">
                                  <p:stCondLst>
                                    <p:cond delay="200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3:21 – 22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981200"/>
            <a:ext cx="8534400" cy="452431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21</a:t>
            </a:r>
            <a:r>
              <a:rPr lang="en-US" sz="3600" i="1" dirty="0" smtClean="0">
                <a:latin typeface="Georgia" pitchFamily="18" charset="0"/>
              </a:rPr>
              <a:t>  But now the righteousness of God apart from the law is revealed, being witnessed by the Law and the Prophets,  </a:t>
            </a:r>
            <a:r>
              <a:rPr lang="en-US" sz="3600" b="1" baseline="30000" dirty="0" smtClean="0">
                <a:effectLst>
                  <a:outerShdw blurRad="38100" dist="38100" dir="2700000" algn="tl">
                    <a:srgbClr val="000000">
                      <a:alpha val="43137"/>
                    </a:srgbClr>
                  </a:outerShdw>
                </a:effectLst>
                <a:latin typeface="Georgia" pitchFamily="18" charset="0"/>
              </a:rPr>
              <a:t>22</a:t>
            </a:r>
            <a:r>
              <a:rPr lang="en-US" sz="3600" i="1" dirty="0" smtClean="0">
                <a:latin typeface="Georgia" pitchFamily="18" charset="0"/>
              </a:rPr>
              <a:t> even the righteousness of God, through faith in Jesus Christ, to all and on all who believe.  For there is no difference:</a:t>
            </a:r>
          </a:p>
          <a:p>
            <a:endParaRPr lang="en-US" dirty="0"/>
          </a:p>
        </p:txBody>
      </p:sp>
      <p:cxnSp>
        <p:nvCxnSpPr>
          <p:cNvPr id="15" name="Straight Connector 14"/>
          <p:cNvCxnSpPr/>
          <p:nvPr/>
        </p:nvCxnSpPr>
        <p:spPr>
          <a:xfrm>
            <a:off x="5181600" y="32004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600200" y="4876800"/>
            <a:ext cx="5943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81000" y="1219200"/>
            <a:ext cx="67056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Paul has been arguing . . . </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transfer of righteousness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the darkest gloom of human history, grace dawned with the rising of the gospel.  And it produces genuine righteousness in </a:t>
            </a:r>
            <a:r>
              <a:rPr lang="en-US" sz="2800" b="1" i="1" u="sng" dirty="0" smtClean="0">
                <a:latin typeface="Cambria" pitchFamily="18" charset="0"/>
              </a:rPr>
              <a:t>three</a:t>
            </a:r>
            <a:r>
              <a:rPr lang="en-US" sz="2800" b="1" dirty="0" smtClean="0">
                <a:latin typeface="Cambria" pitchFamily="18" charset="0"/>
              </a:rPr>
              <a:t> </a:t>
            </a:r>
            <a:r>
              <a:rPr lang="en-US" sz="2800" b="1" i="1" u="sng" dirty="0" smtClean="0">
                <a:latin typeface="Cambria" pitchFamily="18" charset="0"/>
              </a:rPr>
              <a:t>ways</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genuine righteousness cannot be obtained through obedience of the Law.  No once can purge the body of cancer by eating healthful food.  Shunning cancerous toxins is a good way to avoid contracting the disease, but once you have it, a cure demand </a:t>
            </a:r>
            <a:r>
              <a:rPr lang="en-US" sz="2800" b="1" i="1" u="sng" dirty="0" smtClean="0">
                <a:effectLst>
                  <a:outerShdw blurRad="38100" dist="38100" dir="2700000" algn="tl">
                    <a:srgbClr val="000000">
                      <a:alpha val="43137"/>
                    </a:srgbClr>
                  </a:outerShdw>
                </a:effectLst>
                <a:latin typeface="Cambria" pitchFamily="18" charset="0"/>
              </a:rPr>
              <a:t>radical</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action</a:t>
            </a:r>
            <a:r>
              <a:rPr lang="en-US" sz="2800" b="1" dirty="0" smtClean="0">
                <a:latin typeface="Cambria" pitchFamily="18" charset="0"/>
              </a:rPr>
              <a:t>.  </a:t>
            </a:r>
            <a:r>
              <a:rPr lang="en-US" sz="2800" b="1" i="1" dirty="0" smtClean="0">
                <a:latin typeface="Cambria" pitchFamily="18" charset="0"/>
              </a:rPr>
              <a:t>Unfortunately</a:t>
            </a:r>
            <a:r>
              <a:rPr lang="en-US" sz="2800" b="1" dirty="0" smtClean="0">
                <a:latin typeface="Cambria" pitchFamily="18" charset="0"/>
              </a:rPr>
              <a:t>, we were born with the </a:t>
            </a:r>
            <a:r>
              <a:rPr lang="en-US" sz="2800" b="1" u="sng" dirty="0" smtClean="0">
                <a:effectLst>
                  <a:outerShdw blurRad="38100" dist="38100" dir="2700000" algn="tl">
                    <a:srgbClr val="000000">
                      <a:alpha val="43137"/>
                    </a:srgbClr>
                  </a:outerShdw>
                </a:effectLst>
                <a:latin typeface="Cambria" pitchFamily="18" charset="0"/>
              </a:rPr>
              <a:t>disease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3:21 – 22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transfer of righteousness . . . </a:t>
            </a:r>
          </a:p>
          <a:p>
            <a:pPr marL="274320" indent="-274320"/>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genuine righteousness is not a new concept.  It was witnessed, declared, and made available to humankind from the beginning of time.  The Law and the Prophets described this righteousness and demonstrated it to be a part of God’s </a:t>
            </a:r>
            <a:r>
              <a:rPr lang="en-US" sz="2800" b="1" i="1" u="sng" dirty="0" smtClean="0">
                <a:effectLst>
                  <a:outerShdw blurRad="38100" dist="38100" dir="2700000" algn="tl">
                    <a:srgbClr val="000000">
                      <a:alpha val="43137"/>
                    </a:srgbClr>
                  </a:outerShdw>
                </a:effectLst>
                <a:latin typeface="Cambria" pitchFamily="18" charset="0"/>
              </a:rPr>
              <a:t>redemptive</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plan</a:t>
            </a:r>
            <a:r>
              <a:rPr lang="en-US" sz="2800" b="1" dirty="0" smtClean="0">
                <a:latin typeface="Cambria" pitchFamily="18" charset="0"/>
              </a:rPr>
              <a:t> throughout the ages.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800" b="1" dirty="0" smtClean="0">
                <a:latin typeface="Cambria" pitchFamily="18" charset="0"/>
              </a:rPr>
              <a:t> – genuine righteousness does not come from somewhere within us; it comes solely through </a:t>
            </a:r>
            <a:r>
              <a:rPr lang="en-US" sz="2800" b="1" i="1" u="sng"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Jesus Christ.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3:21 – 22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1" name="Picture 10" descr="3 - 23 text - RR.jpg"/>
          <p:cNvPicPr>
            <a:picLocks noChangeAspect="1"/>
          </p:cNvPicPr>
          <p:nvPr/>
        </p:nvPicPr>
        <p:blipFill>
          <a:blip r:embed="rId3" cstate="print"/>
          <a:stretch>
            <a:fillRect/>
          </a:stretch>
        </p:blipFill>
        <p:spPr>
          <a:xfrm>
            <a:off x="990600" y="1676400"/>
            <a:ext cx="7086600" cy="4953000"/>
          </a:xfrm>
          <a:prstGeom prst="rect">
            <a:avLst/>
          </a:prstGeom>
          <a:ln>
            <a:noFill/>
          </a:ln>
          <a:effectLst>
            <a:outerShdw blurRad="190500" algn="tl" rotWithShape="0">
              <a:srgbClr val="000000">
                <a:alpha val="70000"/>
              </a:srgbClr>
            </a:outerShdw>
          </a:effectLst>
        </p:spPr>
      </p:pic>
      <p:sp>
        <p:nvSpPr>
          <p:cNvPr id="5" name="Rectangle 4"/>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transfer of righteousness .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out)">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transfer of righteousness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Humanity and God does not measure the standards of righteousness the same.  If the standard of righteousness were measured by one’s vertical leap, professional athletes would put most of us to shame.  How absurd to suggest that anyone could obtain God’s righteousness through </a:t>
            </a:r>
            <a:r>
              <a:rPr lang="en-US" sz="2800" b="1" i="1" dirty="0" smtClean="0">
                <a:effectLst>
                  <a:outerShdw blurRad="38100" dist="38100" dir="2700000" algn="tl">
                    <a:srgbClr val="000000">
                      <a:alpha val="43137"/>
                    </a:srgbClr>
                  </a:outerShdw>
                </a:effectLst>
                <a:latin typeface="Cambria" pitchFamily="18" charset="0"/>
              </a:rPr>
              <a:t>human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effort</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God’s character is the </a:t>
            </a:r>
            <a:r>
              <a:rPr lang="en-US" sz="2800" b="1" i="1" dirty="0" smtClean="0">
                <a:effectLst>
                  <a:outerShdw blurRad="38100" dist="38100" dir="2700000" algn="tl">
                    <a:srgbClr val="000000">
                      <a:alpha val="43137"/>
                    </a:srgbClr>
                  </a:outerShdw>
                </a:effectLst>
                <a:latin typeface="Cambria" pitchFamily="18" charset="0"/>
              </a:rPr>
              <a:t>moral standard</a:t>
            </a:r>
            <a:r>
              <a:rPr lang="en-US" sz="2800" b="1" dirty="0" smtClean="0">
                <a:latin typeface="Cambria" pitchFamily="18" charset="0"/>
              </a:rPr>
              <a:t>, which sets the bar far beyond </a:t>
            </a:r>
            <a:r>
              <a:rPr lang="en-US" sz="2800" b="1" i="1" dirty="0" smtClean="0">
                <a:effectLst>
                  <a:outerShdw blurRad="38100" dist="38100" dir="2700000" algn="tl">
                    <a:srgbClr val="000000">
                      <a:alpha val="43137"/>
                    </a:srgbClr>
                  </a:outerShdw>
                </a:effectLst>
                <a:latin typeface="Cambria" pitchFamily="18" charset="0"/>
              </a:rPr>
              <a:t>human effort</a:t>
            </a:r>
            <a:r>
              <a:rPr lang="en-US" sz="2800" b="1" dirty="0" smtClean="0">
                <a:latin typeface="Cambria" pitchFamily="18" charset="0"/>
              </a:rPr>
              <a:t>, and all have fallen absurdly </a:t>
            </a:r>
            <a:r>
              <a:rPr lang="en-US" sz="2800" b="1" u="sng" dirty="0" smtClean="0">
                <a:effectLst>
                  <a:outerShdw blurRad="38100" dist="38100" dir="2700000" algn="tl">
                    <a:srgbClr val="000000">
                      <a:alpha val="43137"/>
                    </a:srgbClr>
                  </a:outerShdw>
                </a:effectLst>
                <a:latin typeface="Cambria" pitchFamily="18" charset="0"/>
              </a:rPr>
              <a:t>short</a:t>
            </a:r>
            <a:r>
              <a:rPr lang="en-US" sz="2800" b="1" dirty="0" smtClean="0">
                <a:latin typeface="Cambria" pitchFamily="18" charset="0"/>
              </a:rPr>
              <a:t> of his glory.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hart - roman road 3.jpg"/>
          <p:cNvPicPr>
            <a:picLocks noChangeAspect="1"/>
          </p:cNvPicPr>
          <p:nvPr/>
        </p:nvPicPr>
        <p:blipFill>
          <a:blip r:embed="rId2" cstate="print"/>
          <a:srcRect b="7778"/>
          <a:stretch>
            <a:fillRect/>
          </a:stretch>
        </p:blipFill>
        <p:spPr>
          <a:xfrm>
            <a:off x="1981200" y="228600"/>
            <a:ext cx="4648200" cy="6324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2066929" y="3020609"/>
            <a:ext cx="3276600" cy="523220"/>
          </a:xfrm>
          <a:prstGeom prst="rect">
            <a:avLst/>
          </a:prstGeom>
          <a:noFill/>
        </p:spPr>
        <p:txBody>
          <a:bodyPr wrap="square" rtlCol="0">
            <a:spAutoFit/>
          </a:bodyPr>
          <a:lstStyle/>
          <a:p>
            <a:pPr algn="ctr"/>
            <a:r>
              <a:rPr lang="en-US" sz="2800" dirty="0" smtClean="0">
                <a:latin typeface="Candara" pitchFamily="34" charset="0"/>
              </a:rPr>
              <a:t>The Grace of God</a:t>
            </a:r>
            <a:endParaRPr lang="en-US" sz="2800" dirty="0">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457200" y="1828800"/>
            <a:ext cx="8305800" cy="203132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24</a:t>
            </a:r>
            <a:r>
              <a:rPr lang="en-US" sz="3600" i="1" dirty="0" smtClean="0">
                <a:latin typeface="Georgia" pitchFamily="18" charset="0"/>
              </a:rPr>
              <a:t> Being justified freely by His grace through the redemption that is in Christ Jesus,  </a:t>
            </a:r>
            <a:endParaRPr lang="en-US" dirty="0"/>
          </a:p>
        </p:txBody>
      </p:sp>
      <p:cxnSp>
        <p:nvCxnSpPr>
          <p:cNvPr id="15" name="Straight Connector 14"/>
          <p:cNvCxnSpPr/>
          <p:nvPr/>
        </p:nvCxnSpPr>
        <p:spPr>
          <a:xfrm>
            <a:off x="2438400" y="25146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term </a:t>
            </a:r>
            <a:r>
              <a:rPr lang="en-US" sz="2800" b="1"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describes the legal status of a defendant before a judge.  If a person is considered </a:t>
            </a:r>
            <a:r>
              <a:rPr lang="en-US" sz="2800" b="1" dirty="0" smtClean="0">
                <a:effectLst>
                  <a:outerShdw blurRad="38100" dist="38100" dir="2700000" algn="tl">
                    <a:srgbClr val="000000">
                      <a:alpha val="43137"/>
                    </a:srgbClr>
                  </a:outerShdw>
                </a:effectLst>
                <a:latin typeface="Cambria" pitchFamily="18" charset="0"/>
              </a:rPr>
              <a:t>“just,”</a:t>
            </a:r>
            <a:r>
              <a:rPr lang="en-US" sz="2800" b="1" dirty="0" smtClean="0">
                <a:latin typeface="Cambria" pitchFamily="18" charset="0"/>
              </a:rPr>
              <a:t> he or she will not receive punishment.  If, on the other hand, a person is considered </a:t>
            </a:r>
            <a:r>
              <a:rPr lang="en-US" sz="2800" b="1" dirty="0" smtClean="0">
                <a:effectLst>
                  <a:outerShdw blurRad="38100" dist="38100" dir="2700000" algn="tl">
                    <a:srgbClr val="000000">
                      <a:alpha val="43137"/>
                    </a:srgbClr>
                  </a:outerShdw>
                </a:effectLst>
                <a:latin typeface="Cambria" pitchFamily="18" charset="0"/>
              </a:rPr>
              <a:t>“unjust,”</a:t>
            </a:r>
            <a:r>
              <a:rPr lang="en-US" sz="2800" b="1" dirty="0" smtClean="0">
                <a:latin typeface="Cambria" pitchFamily="18" charset="0"/>
              </a:rPr>
              <a:t> he or she faces fines, imprisonment, or worse.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human courts, one must prove his or her </a:t>
            </a:r>
            <a:r>
              <a:rPr lang="en-US" sz="2800" b="1" i="1" dirty="0" smtClean="0">
                <a:effectLst>
                  <a:outerShdw blurRad="38100" dist="38100" dir="2700000" algn="tl">
                    <a:srgbClr val="000000">
                      <a:alpha val="43137"/>
                    </a:srgbClr>
                  </a:outerShdw>
                </a:effectLst>
                <a:latin typeface="Cambria" pitchFamily="18" charset="0"/>
              </a:rPr>
              <a:t>innocence</a:t>
            </a:r>
            <a:r>
              <a:rPr lang="en-US" sz="2800" b="1" dirty="0" smtClean="0">
                <a:latin typeface="Cambria" pitchFamily="18" charset="0"/>
              </a:rPr>
              <a:t> in order to be declared </a:t>
            </a:r>
            <a:r>
              <a:rPr lang="en-US" sz="2800" b="1" i="1" u="sng" dirty="0" smtClean="0">
                <a:effectLst>
                  <a:outerShdw blurRad="38100" dist="38100" dir="2700000" algn="tl">
                    <a:srgbClr val="000000">
                      <a:alpha val="43137"/>
                    </a:srgbClr>
                  </a:outerShdw>
                </a:effectLst>
                <a:latin typeface="Cambria" pitchFamily="18" charset="0"/>
              </a:rPr>
              <a:t>just</a:t>
            </a:r>
            <a:r>
              <a:rPr lang="en-US" sz="2800" b="1" dirty="0" smtClean="0">
                <a:latin typeface="Cambria" pitchFamily="18" charset="0"/>
              </a:rPr>
              <a:t> by the judge.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According to Paul’s earlier argument (</a:t>
            </a:r>
            <a:r>
              <a:rPr lang="en-US" sz="2800" b="1" dirty="0" smtClean="0">
                <a:effectLst>
                  <a:outerShdw blurRad="38100" dist="38100" dir="2700000" algn="tl">
                    <a:srgbClr val="000000">
                      <a:alpha val="43137"/>
                    </a:srgbClr>
                  </a:outerShdw>
                </a:effectLst>
                <a:latin typeface="Cambria" pitchFamily="18" charset="0"/>
              </a:rPr>
              <a:t>1:18-3:20</a:t>
            </a:r>
            <a:r>
              <a:rPr lang="en-US" sz="2800" b="1" dirty="0" smtClean="0">
                <a:latin typeface="Cambria" pitchFamily="18" charset="0"/>
              </a:rPr>
              <a:t>), everyone stands </a:t>
            </a:r>
            <a:r>
              <a:rPr lang="en-US" sz="2800" b="1" i="1" dirty="0" smtClean="0">
                <a:effectLst>
                  <a:outerShdw blurRad="38100" dist="38100" dir="2700000" algn="tl">
                    <a:srgbClr val="000000">
                      <a:alpha val="43137"/>
                    </a:srgbClr>
                  </a:outerShdw>
                </a:effectLst>
                <a:latin typeface="Cambria" pitchFamily="18" charset="0"/>
              </a:rPr>
              <a:t>irrefutably guilty</a:t>
            </a:r>
            <a:r>
              <a:rPr lang="en-US" sz="2800" b="1" dirty="0" smtClean="0">
                <a:latin typeface="Cambria" pitchFamily="18" charset="0"/>
              </a:rPr>
              <a:t> before our Creator and Judge.  All of humanity has fallen absurdly </a:t>
            </a:r>
            <a:r>
              <a:rPr lang="en-US" sz="2800" b="1" i="1" u="sng" dirty="0" smtClean="0">
                <a:effectLst>
                  <a:outerShdw blurRad="38100" dist="38100" dir="2700000" algn="tl">
                    <a:srgbClr val="000000">
                      <a:alpha val="43137"/>
                    </a:srgbClr>
                  </a:outerShdw>
                </a:effectLst>
                <a:latin typeface="Cambria" pitchFamily="18" charset="0"/>
              </a:rPr>
              <a:t>short</a:t>
            </a:r>
            <a:r>
              <a:rPr lang="en-US" sz="2800" b="1" dirty="0" smtClean="0">
                <a:latin typeface="Cambria" pitchFamily="18" charset="0"/>
              </a:rPr>
              <a:t> of God’s standard of righteousness.  Therefore, we must be </a:t>
            </a:r>
            <a:r>
              <a:rPr lang="en-US" sz="2800" b="1" i="1"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by some other means.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We are justified – </a:t>
            </a:r>
            <a:r>
              <a:rPr lang="en-US" sz="2800" b="1" i="1" dirty="0" smtClean="0">
                <a:effectLst>
                  <a:outerShdw blurRad="38100" dist="38100" dir="2700000" algn="tl">
                    <a:srgbClr val="000000">
                      <a:alpha val="43137"/>
                    </a:srgbClr>
                  </a:outerShdw>
                </a:effectLst>
                <a:latin typeface="Cambria" pitchFamily="18" charset="0"/>
              </a:rPr>
              <a:t>declared just</a:t>
            </a:r>
            <a:r>
              <a:rPr lang="en-US" sz="2800" b="1" dirty="0" smtClean="0">
                <a:latin typeface="Cambria" pitchFamily="18" charset="0"/>
              </a:rPr>
              <a:t> – as a gift, by His grace, through the redemption which is in Christ Jesus.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Though we stand guilty, completely devoid of righteousness before God, we are declared </a:t>
            </a:r>
            <a:r>
              <a:rPr lang="en-US" sz="2800" b="1" i="1" u="sng" dirty="0" smtClean="0">
                <a:effectLst>
                  <a:outerShdw blurRad="38100" dist="38100" dir="2700000" algn="tl">
                    <a:srgbClr val="000000">
                      <a:alpha val="43137"/>
                    </a:srgbClr>
                  </a:outerShdw>
                </a:effectLst>
                <a:latin typeface="Cambria" pitchFamily="18" charset="0"/>
              </a:rPr>
              <a:t>just</a:t>
            </a:r>
            <a:r>
              <a:rPr lang="en-US" sz="2800" b="1" dirty="0" smtClean="0">
                <a:latin typeface="Cambria" pitchFamily="18" charset="0"/>
              </a:rPr>
              <a:t> by means of a </a:t>
            </a:r>
            <a:r>
              <a:rPr lang="en-US" sz="2800" b="1" i="1" u="sng" dirty="0" smtClean="0">
                <a:effectLst>
                  <a:outerShdw blurRad="38100" dist="38100" dir="2700000" algn="tl">
                    <a:srgbClr val="000000">
                      <a:alpha val="43137"/>
                    </a:srgbClr>
                  </a:outerShdw>
                </a:effectLst>
                <a:latin typeface="Cambria" pitchFamily="18" charset="0"/>
              </a:rPr>
              <a:t>transfer</a:t>
            </a:r>
            <a:r>
              <a:rPr lang="en-US" sz="2800" b="1" dirty="0" smtClean="0">
                <a:latin typeface="Cambria" pitchFamily="18" charset="0"/>
              </a:rPr>
              <a:t> of righteousness to our account from that of Jesus Christ.  </a:t>
            </a:r>
            <a:r>
              <a:rPr lang="en-US" sz="2800" b="1" dirty="0" smtClean="0">
                <a:effectLst>
                  <a:outerShdw blurRad="38100" dist="38100" dir="2700000" algn="tl">
                    <a:srgbClr val="000000">
                      <a:alpha val="43137"/>
                    </a:srgbClr>
                  </a:outerShdw>
                </a:effectLst>
                <a:latin typeface="Cambria" pitchFamily="18" charset="0"/>
              </a:rPr>
              <a:t>How?</a:t>
            </a:r>
            <a:r>
              <a:rPr lang="en-US" sz="2800" b="1" dirty="0" smtClean="0">
                <a:latin typeface="Cambria" pitchFamily="18" charset="0"/>
              </a:rPr>
              <a:t>  “By His grace.”  A free gift given not because we are </a:t>
            </a:r>
            <a:r>
              <a:rPr lang="en-US" sz="2800" b="1" i="1" u="sng" dirty="0" smtClean="0">
                <a:latin typeface="Cambria" pitchFamily="18" charset="0"/>
              </a:rPr>
              <a:t>good</a:t>
            </a:r>
            <a:r>
              <a:rPr lang="en-US" sz="2800" b="1" dirty="0" smtClean="0">
                <a:latin typeface="Cambria" pitchFamily="18" charset="0"/>
              </a:rPr>
              <a:t> but because He is </a:t>
            </a:r>
            <a:r>
              <a:rPr lang="en-US" sz="2800" b="1" i="1" u="sng"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All of humanity has been enslaved to sin.  The Law of God demands </a:t>
            </a:r>
            <a:r>
              <a:rPr lang="en-US" sz="2800" b="1" i="1" u="sng" dirty="0" smtClean="0">
                <a:latin typeface="Cambria" pitchFamily="18" charset="0"/>
              </a:rPr>
              <a:t>payment</a:t>
            </a:r>
            <a:r>
              <a:rPr lang="en-US" sz="2800" b="1" dirty="0" smtClean="0">
                <a:latin typeface="Cambria" pitchFamily="18" charset="0"/>
              </a:rPr>
              <a:t> for us to be considered </a:t>
            </a:r>
            <a:r>
              <a:rPr lang="en-US" sz="2800" b="1" dirty="0" smtClean="0">
                <a:effectLst>
                  <a:outerShdw blurRad="38100" dist="38100" dir="2700000" algn="tl">
                    <a:srgbClr val="000000">
                      <a:alpha val="43137"/>
                    </a:srgbClr>
                  </a:outerShdw>
                </a:effectLst>
                <a:latin typeface="Cambria" pitchFamily="18" charset="0"/>
              </a:rPr>
              <a:t>“righteous”</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“just,”</a:t>
            </a:r>
            <a:r>
              <a:rPr lang="en-US" sz="2800" b="1" dirty="0" smtClean="0">
                <a:latin typeface="Cambria" pitchFamily="18" charset="0"/>
              </a:rPr>
              <a:t> but we are hopeless unable to pay – we need a </a:t>
            </a:r>
            <a:r>
              <a:rPr lang="en-US" sz="2800" b="1" dirty="0" smtClean="0">
                <a:effectLst>
                  <a:outerShdw blurRad="38100" dist="38100" dir="2700000" algn="tl">
                    <a:srgbClr val="000000">
                      <a:alpha val="43137"/>
                    </a:srgbClr>
                  </a:outerShdw>
                </a:effectLst>
                <a:latin typeface="Cambria" pitchFamily="18" charset="0"/>
              </a:rPr>
              <a:t>Redeemer</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3:25</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828800"/>
            <a:ext cx="8458200" cy="369331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25</a:t>
            </a:r>
            <a:r>
              <a:rPr lang="en-US" sz="3600" i="1" dirty="0" smtClean="0">
                <a:latin typeface="Georgia" pitchFamily="18" charset="0"/>
              </a:rPr>
              <a:t>Whom God set forth as a propitiation by His blood, through faith, to demonstrate His righteousness, because in His forbearance God had passed over the sins that were previously committed,  </a:t>
            </a:r>
            <a:endParaRPr lang="en-US" dirty="0"/>
          </a:p>
        </p:txBody>
      </p:sp>
      <p:cxnSp>
        <p:nvCxnSpPr>
          <p:cNvPr id="15" name="Straight Connector 14"/>
          <p:cNvCxnSpPr/>
          <p:nvPr/>
        </p:nvCxnSpPr>
        <p:spPr>
          <a:xfrm>
            <a:off x="838200" y="3124200"/>
            <a:ext cx="22860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Propitiation in the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means “sacrifice of atonement” and is related to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Yom Kippur</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or the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Day of Atonement.</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On that day, the high priest would take the blood of a goat and </a:t>
            </a:r>
            <a:r>
              <a:rPr lang="en-US" sz="2800" b="1" i="1" dirty="0" smtClean="0">
                <a:effectLst>
                  <a:outerShdw blurRad="38100" dist="38100" dir="2700000" algn="tl">
                    <a:srgbClr val="000000">
                      <a:alpha val="43137"/>
                    </a:srgbClr>
                  </a:outerShdw>
                </a:effectLst>
                <a:latin typeface="Cambria" pitchFamily="18" charset="0"/>
              </a:rPr>
              <a:t>sprinkled</a:t>
            </a:r>
            <a:r>
              <a:rPr lang="en-US" sz="2800" b="1" dirty="0" smtClean="0">
                <a:latin typeface="Cambria" pitchFamily="18" charset="0"/>
              </a:rPr>
              <a:t> it upon the </a:t>
            </a:r>
            <a:r>
              <a:rPr lang="en-US" sz="2800" b="1" dirty="0" smtClean="0">
                <a:effectLst>
                  <a:outerShdw blurRad="38100" dist="38100" dir="2700000" algn="tl">
                    <a:srgbClr val="000000">
                      <a:alpha val="43137"/>
                    </a:srgbClr>
                  </a:outerShdw>
                </a:effectLst>
                <a:latin typeface="Cambria" pitchFamily="18" charset="0"/>
              </a:rPr>
              <a:t>“mercy seat”</a:t>
            </a:r>
            <a:r>
              <a:rPr lang="en-US" sz="2800" b="1" dirty="0" smtClean="0">
                <a:latin typeface="Cambria" pitchFamily="18" charset="0"/>
              </a:rPr>
              <a:t> as a ransom for Israel’s sins.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high priest then laid hands on the head of the other goat </a:t>
            </a:r>
            <a:r>
              <a:rPr lang="en-US" sz="2800" b="1" i="1" dirty="0" smtClean="0">
                <a:effectLst>
                  <a:outerShdw blurRad="38100" dist="38100" dir="2700000" algn="tl">
                    <a:srgbClr val="000000">
                      <a:alpha val="43137"/>
                    </a:srgbClr>
                  </a:outerShdw>
                </a:effectLst>
                <a:latin typeface="Cambria" pitchFamily="18" charset="0"/>
              </a:rPr>
              <a:t>symbolically transferring</a:t>
            </a:r>
            <a:r>
              <a:rPr lang="en-US" sz="2800" b="1" dirty="0" smtClean="0">
                <a:latin typeface="Cambria" pitchFamily="18" charset="0"/>
              </a:rPr>
              <a:t> Israel’s sins onto it.  The goat was allowed to </a:t>
            </a:r>
            <a:r>
              <a:rPr lang="en-US" sz="2800" b="1" i="1" dirty="0" smtClean="0">
                <a:effectLst>
                  <a:outerShdw blurRad="38100" dist="38100" dir="2700000" algn="tl">
                    <a:srgbClr val="000000">
                      <a:alpha val="43137"/>
                    </a:srgbClr>
                  </a:outerShdw>
                </a:effectLst>
                <a:latin typeface="Cambria" pitchFamily="18" charset="0"/>
              </a:rPr>
              <a:t>escape</a:t>
            </a:r>
            <a:r>
              <a:rPr lang="en-US" sz="2800" b="1" dirty="0" smtClean="0">
                <a:latin typeface="Cambria" pitchFamily="18" charset="0"/>
              </a:rPr>
              <a:t> into the wilderness, thus the animal was the </a:t>
            </a:r>
            <a:r>
              <a:rPr lang="en-US" sz="2800" b="1" dirty="0" smtClean="0">
                <a:effectLst>
                  <a:outerShdw blurRad="38100" dist="38100" dir="2700000" algn="tl">
                    <a:srgbClr val="000000">
                      <a:alpha val="43137"/>
                    </a:srgbClr>
                  </a:outerShdw>
                </a:effectLst>
                <a:latin typeface="Cambria" pitchFamily="18" charset="0"/>
              </a:rPr>
              <a:t>“scapegoat.”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3:25</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sacrificial rite symbolized the </a:t>
            </a:r>
            <a:r>
              <a:rPr lang="en-US" sz="2800" b="1" i="1" dirty="0" smtClean="0">
                <a:effectLst>
                  <a:outerShdw blurRad="38100" dist="38100" dir="2700000" algn="tl">
                    <a:srgbClr val="000000">
                      <a:alpha val="43137"/>
                    </a:srgbClr>
                  </a:outerShdw>
                </a:effectLst>
                <a:latin typeface="Cambria" pitchFamily="18" charset="0"/>
              </a:rPr>
              <a:t>satisfaction</a:t>
            </a:r>
            <a:r>
              <a:rPr lang="en-US" sz="2800" b="1" dirty="0" smtClean="0">
                <a:latin typeface="Cambria" pitchFamily="18" charset="0"/>
              </a:rPr>
              <a:t> of God’s </a:t>
            </a:r>
            <a:r>
              <a:rPr lang="en-US" sz="2800" b="1" i="1" dirty="0" smtClean="0">
                <a:effectLst>
                  <a:outerShdw blurRad="38100" dist="38100" dir="2700000" algn="tl">
                    <a:srgbClr val="000000">
                      <a:alpha val="43137"/>
                    </a:srgbClr>
                  </a:outerShdw>
                </a:effectLst>
                <a:latin typeface="Cambria" pitchFamily="18" charset="0"/>
              </a:rPr>
              <a:t>holy wrath</a:t>
            </a:r>
            <a:r>
              <a:rPr lang="en-US" sz="2800" b="1" dirty="0" smtClean="0">
                <a:latin typeface="Cambria" pitchFamily="18" charset="0"/>
              </a:rPr>
              <a:t> against sin by means of death.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declares the </a:t>
            </a:r>
            <a:r>
              <a:rPr lang="en-US" sz="2800" b="1" i="1" dirty="0" smtClean="0">
                <a:effectLst>
                  <a:outerShdw blurRad="38100" dist="38100" dir="2700000" algn="tl">
                    <a:srgbClr val="000000">
                      <a:alpha val="43137"/>
                    </a:srgbClr>
                  </a:outerShdw>
                </a:effectLst>
                <a:latin typeface="Cambria" pitchFamily="18" charset="0"/>
              </a:rPr>
              <a:t>crucifixion of Jesus</a:t>
            </a:r>
            <a:r>
              <a:rPr lang="en-US" sz="2800" b="1" dirty="0" smtClean="0">
                <a:latin typeface="Cambria" pitchFamily="18" charset="0"/>
              </a:rPr>
              <a:t> to be a </a:t>
            </a:r>
            <a:r>
              <a:rPr lang="en-US" sz="2800" b="1" i="1" dirty="0" smtClean="0">
                <a:effectLst>
                  <a:outerShdw blurRad="38100" dist="38100" dir="2700000" algn="tl">
                    <a:srgbClr val="000000">
                      <a:alpha val="43137"/>
                    </a:srgbClr>
                  </a:outerShdw>
                </a:effectLst>
                <a:latin typeface="Cambria" pitchFamily="18" charset="0"/>
              </a:rPr>
              <a:t>public sprinkling</a:t>
            </a:r>
            <a:r>
              <a:rPr lang="en-US" sz="2800" b="1" dirty="0" smtClean="0">
                <a:latin typeface="Cambria" pitchFamily="18" charset="0"/>
              </a:rPr>
              <a:t> of blood – a Day of Atonement rite of Propitiation – that fulfilled </a:t>
            </a:r>
            <a:r>
              <a:rPr lang="en-US" sz="2800" b="1" i="1" u="sng" dirty="0" smtClean="0">
                <a:latin typeface="Cambria" pitchFamily="18" charset="0"/>
              </a:rPr>
              <a:t>two</a:t>
            </a:r>
            <a:r>
              <a:rPr lang="en-US" sz="2800" b="1" dirty="0" smtClean="0">
                <a:latin typeface="Cambria" pitchFamily="18" charset="0"/>
              </a:rPr>
              <a:t> important requirements . . .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the atonement of Christ </a:t>
            </a:r>
            <a:r>
              <a:rPr lang="en-US" sz="2800" b="1" i="1" dirty="0" smtClean="0">
                <a:effectLst>
                  <a:outerShdw blurRad="38100" dist="38100" dir="2700000" algn="tl">
                    <a:srgbClr val="000000">
                      <a:alpha val="43137"/>
                    </a:srgbClr>
                  </a:outerShdw>
                </a:effectLst>
                <a:latin typeface="Cambria" pitchFamily="18" charset="0"/>
              </a:rPr>
              <a:t>satisfied</a:t>
            </a:r>
            <a:r>
              <a:rPr lang="en-US" sz="2800" b="1" dirty="0" smtClean="0">
                <a:latin typeface="Cambria" pitchFamily="18" charset="0"/>
              </a:rPr>
              <a:t> the wrath of God, which demanded justice for humanity’s sin.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3:25</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a:p>
            <a:pPr marL="274320" indent="-274320"/>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this atonement silenced the slander against God.  Throughout the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God delayed judgment, which caused some to suggest that He was not entirely good.</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Christ’s public atonement was to demonstrate His righteousness, because in the forbearance of God He passed over the sins previously committed.  Our only </a:t>
            </a:r>
            <a:r>
              <a:rPr lang="en-US" sz="2800" b="1" u="sng"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is to be declared righteous by the gracious </a:t>
            </a:r>
            <a:r>
              <a:rPr lang="en-US" sz="2800" b="1" i="1" dirty="0" smtClean="0">
                <a:effectLst>
                  <a:outerShdw blurRad="38100" dist="38100" dir="2700000" algn="tl">
                    <a:srgbClr val="000000">
                      <a:alpha val="43137"/>
                    </a:srgbClr>
                  </a:outerShdw>
                </a:effectLst>
                <a:latin typeface="Cambria" pitchFamily="18" charset="0"/>
              </a:rPr>
              <a:t>gift of God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3:25</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828800"/>
            <a:ext cx="8458200" cy="2585323"/>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26</a:t>
            </a:r>
            <a:r>
              <a:rPr lang="en-US" sz="3600" i="1" dirty="0" smtClean="0">
                <a:latin typeface="Georgia" pitchFamily="18" charset="0"/>
              </a:rPr>
              <a:t>To demonstrate at the present time His righteousness, that He might be just and the justifier of the one who has faith in Jesus. </a:t>
            </a:r>
            <a:endParaRPr lang="en-US" dirty="0"/>
          </a:p>
        </p:txBody>
      </p:sp>
      <p:cxnSp>
        <p:nvCxnSpPr>
          <p:cNvPr id="15" name="Straight Connector 14"/>
          <p:cNvCxnSpPr/>
          <p:nvPr/>
        </p:nvCxnSpPr>
        <p:spPr>
          <a:xfrm>
            <a:off x="2438400" y="3657600"/>
            <a:ext cx="22860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gift of grace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wrath of God called for the just penalty of sin to be paid, and His wrath was </a:t>
            </a:r>
            <a:r>
              <a:rPr lang="en-US" sz="2800" b="1" i="1" u="sng" dirty="0" smtClean="0">
                <a:latin typeface="Cambria" pitchFamily="18" charset="0"/>
              </a:rPr>
              <a:t>satisfied</a:t>
            </a:r>
            <a:r>
              <a:rPr lang="en-US" sz="2800" b="1" dirty="0" smtClean="0">
                <a:latin typeface="Cambria" pitchFamily="18" charset="0"/>
              </a:rPr>
              <a:t> in the atoning death of His Son.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Therefore, God is </a:t>
            </a:r>
            <a:r>
              <a:rPr lang="en-US" sz="2800" b="1" dirty="0" smtClean="0">
                <a:effectLst>
                  <a:outerShdw blurRad="38100" dist="38100" dir="2700000" algn="tl">
                    <a:srgbClr val="000000">
                      <a:alpha val="43137"/>
                    </a:srgbClr>
                  </a:outerShdw>
                </a:effectLst>
                <a:latin typeface="Cambria" pitchFamily="18" charset="0"/>
              </a:rPr>
              <a:t>“just,”</a:t>
            </a:r>
            <a:r>
              <a:rPr lang="en-US" sz="2800" b="1" dirty="0" smtClean="0">
                <a:latin typeface="Cambria" pitchFamily="18" charset="0"/>
              </a:rPr>
              <a:t> because sin does not go </a:t>
            </a:r>
            <a:r>
              <a:rPr lang="en-US" sz="2800" b="1" i="1" u="sng" dirty="0" smtClean="0">
                <a:latin typeface="Cambria" pitchFamily="18" charset="0"/>
              </a:rPr>
              <a:t>unpunished</a:t>
            </a:r>
            <a:r>
              <a:rPr lang="en-US" sz="2800" b="1" dirty="0" smtClean="0">
                <a:latin typeface="Cambria" pitchFamily="18" charset="0"/>
              </a:rPr>
              <a:t>, and He is the </a:t>
            </a:r>
            <a:r>
              <a:rPr lang="en-US" sz="2800" b="1" dirty="0" smtClean="0">
                <a:effectLst>
                  <a:outerShdw blurRad="38100" dist="38100" dir="2700000" algn="tl">
                    <a:srgbClr val="000000">
                      <a:alpha val="43137"/>
                    </a:srgbClr>
                  </a:outerShdw>
                </a:effectLst>
                <a:latin typeface="Cambria" pitchFamily="18" charset="0"/>
              </a:rPr>
              <a:t>“justifier,”</a:t>
            </a:r>
            <a:r>
              <a:rPr lang="en-US" sz="2800" b="1" dirty="0" smtClean="0">
                <a:latin typeface="Cambria" pitchFamily="18" charset="0"/>
              </a:rPr>
              <a:t> because the death of His Son clears the way for Him to </a:t>
            </a:r>
            <a:r>
              <a:rPr lang="en-US" sz="2800" b="1" i="1" u="sng" dirty="0" smtClean="0">
                <a:latin typeface="Cambria" pitchFamily="18" charset="0"/>
              </a:rPr>
              <a:t>declare</a:t>
            </a:r>
            <a:r>
              <a:rPr lang="en-US" sz="2800" b="1" dirty="0" smtClean="0">
                <a:latin typeface="Cambria" pitchFamily="18" charset="0"/>
              </a:rPr>
              <a:t> believers righteous without contradicting His own nature.</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And we </a:t>
            </a:r>
            <a:r>
              <a:rPr lang="en-US" sz="2800" b="1" i="1" u="sng" dirty="0" smtClean="0">
                <a:latin typeface="Cambria" pitchFamily="18" charset="0"/>
              </a:rPr>
              <a:t>accept</a:t>
            </a:r>
            <a:r>
              <a:rPr lang="en-US" sz="2800" b="1" dirty="0" smtClean="0">
                <a:latin typeface="Cambria" pitchFamily="18" charset="0"/>
              </a:rPr>
              <a:t> this gift of grace through </a:t>
            </a:r>
            <a:r>
              <a:rPr lang="en-US" sz="2800" b="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lumOff val="50000"/>
            <a:alpha val="50000"/>
          </a:schemeClr>
        </a:solidFill>
        <a:effectLst/>
      </p:bgPr>
    </p:bg>
    <p:spTree>
      <p:nvGrpSpPr>
        <p:cNvPr id="1" name=""/>
        <p:cNvGrpSpPr/>
        <p:nvPr/>
      </p:nvGrpSpPr>
      <p:grpSpPr>
        <a:xfrm>
          <a:off x="0" y="0"/>
          <a:ext cx="0" cy="0"/>
          <a:chOff x="0" y="0"/>
          <a:chExt cx="0" cy="0"/>
        </a:xfrm>
      </p:grpSpPr>
      <p:pic>
        <p:nvPicPr>
          <p:cNvPr id="3" name="Picture 2" descr="chart - salvation 2.jpg"/>
          <p:cNvPicPr>
            <a:picLocks noChangeAspect="1"/>
          </p:cNvPicPr>
          <p:nvPr/>
        </p:nvPicPr>
        <p:blipFill>
          <a:blip r:embed="rId3" cstate="print"/>
          <a:stretch>
            <a:fillRect/>
          </a:stretch>
        </p:blipFill>
        <p:spPr>
          <a:xfrm>
            <a:off x="1295400" y="457200"/>
            <a:ext cx="6705600" cy="4604512"/>
          </a:xfrm>
          <a:prstGeom prst="rect">
            <a:avLst/>
          </a:prstGeom>
          <a:ln>
            <a:noFill/>
          </a:ln>
          <a:effectLst>
            <a:outerShdw blurRad="190500" algn="tl" rotWithShape="0">
              <a:srgbClr val="000000">
                <a:alpha val="70000"/>
              </a:srgbClr>
            </a:outerShdw>
          </a:effectLst>
        </p:spPr>
      </p:pic>
      <p:sp>
        <p:nvSpPr>
          <p:cNvPr id="5" name="TextBox 4"/>
          <p:cNvSpPr txBox="1"/>
          <p:nvPr/>
        </p:nvSpPr>
        <p:spPr>
          <a:xfrm>
            <a:off x="0" y="5105400"/>
            <a:ext cx="9144000" cy="1631216"/>
          </a:xfrm>
          <a:prstGeom prst="rect">
            <a:avLst/>
          </a:prstGeom>
          <a:noFill/>
        </p:spPr>
        <p:txBody>
          <a:bodyPr wrap="square" tIns="274320" bIns="274320" rtlCol="0">
            <a:spAutoFit/>
          </a:bodyPr>
          <a:lstStyle/>
          <a:p>
            <a:pPr algn="ctr"/>
            <a:r>
              <a:rPr lang="en-US" sz="7000" dirty="0" smtClean="0">
                <a:effectLst>
                  <a:outerShdw blurRad="38100" dist="38100" dir="2700000" algn="tl">
                    <a:srgbClr val="000000">
                      <a:alpha val="43137"/>
                    </a:srgbClr>
                  </a:outerShdw>
                </a:effectLst>
                <a:latin typeface="Gabriola" pitchFamily="82" charset="0"/>
              </a:rPr>
              <a:t>The Gift of Grace</a:t>
            </a:r>
            <a:endParaRPr lang="en-US" sz="6000" dirty="0">
              <a:effectLst>
                <a:outerShdw blurRad="38100" dist="38100" dir="2700000" algn="tl">
                  <a:srgbClr val="000000">
                    <a:alpha val="43137"/>
                  </a:srgbClr>
                </a:outerShdw>
              </a:effectLst>
              <a:latin typeface="Gabriola" pitchFamily="8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3:27 – 28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828800"/>
            <a:ext cx="8458200" cy="369331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27</a:t>
            </a:r>
            <a:r>
              <a:rPr lang="en-US" sz="3600" i="1" dirty="0" smtClean="0">
                <a:latin typeface="Georgia" pitchFamily="18" charset="0"/>
              </a:rPr>
              <a:t>Where is boasting then?  It is excluded.  By what law?  Of works? No, but by the law of faith. </a:t>
            </a:r>
          </a:p>
          <a:p>
            <a:r>
              <a:rPr lang="en-US" sz="3600" b="1" baseline="30000" dirty="0" smtClean="0">
                <a:effectLst>
                  <a:outerShdw blurRad="38100" dist="38100" dir="2700000" algn="tl">
                    <a:srgbClr val="000000">
                      <a:alpha val="43137"/>
                    </a:srgbClr>
                  </a:outerShdw>
                </a:effectLst>
                <a:latin typeface="Georgia" pitchFamily="18" charset="0"/>
              </a:rPr>
              <a:t>28</a:t>
            </a:r>
            <a:r>
              <a:rPr lang="en-US" sz="3600" i="1" dirty="0" smtClean="0">
                <a:latin typeface="Georgia" pitchFamily="18" charset="0"/>
              </a:rPr>
              <a:t> Therefore we conclude that a man is justified by faith apart from the deeds of the law. </a:t>
            </a:r>
            <a:endParaRPr lang="en-US" dirty="0"/>
          </a:p>
        </p:txBody>
      </p:sp>
      <p:cxnSp>
        <p:nvCxnSpPr>
          <p:cNvPr id="15" name="Straight Connector 14"/>
          <p:cNvCxnSpPr/>
          <p:nvPr/>
        </p:nvCxnSpPr>
        <p:spPr>
          <a:xfrm>
            <a:off x="1143000" y="4724400"/>
            <a:ext cx="3291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declaration of faith .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declaration of faith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Where then is </a:t>
            </a:r>
            <a:r>
              <a:rPr lang="en-US" sz="2800" b="1" dirty="0" smtClean="0">
                <a:effectLst>
                  <a:outerShdw blurRad="38100" dist="38100" dir="2700000" algn="tl">
                    <a:srgbClr val="000000">
                      <a:alpha val="43137"/>
                    </a:srgbClr>
                  </a:outerShdw>
                </a:effectLst>
                <a:latin typeface="Cambria" pitchFamily="18" charset="0"/>
              </a:rPr>
              <a:t>boasting</a:t>
            </a:r>
            <a:r>
              <a:rPr lang="en-US" sz="2800" b="1" dirty="0" smtClean="0">
                <a:latin typeface="Cambria" pitchFamily="18" charset="0"/>
              </a:rPr>
              <a:t>?  The grace of God cancels everyone’s right to </a:t>
            </a:r>
            <a:r>
              <a:rPr lang="en-US" sz="2800" b="1" i="1" dirty="0" smtClean="0">
                <a:effectLst>
                  <a:outerShdw blurRad="38100" dist="38100" dir="2700000" algn="tl">
                    <a:srgbClr val="000000">
                      <a:alpha val="43137"/>
                    </a:srgbClr>
                  </a:outerShdw>
                </a:effectLst>
                <a:latin typeface="Cambria" pitchFamily="18" charset="0"/>
              </a:rPr>
              <a:t>boast</a:t>
            </a:r>
            <a:r>
              <a:rPr lang="en-US" sz="2800" b="1" dirty="0" smtClean="0">
                <a:latin typeface="Cambria" pitchFamily="18" charset="0"/>
              </a:rPr>
              <a:t>.  The truth of the gospel is offensive to human pride.  </a:t>
            </a:r>
          </a:p>
          <a:p>
            <a:pPr marL="274320" indent="-274320">
              <a:buFont typeface="Arial" pitchFamily="34" charset="0"/>
              <a:buChar char="•"/>
            </a:pP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Pride</a:t>
            </a:r>
            <a:r>
              <a:rPr lang="en-US" sz="2800" b="1" dirty="0" smtClean="0">
                <a:latin typeface="Cambria" pitchFamily="18" charset="0"/>
              </a:rPr>
              <a:t> suggests that enough </a:t>
            </a:r>
            <a:r>
              <a:rPr lang="en-US" sz="2800" b="1" i="1" dirty="0" smtClean="0">
                <a:effectLst>
                  <a:outerShdw blurRad="38100" dist="38100" dir="2700000" algn="tl">
                    <a:srgbClr val="000000">
                      <a:alpha val="43137"/>
                    </a:srgbClr>
                  </a:outerShdw>
                </a:effectLst>
                <a:latin typeface="Cambria" pitchFamily="18" charset="0"/>
              </a:rPr>
              <a:t>goodness</a:t>
            </a:r>
            <a:r>
              <a:rPr lang="en-US" sz="2800" b="1" dirty="0" smtClean="0">
                <a:latin typeface="Cambria" pitchFamily="18" charset="0"/>
              </a:rPr>
              <a:t> can substitute for </a:t>
            </a:r>
            <a:r>
              <a:rPr lang="en-US" sz="2800" b="1" i="1" dirty="0" smtClean="0">
                <a:effectLst>
                  <a:outerShdw blurRad="38100" dist="38100" dir="2700000" algn="tl">
                    <a:srgbClr val="000000">
                      <a:alpha val="43137"/>
                    </a:srgbClr>
                  </a:outerShdw>
                </a:effectLst>
                <a:latin typeface="Cambria" pitchFamily="18" charset="0"/>
              </a:rPr>
              <a:t>belief</a:t>
            </a:r>
            <a:r>
              <a:rPr lang="en-US" sz="2800" b="1" dirty="0" smtClean="0">
                <a:latin typeface="Cambria" pitchFamily="18" charset="0"/>
              </a:rPr>
              <a:t> in the Son of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requires a humble admission that we are </a:t>
            </a:r>
            <a:r>
              <a:rPr lang="en-US" sz="2800" b="1" i="1" dirty="0" smtClean="0">
                <a:effectLst>
                  <a:outerShdw blurRad="38100" dist="38100" dir="2700000" algn="tl">
                    <a:srgbClr val="000000">
                      <a:alpha val="43137"/>
                    </a:srgbClr>
                  </a:outerShdw>
                </a:effectLst>
                <a:latin typeface="Cambria" pitchFamily="18" charset="0"/>
              </a:rPr>
              <a:t>helpless</a:t>
            </a:r>
            <a:r>
              <a:rPr lang="en-US" sz="2800" b="1" dirty="0" smtClean="0">
                <a:latin typeface="Cambria" pitchFamily="18" charset="0"/>
              </a:rPr>
              <a:t> to redeem ourselves.  A person is </a:t>
            </a:r>
            <a:r>
              <a:rPr lang="en-US" sz="2800" b="1" i="1" dirty="0" smtClean="0">
                <a:effectLst>
                  <a:outerShdw blurRad="38100" dist="38100" dir="2700000" algn="tl">
                    <a:srgbClr val="000000">
                      <a:alpha val="43137"/>
                    </a:srgbClr>
                  </a:outerShdw>
                </a:effectLst>
                <a:latin typeface="Cambria" pitchFamily="18" charset="0"/>
              </a:rPr>
              <a:t>justified by faith</a:t>
            </a:r>
            <a:r>
              <a:rPr lang="en-US" sz="2800" b="1" dirty="0" smtClean="0">
                <a:latin typeface="Cambria" pitchFamily="18" charset="0"/>
              </a:rPr>
              <a:t> apart from </a:t>
            </a:r>
            <a:r>
              <a:rPr lang="en-US" sz="2800" b="1" i="1" u="sng" dirty="0" smtClean="0">
                <a:latin typeface="Cambria" pitchFamily="18" charset="0"/>
              </a:rPr>
              <a:t>works</a:t>
            </a:r>
            <a:r>
              <a:rPr lang="en-US" sz="2800" b="1" dirty="0" smtClean="0">
                <a:latin typeface="Cambria" pitchFamily="18" charset="0"/>
              </a:rPr>
              <a:t> of the Law.</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3:27 – 28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3:27 – 28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3 - 28 text.jpg"/>
          <p:cNvPicPr>
            <a:picLocks noChangeAspect="1"/>
          </p:cNvPicPr>
          <p:nvPr/>
        </p:nvPicPr>
        <p:blipFill>
          <a:blip r:embed="rId3" cstate="print"/>
          <a:stretch>
            <a:fillRect/>
          </a:stretch>
        </p:blipFill>
        <p:spPr>
          <a:xfrm>
            <a:off x="457200" y="1828800"/>
            <a:ext cx="8382000" cy="4191000"/>
          </a:xfrm>
          <a:prstGeom prst="rect">
            <a:avLst/>
          </a:prstGeom>
          <a:ln>
            <a:noFill/>
          </a:ln>
          <a:effectLst>
            <a:outerShdw blurRad="190500" algn="tl" rotWithShape="0">
              <a:srgbClr val="000000">
                <a:alpha val="70000"/>
              </a:srgbClr>
            </a:outerShdw>
          </a:effectLst>
        </p:spPr>
      </p:pic>
      <p:sp>
        <p:nvSpPr>
          <p:cNvPr id="5" name="Rectangle 4"/>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declaration of faith .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3:29 – 30</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828800"/>
            <a:ext cx="8458200" cy="369331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29</a:t>
            </a:r>
            <a:r>
              <a:rPr lang="en-US" sz="3600" b="1" dirty="0" smtClean="0">
                <a:effectLst>
                  <a:outerShdw blurRad="38100" dist="38100" dir="2700000" algn="tl">
                    <a:srgbClr val="000000">
                      <a:alpha val="43137"/>
                    </a:srgbClr>
                  </a:outerShdw>
                </a:effectLst>
                <a:latin typeface="Georgia" pitchFamily="18" charset="0"/>
              </a:rPr>
              <a:t> </a:t>
            </a:r>
            <a:r>
              <a:rPr lang="en-US" sz="3600" i="1" dirty="0" smtClean="0">
                <a:latin typeface="Georgia" pitchFamily="18" charset="0"/>
              </a:rPr>
              <a:t>Or is He the God of the Jews only?  Is He not also the God of the Gentiles? Yes, of the Gentiles also, </a:t>
            </a:r>
            <a:r>
              <a:rPr lang="en-US" sz="3600" b="1" baseline="30000" dirty="0" smtClean="0">
                <a:effectLst>
                  <a:outerShdw blurRad="38100" dist="38100" dir="2700000" algn="tl">
                    <a:srgbClr val="000000">
                      <a:alpha val="43137"/>
                    </a:srgbClr>
                  </a:outerShdw>
                </a:effectLst>
                <a:latin typeface="Georgia" pitchFamily="18" charset="0"/>
              </a:rPr>
              <a:t>30</a:t>
            </a:r>
            <a:r>
              <a:rPr lang="en-US" sz="3600" i="1" dirty="0" smtClean="0">
                <a:latin typeface="Georgia" pitchFamily="18" charset="0"/>
              </a:rPr>
              <a:t>Since there is one God who will justify the circumcised by faith and the uncircumcised through faith. </a:t>
            </a:r>
            <a:endParaRPr lang="en-US" dirty="0"/>
          </a:p>
        </p:txBody>
      </p:sp>
      <p:cxnSp>
        <p:nvCxnSpPr>
          <p:cNvPr id="15" name="Straight Connector 14"/>
          <p:cNvCxnSpPr/>
          <p:nvPr/>
        </p:nvCxnSpPr>
        <p:spPr>
          <a:xfrm>
            <a:off x="3048000" y="47244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declaration of faith . . . </a:t>
            </a:r>
          </a:p>
        </p:txBody>
      </p:sp>
      <p:cxnSp>
        <p:nvCxnSpPr>
          <p:cNvPr id="10" name="Straight Connector 9"/>
          <p:cNvCxnSpPr/>
          <p:nvPr/>
        </p:nvCxnSpPr>
        <p:spPr>
          <a:xfrm>
            <a:off x="3657600" y="52578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declaration of faith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questions the notion could God be somehow partial.  If </a:t>
            </a:r>
            <a:r>
              <a:rPr lang="en-US" sz="2800" b="1" i="1" dirty="0" smtClean="0">
                <a:effectLst>
                  <a:outerShdw blurRad="38100" dist="38100" dir="2700000" algn="tl">
                    <a:srgbClr val="000000">
                      <a:alpha val="43137"/>
                    </a:srgbClr>
                  </a:outerShdw>
                </a:effectLst>
                <a:latin typeface="Cambria" pitchFamily="18" charset="0"/>
              </a:rPr>
              <a:t>justification</a:t>
            </a:r>
            <a:r>
              <a:rPr lang="en-US" sz="2800" b="1" dirty="0" smtClean="0">
                <a:latin typeface="Cambria" pitchFamily="18" charset="0"/>
              </a:rPr>
              <a:t> comes by </a:t>
            </a:r>
            <a:r>
              <a:rPr lang="en-US" sz="2800" b="1" i="1" u="sng" dirty="0" smtClean="0">
                <a:latin typeface="Cambria" pitchFamily="18" charset="0"/>
              </a:rPr>
              <a:t>obedience</a:t>
            </a:r>
            <a:r>
              <a:rPr lang="en-US" sz="2800" b="1" dirty="0" smtClean="0">
                <a:latin typeface="Cambria" pitchFamily="18" charset="0"/>
              </a:rPr>
              <a:t> to the Law of God and He gave the Law </a:t>
            </a:r>
            <a:r>
              <a:rPr lang="en-US" sz="2800" b="1" i="1" u="sng" dirty="0" smtClean="0">
                <a:latin typeface="Cambria" pitchFamily="18" charset="0"/>
              </a:rPr>
              <a:t>exclusively</a:t>
            </a:r>
            <a:r>
              <a:rPr lang="en-US" sz="2800" b="1" dirty="0" smtClean="0">
                <a:latin typeface="Cambria" pitchFamily="18" charset="0"/>
              </a:rPr>
              <a:t> to Israel, this would suggest that God only wants Israelites to be </a:t>
            </a:r>
            <a:r>
              <a:rPr lang="en-US" sz="2800" b="1" i="1" dirty="0" smtClean="0">
                <a:effectLst>
                  <a:outerShdw blurRad="38100" dist="38100" dir="2700000" algn="tl">
                    <a:srgbClr val="000000">
                      <a:alpha val="43137"/>
                    </a:srgbClr>
                  </a:outerShdw>
                </a:effectLst>
                <a:latin typeface="Cambria" pitchFamily="18" charset="0"/>
              </a:rPr>
              <a:t>saved</a:t>
            </a:r>
            <a:r>
              <a:rPr lang="en-US" sz="2800" b="1" dirty="0" smtClean="0">
                <a:latin typeface="Cambria" pitchFamily="18" charset="0"/>
              </a:rPr>
              <a:t>.  </a:t>
            </a:r>
          </a:p>
          <a:p>
            <a:pPr marL="274320" indent="-274320">
              <a:buFont typeface="Arial" pitchFamily="34" charset="0"/>
              <a:buChar char="•"/>
            </a:pP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r>
              <a:rPr lang="en-US" sz="2800" b="1" dirty="0" smtClean="0">
                <a:latin typeface="Cambria" pitchFamily="18" charset="0"/>
              </a:rPr>
              <a:t>Paul answers simply and directly, stating, “No, because one is justified through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and not by obedience to the Law, and because everyone is invited to believe, </a:t>
            </a:r>
            <a:r>
              <a:rPr lang="en-US" sz="2800" b="1" i="1" dirty="0" smtClean="0">
                <a:effectLst>
                  <a:outerShdw blurRad="38100" dist="38100" dir="2700000" algn="tl">
                    <a:srgbClr val="000000">
                      <a:alpha val="43137"/>
                    </a:srgbClr>
                  </a:outerShdw>
                </a:effectLst>
                <a:latin typeface="Cambria" pitchFamily="18" charset="0"/>
              </a:rPr>
              <a:t>God is the God of all</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3:29 – 30</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108543"/>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declaration of faith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Some trust in His grace and demonstrate their belief </a:t>
            </a:r>
            <a:r>
              <a:rPr lang="en-US" sz="2800" b="1" i="1" dirty="0" smtClean="0">
                <a:effectLst>
                  <a:outerShdw blurRad="38100" dist="38100" dir="2700000" algn="tl">
                    <a:srgbClr val="000000">
                      <a:alpha val="43137"/>
                    </a:srgbClr>
                  </a:outerShdw>
                </a:effectLst>
                <a:latin typeface="Cambria" pitchFamily="18" charset="0"/>
              </a:rPr>
              <a:t>through</a:t>
            </a:r>
            <a:r>
              <a:rPr lang="en-US" sz="2800" b="1" dirty="0" smtClean="0">
                <a:latin typeface="Cambria" pitchFamily="18" charset="0"/>
              </a:rPr>
              <a:t> the rite of circumcision</a:t>
            </a:r>
            <a:r>
              <a:rPr lang="en-US" sz="2800" b="1" dirty="0" smtClean="0">
                <a:effectLst>
                  <a:outerShdw blurRad="38100" dist="38100" dir="2700000" algn="tl">
                    <a:srgbClr val="000000">
                      <a:alpha val="43137"/>
                    </a:srgbClr>
                  </a:outerShdw>
                </a:effectLst>
                <a:latin typeface="Cambria" pitchFamily="18" charset="0"/>
              </a:rPr>
              <a:t> . .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Some trust in His grace </a:t>
            </a:r>
            <a:r>
              <a:rPr lang="en-US" sz="2800" b="1" i="1" dirty="0" smtClean="0">
                <a:effectLst>
                  <a:outerShdw blurRad="38100" dist="38100" dir="2700000" algn="tl">
                    <a:srgbClr val="000000">
                      <a:alpha val="43137"/>
                    </a:srgbClr>
                  </a:outerShdw>
                </a:effectLst>
                <a:latin typeface="Cambria" pitchFamily="18" charset="0"/>
              </a:rPr>
              <a:t>apart</a:t>
            </a:r>
            <a:r>
              <a:rPr lang="en-US" sz="2800" b="1" dirty="0" smtClean="0">
                <a:latin typeface="Cambria" pitchFamily="18" charset="0"/>
              </a:rPr>
              <a:t> from this Hebrew ritual.  The common denominator is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3:29 – 30</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3:29 – 30</a:t>
            </a: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3 - 29 text.jpg"/>
          <p:cNvPicPr>
            <a:picLocks noChangeAspect="1"/>
          </p:cNvPicPr>
          <p:nvPr/>
        </p:nvPicPr>
        <p:blipFill>
          <a:blip r:embed="rId4" cstate="print"/>
          <a:srcRect b="5429"/>
          <a:stretch>
            <a:fillRect/>
          </a:stretch>
        </p:blipFill>
        <p:spPr>
          <a:xfrm>
            <a:off x="1219200" y="1752600"/>
            <a:ext cx="6875650" cy="4876800"/>
          </a:xfrm>
          <a:prstGeom prst="rect">
            <a:avLst/>
          </a:prstGeom>
          <a:ln>
            <a:noFill/>
          </a:ln>
          <a:effectLst>
            <a:outerShdw blurRad="190500" algn="tl" rotWithShape="0">
              <a:srgbClr val="000000">
                <a:alpha val="70000"/>
              </a:srgbClr>
            </a:outerShdw>
          </a:effectLst>
        </p:spPr>
      </p:pic>
      <p:sp>
        <p:nvSpPr>
          <p:cNvPr id="5" name="Rectangle 4"/>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declaration of faith .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3:31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828800"/>
            <a:ext cx="8458200" cy="203132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31</a:t>
            </a:r>
            <a:r>
              <a:rPr lang="en-US" sz="3600" i="1" dirty="0" smtClean="0">
                <a:latin typeface="Georgia" pitchFamily="18" charset="0"/>
              </a:rPr>
              <a:t> Do we then make void the law through faith?  Certainly not!  On the contrary, we establish the law. </a:t>
            </a:r>
            <a:endParaRPr lang="en-US" dirty="0"/>
          </a:p>
        </p:txBody>
      </p:sp>
      <p:sp>
        <p:nvSpPr>
          <p:cNvPr id="8" name="Rectangle 7"/>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display of love . . . </a:t>
            </a:r>
          </a:p>
        </p:txBody>
      </p:sp>
      <p:cxnSp>
        <p:nvCxnSpPr>
          <p:cNvPr id="10" name="Straight Connector 9"/>
          <p:cNvCxnSpPr/>
          <p:nvPr/>
        </p:nvCxnSpPr>
        <p:spPr>
          <a:xfrm>
            <a:off x="3505200" y="36576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out)">
                                      <p:cBhvr>
                                        <p:cTn id="11" dur="2000"/>
                                        <p:tgtEl>
                                          <p:spTgt spid="9"/>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display of love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Does this suggest that the Law given to Israel is irrelevant, nullified, or to be render useless?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states, </a:t>
            </a:r>
            <a:r>
              <a:rPr lang="en-US" sz="2800" b="1" dirty="0" smtClean="0">
                <a:effectLst>
                  <a:outerShdw blurRad="38100" dist="38100" dir="2700000" algn="tl">
                    <a:srgbClr val="000000">
                      <a:alpha val="43137"/>
                    </a:srgbClr>
                  </a:outerShdw>
                </a:effectLst>
                <a:latin typeface="Cambria" pitchFamily="18" charset="0"/>
              </a:rPr>
              <a:t>“May it never be!”</a:t>
            </a:r>
            <a:r>
              <a:rPr lang="en-US" sz="2800" b="1" dirty="0" smtClean="0">
                <a:latin typeface="Cambria" pitchFamily="18" charset="0"/>
              </a:rPr>
              <a:t>  God is one and he does not change.  God gave the Law to </a:t>
            </a:r>
            <a:r>
              <a:rPr lang="en-US" sz="2800" b="1" i="1" dirty="0" smtClean="0">
                <a:effectLst>
                  <a:outerShdw blurRad="38100" dist="38100" dir="2700000" algn="tl">
                    <a:srgbClr val="000000">
                      <a:alpha val="43137"/>
                    </a:srgbClr>
                  </a:outerShdw>
                </a:effectLst>
                <a:latin typeface="Cambria" pitchFamily="18" charset="0"/>
              </a:rPr>
              <a:t>expose</a:t>
            </a:r>
            <a:r>
              <a:rPr lang="en-US" sz="2800" b="1" dirty="0" smtClean="0">
                <a:latin typeface="Cambria" pitchFamily="18" charset="0"/>
              </a:rPr>
              <a:t> our sin and to prove our guilt.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Because the Law reflects the character of God, we can never say that the Law is bad.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3:29 – 30</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Salvation is a display of love . . .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Disobedience is nothing less than objective proof of </a:t>
            </a:r>
            <a:r>
              <a:rPr lang="en-US" sz="2800" b="1" u="sng" dirty="0" smtClean="0">
                <a:effectLst>
                  <a:outerShdw blurRad="38100" dist="38100" dir="2700000" algn="tl">
                    <a:srgbClr val="000000">
                      <a:alpha val="43137"/>
                    </a:srgbClr>
                  </a:outerShdw>
                </a:effectLst>
                <a:latin typeface="Cambria" pitchFamily="18" charset="0"/>
              </a:rPr>
              <a:t>disbelief</a:t>
            </a:r>
            <a:r>
              <a:rPr lang="en-US" sz="2800" b="1" dirty="0" smtClean="0">
                <a:latin typeface="Cambria" pitchFamily="18" charset="0"/>
              </a:rPr>
              <a:t> in the goodness and power of God.  One then receives the </a:t>
            </a:r>
            <a:r>
              <a:rPr lang="en-US" sz="2800" b="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of God apart from good deeds through </a:t>
            </a:r>
            <a:r>
              <a:rPr lang="en-US" sz="2800" b="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 – being declared righteous before our Creator and Judge – is a </a:t>
            </a:r>
            <a:r>
              <a:rPr lang="en-US" sz="2800" b="1" i="1" dirty="0" smtClean="0">
                <a:effectLst>
                  <a:outerShdw blurRad="38100" dist="38100" dir="2700000" algn="tl">
                    <a:srgbClr val="000000">
                      <a:alpha val="43137"/>
                    </a:srgbClr>
                  </a:outerShdw>
                </a:effectLst>
                <a:latin typeface="Cambria" pitchFamily="18" charset="0"/>
              </a:rPr>
              <a:t>gift</a:t>
            </a:r>
            <a:r>
              <a:rPr lang="en-US" sz="2800" b="1" dirty="0" smtClean="0">
                <a:latin typeface="Cambria" pitchFamily="18" charset="0"/>
              </a:rPr>
              <a:t> to be received, not a </a:t>
            </a:r>
            <a:r>
              <a:rPr lang="en-US" sz="2800" b="1" i="1" dirty="0" smtClean="0">
                <a:effectLst>
                  <a:outerShdw blurRad="38100" dist="38100" dir="2700000" algn="tl">
                    <a:srgbClr val="000000">
                      <a:alpha val="43137"/>
                    </a:srgbClr>
                  </a:outerShdw>
                </a:effectLst>
                <a:latin typeface="Cambria" pitchFamily="18" charset="0"/>
              </a:rPr>
              <a:t>wage</a:t>
            </a:r>
            <a:r>
              <a:rPr lang="en-US" sz="2800" b="1" dirty="0" smtClean="0">
                <a:latin typeface="Cambria" pitchFamily="18" charset="0"/>
              </a:rPr>
              <a:t> to be earned.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Since God is impartial, God’s offer of salvation is a </a:t>
            </a:r>
            <a:r>
              <a:rPr lang="en-US" sz="2800" b="1" i="1" dirty="0" smtClean="0">
                <a:effectLst>
                  <a:outerShdw blurRad="38100" dist="38100" dir="2700000" algn="tl">
                    <a:srgbClr val="000000">
                      <a:alpha val="43137"/>
                    </a:srgbClr>
                  </a:outerShdw>
                </a:effectLst>
                <a:latin typeface="Cambria" pitchFamily="18" charset="0"/>
              </a:rPr>
              <a:t>display of love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3:29 – 30</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39650"/>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Right with God through faith in Christ</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Paul declares that it is possible to </a:t>
            </a:r>
            <a:r>
              <a:rPr lang="en-US" sz="2800" b="1" i="1" dirty="0" smtClean="0">
                <a:effectLst>
                  <a:outerShdw blurRad="38100" dist="38100" dir="2700000" algn="tl">
                    <a:srgbClr val="000000">
                      <a:alpha val="43137"/>
                    </a:srgbClr>
                  </a:outerShdw>
                </a:effectLst>
                <a:latin typeface="Cambria" pitchFamily="18" charset="0"/>
              </a:rPr>
              <a:t>be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right</a:t>
            </a:r>
            <a:r>
              <a:rPr lang="en-US" sz="2800" b="1" dirty="0" smtClean="0">
                <a:latin typeface="Cambria" pitchFamily="18" charset="0"/>
              </a:rPr>
              <a:t> with God in a way that is quite different from keeping the Jewish law.  It sounds scandalous, but the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always knew of it.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a:t>
            </a:r>
            <a:r>
              <a:rPr lang="en-US" sz="2800" b="1" i="1"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is open to all.  Just as Jews and Gentiles are together in </a:t>
            </a:r>
            <a:r>
              <a:rPr lang="en-US" sz="2800" b="1" i="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so they can be together in </a:t>
            </a:r>
            <a:r>
              <a:rPr lang="en-US" sz="2800" b="1" i="1" u="sng"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3:21 – 31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28800" y="6096000"/>
            <a:ext cx="35052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Britannic Bold" pitchFamily="34" charset="0"/>
              </a:rPr>
              <a:t>“Come unto Me”</a:t>
            </a:r>
            <a:endParaRPr lang="en-US" sz="2400" dirty="0">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5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24 Feb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Chapter 4:1 – 25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Focus on verses 4:1 – 15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39650"/>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Right with God through faith in Christ</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The means by which human sin can be forgiven is the sacrifice of </a:t>
            </a: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on the cross.  A sacrifice is the payment of an </a:t>
            </a:r>
            <a:r>
              <a:rPr lang="en-US" sz="2800" b="1" i="1" dirty="0" smtClean="0">
                <a:effectLst>
                  <a:outerShdw blurRad="38100" dist="38100" dir="2700000" algn="tl">
                    <a:srgbClr val="000000">
                      <a:alpha val="43137"/>
                    </a:srgbClr>
                  </a:outerShdw>
                </a:effectLst>
                <a:latin typeface="Cambria" pitchFamily="18" charset="0"/>
              </a:rPr>
              <a:t>innocent life</a:t>
            </a:r>
            <a:r>
              <a:rPr lang="en-US" sz="2800" b="1" dirty="0" smtClean="0">
                <a:latin typeface="Cambria" pitchFamily="18" charset="0"/>
              </a:rPr>
              <a:t> for a </a:t>
            </a:r>
            <a:r>
              <a:rPr lang="en-US" sz="2800" b="1" i="1" u="sng" dirty="0" smtClean="0">
                <a:latin typeface="Cambria" pitchFamily="18" charset="0"/>
              </a:rPr>
              <a:t>guilty</a:t>
            </a:r>
            <a:r>
              <a:rPr lang="en-US" sz="2800" b="1" dirty="0" smtClean="0">
                <a:latin typeface="Cambria" pitchFamily="18" charset="0"/>
              </a:rPr>
              <a:t> </a:t>
            </a:r>
            <a:r>
              <a:rPr lang="en-US" sz="2800" b="1" i="1" u="sng" dirty="0" smtClean="0">
                <a:latin typeface="Cambria" pitchFamily="18" charset="0"/>
              </a:rPr>
              <a:t>life</a:t>
            </a:r>
            <a:r>
              <a:rPr lang="en-US" sz="2800" b="1" dirty="0" smtClean="0">
                <a:latin typeface="Cambria" pitchFamily="18" charset="0"/>
              </a:rPr>
              <a:t>.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Animals and birds are killed in the temple so that the lives of their owners can be spared.  But all these sacrifices are </a:t>
            </a:r>
            <a:r>
              <a:rPr lang="en-US" sz="2800" b="1" i="1" dirty="0" smtClean="0">
                <a:effectLst>
                  <a:outerShdw blurRad="38100" dist="38100" dir="2700000" algn="tl">
                    <a:srgbClr val="000000">
                      <a:alpha val="43137"/>
                    </a:srgbClr>
                  </a:outerShdw>
                </a:effectLst>
                <a:latin typeface="Cambria" pitchFamily="18" charset="0"/>
              </a:rPr>
              <a:t>inadequate</a:t>
            </a:r>
            <a:r>
              <a:rPr lang="en-US" sz="2800" b="1" dirty="0" smtClean="0">
                <a:latin typeface="Cambria" pitchFamily="18" charset="0"/>
              </a:rPr>
              <a:t> and have to be constantly repeated.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3:21 – 31</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47787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Right with God through faith in Christ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Now </a:t>
            </a: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has become the perfect sacrifice — not an animal, bird or human hero, but the Son of God.  His perfect life has been </a:t>
            </a:r>
            <a:r>
              <a:rPr lang="en-US" sz="2800" b="1" i="1" dirty="0" smtClean="0">
                <a:effectLst>
                  <a:outerShdw blurRad="38100" dist="38100" dir="2700000" algn="tl">
                    <a:srgbClr val="000000">
                      <a:alpha val="43137"/>
                    </a:srgbClr>
                  </a:outerShdw>
                </a:effectLst>
                <a:latin typeface="Cambria" pitchFamily="18" charset="0"/>
              </a:rPr>
              <a:t>freely</a:t>
            </a:r>
            <a:r>
              <a:rPr lang="en-US" sz="2800" b="1" dirty="0" smtClean="0">
                <a:effectLst>
                  <a:outerShdw blurRad="38100" dist="38100" dir="2700000" algn="tl">
                    <a:srgbClr val="000000">
                      <a:alpha val="43137"/>
                    </a:srgbClr>
                  </a:outerShdw>
                </a:effectLst>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offered</a:t>
            </a:r>
            <a:r>
              <a:rPr lang="en-US" sz="2800" b="1" dirty="0" smtClean="0">
                <a:latin typeface="Cambria" pitchFamily="18" charset="0"/>
              </a:rPr>
              <a:t> for the sins of the whole world and for all time.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His </a:t>
            </a:r>
            <a:r>
              <a:rPr lang="en-US" sz="2800" b="1" i="1"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has been credited to us.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3:21 – 31</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39650"/>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Right with God through faith in Christ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Paul says that through the sacrifice of </a:t>
            </a: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we are </a:t>
            </a:r>
            <a:r>
              <a:rPr lang="en-US" sz="2800" b="1"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Our punishment has been borne by Christ, and now it is </a:t>
            </a:r>
            <a:r>
              <a:rPr lang="en-US" sz="2800" b="1" i="1" dirty="0" smtClean="0">
                <a:effectLst>
                  <a:outerShdw blurRad="38100" dist="38100" dir="2700000" algn="tl">
                    <a:srgbClr val="000000">
                      <a:alpha val="43137"/>
                    </a:srgbClr>
                  </a:outerShdw>
                </a:effectLst>
                <a:latin typeface="Cambria" pitchFamily="18" charset="0"/>
              </a:rPr>
              <a:t>“just as if we had never sinned”</a:t>
            </a:r>
            <a:r>
              <a:rPr lang="en-US" sz="2800" b="1" dirty="0" smtClean="0">
                <a:latin typeface="Cambria" pitchFamily="18" charset="0"/>
              </a:rPr>
              <a:t> </a:t>
            </a:r>
            <a:r>
              <a:rPr lang="en-US" sz="2800" b="1" i="1" dirty="0" smtClean="0">
                <a:latin typeface="Cambria" pitchFamily="18" charset="0"/>
              </a:rPr>
              <a:t>(justification)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sacrifice of Jesus is an </a:t>
            </a:r>
            <a:r>
              <a:rPr lang="en-US" sz="2800" b="1" dirty="0" smtClean="0">
                <a:effectLst>
                  <a:outerShdw blurRad="38100" dist="38100" dir="2700000" algn="tl">
                    <a:srgbClr val="000000">
                      <a:alpha val="43137"/>
                    </a:srgbClr>
                  </a:outerShdw>
                </a:effectLst>
                <a:latin typeface="Cambria" pitchFamily="18" charset="0"/>
              </a:rPr>
              <a:t>“atonement”</a:t>
            </a:r>
            <a:r>
              <a:rPr lang="en-US" sz="2800" b="1" dirty="0" smtClean="0">
                <a:latin typeface="Cambria" pitchFamily="18" charset="0"/>
              </a:rPr>
              <a:t> </a:t>
            </a:r>
            <a:r>
              <a:rPr lang="en-US" sz="2800" b="1" i="1" dirty="0" smtClean="0">
                <a:latin typeface="Cambria" pitchFamily="18" charset="0"/>
              </a:rPr>
              <a:t>(to cover)</a:t>
            </a:r>
            <a:r>
              <a:rPr lang="en-US" sz="2800" b="1" dirty="0" smtClean="0">
                <a:latin typeface="Cambria" pitchFamily="18" charset="0"/>
              </a:rPr>
              <a:t>  bringing God and human beings together and making everlasting peace.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3:21 – 31</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39650"/>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No boasting!</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So Jews have nothing to </a:t>
            </a:r>
            <a:r>
              <a:rPr lang="en-US" sz="2800" b="1" i="1" u="sng" dirty="0" smtClean="0">
                <a:latin typeface="Cambria" pitchFamily="18" charset="0"/>
              </a:rPr>
              <a:t>boast</a:t>
            </a:r>
            <a:r>
              <a:rPr lang="en-US" sz="2800" b="1" dirty="0" smtClean="0">
                <a:latin typeface="Cambria" pitchFamily="18" charset="0"/>
              </a:rPr>
              <a:t> about.  They haven’t worked out their own salvation by keeping the law.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They are saved by </a:t>
            </a:r>
            <a:r>
              <a:rPr lang="en-US" sz="2800" b="1" i="1" u="sng"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just as the Gentiles are.  The law is still immensely valuable, but only as a </a:t>
            </a:r>
            <a:r>
              <a:rPr lang="en-US" sz="2800" b="1" i="1" u="sng" dirty="0" smtClean="0">
                <a:effectLst>
                  <a:outerShdw blurRad="38100" dist="38100" dir="2700000" algn="tl">
                    <a:srgbClr val="000000">
                      <a:alpha val="43137"/>
                    </a:srgbClr>
                  </a:outerShdw>
                </a:effectLst>
                <a:latin typeface="Cambria" pitchFamily="18" charset="0"/>
              </a:rPr>
              <a:t>guide</a:t>
            </a:r>
            <a:r>
              <a:rPr lang="en-US" sz="2800" b="1" dirty="0" smtClean="0">
                <a:latin typeface="Cambria" pitchFamily="18" charset="0"/>
              </a:rPr>
              <a:t> to living, not as a way of being saved.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3:21 – 31</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32311"/>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 Whole New Life</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Human beings are born with a sinful nature.  We are </a:t>
            </a:r>
            <a:r>
              <a:rPr lang="en-US" sz="2800" b="1" i="1" u="sng" dirty="0" smtClean="0">
                <a:latin typeface="Cambria" pitchFamily="18" charset="0"/>
              </a:rPr>
              <a:t>dead</a:t>
            </a:r>
            <a:r>
              <a:rPr lang="en-US" sz="2800" b="1" dirty="0" smtClean="0">
                <a:latin typeface="Cambria" pitchFamily="18" charset="0"/>
              </a:rPr>
              <a:t> to God, and driven by selfish and decadent desires.  Because of this, God is angry.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is holy and just in his anger.  If he is to be true to himself, then he can only </a:t>
            </a:r>
            <a:r>
              <a:rPr lang="en-US" sz="2800" b="1" i="1" u="sng" dirty="0" smtClean="0">
                <a:latin typeface="Cambria" pitchFamily="18" charset="0"/>
              </a:rPr>
              <a:t>condemn</a:t>
            </a:r>
            <a:r>
              <a:rPr lang="en-US" sz="2800" b="1" dirty="0" smtClean="0">
                <a:latin typeface="Cambria" pitchFamily="18" charset="0"/>
              </a:rPr>
              <a:t> </a:t>
            </a:r>
            <a:r>
              <a:rPr lang="en-US" sz="2800" b="1" i="1" u="sng" dirty="0" smtClean="0">
                <a:latin typeface="Cambria" pitchFamily="18" charset="0"/>
              </a:rPr>
              <a:t>us</a:t>
            </a:r>
            <a:r>
              <a:rPr lang="en-US" sz="2800" b="1" dirty="0" smtClean="0">
                <a:latin typeface="Cambria" pitchFamily="18" charset="0"/>
              </a:rPr>
              <a:t> to his judgment.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But God </a:t>
            </a:r>
            <a:r>
              <a:rPr lang="en-US" sz="2800" b="1" i="1" u="sng" dirty="0" smtClean="0">
                <a:latin typeface="Cambria" pitchFamily="18" charset="0"/>
              </a:rPr>
              <a:t>loves</a:t>
            </a:r>
            <a:r>
              <a:rPr lang="en-US" sz="2800" b="1" dirty="0" smtClean="0">
                <a:latin typeface="Cambria" pitchFamily="18" charset="0"/>
              </a:rPr>
              <a:t> </a:t>
            </a:r>
            <a:r>
              <a:rPr lang="en-US" sz="2800" b="1" i="1" u="sng" dirty="0" smtClean="0">
                <a:latin typeface="Cambria" pitchFamily="18" charset="0"/>
              </a:rPr>
              <a:t>us</a:t>
            </a:r>
            <a:r>
              <a:rPr lang="en-US" sz="2800" b="1" dirty="0" smtClean="0">
                <a:latin typeface="Cambria" pitchFamily="18" charset="0"/>
              </a:rPr>
              <a:t>.  He hates our sin, but he loves us.  What can he do, to be true to both his judgment and his love?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3:21 – 31</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28504</TotalTime>
  <Words>2287</Words>
  <Application>Microsoft Office PowerPoint</Application>
  <PresentationFormat>On-screen Show (4:3)</PresentationFormat>
  <Paragraphs>205</Paragraphs>
  <Slides>41</Slides>
  <Notes>5</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6179</cp:revision>
  <dcterms:created xsi:type="dcterms:W3CDTF">2016-10-08T19:35:00Z</dcterms:created>
  <dcterms:modified xsi:type="dcterms:W3CDTF">2021-02-23T02:33:00Z</dcterms:modified>
</cp:coreProperties>
</file>