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1659" r:id="rId3"/>
    <p:sldId id="1791" r:id="rId4"/>
    <p:sldId id="1689" r:id="rId5"/>
    <p:sldId id="2014" r:id="rId6"/>
    <p:sldId id="2091" r:id="rId7"/>
    <p:sldId id="1965" r:id="rId8"/>
    <p:sldId id="2067" r:id="rId9"/>
    <p:sldId id="1945" r:id="rId10"/>
    <p:sldId id="2092" r:id="rId11"/>
    <p:sldId id="2093" r:id="rId12"/>
    <p:sldId id="2094" r:id="rId13"/>
    <p:sldId id="2070" r:id="rId14"/>
    <p:sldId id="2095" r:id="rId15"/>
    <p:sldId id="2096" r:id="rId16"/>
    <p:sldId id="2098" r:id="rId17"/>
    <p:sldId id="2074" r:id="rId18"/>
    <p:sldId id="2099" r:id="rId19"/>
    <p:sldId id="2102" r:id="rId20"/>
    <p:sldId id="2097" r:id="rId21"/>
    <p:sldId id="2101" r:id="rId22"/>
    <p:sldId id="2103" r:id="rId23"/>
    <p:sldId id="2104" r:id="rId24"/>
    <p:sldId id="2105" r:id="rId25"/>
    <p:sldId id="2106" r:id="rId26"/>
    <p:sldId id="2108" r:id="rId27"/>
    <p:sldId id="2081" r:id="rId28"/>
    <p:sldId id="2110" r:id="rId29"/>
    <p:sldId id="2111" r:id="rId30"/>
    <p:sldId id="2112" r:id="rId31"/>
    <p:sldId id="1888" r:id="rId32"/>
    <p:sldId id="18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18"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3/1/2021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3/1/2021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3/1/2021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Righteousness:  A five-letter Word</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4:1 – 15</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7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 March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5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After all, Abraham was the </a:t>
            </a:r>
            <a:r>
              <a:rPr lang="en-US" sz="2800" b="1" u="sng" dirty="0" smtClean="0">
                <a:effectLst>
                  <a:outerShdw blurRad="38100" dist="38100" dir="2700000" algn="tl">
                    <a:srgbClr val="000000">
                      <a:alpha val="43137"/>
                    </a:srgbClr>
                  </a:outerShdw>
                </a:effectLst>
                <a:latin typeface="Cambria" pitchFamily="18" charset="0"/>
              </a:rPr>
              <a:t>physical</a:t>
            </a:r>
            <a:r>
              <a:rPr lang="en-US" sz="2800" b="1" dirty="0" smtClean="0">
                <a:latin typeface="Cambria" pitchFamily="18" charset="0"/>
              </a:rPr>
              <a:t> and </a:t>
            </a:r>
            <a:r>
              <a:rPr lang="en-US" sz="2800" b="1" u="sng" dirty="0" smtClean="0">
                <a:effectLst>
                  <a:outerShdw blurRad="38100" dist="38100" dir="2700000" algn="tl">
                    <a:srgbClr val="000000">
                      <a:alpha val="43137"/>
                    </a:srgbClr>
                  </a:outerShdw>
                </a:effectLst>
                <a:latin typeface="Cambria" pitchFamily="18" charset="0"/>
              </a:rPr>
              <a:t>spiritual</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father</a:t>
            </a:r>
            <a:r>
              <a:rPr lang="en-US" sz="2800" b="1" dirty="0" smtClean="0">
                <a:latin typeface="Cambria" pitchFamily="18" charset="0"/>
              </a:rPr>
              <a:t> of God’s specially chosen nation.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then posed a </a:t>
            </a:r>
            <a:r>
              <a:rPr lang="en-US" sz="2800" b="1" i="1" dirty="0" smtClean="0">
                <a:effectLst>
                  <a:outerShdw blurRad="38100" dist="38100" dir="2700000" algn="tl">
                    <a:srgbClr val="000000">
                      <a:alpha val="43137"/>
                    </a:srgbClr>
                  </a:outerShdw>
                </a:effectLst>
                <a:latin typeface="Cambria" pitchFamily="18" charset="0"/>
              </a:rPr>
              <a:t>hypothetical condition</a:t>
            </a:r>
            <a:r>
              <a:rPr lang="en-US" sz="2800" b="1" dirty="0" smtClean="0">
                <a:latin typeface="Cambria" pitchFamily="18" charset="0"/>
              </a:rPr>
              <a:t> he knew to be </a:t>
            </a:r>
            <a:r>
              <a:rPr lang="en-US" sz="2800" b="1" u="sng" dirty="0" smtClean="0">
                <a:effectLst>
                  <a:outerShdw blurRad="38100" dist="38100" dir="2700000" algn="tl">
                    <a:srgbClr val="000000">
                      <a:alpha val="43137"/>
                    </a:srgbClr>
                  </a:outerShdw>
                </a:effectLst>
                <a:latin typeface="Cambria" pitchFamily="18" charset="0"/>
              </a:rPr>
              <a:t>false</a:t>
            </a:r>
            <a:r>
              <a:rPr lang="en-US" sz="2800" b="1" dirty="0" smtClean="0">
                <a:latin typeface="Cambria" pitchFamily="18" charset="0"/>
              </a:rPr>
              <a:t> but assumed to be true for the sake of examination:  “</a:t>
            </a:r>
            <a:r>
              <a:rPr lang="en-US" sz="2800" b="1" i="1" dirty="0" smtClean="0">
                <a:effectLst>
                  <a:outerShdw blurRad="38100" dist="38100" dir="2700000" algn="tl">
                    <a:srgbClr val="000000">
                      <a:alpha val="43137"/>
                    </a:srgbClr>
                  </a:outerShdw>
                </a:effectLst>
                <a:latin typeface="Cambria" pitchFamily="18" charset="0"/>
              </a:rPr>
              <a:t>If</a:t>
            </a:r>
            <a:r>
              <a:rPr lang="en-US" sz="2800" b="1" dirty="0" smtClean="0">
                <a:latin typeface="Cambria" pitchFamily="18" charset="0"/>
              </a:rPr>
              <a:t> Abraham was justified by works” – that is, </a:t>
            </a:r>
            <a:r>
              <a:rPr lang="en-US" sz="2800" b="1" i="1" dirty="0" smtClean="0">
                <a:effectLst>
                  <a:outerShdw blurRad="38100" dist="38100" dir="2700000" algn="tl">
                    <a:srgbClr val="000000">
                      <a:alpha val="43137"/>
                    </a:srgbClr>
                  </a:outerShdw>
                </a:effectLst>
                <a:latin typeface="Cambria" pitchFamily="18" charset="0"/>
              </a:rPr>
              <a:t>if</a:t>
            </a:r>
            <a:r>
              <a:rPr lang="en-US" sz="2800" b="1" dirty="0" smtClean="0">
                <a:latin typeface="Cambria" pitchFamily="18" charset="0"/>
              </a:rPr>
              <a:t> Abraham could be considered righteous because of what he did – </a:t>
            </a:r>
            <a:r>
              <a:rPr lang="en-US" sz="2800" b="1" i="1" dirty="0" smtClean="0">
                <a:effectLst>
                  <a:outerShdw blurRad="38100" dist="38100" dir="2700000" algn="tl">
                    <a:srgbClr val="000000">
                      <a:alpha val="43137"/>
                    </a:srgbClr>
                  </a:outerShdw>
                </a:effectLst>
                <a:latin typeface="Cambria" pitchFamily="18" charset="0"/>
              </a:rPr>
              <a:t>then</a:t>
            </a:r>
            <a:r>
              <a:rPr lang="en-US" sz="2800" b="1" dirty="0" smtClean="0">
                <a:latin typeface="Cambria" pitchFamily="18" charset="0"/>
              </a:rPr>
              <a:t> Abraham had the right to praise (</a:t>
            </a:r>
            <a:r>
              <a:rPr lang="en-US" sz="2800" b="1" dirty="0" smtClean="0">
                <a:effectLst>
                  <a:outerShdw blurRad="38100" dist="38100" dir="2700000" algn="tl">
                    <a:srgbClr val="000000">
                      <a:alpha val="43137"/>
                    </a:srgbClr>
                  </a:outerShdw>
                </a:effectLst>
                <a:latin typeface="Cambria" pitchFamily="18" charset="0"/>
              </a:rPr>
              <a:t>boast</a:t>
            </a:r>
            <a:r>
              <a:rPr lang="en-US" sz="2800" b="1" dirty="0" smtClean="0">
                <a:latin typeface="Cambria" pitchFamily="18" charset="0"/>
              </a:rPr>
              <a:t>) about his own accomplishments.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Rabbis taught that Abraham had a surplus of merit for his works that was available to his descendants.  </a:t>
            </a:r>
            <a:r>
              <a:rPr lang="en-US" sz="2800" b="1" i="1" dirty="0" smtClean="0">
                <a:effectLst>
                  <a:outerShdw blurRad="38100" dist="38100" dir="2700000" algn="tl">
                    <a:srgbClr val="000000">
                      <a:alpha val="43137"/>
                    </a:srgbClr>
                  </a:outerShdw>
                </a:effectLst>
                <a:latin typeface="Cambria" pitchFamily="18" charset="0"/>
              </a:rPr>
              <a:t>Paul built on this idea . .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Assuming that Abraham was</a:t>
            </a:r>
            <a:r>
              <a:rPr lang="en-US" sz="2800" b="1" i="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 by works, he had something to </a:t>
            </a:r>
            <a:r>
              <a:rPr lang="en-US" sz="2800" b="1" dirty="0" smtClean="0">
                <a:effectLst>
                  <a:outerShdw blurRad="38100" dist="38100" dir="2700000" algn="tl">
                    <a:srgbClr val="000000">
                      <a:alpha val="43137"/>
                    </a:srgbClr>
                  </a:outerShdw>
                </a:effectLst>
                <a:latin typeface="Cambria" pitchFamily="18" charset="0"/>
              </a:rPr>
              <a:t>boast</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brag</a:t>
            </a:r>
            <a:r>
              <a:rPr lang="en-US" sz="2800" b="1" dirty="0" smtClean="0">
                <a:latin typeface="Cambria" pitchFamily="18" charset="0"/>
              </a:rPr>
              <a:t> about.  But, Paul insisted, his boasting could only be before other people, </a:t>
            </a:r>
            <a:r>
              <a:rPr lang="en-US" sz="2800" b="1" i="1" u="sng" dirty="0" smtClean="0">
                <a:latin typeface="Cambria" pitchFamily="18" charset="0"/>
              </a:rPr>
              <a:t>not</a:t>
            </a:r>
            <a:r>
              <a:rPr lang="en-US" sz="2800" b="1" dirty="0" smtClean="0">
                <a:latin typeface="Cambria" pitchFamily="18" charset="0"/>
              </a:rPr>
              <a:t> before God.</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Even so, Paul </a:t>
            </a:r>
            <a:r>
              <a:rPr lang="en-US" sz="2800" b="1" i="1" dirty="0" smtClean="0">
                <a:effectLst>
                  <a:outerShdw blurRad="38100" dist="38100" dir="2700000" algn="tl">
                    <a:srgbClr val="000000">
                      <a:alpha val="43137"/>
                    </a:srgbClr>
                  </a:outerShdw>
                </a:effectLst>
                <a:latin typeface="Cambria" pitchFamily="18" charset="0"/>
              </a:rPr>
              <a:t>recoiled</a:t>
            </a:r>
            <a:r>
              <a:rPr lang="en-US" sz="2800" b="1" dirty="0" smtClean="0">
                <a:latin typeface="Cambria" pitchFamily="18" charset="0"/>
              </a:rPr>
              <a:t> from the idea.  He could barely tolerate the suggestion that anyone could earn his or her own righteousness through </a:t>
            </a:r>
            <a:r>
              <a:rPr lang="en-US" sz="2800" b="1" i="1" dirty="0" smtClean="0">
                <a:effectLst>
                  <a:outerShdw blurRad="38100" dist="38100" dir="2700000" algn="tl">
                    <a:srgbClr val="000000">
                      <a:alpha val="43137"/>
                    </a:srgbClr>
                  </a:outerShdw>
                </a:effectLst>
                <a:latin typeface="Cambria" pitchFamily="18" charset="0"/>
              </a:rPr>
              <a:t>deeds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457200" y="1828800"/>
            <a:ext cx="8305800" cy="203132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3</a:t>
            </a:r>
            <a:r>
              <a:rPr lang="en-US" sz="3600" i="1" dirty="0" smtClean="0">
                <a:latin typeface="Georgia" pitchFamily="18" charset="0"/>
              </a:rPr>
              <a:t> What does Scripture say? “Abraham believed God, and it was credited to him as righteousness.”  </a:t>
            </a:r>
            <a:endParaRPr lang="en-US" dirty="0"/>
          </a:p>
        </p:txBody>
      </p:sp>
      <p:cxnSp>
        <p:nvCxnSpPr>
          <p:cNvPr id="15" name="Straight Connector 14"/>
          <p:cNvCxnSpPr/>
          <p:nvPr/>
        </p:nvCxnSpPr>
        <p:spPr>
          <a:xfrm>
            <a:off x="762000" y="36576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Righteousness is through faith .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Rather than dwell on the preposterous notion that anyone – </a:t>
            </a:r>
            <a:r>
              <a:rPr lang="en-US" sz="2800" b="1" i="1" dirty="0" smtClean="0">
                <a:latin typeface="Cambria" pitchFamily="18" charset="0"/>
              </a:rPr>
              <a:t>even Abraham</a:t>
            </a:r>
            <a:r>
              <a:rPr lang="en-US" sz="2800" b="1" dirty="0" smtClean="0">
                <a:latin typeface="Cambria" pitchFamily="18" charset="0"/>
              </a:rPr>
              <a:t> – could earn his or her own righteousness, Paul quotes Scripture, </a:t>
            </a:r>
            <a:r>
              <a:rPr lang="en-US" sz="2800" b="1" dirty="0" smtClean="0">
                <a:effectLst>
                  <a:outerShdw blurRad="38100" dist="38100" dir="2700000" algn="tl">
                    <a:srgbClr val="000000">
                      <a:alpha val="43137"/>
                    </a:srgbClr>
                  </a:outerShdw>
                </a:effectLst>
                <a:latin typeface="Cambria" pitchFamily="18" charset="0"/>
              </a:rPr>
              <a:t>Genesis 15:6</a:t>
            </a:r>
            <a:r>
              <a:rPr lang="en-US" sz="2800" b="1" dirty="0" smtClean="0">
                <a:latin typeface="Cambria" pitchFamily="18" charset="0"/>
              </a:rPr>
              <a:t> as the foundation of his argument:</a:t>
            </a:r>
          </a:p>
          <a:p>
            <a:pPr marL="274320" indent="-274320">
              <a:buFont typeface="Arial" pitchFamily="34" charset="0"/>
              <a:buChar char="•"/>
            </a:pPr>
            <a:endParaRPr lang="en-US" sz="2800" b="1" dirty="0" smtClean="0">
              <a:latin typeface="Cambria" pitchFamily="18" charset="0"/>
            </a:endParaRPr>
          </a:p>
          <a:p>
            <a:pPr marL="731520" lvl="1" indent="-91440"/>
            <a:r>
              <a:rPr lang="en-US" sz="2800" b="1" i="1" dirty="0" smtClean="0">
                <a:latin typeface="Cambria" pitchFamily="18" charset="0"/>
              </a:rPr>
              <a:t>“Then Abraham believed in the Lord, and He reckoned it to him as righteousness.”</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Because Abraham believed, God</a:t>
            </a:r>
            <a:r>
              <a:rPr lang="en-US" sz="2800" b="1" i="1" dirty="0" smtClean="0">
                <a:effectLst>
                  <a:outerShdw blurRad="38100" dist="38100" dir="2700000" algn="tl">
                    <a:srgbClr val="000000">
                      <a:alpha val="43137"/>
                    </a:srgbClr>
                  </a:outerShdw>
                </a:effectLst>
                <a:latin typeface="Cambria" pitchFamily="18" charset="0"/>
              </a:rPr>
              <a:t> imputed</a:t>
            </a:r>
            <a:r>
              <a:rPr lang="en-US" sz="2800" b="1" dirty="0" smtClean="0">
                <a:latin typeface="Cambria" pitchFamily="18" charset="0"/>
              </a:rPr>
              <a:t> righteousness to his account (“credited,” an accounting term).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4:4 – 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457200" y="1828800"/>
            <a:ext cx="8305800" cy="369331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4</a:t>
            </a:r>
            <a:r>
              <a:rPr lang="en-US" sz="3600" i="1" dirty="0" smtClean="0">
                <a:latin typeface="Georgia" pitchFamily="18" charset="0"/>
              </a:rPr>
              <a:t> Now to the one who works, wages are not credited as a gift but as an obligation.  </a:t>
            </a:r>
            <a:r>
              <a:rPr lang="en-US" sz="3600" b="1" baseline="30000" dirty="0" smtClean="0">
                <a:effectLst>
                  <a:outerShdw blurRad="38100" dist="38100" dir="2700000" algn="tl">
                    <a:srgbClr val="000000">
                      <a:alpha val="43137"/>
                    </a:srgbClr>
                  </a:outerShdw>
                </a:effectLst>
                <a:latin typeface="Georgia" pitchFamily="18" charset="0"/>
              </a:rPr>
              <a:t>5</a:t>
            </a:r>
            <a:r>
              <a:rPr lang="en-US" sz="3600" i="1" dirty="0" smtClean="0">
                <a:latin typeface="Georgia" pitchFamily="18" charset="0"/>
              </a:rPr>
              <a:t> However, to the one who does not work but trusts God who justifies the ungodly, their faith is credited as righteousness.  </a:t>
            </a:r>
            <a:endParaRPr lang="en-US" dirty="0"/>
          </a:p>
        </p:txBody>
      </p:sp>
      <p:cxnSp>
        <p:nvCxnSpPr>
          <p:cNvPr id="15" name="Straight Connector 14"/>
          <p:cNvCxnSpPr/>
          <p:nvPr/>
        </p:nvCxnSpPr>
        <p:spPr>
          <a:xfrm>
            <a:off x="5029200" y="31242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81000" y="1066800"/>
            <a:ext cx="7087735" cy="523220"/>
          </a:xfrm>
          <a:prstGeom prst="rect">
            <a:avLst/>
          </a:prstGeom>
        </p:spPr>
        <p:txBody>
          <a:bodyPr wrap="square">
            <a:spAutoFit/>
          </a:bodyPr>
          <a:lstStyle/>
          <a:p>
            <a:pPr marL="274320" indent="-274320"/>
            <a:r>
              <a:rPr lang="en-US" sz="2800" b="1" i="1" dirty="0" smtClean="0">
                <a:effectLst>
                  <a:outerShdw blurRad="38100" dist="38100" dir="2700000" algn="tl">
                    <a:srgbClr val="000000">
                      <a:alpha val="43137"/>
                    </a:srgbClr>
                  </a:outerShdw>
                </a:effectLst>
                <a:latin typeface="Cambria" pitchFamily="18" charset="0"/>
              </a:rPr>
              <a:t>Righteousness is through faith . . . </a:t>
            </a:r>
          </a:p>
        </p:txBody>
      </p:sp>
      <p:cxnSp>
        <p:nvCxnSpPr>
          <p:cNvPr id="10" name="Straight Connector 9"/>
          <p:cNvCxnSpPr/>
          <p:nvPr/>
        </p:nvCxnSpPr>
        <p:spPr>
          <a:xfrm>
            <a:off x="7010400" y="47244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then discussed the </a:t>
            </a:r>
            <a:r>
              <a:rPr lang="en-US" sz="2800" b="1" i="1" dirty="0" smtClean="0">
                <a:effectLst>
                  <a:outerShdw blurRad="38100" dist="38100" dir="2700000" algn="tl">
                    <a:srgbClr val="000000">
                      <a:alpha val="43137"/>
                    </a:srgbClr>
                  </a:outerShdw>
                </a:effectLst>
                <a:latin typeface="Cambria" pitchFamily="18" charset="0"/>
              </a:rPr>
              <a:t>significance</a:t>
            </a:r>
            <a:r>
              <a:rPr lang="en-US" sz="2800" b="1" dirty="0" smtClean="0">
                <a:latin typeface="Cambria" pitchFamily="18" charset="0"/>
              </a:rPr>
              <a:t> of this Scripture quotation.  He points out that a worker’s wages are what are </a:t>
            </a:r>
            <a:r>
              <a:rPr lang="en-US" sz="2800" b="1" i="1" dirty="0" smtClean="0">
                <a:effectLst>
                  <a:outerShdw blurRad="38100" dist="38100" dir="2700000" algn="tl">
                    <a:srgbClr val="000000">
                      <a:alpha val="43137"/>
                    </a:srgbClr>
                  </a:outerShdw>
                </a:effectLst>
                <a:latin typeface="Cambria" pitchFamily="18" charset="0"/>
              </a:rPr>
              <a:t>owed</a:t>
            </a:r>
            <a:r>
              <a:rPr lang="en-US" sz="2800" b="1" dirty="0" smtClean="0">
                <a:latin typeface="Cambria" pitchFamily="18" charset="0"/>
              </a:rPr>
              <a:t> him because he earned them, and are not graciously given to him as a </a:t>
            </a:r>
            <a:r>
              <a:rPr lang="en-US" sz="2800" b="1" i="1" dirty="0" smtClean="0">
                <a:effectLst>
                  <a:outerShdw blurRad="38100" dist="38100" dir="2700000" algn="tl">
                    <a:srgbClr val="000000">
                      <a:alpha val="43137"/>
                    </a:srgbClr>
                  </a:outerShdw>
                </a:effectLst>
                <a:latin typeface="Cambria" pitchFamily="18" charset="0"/>
              </a:rPr>
              <a:t>gift</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Conversely, a person who is not working but is </a:t>
            </a:r>
            <a:r>
              <a:rPr lang="en-US" sz="2800" b="1" i="1" dirty="0" smtClean="0">
                <a:effectLst>
                  <a:outerShdw blurRad="38100" dist="38100" dir="2700000" algn="tl">
                    <a:srgbClr val="000000">
                      <a:alpha val="43137"/>
                    </a:srgbClr>
                  </a:outerShdw>
                </a:effectLst>
                <a:latin typeface="Cambria" pitchFamily="18" charset="0"/>
              </a:rPr>
              <a:t>believing</a:t>
            </a:r>
            <a:r>
              <a:rPr lang="en-US" sz="2800" b="1" dirty="0" smtClean="0">
                <a:latin typeface="Cambria" pitchFamily="18" charset="0"/>
              </a:rPr>
              <a:t> on God who justifies the wicked (the ungodly, impious), her or his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is credited as righteousness.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Abraham was </a:t>
            </a:r>
            <a:r>
              <a:rPr lang="en-US" sz="2800" b="1" i="1"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not because he </a:t>
            </a:r>
            <a:r>
              <a:rPr lang="en-US" sz="2800" b="1" i="1" dirty="0" smtClean="0">
                <a:effectLst>
                  <a:outerShdw blurRad="38100" dist="38100" dir="2700000" algn="tl">
                    <a:srgbClr val="000000">
                      <a:alpha val="43137"/>
                    </a:srgbClr>
                  </a:outerShdw>
                </a:effectLst>
                <a:latin typeface="Cambria" pitchFamily="18" charset="0"/>
              </a:rPr>
              <a:t>worked</a:t>
            </a:r>
            <a:r>
              <a:rPr lang="en-US" sz="2800" b="1" dirty="0" smtClean="0">
                <a:latin typeface="Cambria" pitchFamily="18" charset="0"/>
              </a:rPr>
              <a:t> for it, but because he </a:t>
            </a:r>
            <a:r>
              <a:rPr lang="en-US" sz="2800" b="1" i="1" dirty="0" smtClean="0">
                <a:effectLst>
                  <a:outerShdw blurRad="38100" dist="38100" dir="2700000" algn="tl">
                    <a:srgbClr val="000000">
                      <a:alpha val="43137"/>
                    </a:srgbClr>
                  </a:outerShdw>
                </a:effectLst>
                <a:latin typeface="Cambria" pitchFamily="18" charset="0"/>
              </a:rPr>
              <a:t>trusted</a:t>
            </a:r>
            <a:r>
              <a:rPr lang="en-US" sz="2800" b="1" dirty="0" smtClean="0">
                <a:latin typeface="Cambria" pitchFamily="18" charset="0"/>
              </a:rPr>
              <a:t> God.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4:4 – 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219200"/>
            <a:ext cx="8458200" cy="535531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6 </a:t>
            </a:r>
            <a:r>
              <a:rPr lang="en-US" sz="3600" i="1" dirty="0" smtClean="0">
                <a:latin typeface="Georgia" pitchFamily="18" charset="0"/>
              </a:rPr>
              <a:t>Whom David says the same thing when he speaks of the blessedness of the one to whom God credits righteousness apart from works:  </a:t>
            </a:r>
            <a:r>
              <a:rPr lang="en-US" sz="3600" b="1" baseline="30000" dirty="0" smtClean="0">
                <a:effectLst>
                  <a:outerShdw blurRad="38100" dist="38100" dir="2700000" algn="tl">
                    <a:srgbClr val="000000">
                      <a:alpha val="43137"/>
                    </a:srgbClr>
                  </a:outerShdw>
                </a:effectLst>
                <a:latin typeface="Georgia" pitchFamily="18" charset="0"/>
              </a:rPr>
              <a:t>7</a:t>
            </a:r>
            <a:r>
              <a:rPr lang="en-US" sz="3600" i="1" dirty="0" smtClean="0">
                <a:latin typeface="Georgia" pitchFamily="18" charset="0"/>
              </a:rPr>
              <a:t> “Blessed are those whose transgressions are forgiven, whose sins are covered.  </a:t>
            </a:r>
            <a:r>
              <a:rPr lang="en-US" sz="3600" b="1" baseline="30000" dirty="0" smtClean="0">
                <a:effectLst>
                  <a:outerShdw blurRad="38100" dist="38100" dir="2700000" algn="tl">
                    <a:srgbClr val="000000">
                      <a:alpha val="43137"/>
                    </a:srgbClr>
                  </a:outerShdw>
                </a:effectLst>
                <a:latin typeface="Georgia" pitchFamily="18" charset="0"/>
              </a:rPr>
              <a:t>8</a:t>
            </a:r>
            <a:r>
              <a:rPr lang="en-US" sz="3600" i="1" dirty="0" smtClean="0">
                <a:latin typeface="Georgia" pitchFamily="18" charset="0"/>
              </a:rPr>
              <a:t> Blessed is the one whose sin the Lord will never count (impute) against them. </a:t>
            </a:r>
            <a:endParaRPr lang="en-US" dirty="0"/>
          </a:p>
        </p:txBody>
      </p:sp>
      <p:cxnSp>
        <p:nvCxnSpPr>
          <p:cNvPr id="15" name="Straight Connector 14"/>
          <p:cNvCxnSpPr/>
          <p:nvPr/>
        </p:nvCxnSpPr>
        <p:spPr>
          <a:xfrm>
            <a:off x="5029200" y="30480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838200" y="63246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This fact about Abraham was also true of David.  Here, Paul describes God’s gracious dealing with David by quoting from </a:t>
            </a:r>
            <a:r>
              <a:rPr lang="en-US" sz="2800" b="1" dirty="0" smtClean="0">
                <a:effectLst>
                  <a:outerShdw blurRad="38100" dist="38100" dir="2700000" algn="tl">
                    <a:srgbClr val="000000">
                      <a:alpha val="43137"/>
                    </a:srgbClr>
                  </a:outerShdw>
                </a:effectLst>
                <a:latin typeface="Cambria" pitchFamily="18" charset="0"/>
              </a:rPr>
              <a:t>Psalm 32:1-2</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731520" lvl="1"/>
            <a:r>
              <a:rPr lang="en-US" sz="2800" b="1" i="1" dirty="0" smtClean="0">
                <a:latin typeface="Cambria" pitchFamily="18" charset="0"/>
              </a:rPr>
              <a:t>“Blessed is he whose transgression is forgiven, whose sin is covered.  </a:t>
            </a:r>
            <a:r>
              <a:rPr lang="en-US" sz="2800" b="1" baseline="30000" dirty="0" smtClean="0">
                <a:effectLst>
                  <a:outerShdw blurRad="38100" dist="38100" dir="2700000" algn="tl">
                    <a:srgbClr val="000000">
                      <a:alpha val="43137"/>
                    </a:srgbClr>
                  </a:outerShdw>
                </a:effectLst>
                <a:latin typeface="Cambria" pitchFamily="18" charset="0"/>
              </a:rPr>
              <a:t>2</a:t>
            </a:r>
            <a:r>
              <a:rPr lang="en-US" sz="2800" b="1" i="1" dirty="0" smtClean="0">
                <a:latin typeface="Cambria" pitchFamily="18" charset="0"/>
              </a:rPr>
              <a:t>Blessed is the man unto whom the Lord imputes not iniquity, and in whose spirit there is no guile.”</a:t>
            </a:r>
          </a:p>
          <a:p>
            <a:pPr marL="731520" lvl="1"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Through faith, God addresses the problem of sin and depravity.  However, our transformation is not instantaneous.  We will continue to struggle with sin and failure until we die.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We must carefully distinguish between one’s </a:t>
            </a:r>
            <a:r>
              <a:rPr lang="en-US" sz="2800" b="1" u="sng" dirty="0" smtClean="0">
                <a:effectLst>
                  <a:outerShdw blurRad="38100" dist="38100" dir="2700000" algn="tl">
                    <a:srgbClr val="000000">
                      <a:alpha val="43137"/>
                    </a:srgbClr>
                  </a:outerShdw>
                </a:effectLst>
                <a:latin typeface="Cambria" pitchFamily="18" charset="0"/>
              </a:rPr>
              <a:t>position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state</a:t>
            </a:r>
            <a:r>
              <a:rPr lang="en-US" sz="2800" b="1" dirty="0" smtClean="0">
                <a:latin typeface="Cambria" pitchFamily="18" charset="0"/>
              </a:rPr>
              <a:t>) and one’s </a:t>
            </a:r>
            <a:r>
              <a:rPr lang="en-US" sz="2800" b="1" u="sng" dirty="0" smtClean="0">
                <a:effectLst>
                  <a:outerShdw blurRad="38100" dist="38100" dir="2700000" algn="tl">
                    <a:srgbClr val="000000">
                      <a:alpha val="43137"/>
                    </a:srgbClr>
                  </a:outerShdw>
                </a:effectLst>
                <a:latin typeface="Cambria" pitchFamily="18" charset="0"/>
              </a:rPr>
              <a:t>condition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stand</a:t>
            </a:r>
            <a:r>
              <a:rPr lang="en-US" sz="2800" b="1" dirty="0" smtClean="0">
                <a:latin typeface="Cambria" pitchFamily="18" charset="0"/>
              </a:rPr>
              <a:t>).  When one receives God’s grace through faith, he or she is considered righteous and treated as such </a:t>
            </a:r>
            <a:r>
              <a:rPr lang="en-US" sz="2800" b="1" i="1" dirty="0" smtClean="0">
                <a:effectLst>
                  <a:outerShdw blurRad="38100" dist="38100" dir="2700000" algn="tl">
                    <a:srgbClr val="000000">
                      <a:alpha val="43137"/>
                    </a:srgbClr>
                  </a:outerShdw>
                </a:effectLst>
                <a:latin typeface="Cambria" pitchFamily="18" charset="0"/>
              </a:rPr>
              <a:t>despite</a:t>
            </a:r>
            <a:r>
              <a:rPr lang="en-US" sz="2800" b="1" dirty="0" smtClean="0">
                <a:latin typeface="Cambria" pitchFamily="18" charset="0"/>
              </a:rPr>
              <a:t> his or her current behavior.</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POSITION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state</a:t>
            </a: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Imagine a prisoner locked in a cell whose sentence has been </a:t>
            </a:r>
            <a:r>
              <a:rPr lang="en-US" sz="2800" b="1" u="sng" dirty="0" smtClean="0">
                <a:effectLst>
                  <a:outerShdw blurRad="38100" dist="38100" dir="2700000" algn="tl">
                    <a:srgbClr val="000000">
                      <a:alpha val="43137"/>
                    </a:srgbClr>
                  </a:outerShdw>
                </a:effectLst>
                <a:latin typeface="Cambria" pitchFamily="18" charset="0"/>
              </a:rPr>
              <a:t>commuted</a:t>
            </a:r>
            <a:r>
              <a:rPr lang="en-US" sz="2800" b="1" dirty="0" smtClean="0">
                <a:latin typeface="Cambria" pitchFamily="18" charset="0"/>
              </a:rPr>
              <a:t>.  Judicially and legally he is </a:t>
            </a:r>
            <a:r>
              <a:rPr lang="en-US" sz="2800" b="1" i="1" dirty="0" smtClean="0">
                <a:effectLst>
                  <a:outerShdw blurRad="38100" dist="38100" dir="2700000" algn="tl">
                    <a:srgbClr val="000000">
                      <a:alpha val="43137"/>
                    </a:srgbClr>
                  </a:outerShdw>
                </a:effectLst>
                <a:latin typeface="Cambria" pitchFamily="18" charset="0"/>
              </a:rPr>
              <a:t>free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CONDITION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stand</a:t>
            </a: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Currently and experientially he remains </a:t>
            </a:r>
            <a:r>
              <a:rPr lang="en-US" sz="2800" b="1" u="sng" dirty="0" smtClean="0">
                <a:effectLst>
                  <a:outerShdw blurRad="38100" dist="38100" dir="2700000" algn="tl">
                    <a:srgbClr val="000000">
                      <a:alpha val="43137"/>
                    </a:srgbClr>
                  </a:outerShdw>
                </a:effectLst>
                <a:latin typeface="Cambria" pitchFamily="18" charset="0"/>
              </a:rPr>
              <a:t>confined</a:t>
            </a:r>
            <a:r>
              <a:rPr lang="en-US" sz="2800" b="1" dirty="0" smtClean="0">
                <a:latin typeface="Cambria" pitchFamily="18" charset="0"/>
              </a:rPr>
              <a:t>.  Eventually, his experience will </a:t>
            </a:r>
            <a:r>
              <a:rPr lang="en-US" sz="2800" b="1" i="1" dirty="0" smtClean="0">
                <a:effectLst>
                  <a:outerShdw blurRad="38100" dist="38100" dir="2700000" algn="tl">
                    <a:srgbClr val="000000">
                      <a:alpha val="43137"/>
                    </a:srgbClr>
                  </a:outerShdw>
                </a:effectLst>
                <a:latin typeface="Cambria" pitchFamily="18" charset="0"/>
              </a:rPr>
              <a:t>match</a:t>
            </a:r>
            <a:r>
              <a:rPr lang="en-US" sz="2800" b="1" dirty="0" smtClean="0">
                <a:latin typeface="Cambria" pitchFamily="18" charset="0"/>
              </a:rPr>
              <a:t> his judicial state.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5000"/>
          </a:schemeClr>
        </a:solidFill>
        <a:effectLst/>
      </p:bgPr>
    </p:bg>
    <p:spTree>
      <p:nvGrpSpPr>
        <p:cNvPr id="1" name=""/>
        <p:cNvGrpSpPr/>
        <p:nvPr/>
      </p:nvGrpSpPr>
      <p:grpSpPr>
        <a:xfrm>
          <a:off x="0" y="0"/>
          <a:ext cx="0" cy="0"/>
          <a:chOff x="0" y="0"/>
          <a:chExt cx="0" cy="0"/>
        </a:xfrm>
      </p:grpSpPr>
      <p:pic>
        <p:nvPicPr>
          <p:cNvPr id="2" name="Picture 1" descr="chart - imputation 1.jpg"/>
          <p:cNvPicPr>
            <a:picLocks noChangeAspect="1"/>
          </p:cNvPicPr>
          <p:nvPr/>
        </p:nvPicPr>
        <p:blipFill>
          <a:blip r:embed="rId2" cstate="print"/>
          <a:stretch>
            <a:fillRect/>
          </a:stretch>
        </p:blipFill>
        <p:spPr>
          <a:xfrm>
            <a:off x="533400" y="381000"/>
            <a:ext cx="8331200" cy="6248400"/>
          </a:xfrm>
          <a:prstGeom prst="rect">
            <a:avLst/>
          </a:prstGeom>
          <a:ln>
            <a:noFill/>
          </a:ln>
          <a:effectLst>
            <a:outerShdw blurRad="190500" algn="tl" rotWithShape="0">
              <a:srgbClr val="000000">
                <a:alpha val="70000"/>
              </a:srgbClr>
            </a:outerShdw>
          </a:effectLst>
        </p:spPr>
      </p:pic>
      <p:sp>
        <p:nvSpPr>
          <p:cNvPr id="4" name="Down Arrow 3"/>
          <p:cNvSpPr/>
          <p:nvPr/>
        </p:nvSpPr>
        <p:spPr>
          <a:xfrm rot="16200000">
            <a:off x="1257300" y="5448300"/>
            <a:ext cx="533400" cy="1828800"/>
          </a:xfrm>
          <a:prstGeom prst="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vert="vert" tIns="0" bIns="0" rtlCol="0" anchor="ctr"/>
          <a:lstStyle/>
          <a:p>
            <a:pPr algn="ctr"/>
            <a:r>
              <a:rPr lang="en-US" sz="1600" dirty="0" smtClean="0">
                <a:solidFill>
                  <a:schemeClr val="tx1"/>
                </a:solidFill>
                <a:latin typeface="Arial Rounded MT Bold" pitchFamily="34" charset="0"/>
              </a:rPr>
              <a:t>Faith</a:t>
            </a:r>
            <a:endParaRPr lang="en-US" sz="1600" dirty="0">
              <a:solidFill>
                <a:schemeClr val="tx1"/>
              </a:solidFill>
              <a:latin typeface="Arial Rounded MT Bold" pitchFamily="34" charset="0"/>
            </a:endParaRPr>
          </a:p>
        </p:txBody>
      </p:sp>
      <p:sp>
        <p:nvSpPr>
          <p:cNvPr id="6" name="TextBox 5"/>
          <p:cNvSpPr txBox="1"/>
          <p:nvPr/>
        </p:nvSpPr>
        <p:spPr>
          <a:xfrm>
            <a:off x="2057400" y="2514600"/>
            <a:ext cx="1905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Tw Cen MT" pitchFamily="34" charset="0"/>
                <a:cs typeface="Aharoni" pitchFamily="2" charset="-79"/>
              </a:rPr>
              <a:t>IMPUTATION</a:t>
            </a:r>
            <a:endParaRPr lang="en-US" sz="2000" b="1" dirty="0">
              <a:effectLst>
                <a:outerShdw blurRad="38100" dist="38100" dir="2700000" algn="tl">
                  <a:srgbClr val="000000">
                    <a:alpha val="43137"/>
                  </a:srgbClr>
                </a:outerShdw>
              </a:effectLst>
              <a:latin typeface="Tw Cen MT" pitchFamily="34" charset="0"/>
              <a:cs typeface="Aharoni" pitchFamily="2" charset="-79"/>
            </a:endParaRPr>
          </a:p>
        </p:txBody>
      </p:sp>
      <p:grpSp>
        <p:nvGrpSpPr>
          <p:cNvPr id="10" name="Group 9"/>
          <p:cNvGrpSpPr/>
          <p:nvPr/>
        </p:nvGrpSpPr>
        <p:grpSpPr>
          <a:xfrm>
            <a:off x="1981200" y="3200400"/>
            <a:ext cx="1981200" cy="533400"/>
            <a:chOff x="1981200" y="3200400"/>
            <a:chExt cx="1981200" cy="533400"/>
          </a:xfrm>
        </p:grpSpPr>
        <p:sp>
          <p:nvSpPr>
            <p:cNvPr id="7" name="Down Arrow 6"/>
            <p:cNvSpPr/>
            <p:nvPr/>
          </p:nvSpPr>
          <p:spPr>
            <a:xfrm rot="5400000" flipH="1">
              <a:off x="2705100" y="2476500"/>
              <a:ext cx="533400" cy="1981200"/>
            </a:xfrm>
            <a:prstGeom prst="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i="1" dirty="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2286000" y="3352800"/>
              <a:ext cx="1524000" cy="246221"/>
            </a:xfrm>
            <a:prstGeom prst="rect">
              <a:avLst/>
            </a:prstGeom>
            <a:noFill/>
          </p:spPr>
          <p:txBody>
            <a:bodyPr wrap="square" tIns="0" bIns="0" rtlCol="0">
              <a:spAutoFit/>
            </a:bodyPr>
            <a:lstStyle/>
            <a:p>
              <a:pPr algn="ctr"/>
              <a:r>
                <a:rPr lang="en-US" sz="1600" dirty="0" smtClean="0">
                  <a:latin typeface="Arial Rounded MT Bold" pitchFamily="34" charset="0"/>
                </a:rPr>
                <a:t>Grace</a:t>
              </a:r>
              <a:endParaRPr lang="en-US" sz="1600" dirty="0">
                <a:latin typeface="Arial Rounded MT Bold" pitchFamily="34" charset="0"/>
              </a:endParaRPr>
            </a:p>
          </p:txBody>
        </p:sp>
      </p:grpSp>
      <p:sp>
        <p:nvSpPr>
          <p:cNvPr id="13" name="TextBox 12"/>
          <p:cNvSpPr txBox="1"/>
          <p:nvPr/>
        </p:nvSpPr>
        <p:spPr>
          <a:xfrm>
            <a:off x="5105400" y="3657600"/>
            <a:ext cx="1447800"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dirty="0" smtClean="0">
                <a:solidFill>
                  <a:srgbClr val="FFFF00"/>
                </a:solidFill>
                <a:latin typeface="Arial Rounded MT Bold" pitchFamily="34" charset="0"/>
              </a:rPr>
              <a:t>STATE</a:t>
            </a:r>
            <a:endParaRPr lang="en-US" sz="1400" dirty="0">
              <a:solidFill>
                <a:srgbClr val="FFFF00"/>
              </a:solidFill>
              <a:latin typeface="Arial Rounded MT Bold" pitchFamily="34" charset="0"/>
            </a:endParaRPr>
          </a:p>
        </p:txBody>
      </p:sp>
      <p:sp>
        <p:nvSpPr>
          <p:cNvPr id="14" name="TextBox 13"/>
          <p:cNvSpPr txBox="1"/>
          <p:nvPr/>
        </p:nvSpPr>
        <p:spPr>
          <a:xfrm>
            <a:off x="6934200" y="3657600"/>
            <a:ext cx="12954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smtClean="0">
                <a:solidFill>
                  <a:srgbClr val="FFFF00"/>
                </a:solidFill>
                <a:latin typeface="Arial Rounded MT Bold" pitchFamily="34" charset="0"/>
              </a:rPr>
              <a:t>STAND</a:t>
            </a:r>
            <a:endParaRPr lang="en-US" sz="1400" dirty="0">
              <a:solidFill>
                <a:srgbClr val="FFFF00"/>
              </a:solidFill>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8"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latin typeface="Candara" pitchFamily="34" charset="0"/>
              </a:rPr>
              <a:t>Righteousness is by faith, not works</a:t>
            </a:r>
            <a:endParaRPr lang="en-US" sz="2800" dirty="0">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Like David, a person to whom God </a:t>
            </a:r>
            <a:r>
              <a:rPr lang="en-US" sz="2800" b="1" i="1" dirty="0" smtClean="0">
                <a:effectLst>
                  <a:outerShdw blurRad="38100" dist="38100" dir="2700000" algn="tl">
                    <a:srgbClr val="000000">
                      <a:alpha val="43137"/>
                    </a:srgbClr>
                  </a:outerShdw>
                </a:effectLst>
                <a:latin typeface="Cambria" pitchFamily="18" charset="0"/>
              </a:rPr>
              <a:t>credits</a:t>
            </a:r>
            <a:r>
              <a:rPr lang="en-US" sz="2800" b="1" dirty="0" smtClean="0">
                <a:latin typeface="Cambria" pitchFamily="18" charset="0"/>
              </a:rPr>
              <a:t> righteousness, apart from works, is blessed.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Such a person’s sins are forgiven and covered. And instead of his sin credited (</a:t>
            </a:r>
            <a:r>
              <a:rPr lang="en-US" sz="2800" b="1" i="1" dirty="0" smtClean="0">
                <a:effectLst>
                  <a:outerShdw blurRad="38100" dist="38100" dir="2700000" algn="tl">
                    <a:srgbClr val="000000">
                      <a:alpha val="43137"/>
                    </a:srgbClr>
                  </a:outerShdw>
                </a:effectLst>
                <a:latin typeface="Cambria" pitchFamily="18" charset="0"/>
              </a:rPr>
              <a:t>imputed</a:t>
            </a:r>
            <a:r>
              <a:rPr lang="en-US" sz="2800" b="1" dirty="0" smtClean="0">
                <a:latin typeface="Cambria" pitchFamily="18" charset="0"/>
              </a:rPr>
              <a:t>) to his account, God credits (</a:t>
            </a:r>
            <a:r>
              <a:rPr lang="en-US" sz="2800" b="1" i="1" dirty="0" smtClean="0">
                <a:effectLst>
                  <a:outerShdw blurRad="38100" dist="38100" dir="2700000" algn="tl">
                    <a:srgbClr val="000000">
                      <a:alpha val="43137"/>
                    </a:srgbClr>
                  </a:outerShdw>
                </a:effectLst>
                <a:latin typeface="Cambria" pitchFamily="18" charset="0"/>
              </a:rPr>
              <a:t>imputes</a:t>
            </a:r>
            <a:r>
              <a:rPr lang="en-US" sz="2800" b="1" dirty="0" smtClean="0">
                <a:latin typeface="Cambria" pitchFamily="18" charset="0"/>
              </a:rPr>
              <a:t>) righteousness to him.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By the sovereign act of God, the unjust person who receives His grace through belief is declared “just.”  </a:t>
            </a:r>
          </a:p>
          <a:p>
            <a:pPr marL="274320" indent="-274320"/>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219200"/>
            <a:ext cx="8458200" cy="553997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2400" b="1" baseline="30000" dirty="0" smtClean="0">
                <a:effectLst>
                  <a:outerShdw blurRad="38100" dist="38100" dir="2700000" algn="tl">
                    <a:srgbClr val="000000">
                      <a:alpha val="43137"/>
                    </a:srgbClr>
                  </a:outerShdw>
                </a:effectLst>
                <a:latin typeface="Georgia" pitchFamily="18" charset="0"/>
              </a:rPr>
              <a:t>9 </a:t>
            </a:r>
            <a:r>
              <a:rPr lang="en-US" sz="2400" i="1" dirty="0" smtClean="0">
                <a:latin typeface="Georgia" pitchFamily="18" charset="0"/>
              </a:rPr>
              <a:t>Is this blessedness only for the circumcised, or also for the uncircumcised?  We have been saying that Abraham’s faith was credited to him as righteousness.   </a:t>
            </a:r>
            <a:r>
              <a:rPr lang="en-US" sz="2400" b="1" baseline="30000" dirty="0" smtClean="0">
                <a:latin typeface="Georgia" pitchFamily="18" charset="0"/>
              </a:rPr>
              <a:t>10</a:t>
            </a:r>
            <a:r>
              <a:rPr lang="en-US" sz="2400" i="1" dirty="0" smtClean="0">
                <a:latin typeface="Georgia" pitchFamily="18" charset="0"/>
              </a:rPr>
              <a:t>Under what circumstances was it credited?  Was it after he was circumcised, or before?  It was not after, but before!  </a:t>
            </a:r>
            <a:r>
              <a:rPr lang="en-US" sz="2400" b="1" baseline="30000" dirty="0" smtClean="0">
                <a:effectLst>
                  <a:outerShdw blurRad="38100" dist="38100" dir="2700000" algn="tl">
                    <a:srgbClr val="000000">
                      <a:alpha val="43137"/>
                    </a:srgbClr>
                  </a:outerShdw>
                </a:effectLst>
                <a:latin typeface="Georgia" pitchFamily="18" charset="0"/>
              </a:rPr>
              <a:t>11</a:t>
            </a:r>
            <a:r>
              <a:rPr lang="en-US" sz="2400" i="1" dirty="0" smtClean="0">
                <a:latin typeface="Georgia" pitchFamily="18" charset="0"/>
              </a:rPr>
              <a:t>And he received circumcision as a sign, a seal of the righteousness that he had by faith while he was still uncircumcised.  So then, he is the father of all who believe but have not been circumcised, in order that righteousness might be credited to them.  </a:t>
            </a:r>
            <a:r>
              <a:rPr lang="en-US" sz="2400" b="1" baseline="30000" dirty="0" smtClean="0">
                <a:effectLst>
                  <a:outerShdw blurRad="38100" dist="38100" dir="2700000" algn="tl">
                    <a:srgbClr val="000000">
                      <a:alpha val="43137"/>
                    </a:srgbClr>
                  </a:outerShdw>
                </a:effectLst>
                <a:latin typeface="Georgia" pitchFamily="18" charset="0"/>
              </a:rPr>
              <a:t>12</a:t>
            </a:r>
            <a:r>
              <a:rPr lang="en-US" sz="2400" i="1" dirty="0" smtClean="0">
                <a:latin typeface="Georgia" pitchFamily="18" charset="0"/>
              </a:rPr>
              <a:t>And he is then also the father of the circumcised who not only are circumcised but who also follow in the footsteps of the faith that our father Abraham had before he was circumcised.</a:t>
            </a:r>
            <a:endParaRPr lang="en-US" dirty="0"/>
          </a:p>
        </p:txBody>
      </p:sp>
      <p:cxnSp>
        <p:nvCxnSpPr>
          <p:cNvPr id="15" name="Straight Connector 14"/>
          <p:cNvCxnSpPr/>
          <p:nvPr/>
        </p:nvCxnSpPr>
        <p:spPr>
          <a:xfrm>
            <a:off x="3962400" y="3200400"/>
            <a:ext cx="3657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410200" y="61722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again raises the </a:t>
            </a:r>
            <a:r>
              <a:rPr lang="en-US" sz="2800" b="1" i="1" u="sng" dirty="0" smtClean="0">
                <a:latin typeface="Cambria" pitchFamily="18" charset="0"/>
              </a:rPr>
              <a:t>question</a:t>
            </a:r>
            <a:r>
              <a:rPr lang="en-US" sz="2800" b="1" dirty="0" smtClean="0">
                <a:latin typeface="Cambria" pitchFamily="18" charset="0"/>
              </a:rPr>
              <a:t> of the Jews’ special position.  The way the </a:t>
            </a:r>
            <a:r>
              <a:rPr lang="en-US" sz="2800" b="1" i="1" u="sng" dirty="0" smtClean="0">
                <a:latin typeface="Cambria" pitchFamily="18" charset="0"/>
              </a:rPr>
              <a:t>question</a:t>
            </a:r>
            <a:r>
              <a:rPr lang="en-US" sz="2800" b="1" dirty="0" smtClean="0">
                <a:latin typeface="Cambria" pitchFamily="18" charset="0"/>
              </a:rPr>
              <a:t> is worded in the </a:t>
            </a:r>
            <a:r>
              <a:rPr lang="en-US" sz="2800" b="1" i="1" dirty="0" smtClean="0">
                <a:latin typeface="Cambria" pitchFamily="18" charset="0"/>
              </a:rPr>
              <a:t>Greek</a:t>
            </a:r>
            <a:r>
              <a:rPr lang="en-US" sz="2800" b="1" dirty="0" smtClean="0">
                <a:latin typeface="Cambria" pitchFamily="18" charset="0"/>
              </a:rPr>
              <a:t> suggests the answer, that this blessedness is for the </a:t>
            </a:r>
            <a:r>
              <a:rPr lang="en-US" sz="2800" b="1" i="1" dirty="0" smtClean="0">
                <a:latin typeface="Cambria" pitchFamily="18" charset="0"/>
              </a:rPr>
              <a:t>uncircumcised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as well as for the </a:t>
            </a:r>
            <a:r>
              <a:rPr lang="en-US" sz="2800" b="1" i="1" dirty="0" smtClean="0">
                <a:latin typeface="Cambria" pitchFamily="18" charset="0"/>
              </a:rPr>
              <a:t>circumcised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Jews</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But in response, Paul turns again to the example of Abraham.  Paul repeats the authoritative scriptural declaration that Abraham was declared righteous on the basis of his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Then Paul asked whether Abraham’s justification occurred </a:t>
            </a:r>
            <a:r>
              <a:rPr lang="en-US" sz="2800" b="1" i="1" dirty="0" smtClean="0">
                <a:effectLst>
                  <a:outerShdw blurRad="38100" dist="38100" dir="2700000" algn="tl">
                    <a:srgbClr val="000000">
                      <a:alpha val="43137"/>
                    </a:srgbClr>
                  </a:outerShdw>
                </a:effectLst>
                <a:latin typeface="Cambria" pitchFamily="18" charset="0"/>
              </a:rPr>
              <a:t>before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 after</a:t>
            </a:r>
            <a:r>
              <a:rPr lang="en-US" sz="2800" b="1" dirty="0" smtClean="0">
                <a:latin typeface="Cambria" pitchFamily="18" charset="0"/>
              </a:rPr>
              <a:t> he was circumcised.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Answering his own question, Paul stated, It was not after, </a:t>
            </a:r>
            <a:r>
              <a:rPr lang="en-US" sz="2800" b="1" i="1" dirty="0" smtClean="0">
                <a:effectLst>
                  <a:outerShdw blurRad="38100" dist="38100" dir="2700000" algn="tl">
                    <a:srgbClr val="000000">
                      <a:alpha val="43137"/>
                    </a:srgbClr>
                  </a:outerShdw>
                </a:effectLst>
                <a:latin typeface="Cambria" pitchFamily="18" charset="0"/>
              </a:rPr>
              <a:t>but before</a:t>
            </a:r>
            <a:r>
              <a:rPr lang="en-US" sz="2800" b="1" dirty="0" smtClean="0">
                <a:latin typeface="Cambria" pitchFamily="18" charset="0"/>
              </a:rPr>
              <a:t>.  Abraham’s age when he was declared righteous (</a:t>
            </a:r>
            <a:r>
              <a:rPr lang="en-US" sz="2800" b="1" dirty="0" smtClean="0">
                <a:effectLst>
                  <a:outerShdw blurRad="38100" dist="38100" dir="2700000" algn="tl">
                    <a:srgbClr val="000000">
                      <a:alpha val="43137"/>
                    </a:srgbClr>
                  </a:outerShdw>
                </a:effectLst>
                <a:latin typeface="Cambria" pitchFamily="18" charset="0"/>
              </a:rPr>
              <a:t>Gen. 15:6</a:t>
            </a:r>
            <a:r>
              <a:rPr lang="en-US" sz="2800" b="1" dirty="0" smtClean="0">
                <a:latin typeface="Cambria" pitchFamily="18" charset="0"/>
              </a:rPr>
              <a:t>) is not stated.  But later when Hagar bore him Ishmael, he was </a:t>
            </a:r>
            <a:r>
              <a:rPr lang="en-US" sz="2800" b="1" dirty="0" smtClean="0">
                <a:effectLst>
                  <a:outerShdw blurRad="38100" dist="38100" dir="2700000" algn="tl">
                    <a:srgbClr val="000000">
                      <a:alpha val="43137"/>
                    </a:srgbClr>
                  </a:outerShdw>
                </a:effectLst>
                <a:latin typeface="Cambria" pitchFamily="18" charset="0"/>
              </a:rPr>
              <a:t>86</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 16:16</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After that, God instructed Abraham to perform the rite of circumcision on all his male descendants as a </a:t>
            </a:r>
            <a:r>
              <a:rPr lang="en-US" sz="2800" b="1" i="1" dirty="0" smtClean="0">
                <a:effectLst>
                  <a:outerShdw blurRad="38100" dist="38100" dir="2700000" algn="tl">
                    <a:srgbClr val="000000">
                      <a:alpha val="43137"/>
                    </a:srgbClr>
                  </a:outerShdw>
                </a:effectLst>
                <a:latin typeface="Cambria" pitchFamily="18" charset="0"/>
              </a:rPr>
              <a:t>sign</a:t>
            </a:r>
            <a:r>
              <a:rPr lang="en-US" sz="2800" b="1" dirty="0" smtClean="0">
                <a:latin typeface="Cambria" pitchFamily="18" charset="0"/>
              </a:rPr>
              <a:t> (or seal) of God’s covenant with Him; at this time Abraham was </a:t>
            </a:r>
            <a:r>
              <a:rPr lang="en-US" sz="2800" b="1" dirty="0" smtClean="0">
                <a:effectLst>
                  <a:outerShdw blurRad="38100" dist="38100" dir="2700000" algn="tl">
                    <a:srgbClr val="000000">
                      <a:alpha val="43137"/>
                    </a:srgbClr>
                  </a:outerShdw>
                </a:effectLst>
                <a:latin typeface="Cambria" pitchFamily="18" charset="0"/>
              </a:rPr>
              <a:t>99 years old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 17:24</a:t>
            </a:r>
            <a:r>
              <a:rPr lang="en-US" sz="2800" b="1" dirty="0" smtClean="0">
                <a:latin typeface="Cambria" pitchFamily="18" charset="0"/>
              </a:rPr>
              <a:t>).  Therefore the circumcision of Abraham followed his justification by faith by more than </a:t>
            </a:r>
            <a:r>
              <a:rPr lang="en-US" sz="2800" b="1" dirty="0" smtClean="0">
                <a:effectLst>
                  <a:outerShdw blurRad="38100" dist="38100" dir="2700000" algn="tl">
                    <a:srgbClr val="000000">
                      <a:alpha val="43137"/>
                    </a:srgbClr>
                  </a:outerShdw>
                </a:effectLst>
                <a:latin typeface="Cambria" pitchFamily="18" charset="0"/>
              </a:rPr>
              <a:t>13</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years</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Through the centuries after Abraham, God’s covenant people placed greater and greater emphasis on the </a:t>
            </a:r>
            <a:r>
              <a:rPr lang="en-US" sz="2800" b="1" i="1" dirty="0" smtClean="0">
                <a:effectLst>
                  <a:outerShdw blurRad="38100" dist="38100" dir="2700000" algn="tl">
                    <a:srgbClr val="000000">
                      <a:alpha val="43137"/>
                    </a:srgbClr>
                  </a:outerShdw>
                </a:effectLst>
                <a:latin typeface="Cambria" pitchFamily="18" charset="0"/>
              </a:rPr>
              <a:t>outward symbol</a:t>
            </a:r>
            <a:r>
              <a:rPr lang="en-US" sz="2800" b="1" dirty="0" smtClean="0">
                <a:latin typeface="Cambria" pitchFamily="18" charset="0"/>
              </a:rPr>
              <a:t> of circumcision and virtually forgot the </a:t>
            </a:r>
            <a:r>
              <a:rPr lang="en-US" sz="2800" b="1" i="1" dirty="0" smtClean="0">
                <a:effectLst>
                  <a:outerShdw blurRad="38100" dist="38100" dir="2700000" algn="tl">
                    <a:srgbClr val="000000">
                      <a:alpha val="43137"/>
                    </a:srgbClr>
                  </a:outerShdw>
                </a:effectLst>
                <a:latin typeface="Cambria" pitchFamily="18" charset="0"/>
              </a:rPr>
              <a:t>internal spiritual significance</a:t>
            </a:r>
            <a:r>
              <a:rPr lang="en-US" sz="2800" b="1" dirty="0" smtClean="0">
                <a:latin typeface="Cambria" pitchFamily="18" charset="0"/>
              </a:rPr>
              <a:t> of their relationship with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Like circumcision, </a:t>
            </a:r>
            <a:r>
              <a:rPr lang="en-US" sz="2800" b="1" dirty="0" smtClean="0">
                <a:effectLst>
                  <a:outerShdw blurRad="38100" dist="38100" dir="2700000" algn="tl">
                    <a:srgbClr val="000000">
                      <a:alpha val="43137"/>
                    </a:srgbClr>
                  </a:outerShdw>
                </a:effectLst>
                <a:latin typeface="Cambria" pitchFamily="18" charset="0"/>
              </a:rPr>
              <a:t>baptism</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Communion</a:t>
            </a:r>
            <a:r>
              <a:rPr lang="en-US" sz="2800" b="1" dirty="0" smtClean="0">
                <a:latin typeface="Cambria" pitchFamily="18" charset="0"/>
              </a:rPr>
              <a:t> are meaningless apart from a </a:t>
            </a:r>
            <a:r>
              <a:rPr lang="en-US" sz="2800" b="1" i="1" dirty="0" smtClean="0">
                <a:effectLst>
                  <a:outerShdw blurRad="38100" dist="38100" dir="2700000" algn="tl">
                    <a:srgbClr val="000000">
                      <a:alpha val="43137"/>
                    </a:srgbClr>
                  </a:outerShdw>
                </a:effectLst>
                <a:latin typeface="Cambria" pitchFamily="18" charset="0"/>
              </a:rPr>
              <a:t>relationship</a:t>
            </a:r>
            <a:r>
              <a:rPr lang="en-US" sz="2800" b="1" dirty="0" smtClean="0">
                <a:latin typeface="Cambria" pitchFamily="18" charset="0"/>
              </a:rPr>
              <a:t> between Jesus Christ the individual.</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So, Paul needed to clarify the original purpose for circumcision to demonstrate that participation in God’s covenant is a matter of the </a:t>
            </a:r>
            <a:r>
              <a:rPr lang="en-US" sz="2800" b="1" i="1" dirty="0" smtClean="0">
                <a:effectLst>
                  <a:outerShdw blurRad="38100" dist="38100" dir="2700000" algn="tl">
                    <a:srgbClr val="000000">
                      <a:alpha val="43137"/>
                    </a:srgbClr>
                  </a:outerShdw>
                </a:effectLst>
                <a:latin typeface="Cambria" pitchFamily="18" charset="0"/>
              </a:rPr>
              <a:t>heart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Because Abraham believed and received the </a:t>
            </a:r>
            <a:r>
              <a:rPr lang="en-US" sz="2800" b="1" dirty="0" smtClean="0">
                <a:effectLst>
                  <a:outerShdw blurRad="38100" dist="38100" dir="2700000" algn="tl">
                    <a:srgbClr val="000000">
                      <a:alpha val="43137"/>
                    </a:srgbClr>
                  </a:outerShdw>
                </a:effectLst>
                <a:latin typeface="Cambria" pitchFamily="18" charset="0"/>
              </a:rPr>
              <a:t>“righteousness of God”</a:t>
            </a:r>
            <a:r>
              <a:rPr lang="en-US" sz="2800" b="1" dirty="0" smtClean="0">
                <a:latin typeface="Cambria" pitchFamily="18" charset="0"/>
              </a:rPr>
              <a:t> years before he was circumcised, Paul called him the father of all who believe, both </a:t>
            </a:r>
            <a:r>
              <a:rPr lang="en-US" sz="2800" b="1" i="1" dirty="0" smtClean="0">
                <a:effectLst>
                  <a:outerShdw blurRad="38100" dist="38100" dir="2700000" algn="tl">
                    <a:srgbClr val="000000">
                      <a:alpha val="43137"/>
                    </a:srgbClr>
                  </a:outerShdw>
                </a:effectLst>
                <a:latin typeface="Cambria" pitchFamily="18" charset="0"/>
              </a:rPr>
              <a:t>circumcised</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uncircumcised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Many non-Hebrew men and women have received God’s grace through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and many circumcised Hebrews have </a:t>
            </a:r>
            <a:r>
              <a:rPr lang="en-US" sz="2800" b="1" i="1" dirty="0" smtClean="0">
                <a:effectLst>
                  <a:outerShdw blurRad="38100" dist="38100" dir="2700000" algn="tl">
                    <a:srgbClr val="000000">
                      <a:alpha val="43137"/>
                    </a:srgbClr>
                  </a:outerShdw>
                </a:effectLst>
                <a:latin typeface="Cambria" pitchFamily="18" charset="0"/>
              </a:rPr>
              <a:t>trusted</a:t>
            </a:r>
            <a:r>
              <a:rPr lang="en-US" sz="2800" b="1" dirty="0" smtClean="0">
                <a:latin typeface="Cambria" pitchFamily="18" charset="0"/>
              </a:rPr>
              <a:t> in the outward symbols of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not centered in Christ.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Therefore, Abraham’s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gave him the role of </a:t>
            </a:r>
            <a:r>
              <a:rPr lang="en-US" sz="2800" b="1" dirty="0" smtClean="0">
                <a:effectLst>
                  <a:outerShdw blurRad="38100" dist="38100" dir="2700000" algn="tl">
                    <a:srgbClr val="000000">
                      <a:alpha val="43137"/>
                    </a:srgbClr>
                  </a:outerShdw>
                </a:effectLst>
                <a:latin typeface="Cambria" pitchFamily="18" charset="0"/>
              </a:rPr>
              <a:t>patriarch</a:t>
            </a:r>
            <a:r>
              <a:rPr lang="en-US" sz="2800" b="1" dirty="0" smtClean="0">
                <a:latin typeface="Cambria" pitchFamily="18" charset="0"/>
              </a:rPr>
              <a:t> over the family of genuine believers.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4:9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4:13 – 15</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143000"/>
            <a:ext cx="8458200" cy="5601533"/>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400" b="1" baseline="30000" dirty="0" smtClean="0">
                <a:effectLst>
                  <a:outerShdw blurRad="38100" dist="38100" dir="2700000" algn="tl">
                    <a:srgbClr val="000000">
                      <a:alpha val="43137"/>
                    </a:srgbClr>
                  </a:outerShdw>
                </a:effectLst>
                <a:latin typeface="Georgia" pitchFamily="18" charset="0"/>
              </a:rPr>
              <a:t>13</a:t>
            </a:r>
            <a:r>
              <a:rPr lang="en-US" sz="3400" i="1" dirty="0" smtClean="0">
                <a:latin typeface="Georgia" pitchFamily="18" charset="0"/>
              </a:rPr>
              <a:t>It was not through the law that Abraham and his offspring received the promise that he would be heir of the world, but through the righteousness that comes by faith.  </a:t>
            </a:r>
            <a:r>
              <a:rPr lang="en-US" sz="3400" b="1" baseline="30000" dirty="0" smtClean="0">
                <a:effectLst>
                  <a:outerShdw blurRad="38100" dist="38100" dir="2700000" algn="tl">
                    <a:srgbClr val="000000">
                      <a:alpha val="43137"/>
                    </a:srgbClr>
                  </a:outerShdw>
                </a:effectLst>
                <a:latin typeface="Georgia" pitchFamily="18" charset="0"/>
              </a:rPr>
              <a:t>14</a:t>
            </a:r>
            <a:r>
              <a:rPr lang="en-US" sz="3400" i="1" dirty="0" smtClean="0">
                <a:latin typeface="Georgia" pitchFamily="18" charset="0"/>
              </a:rPr>
              <a:t>For if those who depend on the law are heirs, faith means nothing and the promise is worthless, </a:t>
            </a:r>
            <a:r>
              <a:rPr lang="en-US" sz="3400" b="1" baseline="30000" dirty="0" smtClean="0">
                <a:effectLst>
                  <a:outerShdw blurRad="38100" dist="38100" dir="2700000" algn="tl">
                    <a:srgbClr val="000000">
                      <a:alpha val="43137"/>
                    </a:srgbClr>
                  </a:outerShdw>
                </a:effectLst>
                <a:latin typeface="Georgia" pitchFamily="18" charset="0"/>
              </a:rPr>
              <a:t>15</a:t>
            </a:r>
            <a:r>
              <a:rPr lang="en-US" sz="3400" i="1" dirty="0" smtClean="0">
                <a:latin typeface="Georgia" pitchFamily="18" charset="0"/>
              </a:rPr>
              <a:t>because the law brings wrath.  And where there is no law there is no transgression.</a:t>
            </a:r>
            <a:endParaRPr lang="en-US" sz="3400" dirty="0"/>
          </a:p>
        </p:txBody>
      </p:sp>
      <p:cxnSp>
        <p:nvCxnSpPr>
          <p:cNvPr id="15" name="Straight Connector 14"/>
          <p:cNvCxnSpPr/>
          <p:nvPr/>
        </p:nvCxnSpPr>
        <p:spPr>
          <a:xfrm>
            <a:off x="3505200" y="38862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429000" y="59436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400800" y="5943600"/>
            <a:ext cx="4572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685800" y="6477000"/>
            <a:ext cx="26517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comes full circle to conclude his argument, reiterating his point from </a:t>
            </a:r>
            <a:r>
              <a:rPr lang="en-US" sz="2800" b="1" dirty="0" smtClean="0">
                <a:effectLst>
                  <a:outerShdw blurRad="38100" dist="38100" dir="2700000" algn="tl">
                    <a:srgbClr val="000000">
                      <a:alpha val="43137"/>
                    </a:srgbClr>
                  </a:outerShdw>
                </a:effectLst>
                <a:latin typeface="Cambria" pitchFamily="18" charset="0"/>
              </a:rPr>
              <a:t>4:4-5</a:t>
            </a:r>
            <a:r>
              <a:rPr lang="en-US" sz="2800" b="1" dirty="0" smtClean="0">
                <a:latin typeface="Cambria" pitchFamily="18" charset="0"/>
              </a:rPr>
              <a:t>.  Contrary to most common misunderstanding of God’s expectation of humankind, </a:t>
            </a:r>
            <a:r>
              <a:rPr lang="en-US" sz="2800" b="1" i="1" dirty="0" smtClean="0">
                <a:effectLst>
                  <a:outerShdw blurRad="38100" dist="38100" dir="2700000" algn="tl">
                    <a:srgbClr val="000000">
                      <a:alpha val="43137"/>
                    </a:srgbClr>
                  </a:outerShdw>
                </a:effectLst>
                <a:latin typeface="Cambria" pitchFamily="18" charset="0"/>
              </a:rPr>
              <a:t>we cannot be declared righteous through obedience to His Law</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Please reread!</a:t>
            </a:r>
            <a:r>
              <a:rPr lang="en-US" sz="2800" b="1" dirty="0" smtClean="0">
                <a:latin typeface="Cambria" pitchFamily="18" charset="0"/>
              </a:rPr>
              <a:t>)</a:t>
            </a: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it were possible to be declared righteous through perfect obedience, there would be no need for </a:t>
            </a:r>
            <a:r>
              <a:rPr lang="en-US" sz="2800" b="1" i="1" dirty="0" smtClean="0">
                <a:effectLst>
                  <a:outerShdw blurRad="38100" dist="38100" dir="2700000" algn="tl">
                    <a:srgbClr val="000000">
                      <a:alpha val="43137"/>
                    </a:srgbClr>
                  </a:outerShdw>
                </a:effectLst>
                <a:latin typeface="Cambria" pitchFamily="18" charset="0"/>
              </a:rPr>
              <a:t>God’s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reality, though, we have no hope apart from the </a:t>
            </a:r>
            <a:r>
              <a:rPr lang="en-US" sz="2800" b="1" i="1" dirty="0" smtClean="0">
                <a:effectLst>
                  <a:outerShdw blurRad="38100" dist="38100" dir="2700000" algn="tl">
                    <a:srgbClr val="000000">
                      <a:alpha val="43137"/>
                    </a:srgbClr>
                  </a:outerShdw>
                </a:effectLst>
                <a:latin typeface="Cambria" pitchFamily="18" charset="0"/>
              </a:rPr>
              <a:t>grace of God</a:t>
            </a:r>
            <a:r>
              <a:rPr lang="en-US" sz="2800" b="1" dirty="0" smtClean="0">
                <a:latin typeface="Cambria" pitchFamily="18" charset="0"/>
              </a:rPr>
              <a:t> because no one can earn the title “righteous” through good deeds.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Even if we were to obey perfectly from this moment on, </a:t>
            </a:r>
            <a:r>
              <a:rPr lang="en-US" sz="2800" b="1" i="1" dirty="0" smtClean="0">
                <a:effectLst>
                  <a:outerShdw blurRad="38100" dist="38100" dir="2700000" algn="tl">
                    <a:srgbClr val="000000">
                      <a:alpha val="43137"/>
                    </a:srgbClr>
                  </a:outerShdw>
                </a:effectLst>
                <a:latin typeface="Cambria" pitchFamily="18" charset="0"/>
              </a:rPr>
              <a:t>future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cannot erase </a:t>
            </a:r>
            <a:r>
              <a:rPr lang="en-US" sz="2800" b="1" i="1" dirty="0" smtClean="0">
                <a:effectLst>
                  <a:outerShdw blurRad="38100" dist="38100" dir="2700000" algn="tl">
                    <a:srgbClr val="000000">
                      <a:alpha val="43137"/>
                    </a:srgbClr>
                  </a:outerShdw>
                </a:effectLst>
                <a:latin typeface="Cambria" pitchFamily="18" charset="0"/>
              </a:rPr>
              <a:t>past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a:t>
            </a:r>
          </a:p>
          <a:p>
            <a:pPr marL="274320" indent="-274320">
              <a:buFont typeface="Arial" pitchFamily="34" charset="0"/>
              <a:buChar char="•"/>
            </a:pP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r>
              <a:rPr lang="en-US" sz="2800" b="1" dirty="0" smtClean="0">
                <a:latin typeface="Cambria" pitchFamily="18" charset="0"/>
              </a:rPr>
              <a:t>Why, then, did God give us His Law?  Not to suggest we can be saved by it.  Far from it!  He gave us the Law to make our disobedience </a:t>
            </a:r>
            <a:r>
              <a:rPr lang="en-US" sz="2800" b="1" i="1" dirty="0" smtClean="0">
                <a:effectLst>
                  <a:outerShdw blurRad="38100" dist="38100" dir="2700000" algn="tl">
                    <a:srgbClr val="000000">
                      <a:alpha val="43137"/>
                    </a:srgbClr>
                  </a:outerShdw>
                </a:effectLst>
                <a:latin typeface="Cambria" pitchFamily="18" charset="0"/>
              </a:rPr>
              <a:t>obvious</a:t>
            </a:r>
            <a:r>
              <a:rPr lang="en-US" sz="2800" b="1" dirty="0" smtClean="0">
                <a:latin typeface="Cambria" pitchFamily="18" charset="0"/>
              </a:rPr>
              <a:t>, to demonstrate how our fallen, sinful nature runs </a:t>
            </a:r>
            <a:r>
              <a:rPr lang="en-US" sz="2800" b="1" i="1" dirty="0" smtClean="0">
                <a:effectLst>
                  <a:outerShdw blurRad="38100" dist="38100" dir="2700000" algn="tl">
                    <a:srgbClr val="000000">
                      <a:alpha val="43137"/>
                    </a:srgbClr>
                  </a:outerShdw>
                </a:effectLst>
                <a:latin typeface="Cambria" pitchFamily="18" charset="0"/>
              </a:rPr>
              <a:t>contrary</a:t>
            </a:r>
            <a:r>
              <a:rPr lang="en-US" sz="2800" b="1" dirty="0" smtClean="0">
                <a:latin typeface="Cambria" pitchFamily="18" charset="0"/>
              </a:rPr>
              <a:t> to His.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Anyone who believes that the Law was given as a means for people to prove their </a:t>
            </a:r>
            <a:r>
              <a:rPr lang="en-US" sz="2800" b="1" i="1" dirty="0" smtClean="0">
                <a:effectLst>
                  <a:outerShdw blurRad="38100" dist="38100" dir="2700000" algn="tl">
                    <a:srgbClr val="000000">
                      <a:alpha val="43137"/>
                    </a:srgbClr>
                  </a:outerShdw>
                </a:effectLst>
                <a:latin typeface="Cambria" pitchFamily="18" charset="0"/>
              </a:rPr>
              <a:t>worth</a:t>
            </a:r>
            <a:r>
              <a:rPr lang="en-US" sz="2800" b="1" dirty="0" smtClean="0">
                <a:latin typeface="Cambria" pitchFamily="18" charset="0"/>
              </a:rPr>
              <a:t> will soon be frustrated and ultimately fall into </a:t>
            </a:r>
            <a:r>
              <a:rPr lang="en-US" sz="2800" b="1" i="1" dirty="0" smtClean="0">
                <a:effectLst>
                  <a:outerShdw blurRad="38100" dist="38100" dir="2700000" algn="tl">
                    <a:srgbClr val="000000">
                      <a:alpha val="43137"/>
                    </a:srgbClr>
                  </a:outerShdw>
                </a:effectLst>
                <a:latin typeface="Cambria" pitchFamily="18" charset="0"/>
              </a:rPr>
              <a:t>despair</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Law was given to </a:t>
            </a:r>
            <a:r>
              <a:rPr lang="en-US" sz="2800" b="1" u="sng" dirty="0" smtClean="0">
                <a:effectLst>
                  <a:outerShdw blurRad="38100" dist="38100" dir="2700000" algn="tl">
                    <a:srgbClr val="000000">
                      <a:alpha val="43137"/>
                    </a:srgbClr>
                  </a:outerShdw>
                </a:effectLst>
                <a:latin typeface="Cambria" pitchFamily="18" charset="0"/>
              </a:rPr>
              <a:t>expose</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Therefore, where there is</a:t>
            </a:r>
            <a:r>
              <a:rPr lang="en-US" sz="2800" b="1" i="1" dirty="0" smtClean="0">
                <a:effectLst>
                  <a:outerShdw blurRad="38100" dist="38100" dir="2700000" algn="tl">
                    <a:srgbClr val="000000">
                      <a:alpha val="43137"/>
                    </a:srgbClr>
                  </a:outerShdw>
                </a:effectLst>
                <a:latin typeface="Cambria" pitchFamily="18" charset="0"/>
              </a:rPr>
              <a:t> no law</a:t>
            </a:r>
            <a:r>
              <a:rPr lang="en-US" sz="2800" b="1" dirty="0" smtClean="0">
                <a:latin typeface="Cambria" pitchFamily="18" charset="0"/>
              </a:rPr>
              <a:t>, there is </a:t>
            </a:r>
            <a:r>
              <a:rPr lang="en-US" sz="2800" b="1" i="1" dirty="0" smtClean="0">
                <a:effectLst>
                  <a:outerShdw blurRad="38100" dist="38100" dir="2700000" algn="tl">
                    <a:srgbClr val="000000">
                      <a:alpha val="43137"/>
                    </a:srgbClr>
                  </a:outerShdw>
                </a:effectLst>
                <a:latin typeface="Cambria" pitchFamily="18" charset="0"/>
              </a:rPr>
              <a:t>no sin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Anyone who expects to be declared righteous through obedience to the Law will experience </a:t>
            </a:r>
            <a:r>
              <a:rPr lang="en-US" sz="2800" b="1" i="1" dirty="0" smtClean="0">
                <a:effectLst>
                  <a:outerShdw blurRad="38100" dist="38100" dir="2700000" algn="tl">
                    <a:srgbClr val="000000">
                      <a:alpha val="43137"/>
                    </a:srgbClr>
                  </a:outerShdw>
                </a:effectLst>
                <a:latin typeface="Cambria" pitchFamily="18" charset="0"/>
              </a:rPr>
              <a:t>repeated failure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Our only hope is to receive the righteousness of God as a </a:t>
            </a:r>
            <a:r>
              <a:rPr lang="en-US" sz="2800" b="1" i="1" dirty="0" smtClean="0">
                <a:effectLst>
                  <a:outerShdw blurRad="38100" dist="38100" dir="2700000" algn="tl">
                    <a:srgbClr val="000000">
                      <a:alpha val="43137"/>
                    </a:srgbClr>
                  </a:outerShdw>
                </a:effectLst>
                <a:latin typeface="Cambria" pitchFamily="18" charset="0"/>
              </a:rPr>
              <a:t>gift</a:t>
            </a:r>
            <a:r>
              <a:rPr lang="en-US" sz="2800" b="1" dirty="0" smtClean="0">
                <a:latin typeface="Cambria" pitchFamily="18" charset="0"/>
              </a:rPr>
              <a:t> by believing God’s promise.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Righteousness is really a five-letter word.               You spell it </a:t>
            </a:r>
            <a:r>
              <a:rPr lang="en-US" sz="2800" b="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lumOff val="50000"/>
            <a:alpha val="50000"/>
          </a:schemeClr>
        </a:solidFill>
        <a:effectLst/>
      </p:bgPr>
    </p:bg>
    <p:spTree>
      <p:nvGrpSpPr>
        <p:cNvPr id="1" name=""/>
        <p:cNvGrpSpPr/>
        <p:nvPr/>
      </p:nvGrpSpPr>
      <p:grpSpPr>
        <a:xfrm>
          <a:off x="0" y="0"/>
          <a:ext cx="0" cy="0"/>
          <a:chOff x="0" y="0"/>
          <a:chExt cx="0" cy="0"/>
        </a:xfrm>
      </p:grpSpPr>
      <p:pic>
        <p:nvPicPr>
          <p:cNvPr id="3" name="Picture 2" descr="chart - salvation 2.jpg"/>
          <p:cNvPicPr>
            <a:picLocks noChangeAspect="1"/>
          </p:cNvPicPr>
          <p:nvPr/>
        </p:nvPicPr>
        <p:blipFill>
          <a:blip r:embed="rId3" cstate="print"/>
          <a:stretch>
            <a:fillRect/>
          </a:stretch>
        </p:blipFill>
        <p:spPr>
          <a:xfrm>
            <a:off x="1295400" y="457200"/>
            <a:ext cx="6705600" cy="4604512"/>
          </a:xfrm>
          <a:prstGeom prst="rect">
            <a:avLst/>
          </a:prstGeom>
          <a:ln>
            <a:noFill/>
          </a:ln>
          <a:effectLst>
            <a:outerShdw blurRad="190500" algn="tl" rotWithShape="0">
              <a:srgbClr val="000000">
                <a:alpha val="70000"/>
              </a:srgbClr>
            </a:outerShdw>
          </a:effectLst>
        </p:spPr>
      </p:pic>
      <p:sp>
        <p:nvSpPr>
          <p:cNvPr id="5" name="TextBox 4"/>
          <p:cNvSpPr txBox="1"/>
          <p:nvPr/>
        </p:nvSpPr>
        <p:spPr>
          <a:xfrm>
            <a:off x="0" y="5105400"/>
            <a:ext cx="9144000" cy="1631216"/>
          </a:xfrm>
          <a:prstGeom prst="rect">
            <a:avLst/>
          </a:prstGeom>
          <a:noFill/>
        </p:spPr>
        <p:txBody>
          <a:bodyPr wrap="square" tIns="274320" bIns="274320" rtlCol="0">
            <a:spAutoFit/>
          </a:bodyPr>
          <a:lstStyle/>
          <a:p>
            <a:pPr algn="ctr"/>
            <a:r>
              <a:rPr lang="en-US" sz="7000" dirty="0" smtClean="0">
                <a:effectLst>
                  <a:outerShdw blurRad="38100" dist="38100" dir="2700000" algn="tl">
                    <a:srgbClr val="000000">
                      <a:alpha val="43137"/>
                    </a:srgbClr>
                  </a:outerShdw>
                </a:effectLst>
                <a:latin typeface="Gabriola" pitchFamily="82" charset="0"/>
              </a:rPr>
              <a:t>The Gift of Grace</a:t>
            </a:r>
            <a:endParaRPr lang="en-US" sz="6000" dirty="0">
              <a:effectLst>
                <a:outerShdw blurRad="38100" dist="38100" dir="2700000" algn="tl">
                  <a:srgbClr val="000000">
                    <a:alpha val="43137"/>
                  </a:srgbClr>
                </a:outerShdw>
              </a:effectLst>
              <a:latin typeface="Gabriola" pitchFamily="82" charset="0"/>
            </a:endParaRPr>
          </a:p>
        </p:txBody>
      </p:sp>
      <p:grpSp>
        <p:nvGrpSpPr>
          <p:cNvPr id="9" name="Group 8"/>
          <p:cNvGrpSpPr/>
          <p:nvPr/>
        </p:nvGrpSpPr>
        <p:grpSpPr>
          <a:xfrm>
            <a:off x="3124200" y="1402080"/>
            <a:ext cx="3017520" cy="3017520"/>
            <a:chOff x="3124200" y="1402080"/>
            <a:chExt cx="3017520" cy="3017520"/>
          </a:xfrm>
        </p:grpSpPr>
        <p:sp>
          <p:nvSpPr>
            <p:cNvPr id="7" name="TextBox 6"/>
            <p:cNvSpPr txBox="1"/>
            <p:nvPr/>
          </p:nvSpPr>
          <p:spPr>
            <a:xfrm rot="16200000">
              <a:off x="3065473" y="2680007"/>
              <a:ext cx="3017520" cy="461665"/>
            </a:xfrm>
            <a:prstGeom prst="rect">
              <a:avLst/>
            </a:prstGeom>
            <a:ln w="25400">
              <a:solidFill>
                <a:schemeClr val="tx1"/>
              </a:solidFill>
            </a:ln>
          </p:spPr>
          <p:style>
            <a:lnRef idx="1">
              <a:schemeClr val="accent6"/>
            </a:lnRef>
            <a:fillRef idx="2">
              <a:schemeClr val="accent6"/>
            </a:fillRef>
            <a:effectRef idx="1">
              <a:schemeClr val="accent6"/>
            </a:effectRef>
            <a:fontRef idx="minor">
              <a:schemeClr val="dk1"/>
            </a:fontRef>
          </p:style>
          <p:txBody>
            <a:bodyPr wrap="square" tIns="91440" bIns="91440" rtlCol="0">
              <a:spAutoFit/>
            </a:bodyPr>
            <a:lstStyle/>
            <a:p>
              <a:pPr algn="ctr"/>
              <a:endParaRPr lang="en-US" b="1" dirty="0">
                <a:effectLst>
                  <a:outerShdw blurRad="38100" dist="38100" dir="2700000" algn="tl">
                    <a:srgbClr val="000000">
                      <a:alpha val="43137"/>
                    </a:srgbClr>
                  </a:outerShdw>
                </a:effectLst>
              </a:endParaRPr>
            </a:p>
          </p:txBody>
        </p:sp>
        <p:sp>
          <p:nvSpPr>
            <p:cNvPr id="4" name="TextBox 3"/>
            <p:cNvSpPr txBox="1"/>
            <p:nvPr/>
          </p:nvSpPr>
          <p:spPr>
            <a:xfrm>
              <a:off x="3124200" y="2209800"/>
              <a:ext cx="3017520" cy="461665"/>
            </a:xfrm>
            <a:prstGeom prst="rect">
              <a:avLst/>
            </a:prstGeom>
            <a:ln w="25400">
              <a:solidFill>
                <a:schemeClr val="tx1"/>
              </a:solidFill>
            </a:ln>
          </p:spPr>
          <p:style>
            <a:lnRef idx="1">
              <a:schemeClr val="accent6"/>
            </a:lnRef>
            <a:fillRef idx="2">
              <a:schemeClr val="accent6"/>
            </a:fillRef>
            <a:effectRef idx="1">
              <a:schemeClr val="accent6"/>
            </a:effectRef>
            <a:fontRef idx="minor">
              <a:schemeClr val="dk1"/>
            </a:fontRef>
          </p:style>
          <p:txBody>
            <a:bodyPr wrap="square" tIns="91440" bIns="91440" rtlCol="0">
              <a:spAutoFit/>
            </a:bodyPr>
            <a:lstStyle/>
            <a:p>
              <a:pPr algn="ctr"/>
              <a:r>
                <a:rPr lang="en-US" b="1" dirty="0" smtClean="0">
                  <a:effectLst>
                    <a:outerShdw blurRad="38100" dist="38100" dir="2700000" algn="tl">
                      <a:srgbClr val="000000">
                        <a:alpha val="43137"/>
                      </a:srgbClr>
                    </a:outerShdw>
                  </a:effectLst>
                </a:rPr>
                <a:t>Jesus  Christ</a:t>
              </a:r>
              <a:endParaRPr lang="en-US" b="1" dirty="0">
                <a:effectLst>
                  <a:outerShdw blurRad="38100" dist="38100" dir="2700000" algn="tl">
                    <a:srgbClr val="000000">
                      <a:alpha val="43137"/>
                    </a:srgbClr>
                  </a:outerShdw>
                </a:effectLst>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28800" y="6096000"/>
            <a:ext cx="5562600"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“Righteousness: Grace Through Faith”</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5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 March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Reread the Chapter 4 and 5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Focus on verses 4:16 – 25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01424"/>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Righteousness is a five-letter Word</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Many taught that Christianity was merely a </a:t>
            </a:r>
            <a:r>
              <a:rPr lang="en-US" sz="2800" b="1" u="sng" dirty="0" smtClean="0">
                <a:effectLst>
                  <a:outerShdw blurRad="38100" dist="38100" dir="2700000" algn="tl">
                    <a:srgbClr val="000000">
                      <a:alpha val="43137"/>
                    </a:srgbClr>
                  </a:outerShdw>
                </a:effectLst>
                <a:latin typeface="Cambria" pitchFamily="18" charset="0"/>
              </a:rPr>
              <a:t>continuation</a:t>
            </a:r>
            <a:r>
              <a:rPr lang="en-US" sz="2800" b="1" dirty="0" smtClean="0">
                <a:latin typeface="Cambria" pitchFamily="18" charset="0"/>
              </a:rPr>
              <a:t> of the Jewish pursuit of “spending one’s life trying to achieve the righteousness of God by carefully </a:t>
            </a:r>
            <a:r>
              <a:rPr lang="en-US" sz="2800" b="1" i="1" dirty="0" smtClean="0">
                <a:effectLst>
                  <a:outerShdw blurRad="38100" dist="38100" dir="2700000" algn="tl">
                    <a:srgbClr val="000000">
                      <a:alpha val="43137"/>
                    </a:srgbClr>
                  </a:outerShdw>
                </a:effectLst>
                <a:latin typeface="Cambria" pitchFamily="18" charset="0"/>
              </a:rPr>
              <a:t>obeying</a:t>
            </a:r>
            <a:r>
              <a:rPr lang="en-US" sz="2800" b="1" dirty="0" smtClean="0">
                <a:latin typeface="Cambria" pitchFamily="18" charset="0"/>
              </a:rPr>
              <a:t> His laws and meticulously </a:t>
            </a:r>
            <a:r>
              <a:rPr lang="en-US" sz="2800" b="1" i="1" dirty="0" smtClean="0">
                <a:effectLst>
                  <a:outerShdw blurRad="38100" dist="38100" dir="2700000" algn="tl">
                    <a:srgbClr val="000000">
                      <a:alpha val="43137"/>
                    </a:srgbClr>
                  </a:outerShdw>
                </a:effectLst>
                <a:latin typeface="Cambria" pitchFamily="18" charset="0"/>
              </a:rPr>
              <a:t>observing</a:t>
            </a:r>
            <a:r>
              <a:rPr lang="en-US" sz="2800" b="1" dirty="0" smtClean="0">
                <a:latin typeface="Cambria" pitchFamily="18" charset="0"/>
              </a:rPr>
              <a:t> His rituals.”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That Christianity was merely a “new life made possible by the atonement of Christ, which one joined by </a:t>
            </a:r>
            <a:r>
              <a:rPr lang="en-US" sz="2800" b="1" i="1" dirty="0" smtClean="0">
                <a:effectLst>
                  <a:outerShdw blurRad="38100" dist="38100" dir="2700000" algn="tl">
                    <a:srgbClr val="000000">
                      <a:alpha val="43137"/>
                    </a:srgbClr>
                  </a:outerShdw>
                </a:effectLst>
                <a:latin typeface="Cambria" pitchFamily="18" charset="0"/>
              </a:rPr>
              <a:t>following</a:t>
            </a:r>
            <a:r>
              <a:rPr lang="en-US" sz="2800" b="1" dirty="0" smtClean="0">
                <a:latin typeface="Cambria" pitchFamily="18" charset="0"/>
              </a:rPr>
              <a:t> Him in </a:t>
            </a:r>
            <a:r>
              <a:rPr lang="en-US" sz="2800" b="1" u="sng" dirty="0" smtClean="0">
                <a:effectLst>
                  <a:outerShdw blurRad="38100" dist="38100" dir="2700000" algn="tl">
                    <a:srgbClr val="000000">
                      <a:alpha val="43137"/>
                    </a:srgbClr>
                  </a:outerShdw>
                </a:effectLst>
                <a:latin typeface="Cambria" pitchFamily="18" charset="0"/>
              </a:rPr>
              <a:t>obedience</a:t>
            </a:r>
            <a:r>
              <a:rPr lang="en-US" sz="2800" b="1" dirty="0" smtClean="0">
                <a:latin typeface="Cambria" pitchFamily="18" charset="0"/>
              </a:rPr>
              <a:t> to the Father.”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01424"/>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Righteousness is a five-letter Word</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So Paul’s declaration, “A [person] is </a:t>
            </a:r>
            <a:r>
              <a:rPr lang="en-US" sz="2800" b="1" u="sng" dirty="0" smtClean="0">
                <a:latin typeface="Cambria" pitchFamily="18" charset="0"/>
              </a:rPr>
              <a:t>justified</a:t>
            </a:r>
            <a:r>
              <a:rPr lang="en-US" sz="2800" b="1" dirty="0" smtClean="0">
                <a:latin typeface="Cambria" pitchFamily="18" charset="0"/>
              </a:rPr>
              <a:t>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apart from works of the Law” (</a:t>
            </a:r>
            <a:r>
              <a:rPr lang="en-US" sz="2800" b="1" dirty="0" smtClean="0">
                <a:effectLst>
                  <a:outerShdw blurRad="38100" dist="38100" dir="2700000" algn="tl">
                    <a:srgbClr val="000000">
                      <a:alpha val="43137"/>
                    </a:srgbClr>
                  </a:outerShdw>
                </a:effectLst>
                <a:latin typeface="Cambria" pitchFamily="18" charset="0"/>
              </a:rPr>
              <a:t>3:28</a:t>
            </a:r>
            <a:r>
              <a:rPr lang="en-US" sz="2800" b="1" dirty="0" smtClean="0">
                <a:latin typeface="Cambria" pitchFamily="18" charset="0"/>
              </a:rPr>
              <a:t>), sounded like a radically new doctrine, especially to Jewish believers.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To demonstrate that the doctrine of </a:t>
            </a:r>
            <a:r>
              <a:rPr lang="en-US" sz="2800" b="1" u="sng" dirty="0" smtClean="0">
                <a:latin typeface="Cambria" pitchFamily="18" charset="0"/>
              </a:rPr>
              <a:t>justification</a:t>
            </a:r>
            <a:r>
              <a:rPr lang="en-US" sz="2800" b="1" dirty="0" smtClean="0">
                <a:latin typeface="Cambria" pitchFamily="18" charset="0"/>
              </a:rPr>
              <a:t> by grace through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was not new at all, Paul drew upon two familiar icons of Jewish faith and practice:  </a:t>
            </a:r>
            <a:r>
              <a:rPr lang="en-US" sz="2800" b="1" dirty="0" smtClean="0">
                <a:effectLst>
                  <a:outerShdw blurRad="38100" dist="38100" dir="2700000" algn="tl">
                    <a:srgbClr val="000000">
                      <a:alpha val="43137"/>
                    </a:srgbClr>
                  </a:outerShdw>
                </a:effectLst>
                <a:latin typeface="Cambria" pitchFamily="18" charset="0"/>
              </a:rPr>
              <a:t>Abraham</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4:1-8</a:t>
            </a:r>
            <a:r>
              <a:rPr lang="en-US" sz="2800" b="1" dirty="0" smtClean="0">
                <a:latin typeface="Cambria" pitchFamily="18" charset="0"/>
              </a:rPr>
              <a:t>) and the rite of </a:t>
            </a:r>
            <a:r>
              <a:rPr lang="en-US" sz="2800" b="1" dirty="0" smtClean="0">
                <a:effectLst>
                  <a:outerShdw blurRad="38100" dist="38100" dir="2700000" algn="tl">
                    <a:srgbClr val="000000">
                      <a:alpha val="43137"/>
                    </a:srgbClr>
                  </a:outerShdw>
                </a:effectLst>
                <a:latin typeface="Cambria" pitchFamily="18" charset="0"/>
              </a:rPr>
              <a:t>circumcision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4:9-12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3000000" scaled="0"/>
        </a:gradFill>
        <a:effectLst/>
      </p:bgPr>
    </p:bg>
    <p:spTree>
      <p:nvGrpSpPr>
        <p:cNvPr id="1" name=""/>
        <p:cNvGrpSpPr/>
        <p:nvPr/>
      </p:nvGrpSpPr>
      <p:grpSpPr>
        <a:xfrm>
          <a:off x="0" y="0"/>
          <a:ext cx="0" cy="0"/>
          <a:chOff x="0" y="0"/>
          <a:chExt cx="0" cy="0"/>
        </a:xfrm>
      </p:grpSpPr>
      <p:pic>
        <p:nvPicPr>
          <p:cNvPr id="8" name="Picture 7" descr="title - Romans - 10.jpg"/>
          <p:cNvPicPr>
            <a:picLocks noChangeAspect="1"/>
          </p:cNvPicPr>
          <p:nvPr/>
        </p:nvPicPr>
        <p:blipFill>
          <a:blip r:embed="rId2" cstate="print"/>
          <a:srcRect l="4717" r="2830"/>
          <a:stretch>
            <a:fillRect/>
          </a:stretch>
        </p:blipFill>
        <p:spPr>
          <a:xfrm>
            <a:off x="381000" y="1143000"/>
            <a:ext cx="8453887" cy="4572000"/>
          </a:xfrm>
          <a:prstGeom prst="rect">
            <a:avLst/>
          </a:prstGeom>
          <a:ln>
            <a:noFill/>
          </a:ln>
          <a:effectLst>
            <a:outerShdw blurRad="190500" algn="tl" rotWithShape="0">
              <a:srgbClr val="000000">
                <a:alpha val="70000"/>
              </a:srgbClr>
            </a:outerShdw>
          </a:effectLst>
        </p:spPr>
      </p:pic>
      <p:sp>
        <p:nvSpPr>
          <p:cNvPr id="3" name="Rectangle 2"/>
          <p:cNvSpPr/>
          <p:nvPr/>
        </p:nvSpPr>
        <p:spPr>
          <a:xfrm>
            <a:off x="1066800" y="4876800"/>
            <a:ext cx="7010400" cy="707886"/>
          </a:xfrm>
          <a:prstGeom prst="rect">
            <a:avLst/>
          </a:prstGeom>
        </p:spPr>
        <p:txBody>
          <a:bodyPr wrap="square">
            <a:spAutoFit/>
          </a:bodyPr>
          <a:lstStyle/>
          <a:p>
            <a:pPr lvl="0" algn="ctr">
              <a:spcBef>
                <a:spcPct val="0"/>
              </a:spcBef>
              <a:defRPr/>
            </a:pPr>
            <a:r>
              <a:rPr lang="en-US" sz="40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onotype Corsiva" pitchFamily="66" charset="0"/>
              </a:rPr>
              <a:t>Romans</a:t>
            </a:r>
            <a:r>
              <a:rPr lang="en-US" sz="4000" cap="all"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Monotype Corsiva" pitchFamily="66" charset="0"/>
              </a:rPr>
              <a:t> 4:1 – 15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 – 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81000" y="1981200"/>
            <a:ext cx="8534400" cy="397031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600" b="1" baseline="30000" dirty="0" smtClean="0">
                <a:effectLst>
                  <a:outerShdw blurRad="38100" dist="38100" dir="2700000" algn="tl">
                    <a:srgbClr val="000000">
                      <a:alpha val="43137"/>
                    </a:srgbClr>
                  </a:outerShdw>
                </a:effectLst>
                <a:latin typeface="Georgia" pitchFamily="18" charset="0"/>
              </a:rPr>
              <a:t>1</a:t>
            </a:r>
            <a:r>
              <a:rPr lang="en-US" sz="3600" i="1" dirty="0" smtClean="0">
                <a:latin typeface="Georgia" pitchFamily="18" charset="0"/>
              </a:rPr>
              <a:t>What then shall we say that Abraham, our forefather according to the flesh, discovered in this matter? </a:t>
            </a:r>
            <a:r>
              <a:rPr lang="en-US" sz="3600" b="1" baseline="30000" dirty="0" smtClean="0">
                <a:effectLst>
                  <a:outerShdw blurRad="38100" dist="38100" dir="2700000" algn="tl">
                    <a:srgbClr val="000000">
                      <a:alpha val="43137"/>
                    </a:srgbClr>
                  </a:outerShdw>
                </a:effectLst>
                <a:latin typeface="Georgia" pitchFamily="18" charset="0"/>
              </a:rPr>
              <a:t>2</a:t>
            </a:r>
            <a:r>
              <a:rPr lang="en-US" sz="3600" i="1" dirty="0" smtClean="0">
                <a:latin typeface="Georgia" pitchFamily="18" charset="0"/>
              </a:rPr>
              <a:t>If, in fact, Abraham was justified by works, he had something to boast about—but not before God.</a:t>
            </a:r>
          </a:p>
          <a:p>
            <a:endParaRPr lang="en-US" dirty="0"/>
          </a:p>
        </p:txBody>
      </p:sp>
      <p:cxnSp>
        <p:nvCxnSpPr>
          <p:cNvPr id="15" name="Straight Connector 14"/>
          <p:cNvCxnSpPr/>
          <p:nvPr/>
        </p:nvCxnSpPr>
        <p:spPr>
          <a:xfrm>
            <a:off x="685800" y="3200400"/>
            <a:ext cx="19202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6400800" y="48768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81000" y="1219200"/>
            <a:ext cx="6705600"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latin typeface="Cambria" pitchFamily="18" charset="0"/>
                <a:cs typeface="Arial" pitchFamily="34" charset="0"/>
              </a:rPr>
              <a:t>Paul continues his argument . . . </a:t>
            </a:r>
            <a:endParaRPr lang="en-US" sz="2800" b="1" i="1" dirty="0">
              <a:effectLst>
                <a:outerShdw blurRad="38100" dist="38100" dir="2700000" algn="tl">
                  <a:srgbClr val="000000">
                    <a:alpha val="43137"/>
                  </a:srgbClr>
                </a:outerShdw>
              </a:effectLst>
              <a:latin typeface="Cambria" pitchFamily="18"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5000"/>
          </a:srgbClr>
        </a:solidFill>
        <a:effectLst/>
      </p:bgPr>
    </p:bg>
    <p:spTree>
      <p:nvGrpSpPr>
        <p:cNvPr id="1" name=""/>
        <p:cNvGrpSpPr/>
        <p:nvPr/>
      </p:nvGrpSpPr>
      <p:grpSpPr>
        <a:xfrm>
          <a:off x="0" y="0"/>
          <a:ext cx="0" cy="0"/>
          <a:chOff x="0" y="0"/>
          <a:chExt cx="0" cy="0"/>
        </a:xfrm>
      </p:grpSpPr>
      <p:pic>
        <p:nvPicPr>
          <p:cNvPr id="2" name="Picture 1" descr="4 - 3 Abraham.jpg"/>
          <p:cNvPicPr>
            <a:picLocks noChangeAspect="1"/>
          </p:cNvPicPr>
          <p:nvPr/>
        </p:nvPicPr>
        <p:blipFill>
          <a:blip r:embed="rId2" cstate="print"/>
          <a:stretch>
            <a:fillRect/>
          </a:stretch>
        </p:blipFill>
        <p:spPr>
          <a:xfrm>
            <a:off x="249382" y="436418"/>
            <a:ext cx="8645236" cy="5985164"/>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As Americans, we draw upon the examples of our founding fathers: George Washington, Benjamin Franklin, and Thomas Jefferson.   Similarly, Jews would look all the way back to </a:t>
            </a:r>
            <a:r>
              <a:rPr lang="en-US" sz="2800" b="1" i="1" dirty="0" smtClean="0">
                <a:effectLst>
                  <a:outerShdw blurRad="38100" dist="38100" dir="2700000" algn="tl">
                    <a:srgbClr val="000000">
                      <a:alpha val="43137"/>
                    </a:srgbClr>
                  </a:outerShdw>
                </a:effectLst>
                <a:latin typeface="Cambria" pitchFamily="18" charset="0"/>
              </a:rPr>
              <a:t>father Abraham</a:t>
            </a:r>
            <a:r>
              <a:rPr lang="en-US" sz="2800" b="1" dirty="0" smtClean="0">
                <a:latin typeface="Cambria" pitchFamily="18" charset="0"/>
              </a:rPr>
              <a:t>, the physical progenitor of the Hebrew race through his son Isaac and grandson Jacob.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an honest examination of his life revealed a man justified by </a:t>
            </a:r>
            <a:r>
              <a:rPr lang="en-US" sz="2800" b="1" i="1" dirty="0" smtClean="0">
                <a:effectLst>
                  <a:outerShdw blurRad="38100" dist="38100" dir="2700000" algn="tl">
                    <a:srgbClr val="000000">
                      <a:alpha val="43137"/>
                    </a:srgbClr>
                  </a:outerShdw>
                </a:effectLst>
                <a:latin typeface="Cambria" pitchFamily="18" charset="0"/>
              </a:rPr>
              <a:t>obedience</a:t>
            </a:r>
            <a:r>
              <a:rPr lang="en-US" sz="2800" b="1" dirty="0" smtClean="0">
                <a:latin typeface="Cambria" pitchFamily="18" charset="0"/>
              </a:rPr>
              <a:t> to the laws and rituals handed down by God, then all who desire the righteousness of God should </a:t>
            </a:r>
            <a:r>
              <a:rPr lang="en-US" sz="2800" b="1" i="1" dirty="0" smtClean="0">
                <a:effectLst>
                  <a:outerShdw blurRad="38100" dist="38100" dir="2700000" algn="tl">
                    <a:srgbClr val="000000">
                      <a:alpha val="43137"/>
                    </a:srgbClr>
                  </a:outerShdw>
                </a:effectLst>
                <a:latin typeface="Cambria" pitchFamily="18" charset="0"/>
              </a:rPr>
              <a:t>follow</a:t>
            </a:r>
            <a:r>
              <a:rPr lang="en-US" sz="2800" b="1" dirty="0" smtClean="0">
                <a:latin typeface="Cambria" pitchFamily="18" charset="0"/>
              </a:rPr>
              <a:t> his example.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4:1 – 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28800</TotalTime>
  <Words>1861</Words>
  <Application>Microsoft Office PowerPoint</Application>
  <PresentationFormat>On-screen Show (4:3)</PresentationFormat>
  <Paragraphs>134</Paragraphs>
  <Slides>31</Slides>
  <Notes>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6243</cp:revision>
  <dcterms:created xsi:type="dcterms:W3CDTF">2016-10-08T19:35:00Z</dcterms:created>
  <dcterms:modified xsi:type="dcterms:W3CDTF">2021-03-02T01:30:17Z</dcterms:modified>
</cp:coreProperties>
</file>