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35"/>
  </p:notesMasterIdLst>
  <p:sldIdLst>
    <p:sldId id="1659" r:id="rId3"/>
    <p:sldId id="1791" r:id="rId4"/>
    <p:sldId id="2014" r:id="rId5"/>
    <p:sldId id="2127" r:id="rId6"/>
    <p:sldId id="1689" r:id="rId7"/>
    <p:sldId id="2126" r:id="rId8"/>
    <p:sldId id="2114" r:id="rId9"/>
    <p:sldId id="2115" r:id="rId10"/>
    <p:sldId id="1945" r:id="rId11"/>
    <p:sldId id="2067" r:id="rId12"/>
    <p:sldId id="2092" r:id="rId13"/>
    <p:sldId id="2117" r:id="rId14"/>
    <p:sldId id="2118" r:id="rId15"/>
    <p:sldId id="2120" r:id="rId16"/>
    <p:sldId id="2119" r:id="rId17"/>
    <p:sldId id="2070" r:id="rId18"/>
    <p:sldId id="2121" r:id="rId19"/>
    <p:sldId id="2122" r:id="rId20"/>
    <p:sldId id="2074" r:id="rId21"/>
    <p:sldId id="2124" r:id="rId22"/>
    <p:sldId id="2123" r:id="rId23"/>
    <p:sldId id="2125" r:id="rId24"/>
    <p:sldId id="2128" r:id="rId25"/>
    <p:sldId id="2096" r:id="rId26"/>
    <p:sldId id="2129" r:id="rId27"/>
    <p:sldId id="2113" r:id="rId28"/>
    <p:sldId id="2131" r:id="rId29"/>
    <p:sldId id="2135" r:id="rId30"/>
    <p:sldId id="2130" r:id="rId31"/>
    <p:sldId id="2133" r:id="rId32"/>
    <p:sldId id="1888" r:id="rId33"/>
    <p:sldId id="189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96" autoAdjust="0"/>
    <p:restoredTop sz="86418" autoAdjust="0"/>
  </p:normalViewPr>
  <p:slideViewPr>
    <p:cSldViewPr>
      <p:cViewPr>
        <p:scale>
          <a:sx n="90" d="100"/>
          <a:sy n="90" d="100"/>
        </p:scale>
        <p:origin x="-1503" y="-2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446"/>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3/9/2021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2</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32</a:t>
            </a:fld>
            <a:endParaRPr lang="en-US" dirty="0">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3/9/2021</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3/9/2021</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3/9/2021</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3/9/2021</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3/9/2021</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3/9/2021</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3/9/2021</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3/9/2021</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3/9/2021</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3/9/2021</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3/9/2021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3/9/2021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3/9/2021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3/9/2021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3/9/2021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3/9/2021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3/9/2021</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3/9/2021</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3/9/2021</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3/9/2021</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3/9/2021</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title - Romans - 4.jpg"/>
          <p:cNvPicPr>
            <a:picLocks noChangeAspect="1"/>
          </p:cNvPicPr>
          <p:nvPr/>
        </p:nvPicPr>
        <p:blipFill>
          <a:blip r:embed="rId3" cstate="print"/>
          <a:stretch>
            <a:fillRect/>
          </a:stretch>
        </p:blipFill>
        <p:spPr>
          <a:xfrm>
            <a:off x="0" y="0"/>
            <a:ext cx="9144000" cy="6858000"/>
          </a:xfrm>
          <a:prstGeom prst="rect">
            <a:avLst/>
          </a:prstGeom>
        </p:spPr>
      </p:pic>
      <p:sp>
        <p:nvSpPr>
          <p:cNvPr id="11" name="Rectangle 10"/>
          <p:cNvSpPr/>
          <p:nvPr/>
        </p:nvSpPr>
        <p:spPr>
          <a:xfrm>
            <a:off x="0" y="0"/>
            <a:ext cx="9144000" cy="1538883"/>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Hoping against Hope</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Chapter 4:16 – 25</a:t>
            </a:r>
            <a:endPar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
        <p:nvSpPr>
          <p:cNvPr id="10" name="Rectangle 9"/>
          <p:cNvSpPr/>
          <p:nvPr/>
        </p:nvSpPr>
        <p:spPr>
          <a:xfrm>
            <a:off x="0" y="5105400"/>
            <a:ext cx="9144000" cy="1323439"/>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8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10 March 2021</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1000"/>
                                        <p:tgtEl>
                                          <p:spTgt spid="10">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left)">
                                      <p:cBhvr>
                                        <p:cTn id="10" dur="1000"/>
                                        <p:tgtEl>
                                          <p:spTgt spid="10">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wipe(up)">
                                      <p:cBhvr>
                                        <p:cTn id="13" dur="500"/>
                                        <p:tgtEl>
                                          <p:spTgt spid="11">
                                            <p:txEl>
                                              <p:pRg st="0" end="0"/>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wipe(up)">
                                      <p:cBhvr>
                                        <p:cTn id="16"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4:16 – 17</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04800" y="1142999"/>
            <a:ext cx="8595360" cy="5394960"/>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274320" tIns="182880" rIns="274320" bIns="182880" rtlCol="0">
            <a:spAutoFit/>
          </a:bodyPr>
          <a:lstStyle/>
          <a:p>
            <a:r>
              <a:rPr lang="en-US" sz="3200" b="1" baseline="30000" dirty="0" smtClean="0">
                <a:effectLst>
                  <a:outerShdw blurRad="38100" dist="38100" dir="2700000" algn="tl">
                    <a:srgbClr val="000000">
                      <a:alpha val="43137"/>
                    </a:srgbClr>
                  </a:outerShdw>
                </a:effectLst>
                <a:latin typeface="Georgia" pitchFamily="18" charset="0"/>
              </a:rPr>
              <a:t>16 </a:t>
            </a:r>
            <a:r>
              <a:rPr lang="en-US" sz="3200" i="1" dirty="0" smtClean="0">
                <a:latin typeface="Georgia" pitchFamily="18" charset="0"/>
              </a:rPr>
              <a:t>Therefore, the promise comes by faith, so that it may be by grace and may be guaranteed to all Abraham’s offspring—not only to those who are of the law but also to those who have the faith of Abraham. He is the father of us all. </a:t>
            </a:r>
            <a:r>
              <a:rPr lang="en-US" sz="3200" b="1" i="1" baseline="30000" dirty="0" smtClean="0">
                <a:effectLst>
                  <a:outerShdw blurRad="38100" dist="38100" dir="2700000" algn="tl">
                    <a:srgbClr val="000000">
                      <a:alpha val="43137"/>
                    </a:srgbClr>
                  </a:outerShdw>
                </a:effectLst>
                <a:latin typeface="Georgia" pitchFamily="18" charset="0"/>
              </a:rPr>
              <a:t>17</a:t>
            </a:r>
            <a:r>
              <a:rPr lang="en-US" sz="3200" i="1" dirty="0" smtClean="0">
                <a:latin typeface="Georgia" pitchFamily="18" charset="0"/>
              </a:rPr>
              <a:t>As it is written: “I have made you a father of many nations.”  He is our father in the sight of God, in whom he believed—the God who gives life to the dead and calls into being things that were not. </a:t>
            </a:r>
            <a:endParaRPr lang="en-US" sz="2800" i="1" dirty="0">
              <a:latin typeface="Georgia" pitchFamily="18" charset="0"/>
            </a:endParaRPr>
          </a:p>
        </p:txBody>
      </p:sp>
      <p:cxnSp>
        <p:nvCxnSpPr>
          <p:cNvPr id="15" name="Straight Connector 14"/>
          <p:cNvCxnSpPr/>
          <p:nvPr/>
        </p:nvCxnSpPr>
        <p:spPr>
          <a:xfrm>
            <a:off x="6858000" y="1828800"/>
            <a:ext cx="91440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4114800" y="3733800"/>
            <a:ext cx="8229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Paul establishes a logical connection between what he had just written and what he will declare next.  Just as wages are obtained through work (</a:t>
            </a:r>
            <a:r>
              <a:rPr lang="en-US" sz="2800" b="1" dirty="0" smtClean="0">
                <a:effectLst>
                  <a:outerShdw blurRad="38100" dist="38100" dir="2700000" algn="tl">
                    <a:srgbClr val="000000">
                      <a:alpha val="43137"/>
                    </a:srgbClr>
                  </a:outerShdw>
                </a:effectLst>
                <a:latin typeface="Cambria" pitchFamily="18" charset="0"/>
              </a:rPr>
              <a:t>4:4</a:t>
            </a:r>
            <a:r>
              <a:rPr lang="en-US" sz="2800" b="1" dirty="0" smtClean="0">
                <a:latin typeface="Cambria" pitchFamily="18" charset="0"/>
              </a:rPr>
              <a:t>), and failure to obey the Law reaps God’s wrath (</a:t>
            </a:r>
            <a:r>
              <a:rPr lang="en-US" sz="2800" b="1" dirty="0" smtClean="0">
                <a:effectLst>
                  <a:outerShdw blurRad="38100" dist="38100" dir="2700000" algn="tl">
                    <a:srgbClr val="000000">
                      <a:alpha val="43137"/>
                    </a:srgbClr>
                  </a:outerShdw>
                </a:effectLst>
                <a:latin typeface="Cambria" pitchFamily="18" charset="0"/>
              </a:rPr>
              <a:t>4:15</a:t>
            </a:r>
            <a:r>
              <a:rPr lang="en-US" sz="2800" b="1" dirty="0" smtClean="0">
                <a:latin typeface="Cambria" pitchFamily="18" charset="0"/>
              </a:rPr>
              <a:t>), grace is received through </a:t>
            </a:r>
            <a:r>
              <a:rPr lang="en-US" sz="2800" b="1" i="1" dirty="0" smtClean="0">
                <a:effectLst>
                  <a:outerShdw blurRad="38100" dist="38100" dir="2700000" algn="tl">
                    <a:srgbClr val="000000">
                      <a:alpha val="43137"/>
                    </a:srgbClr>
                  </a:outerShdw>
                </a:effectLst>
                <a:latin typeface="Cambria" pitchFamily="18" charset="0"/>
              </a:rPr>
              <a:t>faith</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4:16</a:t>
            </a:r>
            <a:r>
              <a:rPr lang="en-US" sz="2800" b="1" dirty="0" smtClean="0">
                <a:latin typeface="Cambria" pitchFamily="18" charset="0"/>
              </a:rPr>
              <a:t>).</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i="1" dirty="0" smtClean="0">
                <a:effectLst>
                  <a:outerShdw blurRad="38100" dist="38100" dir="2700000" algn="tl">
                    <a:srgbClr val="000000">
                      <a:alpha val="43137"/>
                    </a:srgbClr>
                  </a:outerShdw>
                </a:effectLst>
                <a:latin typeface="Cambria" pitchFamily="18" charset="0"/>
              </a:rPr>
              <a:t>Grace</a:t>
            </a:r>
            <a:r>
              <a:rPr lang="en-US" sz="2800" b="1" dirty="0" smtClean="0">
                <a:latin typeface="Cambria" pitchFamily="18" charset="0"/>
              </a:rPr>
              <a:t> and </a:t>
            </a:r>
            <a:r>
              <a:rPr lang="en-US" sz="2800" b="1" i="1" dirty="0" smtClean="0">
                <a:effectLst>
                  <a:outerShdw blurRad="38100" dist="38100" dir="2700000" algn="tl">
                    <a:srgbClr val="000000">
                      <a:alpha val="43137"/>
                    </a:srgbClr>
                  </a:outerShdw>
                </a:effectLst>
                <a:latin typeface="Cambria" pitchFamily="18" charset="0"/>
              </a:rPr>
              <a:t>faith</a:t>
            </a:r>
            <a:r>
              <a:rPr lang="en-US" sz="2800" b="1" dirty="0" smtClean="0">
                <a:latin typeface="Cambria" pitchFamily="18" charset="0"/>
              </a:rPr>
              <a:t> must go together because grace is utterly alien to our world.  It’s a miraculous act of God – not unlike parting seas (</a:t>
            </a:r>
            <a:r>
              <a:rPr lang="en-US" sz="2800" b="1" dirty="0" smtClean="0">
                <a:effectLst>
                  <a:outerShdw blurRad="38100" dist="38100" dir="2700000" algn="tl">
                    <a:srgbClr val="000000">
                      <a:alpha val="43137"/>
                    </a:srgbClr>
                  </a:outerShdw>
                </a:effectLst>
                <a:latin typeface="Cambria" pitchFamily="18" charset="0"/>
              </a:rPr>
              <a:t>Exod 14:13-31</a:t>
            </a:r>
            <a:r>
              <a:rPr lang="en-US" sz="2800" b="1" dirty="0" smtClean="0">
                <a:latin typeface="Cambria" pitchFamily="18" charset="0"/>
              </a:rPr>
              <a:t>) and raining bread from heaven (</a:t>
            </a:r>
            <a:r>
              <a:rPr lang="en-US" sz="2800" b="1" dirty="0" smtClean="0">
                <a:effectLst>
                  <a:outerShdw blurRad="38100" dist="38100" dir="2700000" algn="tl">
                    <a:srgbClr val="000000">
                      <a:alpha val="43137"/>
                    </a:srgbClr>
                  </a:outerShdw>
                </a:effectLst>
                <a:latin typeface="Cambria" pitchFamily="18" charset="0"/>
              </a:rPr>
              <a:t>Exod 16:1-7</a:t>
            </a:r>
            <a:r>
              <a:rPr lang="en-US" sz="2800" b="1" dirty="0" smtClean="0">
                <a:latin typeface="Cambria" pitchFamily="18" charset="0"/>
              </a:rPr>
              <a:t>) – in which divine power supersedes all other forces.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4:16 – 17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32092"/>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In the same way that Abraham is the </a:t>
            </a:r>
            <a:r>
              <a:rPr lang="en-US" sz="2800" b="1" i="1" dirty="0" smtClean="0">
                <a:effectLst>
                  <a:outerShdw blurRad="38100" dist="38100" dir="2700000" algn="tl">
                    <a:srgbClr val="000000">
                      <a:alpha val="43137"/>
                    </a:srgbClr>
                  </a:outerShdw>
                </a:effectLst>
                <a:latin typeface="Cambria" pitchFamily="18" charset="0"/>
              </a:rPr>
              <a:t>father</a:t>
            </a:r>
            <a:r>
              <a:rPr lang="en-US" sz="2800" b="1" dirty="0" smtClean="0">
                <a:latin typeface="Cambria" pitchFamily="18" charset="0"/>
              </a:rPr>
              <a:t> of the Hebrews and their covenant with God, he is the </a:t>
            </a:r>
            <a:r>
              <a:rPr lang="en-US" sz="2800" b="1" i="1" dirty="0" smtClean="0">
                <a:effectLst>
                  <a:outerShdw blurRad="38100" dist="38100" dir="2700000" algn="tl">
                    <a:srgbClr val="000000">
                      <a:alpha val="43137"/>
                    </a:srgbClr>
                  </a:outerShdw>
                </a:effectLst>
                <a:latin typeface="Cambria" pitchFamily="18" charset="0"/>
              </a:rPr>
              <a:t>father</a:t>
            </a:r>
            <a:r>
              <a:rPr lang="en-US" sz="2800" b="1" dirty="0" smtClean="0">
                <a:latin typeface="Cambria" pitchFamily="18" charset="0"/>
              </a:rPr>
              <a:t> of all who would be joined to God through trust in Him.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Responding in </a:t>
            </a:r>
            <a:r>
              <a:rPr lang="en-US" sz="2800" b="1" i="1" dirty="0" smtClean="0">
                <a:effectLst>
                  <a:outerShdw blurRad="38100" dist="38100" dir="2700000" algn="tl">
                    <a:srgbClr val="000000">
                      <a:alpha val="43137"/>
                    </a:srgbClr>
                  </a:outerShdw>
                </a:effectLst>
                <a:latin typeface="Cambria" pitchFamily="18" charset="0"/>
              </a:rPr>
              <a:t>faith</a:t>
            </a:r>
            <a:r>
              <a:rPr lang="en-US" sz="2800" b="1" dirty="0" smtClean="0">
                <a:latin typeface="Cambria" pitchFamily="18" charset="0"/>
              </a:rPr>
              <a:t> to God’s promise is not meritorious, since the promise springs from His grace, His disposition of favor toward those who deserve His wrath.  The human exercise of </a:t>
            </a:r>
            <a:r>
              <a:rPr lang="en-US" sz="2800" b="1" i="1" dirty="0" smtClean="0">
                <a:effectLst>
                  <a:outerShdw blurRad="38100" dist="38100" dir="2700000" algn="tl">
                    <a:srgbClr val="000000">
                      <a:alpha val="43137"/>
                    </a:srgbClr>
                  </a:outerShdw>
                </a:effectLst>
                <a:latin typeface="Cambria" pitchFamily="18" charset="0"/>
              </a:rPr>
              <a:t>faith</a:t>
            </a:r>
            <a:r>
              <a:rPr lang="en-US" sz="2800" b="1" dirty="0" smtClean="0">
                <a:latin typeface="Cambria" pitchFamily="18" charset="0"/>
              </a:rPr>
              <a:t> is simply the prerequisite response of trust in God and His promise.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4:16 – 17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Since </a:t>
            </a:r>
            <a:r>
              <a:rPr lang="en-US" sz="2800" b="1" i="1" dirty="0" smtClean="0">
                <a:effectLst>
                  <a:outerShdw blurRad="38100" dist="38100" dir="2700000" algn="tl">
                    <a:srgbClr val="000000">
                      <a:alpha val="43137"/>
                    </a:srgbClr>
                  </a:outerShdw>
                </a:effectLst>
                <a:latin typeface="Cambria" pitchFamily="18" charset="0"/>
              </a:rPr>
              <a:t>faith</a:t>
            </a:r>
            <a:r>
              <a:rPr lang="en-US" sz="2800" b="1" dirty="0" smtClean="0">
                <a:latin typeface="Cambria" pitchFamily="18" charset="0"/>
              </a:rPr>
              <a:t> and </a:t>
            </a:r>
            <a:r>
              <a:rPr lang="en-US" sz="2800" b="1" u="sng" dirty="0" smtClean="0">
                <a:effectLst>
                  <a:outerShdw blurRad="38100" dist="38100" dir="2700000" algn="tl">
                    <a:srgbClr val="000000">
                      <a:alpha val="43137"/>
                    </a:srgbClr>
                  </a:outerShdw>
                </a:effectLst>
                <a:latin typeface="Cambria" pitchFamily="18" charset="0"/>
              </a:rPr>
              <a:t>grace</a:t>
            </a:r>
            <a:r>
              <a:rPr lang="en-US" sz="2800" b="1" dirty="0" smtClean="0">
                <a:latin typeface="Cambria" pitchFamily="18" charset="0"/>
              </a:rPr>
              <a:t> go together, and since the promise is by grace, the promise can be received only by </a:t>
            </a:r>
            <a:r>
              <a:rPr lang="en-US" sz="2800" b="1" i="1" dirty="0" smtClean="0">
                <a:effectLst>
                  <a:outerShdw blurRad="38100" dist="38100" dir="2700000" algn="tl">
                    <a:srgbClr val="000000">
                      <a:alpha val="43137"/>
                    </a:srgbClr>
                  </a:outerShdw>
                </a:effectLst>
                <a:latin typeface="Cambria" pitchFamily="18" charset="0"/>
              </a:rPr>
              <a:t>faith</a:t>
            </a:r>
            <a:r>
              <a:rPr lang="en-US" sz="2800" b="1" dirty="0" smtClean="0">
                <a:latin typeface="Cambria" pitchFamily="18" charset="0"/>
              </a:rPr>
              <a:t>, not by the Law.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Another reason the promise is by </a:t>
            </a:r>
            <a:r>
              <a:rPr lang="en-US" sz="2800" b="1" i="1" dirty="0" smtClean="0">
                <a:effectLst>
                  <a:outerShdw blurRad="38100" dist="38100" dir="2700000" algn="tl">
                    <a:srgbClr val="000000">
                      <a:alpha val="43137"/>
                    </a:srgbClr>
                  </a:outerShdw>
                </a:effectLst>
                <a:latin typeface="Cambria" pitchFamily="18" charset="0"/>
              </a:rPr>
              <a:t>faith</a:t>
            </a:r>
            <a:r>
              <a:rPr lang="en-US" sz="2800" b="1" dirty="0" smtClean="0">
                <a:latin typeface="Cambria" pitchFamily="18" charset="0"/>
              </a:rPr>
              <a:t> is so that it may be guaranteed to all Abraham’s offspring, not only the Jews (</a:t>
            </a:r>
            <a:r>
              <a:rPr lang="en-US" sz="2800" b="1" i="1" dirty="0" smtClean="0">
                <a:latin typeface="Cambria" pitchFamily="18" charset="0"/>
              </a:rPr>
              <a:t>those . . . of the Law</a:t>
            </a:r>
            <a:r>
              <a:rPr lang="en-US" sz="2800" b="1" dirty="0" smtClean="0">
                <a:latin typeface="Cambria" pitchFamily="18" charset="0"/>
              </a:rPr>
              <a:t>) but to all who exercise </a:t>
            </a:r>
            <a:r>
              <a:rPr lang="en-US" sz="2800" b="1" i="1" dirty="0" smtClean="0">
                <a:effectLst>
                  <a:outerShdw blurRad="38100" dist="38100" dir="2700000" algn="tl">
                    <a:srgbClr val="000000">
                      <a:alpha val="43137"/>
                    </a:srgbClr>
                  </a:outerShdw>
                </a:effectLst>
                <a:latin typeface="Cambria" pitchFamily="18" charset="0"/>
              </a:rPr>
              <a:t>faith</a:t>
            </a:r>
            <a:r>
              <a:rPr lang="en-US" sz="2800" b="1" dirty="0" smtClean="0">
                <a:latin typeface="Cambria" pitchFamily="18" charset="0"/>
              </a:rPr>
              <a:t> in God.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If the promise were fulfilled for those who keep the Law, then no Gentiles (</a:t>
            </a:r>
            <a:r>
              <a:rPr lang="en-US" sz="2800" b="1" i="1" dirty="0" smtClean="0">
                <a:latin typeface="Cambria" pitchFamily="18" charset="0"/>
              </a:rPr>
              <a:t>or Jews either</a:t>
            </a:r>
            <a:r>
              <a:rPr lang="en-US" sz="2800" b="1" dirty="0" smtClean="0">
                <a:latin typeface="Cambria" pitchFamily="18" charset="0"/>
              </a:rPr>
              <a:t>) could be saved!  But this cannot be, because Abraham is the father of us all, that is, </a:t>
            </a:r>
            <a:r>
              <a:rPr lang="en-US" sz="2800" b="1" i="1" dirty="0" smtClean="0">
                <a:effectLst>
                  <a:outerShdw blurRad="38100" dist="38100" dir="2700000" algn="tl">
                    <a:srgbClr val="000000">
                      <a:alpha val="43137"/>
                    </a:srgbClr>
                  </a:outerShdw>
                </a:effectLst>
                <a:latin typeface="Cambria" pitchFamily="18" charset="0"/>
              </a:rPr>
              <a:t>all who believe</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4:16 – 17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Since </a:t>
            </a:r>
            <a:r>
              <a:rPr lang="en-US" sz="2800" b="1" i="1" dirty="0" smtClean="0">
                <a:effectLst>
                  <a:outerShdw blurRad="38100" dist="38100" dir="2700000" algn="tl">
                    <a:srgbClr val="000000">
                      <a:alpha val="43137"/>
                    </a:srgbClr>
                  </a:outerShdw>
                </a:effectLst>
                <a:latin typeface="Cambria" pitchFamily="18" charset="0"/>
              </a:rPr>
              <a:t>faith</a:t>
            </a:r>
            <a:r>
              <a:rPr lang="en-US" sz="2800" b="1" dirty="0" smtClean="0">
                <a:latin typeface="Cambria" pitchFamily="18" charset="0"/>
              </a:rPr>
              <a:t> and </a:t>
            </a:r>
            <a:r>
              <a:rPr lang="en-US" sz="2800" b="1" u="sng" dirty="0" smtClean="0">
                <a:effectLst>
                  <a:outerShdw blurRad="38100" dist="38100" dir="2700000" algn="tl">
                    <a:srgbClr val="000000">
                      <a:alpha val="43137"/>
                    </a:srgbClr>
                  </a:outerShdw>
                </a:effectLst>
                <a:latin typeface="Cambria" pitchFamily="18" charset="0"/>
              </a:rPr>
              <a:t>grace</a:t>
            </a:r>
            <a:r>
              <a:rPr lang="en-US" sz="2800" b="1" dirty="0" smtClean="0">
                <a:latin typeface="Cambria" pitchFamily="18" charset="0"/>
              </a:rPr>
              <a:t> go together, and since the promise is by grace, the promise can be received only by </a:t>
            </a:r>
            <a:r>
              <a:rPr lang="en-US" sz="2800" b="1" i="1" dirty="0" smtClean="0">
                <a:effectLst>
                  <a:outerShdw blurRad="38100" dist="38100" dir="2700000" algn="tl">
                    <a:srgbClr val="000000">
                      <a:alpha val="43137"/>
                    </a:srgbClr>
                  </a:outerShdw>
                </a:effectLst>
                <a:latin typeface="Cambria" pitchFamily="18" charset="0"/>
              </a:rPr>
              <a:t>faith</a:t>
            </a:r>
            <a:r>
              <a:rPr lang="en-US" sz="2800" b="1" dirty="0" smtClean="0">
                <a:latin typeface="Cambria" pitchFamily="18" charset="0"/>
              </a:rPr>
              <a:t>, not by the Law.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Another reason the promise is by </a:t>
            </a:r>
            <a:r>
              <a:rPr lang="en-US" sz="2800" b="1" i="1" dirty="0" smtClean="0">
                <a:effectLst>
                  <a:outerShdw blurRad="38100" dist="38100" dir="2700000" algn="tl">
                    <a:srgbClr val="000000">
                      <a:alpha val="43137"/>
                    </a:srgbClr>
                  </a:outerShdw>
                </a:effectLst>
                <a:latin typeface="Cambria" pitchFamily="18" charset="0"/>
              </a:rPr>
              <a:t>faith</a:t>
            </a:r>
            <a:r>
              <a:rPr lang="en-US" sz="2800" b="1" dirty="0" smtClean="0">
                <a:latin typeface="Cambria" pitchFamily="18" charset="0"/>
              </a:rPr>
              <a:t> is so that it may be guaranteed to all Abraham’s offspring, not only the Jews (</a:t>
            </a:r>
            <a:r>
              <a:rPr lang="en-US" sz="2800" b="1" i="1" dirty="0" smtClean="0">
                <a:latin typeface="Cambria" pitchFamily="18" charset="0"/>
              </a:rPr>
              <a:t>those . . . of the Law</a:t>
            </a:r>
            <a:r>
              <a:rPr lang="en-US" sz="2800" b="1" dirty="0" smtClean="0">
                <a:latin typeface="Cambria" pitchFamily="18" charset="0"/>
              </a:rPr>
              <a:t>) but to all who exercise </a:t>
            </a:r>
            <a:r>
              <a:rPr lang="en-US" sz="2800" b="1" i="1" dirty="0" smtClean="0">
                <a:effectLst>
                  <a:outerShdw blurRad="38100" dist="38100" dir="2700000" algn="tl">
                    <a:srgbClr val="000000">
                      <a:alpha val="43137"/>
                    </a:srgbClr>
                  </a:outerShdw>
                </a:effectLst>
                <a:latin typeface="Cambria" pitchFamily="18" charset="0"/>
              </a:rPr>
              <a:t>faith</a:t>
            </a:r>
            <a:r>
              <a:rPr lang="en-US" sz="2800" b="1" dirty="0" smtClean="0">
                <a:latin typeface="Cambria" pitchFamily="18" charset="0"/>
              </a:rPr>
              <a:t> in God.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If the promise were fulfilled for those who keep the Law, then no Gentiles (</a:t>
            </a:r>
            <a:r>
              <a:rPr lang="en-US" sz="2800" b="1" i="1" dirty="0" smtClean="0">
                <a:latin typeface="Cambria" pitchFamily="18" charset="0"/>
              </a:rPr>
              <a:t>or Jews either</a:t>
            </a:r>
            <a:r>
              <a:rPr lang="en-US" sz="2800" b="1" dirty="0" smtClean="0">
                <a:latin typeface="Cambria" pitchFamily="18" charset="0"/>
              </a:rPr>
              <a:t>) could be saved!  But this cannot be, because Abraham is the father of us all, that is, </a:t>
            </a:r>
            <a:r>
              <a:rPr lang="en-US" sz="2800" b="1" i="1" dirty="0" smtClean="0">
                <a:effectLst>
                  <a:outerShdw blurRad="38100" dist="38100" dir="2700000" algn="tl">
                    <a:srgbClr val="000000">
                      <a:alpha val="43137"/>
                    </a:srgbClr>
                  </a:outerShdw>
                </a:effectLst>
                <a:latin typeface="Cambria" pitchFamily="18" charset="0"/>
              </a:rPr>
              <a:t>all who believe</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4:16 – 17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32092"/>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The term </a:t>
            </a:r>
            <a:r>
              <a:rPr lang="en-US" sz="2800" b="1" dirty="0" smtClean="0">
                <a:effectLst>
                  <a:outerShdw blurRad="38100" dist="38100" dir="2700000" algn="tl">
                    <a:srgbClr val="000000">
                      <a:alpha val="43137"/>
                    </a:srgbClr>
                  </a:outerShdw>
                </a:effectLst>
                <a:latin typeface="Cambria" pitchFamily="18" charset="0"/>
              </a:rPr>
              <a:t>“father”</a:t>
            </a:r>
            <a:r>
              <a:rPr lang="en-US" sz="2800" b="1" dirty="0" smtClean="0">
                <a:latin typeface="Cambria" pitchFamily="18" charset="0"/>
              </a:rPr>
              <a:t> here is used as “founder of a line or family.”  That which makes a person one of Abraham’s offspring is not physical descent, but rather </a:t>
            </a:r>
            <a:r>
              <a:rPr lang="en-US" sz="2800" b="1" i="1" dirty="0" smtClean="0">
                <a:effectLst>
                  <a:outerShdw blurRad="38100" dist="38100" dir="2700000" algn="tl">
                    <a:srgbClr val="000000">
                      <a:alpha val="43137"/>
                    </a:srgbClr>
                  </a:outerShdw>
                </a:effectLst>
                <a:latin typeface="Cambria" pitchFamily="18" charset="0"/>
              </a:rPr>
              <a:t>faith</a:t>
            </a:r>
            <a:r>
              <a:rPr lang="en-US" sz="2800" b="1" dirty="0" smtClean="0">
                <a:latin typeface="Cambria" pitchFamily="18" charset="0"/>
              </a:rPr>
              <a:t> in God.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Those who are physically Abraham’s descendants and those who are not must alike become members of his </a:t>
            </a:r>
            <a:r>
              <a:rPr lang="en-US" sz="2800" b="1" i="1" dirty="0" smtClean="0">
                <a:effectLst>
                  <a:outerShdw blurRad="38100" dist="38100" dir="2700000" algn="tl">
                    <a:srgbClr val="000000">
                      <a:alpha val="43137"/>
                    </a:srgbClr>
                  </a:outerShdw>
                </a:effectLst>
                <a:latin typeface="Cambria" pitchFamily="18" charset="0"/>
              </a:rPr>
              <a:t>spiritual</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family</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This is possible only by </a:t>
            </a:r>
            <a:r>
              <a:rPr lang="en-US" sz="2800" b="1" i="1" dirty="0" smtClean="0">
                <a:effectLst>
                  <a:outerShdw blurRad="38100" dist="38100" dir="2700000" algn="tl">
                    <a:srgbClr val="000000">
                      <a:alpha val="43137"/>
                    </a:srgbClr>
                  </a:outerShdw>
                </a:effectLst>
                <a:latin typeface="Cambria" pitchFamily="18" charset="0"/>
              </a:rPr>
              <a:t>believing</a:t>
            </a:r>
            <a:r>
              <a:rPr lang="en-US" sz="2800" b="1" dirty="0" smtClean="0">
                <a:latin typeface="Cambria" pitchFamily="18" charset="0"/>
              </a:rPr>
              <a:t> in the God in whom Abraham believed.</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4:16 – 17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4:18</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04800" y="1143000"/>
            <a:ext cx="8595360" cy="2339102"/>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274320" tIns="182880" rIns="274320" bIns="182880" rtlCol="0">
            <a:spAutoFit/>
          </a:bodyPr>
          <a:lstStyle/>
          <a:p>
            <a:r>
              <a:rPr lang="en-US" sz="3200" b="1" baseline="30000" dirty="0" smtClean="0">
                <a:effectLst>
                  <a:outerShdw blurRad="38100" dist="38100" dir="2700000" algn="tl">
                    <a:srgbClr val="000000">
                      <a:alpha val="43137"/>
                    </a:srgbClr>
                  </a:outerShdw>
                </a:effectLst>
                <a:latin typeface="Georgia" pitchFamily="18" charset="0"/>
              </a:rPr>
              <a:t>18</a:t>
            </a:r>
            <a:r>
              <a:rPr lang="en-US" sz="3200" i="1" dirty="0" smtClean="0">
                <a:latin typeface="Georgia" pitchFamily="18" charset="0"/>
              </a:rPr>
              <a:t>Against all hope, Abraham in hope believed and so became the father of many nations, just as it had been said to him, “So shall your offspring be.”</a:t>
            </a:r>
            <a:endParaRPr lang="en-US" sz="1600" dirty="0"/>
          </a:p>
        </p:txBody>
      </p:sp>
      <p:cxnSp>
        <p:nvCxnSpPr>
          <p:cNvPr id="15" name="Straight Connector 14"/>
          <p:cNvCxnSpPr/>
          <p:nvPr/>
        </p:nvCxnSpPr>
        <p:spPr>
          <a:xfrm>
            <a:off x="2971800" y="1828800"/>
            <a:ext cx="8229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6324600" y="1828800"/>
            <a:ext cx="8229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401205"/>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The wording </a:t>
            </a:r>
            <a:r>
              <a:rPr lang="en-US" sz="2800" b="1" i="1" dirty="0" smtClean="0">
                <a:latin typeface="Cambria" pitchFamily="18" charset="0"/>
              </a:rPr>
              <a:t>“against hope believed in hope”</a:t>
            </a:r>
            <a:r>
              <a:rPr lang="en-US" sz="2800" b="1" dirty="0" smtClean="0">
                <a:latin typeface="Cambria" pitchFamily="18" charset="0"/>
              </a:rPr>
              <a:t> is a paradoxical turn of phrase that some use to support their </a:t>
            </a:r>
            <a:r>
              <a:rPr lang="en-US" sz="2800" b="1" dirty="0" smtClean="0">
                <a:effectLst>
                  <a:outerShdw blurRad="38100" dist="38100" dir="2700000" algn="tl">
                    <a:srgbClr val="000000">
                      <a:alpha val="43137"/>
                    </a:srgbClr>
                  </a:outerShdw>
                </a:effectLst>
                <a:latin typeface="Cambria" pitchFamily="18" charset="0"/>
              </a:rPr>
              <a:t>“leap of faith”</a:t>
            </a:r>
            <a:r>
              <a:rPr lang="en-US" sz="2800" b="1" dirty="0" smtClean="0">
                <a:latin typeface="Cambria" pitchFamily="18" charset="0"/>
              </a:rPr>
              <a:t> approach to Christian belief.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Paul meant by this expression to separate </a:t>
            </a:r>
            <a:r>
              <a:rPr lang="en-US" sz="2800" b="1" u="sng" dirty="0" smtClean="0">
                <a:latin typeface="Cambria" pitchFamily="18" charset="0"/>
              </a:rPr>
              <a:t>natural</a:t>
            </a:r>
            <a:r>
              <a:rPr lang="en-US" sz="2800" b="1" dirty="0" smtClean="0">
                <a:latin typeface="Cambria" pitchFamily="18" charset="0"/>
              </a:rPr>
              <a:t> </a:t>
            </a:r>
            <a:r>
              <a:rPr lang="en-US" sz="2800" b="1" u="sng" dirty="0" smtClean="0">
                <a:latin typeface="Cambria" pitchFamily="18" charset="0"/>
              </a:rPr>
              <a:t>hope</a:t>
            </a:r>
            <a:r>
              <a:rPr lang="en-US" sz="2800" b="1" dirty="0" smtClean="0">
                <a:latin typeface="Cambria" pitchFamily="18" charset="0"/>
              </a:rPr>
              <a:t> from </a:t>
            </a:r>
            <a:r>
              <a:rPr lang="en-US" sz="2800" b="1" u="sng" dirty="0" smtClean="0">
                <a:latin typeface="Cambria" pitchFamily="18" charset="0"/>
              </a:rPr>
              <a:t>supernatural</a:t>
            </a:r>
            <a:r>
              <a:rPr lang="en-US" sz="2800" b="1" dirty="0" smtClean="0">
                <a:latin typeface="Cambria" pitchFamily="18" charset="0"/>
              </a:rPr>
              <a:t> </a:t>
            </a:r>
            <a:r>
              <a:rPr lang="en-US" sz="2800" b="1" u="sng" dirty="0" smtClean="0">
                <a:latin typeface="Cambria" pitchFamily="18" charset="0"/>
              </a:rPr>
              <a:t>hope</a:t>
            </a:r>
            <a:r>
              <a:rPr lang="en-US" sz="2800" b="1" dirty="0" smtClean="0">
                <a:latin typeface="Cambria" pitchFamily="18" charset="0"/>
              </a:rPr>
              <a:t>.  In other words, Abraham placed his </a:t>
            </a:r>
            <a:r>
              <a:rPr lang="en-US" sz="2800" b="1" i="1" dirty="0" smtClean="0">
                <a:effectLst>
                  <a:outerShdw blurRad="38100" dist="38100" dir="2700000" algn="tl">
                    <a:srgbClr val="000000">
                      <a:alpha val="43137"/>
                    </a:srgbClr>
                  </a:outerShdw>
                </a:effectLst>
                <a:latin typeface="Cambria" pitchFamily="18" charset="0"/>
              </a:rPr>
              <a:t>hope</a:t>
            </a:r>
            <a:r>
              <a:rPr lang="en-US" sz="2800" b="1" dirty="0" smtClean="0">
                <a:latin typeface="Cambria" pitchFamily="18" charset="0"/>
              </a:rPr>
              <a:t> in the supernatural power of God to accomplish what is </a:t>
            </a:r>
            <a:r>
              <a:rPr lang="en-US" sz="2800" b="1" i="1" dirty="0" smtClean="0">
                <a:effectLst>
                  <a:outerShdw blurRad="38100" dist="38100" dir="2700000" algn="tl">
                    <a:srgbClr val="000000">
                      <a:alpha val="43137"/>
                    </a:srgbClr>
                  </a:outerShdw>
                </a:effectLst>
                <a:latin typeface="Cambria" pitchFamily="18" charset="0"/>
              </a:rPr>
              <a:t>hopeless</a:t>
            </a:r>
            <a:r>
              <a:rPr lang="en-US" sz="2800" b="1" dirty="0" smtClean="0">
                <a:latin typeface="Cambria" pitchFamily="18" charset="0"/>
              </a:rPr>
              <a:t> by any natural means.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4:18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970318"/>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Though humanly there was </a:t>
            </a:r>
            <a:r>
              <a:rPr lang="en-US" sz="2800" b="1" i="1" dirty="0" smtClean="0">
                <a:effectLst>
                  <a:outerShdw blurRad="38100" dist="38100" dir="2700000" algn="tl">
                    <a:srgbClr val="000000">
                      <a:alpha val="43137"/>
                    </a:srgbClr>
                  </a:outerShdw>
                </a:effectLst>
                <a:latin typeface="Cambria" pitchFamily="18" charset="0"/>
              </a:rPr>
              <a:t>no hope</a:t>
            </a:r>
            <a:r>
              <a:rPr lang="en-US" sz="2800" b="1" dirty="0" smtClean="0">
                <a:latin typeface="Cambria" pitchFamily="18" charset="0"/>
              </a:rPr>
              <a:t> of ever having a child, the old patriarch believed God’s Word.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Against all hope, Abraham in </a:t>
            </a:r>
            <a:r>
              <a:rPr lang="en-US" sz="2800" b="1" i="1" dirty="0" smtClean="0">
                <a:effectLst>
                  <a:outerShdw blurRad="38100" dist="38100" dir="2700000" algn="tl">
                    <a:srgbClr val="000000">
                      <a:alpha val="43137"/>
                    </a:srgbClr>
                  </a:outerShdw>
                </a:effectLst>
                <a:latin typeface="Cambria" pitchFamily="18" charset="0"/>
              </a:rPr>
              <a:t>hope</a:t>
            </a:r>
            <a:r>
              <a:rPr lang="en-US" sz="2800" b="1" dirty="0" smtClean="0">
                <a:latin typeface="Cambria" pitchFamily="18" charset="0"/>
              </a:rPr>
              <a:t> believed.  God honored his faith, and he became the father (ancestor) of many nations.  This was in accord with God’s promise, So shall your seed (offspring) be (</a:t>
            </a:r>
            <a:r>
              <a:rPr lang="en-US" sz="2800" b="1" dirty="0" smtClean="0">
                <a:effectLst>
                  <a:outerShdw blurRad="38100" dist="38100" dir="2700000" algn="tl">
                    <a:srgbClr val="000000">
                      <a:alpha val="43137"/>
                    </a:srgbClr>
                  </a:outerShdw>
                </a:effectLst>
                <a:latin typeface="Cambria" pitchFamily="18" charset="0"/>
              </a:rPr>
              <a:t>Gen. 15:5</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4:18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4:19 – 21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04800" y="1143000"/>
            <a:ext cx="8595360" cy="4801314"/>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274320" tIns="182880" rIns="274320" bIns="182880" rtlCol="0">
            <a:spAutoFit/>
          </a:bodyPr>
          <a:lstStyle/>
          <a:p>
            <a:r>
              <a:rPr lang="en-US" sz="3200" b="1" baseline="30000" dirty="0" smtClean="0">
                <a:effectLst>
                  <a:outerShdw blurRad="38100" dist="38100" dir="2700000" algn="tl">
                    <a:srgbClr val="000000">
                      <a:alpha val="43137"/>
                    </a:srgbClr>
                  </a:outerShdw>
                </a:effectLst>
                <a:latin typeface="Georgia" pitchFamily="18" charset="0"/>
              </a:rPr>
              <a:t>19</a:t>
            </a:r>
            <a:r>
              <a:rPr lang="en-US" sz="3200" i="1" dirty="0" smtClean="0">
                <a:latin typeface="Georgia" pitchFamily="18" charset="0"/>
              </a:rPr>
              <a:t>And being not weak in faith, he considered not his own body now dead, when he was about an hundred years old, neither yet the deadness of Sarah's womb:  </a:t>
            </a:r>
            <a:r>
              <a:rPr lang="en-US" sz="3200" b="1" baseline="30000" dirty="0" smtClean="0">
                <a:effectLst>
                  <a:outerShdw blurRad="38100" dist="38100" dir="2700000" algn="tl">
                    <a:srgbClr val="000000">
                      <a:alpha val="43137"/>
                    </a:srgbClr>
                  </a:outerShdw>
                </a:effectLst>
                <a:latin typeface="Georgia" pitchFamily="18" charset="0"/>
              </a:rPr>
              <a:t>20</a:t>
            </a:r>
            <a:r>
              <a:rPr lang="en-US" sz="3200" i="1" dirty="0" smtClean="0">
                <a:latin typeface="Georgia" pitchFamily="18" charset="0"/>
              </a:rPr>
              <a:t>He staggered not at the promise of God through unbelief; but was strong in faith, giving glory to God; </a:t>
            </a:r>
            <a:r>
              <a:rPr lang="en-US" sz="3200" b="1" baseline="30000" dirty="0" smtClean="0">
                <a:effectLst>
                  <a:outerShdw blurRad="38100" dist="38100" dir="2700000" algn="tl">
                    <a:srgbClr val="000000">
                      <a:alpha val="43137"/>
                    </a:srgbClr>
                  </a:outerShdw>
                </a:effectLst>
                <a:latin typeface="Georgia" pitchFamily="18" charset="0"/>
              </a:rPr>
              <a:t>21</a:t>
            </a:r>
            <a:r>
              <a:rPr lang="en-US" sz="3200" i="1" dirty="0" smtClean="0">
                <a:latin typeface="Georgia" pitchFamily="18" charset="0"/>
              </a:rPr>
              <a:t>And being fully persuaded that, what he had promised, he was able also to perform. </a:t>
            </a:r>
            <a:endParaRPr lang="en-US" sz="3200" dirty="0"/>
          </a:p>
        </p:txBody>
      </p:sp>
      <p:cxnSp>
        <p:nvCxnSpPr>
          <p:cNvPr id="15" name="Straight Connector 14"/>
          <p:cNvCxnSpPr/>
          <p:nvPr/>
        </p:nvCxnSpPr>
        <p:spPr>
          <a:xfrm>
            <a:off x="5029200" y="1752600"/>
            <a:ext cx="100584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1524000" y="3733800"/>
            <a:ext cx="25603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title - Romans - 8.jpg"/>
          <p:cNvPicPr>
            <a:picLocks noChangeAspect="1"/>
          </p:cNvPicPr>
          <p:nvPr/>
        </p:nvPicPr>
        <p:blipFill>
          <a:blip r:embed="rId3"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4" name="TextBox 3"/>
          <p:cNvSpPr txBox="1"/>
          <p:nvPr/>
        </p:nvSpPr>
        <p:spPr>
          <a:xfrm rot="-180000">
            <a:off x="602425" y="3105895"/>
            <a:ext cx="5879298" cy="523220"/>
          </a:xfrm>
          <a:prstGeom prst="rect">
            <a:avLst/>
          </a:prstGeom>
          <a:noFill/>
        </p:spPr>
        <p:txBody>
          <a:bodyPr wrap="square" rtlCol="0">
            <a:spAutoFit/>
          </a:bodyPr>
          <a:lstStyle/>
          <a:p>
            <a:pPr algn="ctr"/>
            <a:r>
              <a:rPr lang="en-US" sz="2800" dirty="0" smtClean="0">
                <a:latin typeface="Candara" pitchFamily="34" charset="0"/>
              </a:rPr>
              <a:t>Hoping Against Hope</a:t>
            </a:r>
            <a:endParaRPr lang="en-US" sz="2800" dirty="0">
              <a:latin typeface="Candara" pitchFamily="34" charset="0"/>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401205"/>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In spite of the humanly impossible situation, Abraham did not waver or </a:t>
            </a:r>
            <a:r>
              <a:rPr lang="en-US" sz="2800" b="1" dirty="0" smtClean="0">
                <a:effectLst>
                  <a:outerShdw blurRad="38100" dist="38100" dir="2700000" algn="tl">
                    <a:srgbClr val="000000">
                      <a:alpha val="43137"/>
                    </a:srgbClr>
                  </a:outerShdw>
                </a:effectLst>
                <a:latin typeface="Cambria" pitchFamily="18" charset="0"/>
              </a:rPr>
              <a:t>“staggered”</a:t>
            </a:r>
            <a:r>
              <a:rPr lang="en-US" sz="2800" b="1" dirty="0" smtClean="0">
                <a:latin typeface="Cambria" pitchFamily="18" charset="0"/>
              </a:rPr>
              <a:t> (hesitated) under the weight of unbelief.  On the contrary, Abraham was strengthened in his </a:t>
            </a:r>
            <a:r>
              <a:rPr lang="en-US" sz="2800" b="1" i="1" dirty="0" smtClean="0">
                <a:effectLst>
                  <a:outerShdw blurRad="38100" dist="38100" dir="2700000" algn="tl">
                    <a:srgbClr val="000000">
                      <a:alpha val="43137"/>
                    </a:srgbClr>
                  </a:outerShdw>
                </a:effectLst>
                <a:latin typeface="Cambria" pitchFamily="18" charset="0"/>
              </a:rPr>
              <a:t>faith</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God, responding to Abraham’s faith, empowered him and Sarah physically to </a:t>
            </a:r>
            <a:r>
              <a:rPr lang="en-US" sz="2800" b="1" u="sng" dirty="0" smtClean="0">
                <a:effectLst>
                  <a:outerShdw blurRad="38100" dist="38100" dir="2700000" algn="tl">
                    <a:srgbClr val="000000">
                      <a:alpha val="43137"/>
                    </a:srgbClr>
                  </a:outerShdw>
                </a:effectLst>
                <a:latin typeface="Cambria" pitchFamily="18" charset="0"/>
              </a:rPr>
              <a:t>generate</a:t>
            </a:r>
            <a:r>
              <a:rPr lang="en-US" sz="2800" b="1" dirty="0" smtClean="0">
                <a:latin typeface="Cambria" pitchFamily="18" charset="0"/>
              </a:rPr>
              <a:t> the child of promise.  Also Abraham gave glory to God, that is, he </a:t>
            </a:r>
            <a:r>
              <a:rPr lang="en-US" sz="2800" b="1" u="sng" dirty="0" smtClean="0">
                <a:effectLst>
                  <a:outerShdw blurRad="38100" dist="38100" dir="2700000" algn="tl">
                    <a:srgbClr val="000000">
                      <a:alpha val="43137"/>
                    </a:srgbClr>
                  </a:outerShdw>
                </a:effectLst>
                <a:latin typeface="Cambria" pitchFamily="18" charset="0"/>
              </a:rPr>
              <a:t>praised</a:t>
            </a:r>
            <a:r>
              <a:rPr lang="en-US" sz="2800" b="1" dirty="0" smtClean="0">
                <a:latin typeface="Cambria" pitchFamily="18" charset="0"/>
              </a:rPr>
              <a:t> God by exalting or exclaiming His attributes.</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4:19 – 21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401205"/>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Here, Paul restates specific details of </a:t>
            </a:r>
            <a:r>
              <a:rPr lang="en-US" sz="2800" b="1" dirty="0" smtClean="0">
                <a:effectLst>
                  <a:outerShdw blurRad="38100" dist="38100" dir="2700000" algn="tl">
                    <a:srgbClr val="000000">
                      <a:alpha val="43137"/>
                    </a:srgbClr>
                  </a:outerShdw>
                </a:effectLst>
                <a:latin typeface="Cambria" pitchFamily="18" charset="0"/>
              </a:rPr>
              <a:t>v18</a:t>
            </a:r>
            <a:r>
              <a:rPr lang="en-US" sz="2800" b="1" dirty="0" smtClean="0">
                <a:latin typeface="Cambria" pitchFamily="18" charset="0"/>
              </a:rPr>
              <a:t> about Abraham’s hope.  Abraham without weakening in his </a:t>
            </a:r>
            <a:r>
              <a:rPr lang="en-US" sz="2800" b="1" i="1" dirty="0" smtClean="0">
                <a:effectLst>
                  <a:outerShdw blurRad="38100" dist="38100" dir="2700000" algn="tl">
                    <a:srgbClr val="000000">
                      <a:alpha val="43137"/>
                    </a:srgbClr>
                  </a:outerShdw>
                </a:effectLst>
                <a:latin typeface="Cambria" pitchFamily="18" charset="0"/>
              </a:rPr>
              <a:t>faith</a:t>
            </a:r>
            <a:r>
              <a:rPr lang="en-US" sz="2800" b="1" dirty="0" smtClean="0">
                <a:latin typeface="Cambria" pitchFamily="18" charset="0"/>
              </a:rPr>
              <a:t> . . . faced the fact (</a:t>
            </a:r>
            <a:r>
              <a:rPr lang="en-US" sz="2800" b="1" i="1" dirty="0" smtClean="0">
                <a:latin typeface="Cambria" pitchFamily="18" charset="0"/>
              </a:rPr>
              <a:t>lit.,</a:t>
            </a:r>
            <a:r>
              <a:rPr lang="en-US" sz="2800" b="1" dirty="0" smtClean="0">
                <a:latin typeface="Cambria" pitchFamily="18" charset="0"/>
              </a:rPr>
              <a:t> “considered carefully”) that his body was as good as </a:t>
            </a:r>
            <a:r>
              <a:rPr lang="en-US" sz="2800" b="1" u="sng" dirty="0" smtClean="0">
                <a:effectLst>
                  <a:outerShdw blurRad="38100" dist="38100" dir="2700000" algn="tl">
                    <a:srgbClr val="000000">
                      <a:alpha val="43137"/>
                    </a:srgbClr>
                  </a:outerShdw>
                </a:effectLst>
                <a:latin typeface="Cambria" pitchFamily="18" charset="0"/>
              </a:rPr>
              <a:t>dead</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Abraham also considered carefully that Sarah’s womb was also </a:t>
            </a:r>
            <a:r>
              <a:rPr lang="en-US" sz="2800" b="1" u="sng" dirty="0" smtClean="0">
                <a:effectLst>
                  <a:outerShdw blurRad="38100" dist="38100" dir="2700000" algn="tl">
                    <a:srgbClr val="000000">
                      <a:alpha val="43137"/>
                    </a:srgbClr>
                  </a:outerShdw>
                </a:effectLst>
                <a:latin typeface="Cambria" pitchFamily="18" charset="0"/>
              </a:rPr>
              <a:t>dead</a:t>
            </a:r>
            <a:r>
              <a:rPr lang="en-US" sz="2800" b="1" dirty="0" smtClean="0">
                <a:latin typeface="Cambria" pitchFamily="18" charset="0"/>
              </a:rPr>
              <a:t>.  She was unable to conceive a child, as had been demonstrated through their life together (</a:t>
            </a:r>
            <a:r>
              <a:rPr lang="en-US" sz="2800" b="1" i="1" dirty="0" smtClean="0">
                <a:latin typeface="Cambria" pitchFamily="18" charset="0"/>
              </a:rPr>
              <a:t>cf.</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Gen. 16:1-2; 18:11</a:t>
            </a:r>
            <a:r>
              <a:rPr lang="en-US" sz="2800" b="1" dirty="0" smtClean="0">
                <a:latin typeface="Cambria" pitchFamily="18" charset="0"/>
              </a:rPr>
              <a:t>) and as was certainly true for her at age 90 (</a:t>
            </a:r>
            <a:r>
              <a:rPr lang="en-US" sz="2800" b="1" dirty="0" smtClean="0">
                <a:effectLst>
                  <a:outerShdw blurRad="38100" dist="38100" dir="2700000" algn="tl">
                    <a:srgbClr val="000000">
                      <a:alpha val="43137"/>
                    </a:srgbClr>
                  </a:outerShdw>
                </a:effectLst>
                <a:latin typeface="Cambria" pitchFamily="18" charset="0"/>
              </a:rPr>
              <a:t>Gen. 17:17</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4:19 – 21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32092"/>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Abraham was fully persuaded that God had power (“spiritual ability”) to do what He had promised.  What confidence in God this spiritual forefather possessed!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Abraham “in hope believed” (</a:t>
            </a:r>
            <a:r>
              <a:rPr lang="en-US" sz="2800" b="1" dirty="0" smtClean="0">
                <a:effectLst>
                  <a:outerShdw blurRad="38100" dist="38100" dir="2700000" algn="tl">
                    <a:srgbClr val="000000">
                      <a:alpha val="43137"/>
                    </a:srgbClr>
                  </a:outerShdw>
                </a:effectLst>
                <a:latin typeface="Cambria" pitchFamily="18" charset="0"/>
              </a:rPr>
              <a:t>4:18</a:t>
            </a:r>
            <a:r>
              <a:rPr lang="en-US" sz="2800" b="1" dirty="0" smtClean="0">
                <a:latin typeface="Cambria" pitchFamily="18" charset="0"/>
              </a:rPr>
              <a:t>); he was not weak in faith despite overwhelming odds (</a:t>
            </a:r>
            <a:r>
              <a:rPr lang="en-US" sz="2800" b="1" dirty="0" smtClean="0">
                <a:effectLst>
                  <a:outerShdw blurRad="38100" dist="38100" dir="2700000" algn="tl">
                    <a:srgbClr val="000000">
                      <a:alpha val="43137"/>
                    </a:srgbClr>
                  </a:outerShdw>
                </a:effectLst>
                <a:latin typeface="Cambria" pitchFamily="18" charset="0"/>
              </a:rPr>
              <a:t>4:19</a:t>
            </a:r>
            <a:r>
              <a:rPr lang="en-US" sz="2800" b="1" dirty="0" smtClean="0">
                <a:latin typeface="Cambria" pitchFamily="18" charset="0"/>
              </a:rPr>
              <a:t>); he was not divided in his thinking by unbelief (</a:t>
            </a:r>
            <a:r>
              <a:rPr lang="en-US" sz="2800" b="1" dirty="0" smtClean="0">
                <a:effectLst>
                  <a:outerShdw blurRad="38100" dist="38100" dir="2700000" algn="tl">
                    <a:srgbClr val="000000">
                      <a:alpha val="43137"/>
                    </a:srgbClr>
                  </a:outerShdw>
                </a:effectLst>
                <a:latin typeface="Cambria" pitchFamily="18" charset="0"/>
              </a:rPr>
              <a:t>4:20a</a:t>
            </a:r>
            <a:r>
              <a:rPr lang="en-US" sz="2800" b="1" dirty="0" smtClean="0">
                <a:latin typeface="Cambria" pitchFamily="18" charset="0"/>
              </a:rPr>
              <a:t>); he was empowered by faith (</a:t>
            </a:r>
            <a:r>
              <a:rPr lang="en-US" sz="2800" b="1" dirty="0" smtClean="0">
                <a:effectLst>
                  <a:outerShdw blurRad="38100" dist="38100" dir="2700000" algn="tl">
                    <a:srgbClr val="000000">
                      <a:alpha val="43137"/>
                    </a:srgbClr>
                  </a:outerShdw>
                </a:effectLst>
                <a:latin typeface="Cambria" pitchFamily="18" charset="0"/>
              </a:rPr>
              <a:t>4:20b</a:t>
            </a:r>
            <a:r>
              <a:rPr lang="en-US" sz="2800" b="1" dirty="0" smtClean="0">
                <a:latin typeface="Cambria" pitchFamily="18" charset="0"/>
              </a:rPr>
              <a:t>); and he was fully persuaded God has the ability to do what He had said (</a:t>
            </a:r>
            <a:r>
              <a:rPr lang="en-US" sz="2800" b="1" dirty="0" smtClean="0">
                <a:effectLst>
                  <a:outerShdw blurRad="38100" dist="38100" dir="2700000" algn="tl">
                    <a:srgbClr val="000000">
                      <a:alpha val="43137"/>
                    </a:srgbClr>
                  </a:outerShdw>
                </a:effectLst>
                <a:latin typeface="Cambria" pitchFamily="18" charset="0"/>
              </a:rPr>
              <a:t>4:21</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4:19 – 21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32092"/>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Abraham was fully persuaded that God had power (“spiritual ability”) to do what He had promised.  What confidence in God this spiritual forefather possessed!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Abraham “in hope believed” (</a:t>
            </a:r>
            <a:r>
              <a:rPr lang="en-US" sz="2800" b="1" dirty="0" smtClean="0">
                <a:effectLst>
                  <a:outerShdw blurRad="38100" dist="38100" dir="2700000" algn="tl">
                    <a:srgbClr val="000000">
                      <a:alpha val="43137"/>
                    </a:srgbClr>
                  </a:outerShdw>
                </a:effectLst>
                <a:latin typeface="Cambria" pitchFamily="18" charset="0"/>
              </a:rPr>
              <a:t>4:18</a:t>
            </a:r>
            <a:r>
              <a:rPr lang="en-US" sz="2800" b="1" dirty="0" smtClean="0">
                <a:latin typeface="Cambria" pitchFamily="18" charset="0"/>
              </a:rPr>
              <a:t>); he was not weak in faith despite overwhelming odds (</a:t>
            </a:r>
            <a:r>
              <a:rPr lang="en-US" sz="2800" b="1" dirty="0" smtClean="0">
                <a:effectLst>
                  <a:outerShdw blurRad="38100" dist="38100" dir="2700000" algn="tl">
                    <a:srgbClr val="000000">
                      <a:alpha val="43137"/>
                    </a:srgbClr>
                  </a:outerShdw>
                </a:effectLst>
                <a:latin typeface="Cambria" pitchFamily="18" charset="0"/>
              </a:rPr>
              <a:t>4:19</a:t>
            </a:r>
            <a:r>
              <a:rPr lang="en-US" sz="2800" b="1" dirty="0" smtClean="0">
                <a:latin typeface="Cambria" pitchFamily="18" charset="0"/>
              </a:rPr>
              <a:t>); he was not divided in his thinking by unbelief (</a:t>
            </a:r>
            <a:r>
              <a:rPr lang="en-US" sz="2800" b="1" dirty="0" smtClean="0">
                <a:effectLst>
                  <a:outerShdw blurRad="38100" dist="38100" dir="2700000" algn="tl">
                    <a:srgbClr val="000000">
                      <a:alpha val="43137"/>
                    </a:srgbClr>
                  </a:outerShdw>
                </a:effectLst>
                <a:latin typeface="Cambria" pitchFamily="18" charset="0"/>
              </a:rPr>
              <a:t>4:20a</a:t>
            </a:r>
            <a:r>
              <a:rPr lang="en-US" sz="2800" b="1" dirty="0" smtClean="0">
                <a:latin typeface="Cambria" pitchFamily="18" charset="0"/>
              </a:rPr>
              <a:t>); he was empowered by faith (</a:t>
            </a:r>
            <a:r>
              <a:rPr lang="en-US" sz="2800" b="1" dirty="0" smtClean="0">
                <a:effectLst>
                  <a:outerShdw blurRad="38100" dist="38100" dir="2700000" algn="tl">
                    <a:srgbClr val="000000">
                      <a:alpha val="43137"/>
                    </a:srgbClr>
                  </a:outerShdw>
                </a:effectLst>
                <a:latin typeface="Cambria" pitchFamily="18" charset="0"/>
              </a:rPr>
              <a:t>4:20b</a:t>
            </a:r>
            <a:r>
              <a:rPr lang="en-US" sz="2800" b="1" dirty="0" smtClean="0">
                <a:latin typeface="Cambria" pitchFamily="18" charset="0"/>
              </a:rPr>
              <a:t>); and he was fully persuaded God has the ability to do what He had said (</a:t>
            </a:r>
            <a:r>
              <a:rPr lang="en-US" sz="2800" b="1" dirty="0" smtClean="0">
                <a:effectLst>
                  <a:outerShdw blurRad="38100" dist="38100" dir="2700000" algn="tl">
                    <a:srgbClr val="000000">
                      <a:alpha val="43137"/>
                    </a:srgbClr>
                  </a:outerShdw>
                </a:effectLst>
                <a:latin typeface="Cambria" pitchFamily="18" charset="0"/>
              </a:rPr>
              <a:t>4:21</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4:19 – 21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4:22 – 25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04800" y="1143000"/>
            <a:ext cx="8595360" cy="4801314"/>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274320" tIns="182880" rIns="274320" bIns="182880" rtlCol="0">
            <a:spAutoFit/>
          </a:bodyPr>
          <a:lstStyle/>
          <a:p>
            <a:r>
              <a:rPr lang="en-US" sz="3200" b="1" baseline="30000" dirty="0" smtClean="0">
                <a:effectLst>
                  <a:outerShdw blurRad="38100" dist="38100" dir="2700000" algn="tl">
                    <a:srgbClr val="000000">
                      <a:alpha val="43137"/>
                    </a:srgbClr>
                  </a:outerShdw>
                </a:effectLst>
                <a:latin typeface="Georgia" pitchFamily="18" charset="0"/>
              </a:rPr>
              <a:t>22</a:t>
            </a:r>
            <a:r>
              <a:rPr lang="en-US" sz="3200" i="1" dirty="0" smtClean="0">
                <a:latin typeface="Georgia" pitchFamily="18" charset="0"/>
              </a:rPr>
              <a:t>This is why “it was credited to him as righteousness.”  </a:t>
            </a:r>
            <a:r>
              <a:rPr lang="en-US" sz="3200" b="1" baseline="30000" dirty="0" smtClean="0">
                <a:effectLst>
                  <a:outerShdw blurRad="38100" dist="38100" dir="2700000" algn="tl">
                    <a:srgbClr val="000000">
                      <a:alpha val="43137"/>
                    </a:srgbClr>
                  </a:outerShdw>
                </a:effectLst>
                <a:latin typeface="Georgia" pitchFamily="18" charset="0"/>
              </a:rPr>
              <a:t>23</a:t>
            </a:r>
            <a:r>
              <a:rPr lang="en-US" sz="3200" i="1" dirty="0" smtClean="0">
                <a:latin typeface="Georgia" pitchFamily="18" charset="0"/>
              </a:rPr>
              <a:t>The words “it was credited to him” were written not for him alone,  </a:t>
            </a:r>
            <a:r>
              <a:rPr lang="en-US" sz="3200" b="1" baseline="30000" dirty="0" smtClean="0">
                <a:effectLst>
                  <a:outerShdw blurRad="38100" dist="38100" dir="2700000" algn="tl">
                    <a:srgbClr val="000000">
                      <a:alpha val="43137"/>
                    </a:srgbClr>
                  </a:outerShdw>
                </a:effectLst>
                <a:latin typeface="Georgia" pitchFamily="18" charset="0"/>
              </a:rPr>
              <a:t>24</a:t>
            </a:r>
            <a:r>
              <a:rPr lang="en-US" sz="3200" i="1" dirty="0" smtClean="0">
                <a:latin typeface="Georgia" pitchFamily="18" charset="0"/>
              </a:rPr>
              <a:t>but also for us, to whom God will credit righteousness—for us who believe in him who raised Jesus our Lord from the dead.  </a:t>
            </a:r>
            <a:r>
              <a:rPr lang="en-US" sz="3200" b="1" baseline="30000" dirty="0" smtClean="0">
                <a:effectLst>
                  <a:outerShdw blurRad="38100" dist="38100" dir="2700000" algn="tl">
                    <a:srgbClr val="000000">
                      <a:alpha val="43137"/>
                    </a:srgbClr>
                  </a:outerShdw>
                </a:effectLst>
                <a:latin typeface="Georgia" pitchFamily="18" charset="0"/>
              </a:rPr>
              <a:t>25</a:t>
            </a:r>
            <a:r>
              <a:rPr lang="en-US" sz="3200" i="1" dirty="0" smtClean="0">
                <a:latin typeface="Georgia" pitchFamily="18" charset="0"/>
              </a:rPr>
              <a:t>He was delivered over to death for our sins and was raised to life for our justification.  </a:t>
            </a:r>
            <a:endParaRPr lang="en-US" sz="1600" dirty="0"/>
          </a:p>
        </p:txBody>
      </p:sp>
      <p:cxnSp>
        <p:nvCxnSpPr>
          <p:cNvPr id="15" name="Straight Connector 14"/>
          <p:cNvCxnSpPr/>
          <p:nvPr/>
        </p:nvCxnSpPr>
        <p:spPr>
          <a:xfrm>
            <a:off x="4419600" y="1828800"/>
            <a:ext cx="155448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609600" y="3733800"/>
            <a:ext cx="365760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609600" y="5715000"/>
            <a:ext cx="21945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970318"/>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From a natural, human perspective, one might think that Abraham’s obedience to the command of God </a:t>
            </a:r>
            <a:r>
              <a:rPr lang="en-US" sz="2800" b="1" u="sng" dirty="0" smtClean="0">
                <a:effectLst>
                  <a:outerShdw blurRad="38100" dist="38100" dir="2700000" algn="tl">
                    <a:srgbClr val="000000">
                      <a:alpha val="43137"/>
                    </a:srgbClr>
                  </a:outerShdw>
                </a:effectLst>
                <a:latin typeface="Cambria" pitchFamily="18" charset="0"/>
              </a:rPr>
              <a:t>earned</a:t>
            </a:r>
            <a:r>
              <a:rPr lang="en-US" sz="2800" b="1" dirty="0" smtClean="0">
                <a:latin typeface="Cambria" pitchFamily="18" charset="0"/>
              </a:rPr>
              <a:t> him the covenant blessing.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But Paul’s illustration from Mount Moriah proves that Abraham’s obedience was simply a </a:t>
            </a:r>
            <a:r>
              <a:rPr lang="en-US" sz="2800" b="1" i="1" u="sng" dirty="0" smtClean="0">
                <a:latin typeface="Cambria" pitchFamily="18" charset="0"/>
              </a:rPr>
              <a:t>visible</a:t>
            </a:r>
            <a:r>
              <a:rPr lang="en-US" sz="2800" b="1" dirty="0" smtClean="0">
                <a:latin typeface="Cambria" pitchFamily="18" charset="0"/>
              </a:rPr>
              <a:t> </a:t>
            </a:r>
            <a:r>
              <a:rPr lang="en-US" sz="2800" b="1" i="1" u="sng" dirty="0" smtClean="0">
                <a:latin typeface="Cambria" pitchFamily="18" charset="0"/>
              </a:rPr>
              <a:t>manifestation</a:t>
            </a:r>
            <a:r>
              <a:rPr lang="en-US" sz="2800" b="1" dirty="0" smtClean="0">
                <a:latin typeface="Cambria" pitchFamily="18" charset="0"/>
              </a:rPr>
              <a:t> of his </a:t>
            </a:r>
            <a:r>
              <a:rPr lang="en-US" sz="2800" b="1" i="1" dirty="0" smtClean="0">
                <a:effectLst>
                  <a:outerShdw blurRad="38100" dist="38100" dir="2700000" algn="tl">
                    <a:srgbClr val="000000">
                      <a:alpha val="43137"/>
                    </a:srgbClr>
                  </a:outerShdw>
                </a:effectLst>
                <a:latin typeface="Cambria" pitchFamily="18" charset="0"/>
              </a:rPr>
              <a:t>faith</a:t>
            </a:r>
            <a:r>
              <a:rPr lang="en-US" sz="2800" b="1" dirty="0" smtClean="0">
                <a:latin typeface="Cambria" pitchFamily="18" charset="0"/>
              </a:rPr>
              <a:t>, and that it was his faith that allowed him to </a:t>
            </a:r>
            <a:r>
              <a:rPr lang="en-US" sz="2800" b="1" u="sng" dirty="0" smtClean="0">
                <a:effectLst>
                  <a:outerShdw blurRad="38100" dist="38100" dir="2700000" algn="tl">
                    <a:srgbClr val="000000">
                      <a:alpha val="43137"/>
                    </a:srgbClr>
                  </a:outerShdw>
                </a:effectLst>
                <a:latin typeface="Cambria" pitchFamily="18" charset="0"/>
              </a:rPr>
              <a:t>receive</a:t>
            </a:r>
            <a:r>
              <a:rPr lang="en-US" sz="2800" b="1" dirty="0" smtClean="0">
                <a:latin typeface="Cambria" pitchFamily="18" charset="0"/>
              </a:rPr>
              <a:t> God’s gift of righteousness.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4:22 – 25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0070C0">
            <a:alpha val="85000"/>
          </a:srgbClr>
        </a:solidFill>
        <a:effectLst/>
      </p:bgPr>
    </p:bg>
    <p:spTree>
      <p:nvGrpSpPr>
        <p:cNvPr id="1" name=""/>
        <p:cNvGrpSpPr/>
        <p:nvPr/>
      </p:nvGrpSpPr>
      <p:grpSpPr>
        <a:xfrm>
          <a:off x="0" y="0"/>
          <a:ext cx="0" cy="0"/>
          <a:chOff x="0" y="0"/>
          <a:chExt cx="0" cy="0"/>
        </a:xfrm>
      </p:grpSpPr>
      <p:pic>
        <p:nvPicPr>
          <p:cNvPr id="2" name="Picture 1" descr="Abraham Sacrifice Isaac-2.jpg"/>
          <p:cNvPicPr>
            <a:picLocks noChangeAspect="1"/>
          </p:cNvPicPr>
          <p:nvPr/>
        </p:nvPicPr>
        <p:blipFill>
          <a:blip r:embed="rId2" cstate="print"/>
          <a:stretch>
            <a:fillRect/>
          </a:stretch>
        </p:blipFill>
        <p:spPr>
          <a:xfrm>
            <a:off x="609600" y="228600"/>
            <a:ext cx="7902223" cy="5486400"/>
          </a:xfrm>
          <a:prstGeom prst="rect">
            <a:avLst/>
          </a:prstGeom>
          <a:ln>
            <a:noFill/>
          </a:ln>
          <a:effectLst>
            <a:outerShdw blurRad="190500" algn="tl" rotWithShape="0">
              <a:srgbClr val="000000">
                <a:alpha val="70000"/>
              </a:srgbClr>
            </a:outerShdw>
          </a:effectLst>
        </p:spPr>
      </p:pic>
      <p:sp>
        <p:nvSpPr>
          <p:cNvPr id="3" name="TextBox 2"/>
          <p:cNvSpPr txBox="1"/>
          <p:nvPr/>
        </p:nvSpPr>
        <p:spPr>
          <a:xfrm>
            <a:off x="609600" y="6019800"/>
            <a:ext cx="7924800" cy="523220"/>
          </a:xfrm>
          <a:prstGeom prst="rect">
            <a:avLst/>
          </a:prstGeom>
          <a:noFill/>
        </p:spPr>
        <p:txBody>
          <a:bodyPr wrap="square" rtlCol="0">
            <a:spAutoFit/>
          </a:bodyPr>
          <a:lstStyle/>
          <a:p>
            <a:pPr algn="ctr"/>
            <a:r>
              <a:rPr lang="en-US" sz="2800" i="1" dirty="0" smtClean="0">
                <a:solidFill>
                  <a:srgbClr val="FFFF00"/>
                </a:solidFill>
                <a:latin typeface="Georgia" pitchFamily="18" charset="0"/>
              </a:rPr>
              <a:t>Abraham sacrificing Isaac</a:t>
            </a:r>
            <a:endParaRPr lang="en-US" sz="2800" i="1" dirty="0">
              <a:solidFill>
                <a:srgbClr val="FFFF00"/>
              </a:solidFill>
              <a:latin typeface="Georg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Paul belabored the point in order to make an important connection.  Abraham is the </a:t>
            </a:r>
            <a:r>
              <a:rPr lang="en-US" sz="2800" b="1" i="1" dirty="0" smtClean="0">
                <a:effectLst>
                  <a:outerShdw blurRad="38100" dist="38100" dir="2700000" algn="tl">
                    <a:srgbClr val="000000">
                      <a:alpha val="43137"/>
                    </a:srgbClr>
                  </a:outerShdw>
                </a:effectLst>
                <a:latin typeface="Cambria" pitchFamily="18" charset="0"/>
              </a:rPr>
              <a:t>father</a:t>
            </a:r>
            <a:r>
              <a:rPr lang="en-US" sz="2800" b="1" dirty="0" smtClean="0">
                <a:latin typeface="Cambria" pitchFamily="18" charset="0"/>
              </a:rPr>
              <a:t> of the Hebrews, but not of them only.  He is the </a:t>
            </a:r>
            <a:r>
              <a:rPr lang="en-US" sz="2800" b="1" i="1" dirty="0" smtClean="0">
                <a:effectLst>
                  <a:outerShdw blurRad="38100" dist="38100" dir="2700000" algn="tl">
                    <a:srgbClr val="000000">
                      <a:alpha val="43137"/>
                    </a:srgbClr>
                  </a:outerShdw>
                </a:effectLst>
                <a:latin typeface="Cambria" pitchFamily="18" charset="0"/>
              </a:rPr>
              <a:t>father</a:t>
            </a:r>
            <a:r>
              <a:rPr lang="en-US" sz="2800" b="1" dirty="0" smtClean="0">
                <a:latin typeface="Cambria" pitchFamily="18" charset="0"/>
              </a:rPr>
              <a:t> of all who receive God’s grace through faith and are declared </a:t>
            </a:r>
            <a:r>
              <a:rPr lang="en-US" sz="2800" b="1" u="sng" dirty="0" smtClean="0">
                <a:effectLst>
                  <a:outerShdw blurRad="38100" dist="38100" dir="2700000" algn="tl">
                    <a:srgbClr val="000000">
                      <a:alpha val="43137"/>
                    </a:srgbClr>
                  </a:outerShdw>
                </a:effectLst>
                <a:latin typeface="Cambria" pitchFamily="18" charset="0"/>
              </a:rPr>
              <a:t>righteous</a:t>
            </a:r>
            <a:r>
              <a:rPr lang="en-US" sz="2800" b="1" dirty="0" smtClean="0">
                <a:latin typeface="Cambria" pitchFamily="18" charset="0"/>
              </a:rPr>
              <a:t> through no merit of their own.</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only difference between Abraham and us is what, specifically, we are to </a:t>
            </a:r>
            <a:r>
              <a:rPr lang="en-US" sz="2800" b="1" u="sng" dirty="0" smtClean="0">
                <a:effectLst>
                  <a:outerShdw blurRad="38100" dist="38100" dir="2700000" algn="tl">
                    <a:srgbClr val="000000">
                      <a:alpha val="43137"/>
                    </a:srgbClr>
                  </a:outerShdw>
                </a:effectLst>
                <a:latin typeface="Cambria" pitchFamily="18" charset="0"/>
              </a:rPr>
              <a:t>believe</a:t>
            </a:r>
            <a:r>
              <a:rPr lang="en-US" sz="2800" b="1" dirty="0" smtClean="0">
                <a:latin typeface="Cambria" pitchFamily="18" charset="0"/>
              </a:rPr>
              <a:t>.  Abraham was called to obey the command of God to </a:t>
            </a:r>
            <a:r>
              <a:rPr lang="en-US" sz="2800" b="1" u="sng" dirty="0" smtClean="0">
                <a:effectLst>
                  <a:outerShdw blurRad="38100" dist="38100" dir="2700000" algn="tl">
                    <a:srgbClr val="000000">
                      <a:alpha val="43137"/>
                    </a:srgbClr>
                  </a:outerShdw>
                </a:effectLst>
                <a:latin typeface="Cambria" pitchFamily="18" charset="0"/>
              </a:rPr>
              <a:t>sacrifice</a:t>
            </a:r>
            <a:r>
              <a:rPr lang="en-US" sz="2800" b="1" dirty="0" smtClean="0">
                <a:latin typeface="Cambria" pitchFamily="18" charset="0"/>
              </a:rPr>
              <a:t> his only son, Isaac, with the under-standing that </a:t>
            </a:r>
            <a:r>
              <a:rPr lang="en-US" sz="2800" b="1" i="1" dirty="0" smtClean="0">
                <a:effectLst>
                  <a:outerShdw blurRad="38100" dist="38100" dir="2700000" algn="tl">
                    <a:srgbClr val="000000">
                      <a:alpha val="43137"/>
                    </a:srgbClr>
                  </a:outerShdw>
                </a:effectLst>
                <a:latin typeface="Cambria" pitchFamily="18" charset="0"/>
              </a:rPr>
              <a:t>“God will provide”</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Gen 22:8</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4:22 – 25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We are called to “believe in Him who raised Jesus our Lord from the dead, he who was </a:t>
            </a:r>
            <a:r>
              <a:rPr lang="en-US" sz="2800" b="1" i="1" dirty="0" smtClean="0">
                <a:effectLst>
                  <a:outerShdw blurRad="38100" dist="38100" dir="2700000" algn="tl">
                    <a:srgbClr val="000000">
                      <a:alpha val="43137"/>
                    </a:srgbClr>
                  </a:outerShdw>
                </a:effectLst>
                <a:latin typeface="Cambria" pitchFamily="18" charset="0"/>
              </a:rPr>
              <a:t>delivered up</a:t>
            </a:r>
            <a:r>
              <a:rPr lang="en-US" sz="2800" b="1" dirty="0" smtClean="0">
                <a:latin typeface="Cambria" pitchFamily="18" charset="0"/>
              </a:rPr>
              <a:t> because of our transgressions, and he was </a:t>
            </a:r>
            <a:r>
              <a:rPr lang="en-US" sz="2800" b="1" i="1" dirty="0" smtClean="0">
                <a:effectLst>
                  <a:outerShdw blurRad="38100" dist="38100" dir="2700000" algn="tl">
                    <a:srgbClr val="000000">
                      <a:alpha val="43137"/>
                    </a:srgbClr>
                  </a:outerShdw>
                </a:effectLst>
                <a:latin typeface="Cambria" pitchFamily="18" charset="0"/>
              </a:rPr>
              <a:t>raised up</a:t>
            </a:r>
            <a:r>
              <a:rPr lang="en-US" sz="2800" b="1" dirty="0" smtClean="0">
                <a:latin typeface="Cambria" pitchFamily="18" charset="0"/>
              </a:rPr>
              <a:t> because of our justification (</a:t>
            </a:r>
            <a:r>
              <a:rPr lang="en-US" sz="2800" b="1" dirty="0" smtClean="0">
                <a:effectLst>
                  <a:outerShdw blurRad="38100" dist="38100" dir="2700000" algn="tl">
                    <a:srgbClr val="000000">
                      <a:alpha val="43137"/>
                    </a:srgbClr>
                  </a:outerShdw>
                </a:effectLst>
                <a:latin typeface="Cambria" pitchFamily="18" charset="0"/>
              </a:rPr>
              <a:t>4:24-25</a:t>
            </a:r>
            <a:r>
              <a:rPr lang="en-US" sz="2800" b="1" dirty="0" smtClean="0">
                <a:latin typeface="Cambria" pitchFamily="18" charset="0"/>
              </a:rPr>
              <a:t>).  This righteousness of grace is </a:t>
            </a:r>
            <a:r>
              <a:rPr lang="en-US" sz="2800" b="1" dirty="0" smtClean="0">
                <a:effectLst>
                  <a:outerShdw blurRad="38100" dist="38100" dir="2700000" algn="tl">
                    <a:srgbClr val="000000">
                      <a:alpha val="43137"/>
                    </a:srgbClr>
                  </a:outerShdw>
                </a:effectLst>
                <a:latin typeface="Cambria" pitchFamily="18" charset="0"/>
              </a:rPr>
              <a:t>“imputed”</a:t>
            </a:r>
            <a:r>
              <a:rPr lang="en-US" sz="2800" b="1" dirty="0" smtClean="0">
                <a:latin typeface="Cambria" pitchFamily="18" charset="0"/>
              </a:rPr>
              <a:t> to every believer.</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This is the gospel in its most straightforward terms.  Christ </a:t>
            </a:r>
            <a:r>
              <a:rPr lang="en-US" sz="2800" b="1" u="sng" dirty="0" smtClean="0">
                <a:effectLst>
                  <a:outerShdw blurRad="38100" dist="38100" dir="2700000" algn="tl">
                    <a:srgbClr val="000000">
                      <a:alpha val="43137"/>
                    </a:srgbClr>
                  </a:outerShdw>
                </a:effectLst>
                <a:latin typeface="Cambria" pitchFamily="18" charset="0"/>
              </a:rPr>
              <a:t>died</a:t>
            </a:r>
            <a:r>
              <a:rPr lang="en-US" sz="2800" b="1" dirty="0" smtClean="0">
                <a:latin typeface="Cambria" pitchFamily="18" charset="0"/>
              </a:rPr>
              <a:t> for our sins according to the Scriptures and He was </a:t>
            </a:r>
            <a:r>
              <a:rPr lang="en-US" sz="2800" b="1" u="sng" dirty="0" smtClean="0">
                <a:effectLst>
                  <a:outerShdw blurRad="38100" dist="38100" dir="2700000" algn="tl">
                    <a:srgbClr val="000000">
                      <a:alpha val="43137"/>
                    </a:srgbClr>
                  </a:outerShdw>
                </a:effectLst>
                <a:latin typeface="Cambria" pitchFamily="18" charset="0"/>
              </a:rPr>
              <a:t>buried</a:t>
            </a:r>
            <a:r>
              <a:rPr lang="en-US" sz="2800" b="1" dirty="0" smtClean="0">
                <a:latin typeface="Cambria" pitchFamily="18" charset="0"/>
              </a:rPr>
              <a:t>.  Then Christ was </a:t>
            </a:r>
            <a:r>
              <a:rPr lang="en-US" sz="2800" b="1" u="sng" dirty="0" smtClean="0">
                <a:effectLst>
                  <a:outerShdw blurRad="38100" dist="38100" dir="2700000" algn="tl">
                    <a:srgbClr val="000000">
                      <a:alpha val="43137"/>
                    </a:srgbClr>
                  </a:outerShdw>
                </a:effectLst>
                <a:latin typeface="Cambria" pitchFamily="18" charset="0"/>
              </a:rPr>
              <a:t>raised</a:t>
            </a:r>
            <a:r>
              <a:rPr lang="en-US" sz="2800" b="1" dirty="0" smtClean="0">
                <a:latin typeface="Cambria" pitchFamily="18" charset="0"/>
              </a:rPr>
              <a:t> from the dead and was seen by His disciples, including a meeting with more than five hundred followers (</a:t>
            </a:r>
            <a:r>
              <a:rPr lang="en-US" sz="2800" b="1" dirty="0" smtClean="0">
                <a:effectLst>
                  <a:outerShdw blurRad="38100" dist="38100" dir="2700000" algn="tl">
                    <a:srgbClr val="000000">
                      <a:alpha val="43137"/>
                    </a:srgbClr>
                  </a:outerShdw>
                </a:effectLst>
                <a:latin typeface="Cambria" pitchFamily="18" charset="0"/>
              </a:rPr>
              <a:t>1Cor 15:3-6</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4:22 – 25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Christ’s death as God’s </a:t>
            </a:r>
            <a:r>
              <a:rPr lang="en-US" sz="2800" b="1" i="1" dirty="0" smtClean="0">
                <a:effectLst>
                  <a:outerShdw blurRad="38100" dist="38100" dir="2700000" algn="tl">
                    <a:srgbClr val="000000">
                      <a:alpha val="43137"/>
                    </a:srgbClr>
                  </a:outerShdw>
                </a:effectLst>
                <a:latin typeface="Cambria" pitchFamily="18" charset="0"/>
              </a:rPr>
              <a:t>sacrificial Lamb</a:t>
            </a:r>
            <a:r>
              <a:rPr lang="en-US" sz="2800" b="1" dirty="0" smtClean="0">
                <a:latin typeface="Cambria" pitchFamily="18" charset="0"/>
              </a:rPr>
              <a:t> was to pay the redemptive price for the sins of all people (</a:t>
            </a:r>
            <a:r>
              <a:rPr lang="en-US" sz="2800" b="1" dirty="0" smtClean="0">
                <a:effectLst>
                  <a:outerShdw blurRad="38100" dist="38100" dir="2700000" algn="tl">
                    <a:srgbClr val="000000">
                      <a:alpha val="43137"/>
                    </a:srgbClr>
                  </a:outerShdw>
                </a:effectLst>
                <a:latin typeface="Cambria" pitchFamily="18" charset="0"/>
              </a:rPr>
              <a:t>3:23</a:t>
            </a:r>
            <a:r>
              <a:rPr lang="en-US" sz="2800" b="1" dirty="0" smtClean="0">
                <a:latin typeface="Cambria" pitchFamily="18" charset="0"/>
              </a:rPr>
              <a:t>) so that God might be free to </a:t>
            </a:r>
            <a:r>
              <a:rPr lang="en-US" sz="2800" b="1" u="sng" dirty="0" smtClean="0">
                <a:effectLst>
                  <a:outerShdw blurRad="38100" dist="38100" dir="2700000" algn="tl">
                    <a:srgbClr val="000000">
                      <a:alpha val="43137"/>
                    </a:srgbClr>
                  </a:outerShdw>
                </a:effectLst>
                <a:latin typeface="Cambria" pitchFamily="18" charset="0"/>
              </a:rPr>
              <a:t>forgive</a:t>
            </a:r>
            <a:r>
              <a:rPr lang="en-US" sz="2800" b="1" dirty="0" smtClean="0">
                <a:latin typeface="Cambria" pitchFamily="18" charset="0"/>
              </a:rPr>
              <a:t> those who respond by </a:t>
            </a:r>
            <a:r>
              <a:rPr lang="en-US" sz="2800" b="1" i="1" dirty="0" smtClean="0">
                <a:effectLst>
                  <a:outerShdw blurRad="38100" dist="38100" dir="2700000" algn="tl">
                    <a:srgbClr val="000000">
                      <a:alpha val="43137"/>
                    </a:srgbClr>
                  </a:outerShdw>
                </a:effectLst>
                <a:latin typeface="Cambria" pitchFamily="18" charset="0"/>
              </a:rPr>
              <a:t>faith</a:t>
            </a:r>
            <a:r>
              <a:rPr lang="en-US" sz="2800" b="1" dirty="0" smtClean="0">
                <a:latin typeface="Cambria" pitchFamily="18" charset="0"/>
              </a:rPr>
              <a:t> to that provision.  Christ’s </a:t>
            </a:r>
            <a:r>
              <a:rPr lang="en-US" sz="2800" b="1" i="1" dirty="0" smtClean="0">
                <a:effectLst>
                  <a:outerShdw blurRad="38100" dist="38100" dir="2700000" algn="tl">
                    <a:srgbClr val="000000">
                      <a:alpha val="43137"/>
                    </a:srgbClr>
                  </a:outerShdw>
                </a:effectLst>
                <a:latin typeface="Cambria" pitchFamily="18" charset="0"/>
              </a:rPr>
              <a:t>resurrection</a:t>
            </a:r>
            <a:r>
              <a:rPr lang="en-US" sz="2800" b="1" dirty="0" smtClean="0">
                <a:latin typeface="Cambria" pitchFamily="18" charset="0"/>
              </a:rPr>
              <a:t> was the proof of God’s acceptance of Jesus’ sacrifice (</a:t>
            </a:r>
            <a:r>
              <a:rPr lang="en-US" sz="2800" b="1" i="1" dirty="0" smtClean="0">
                <a:latin typeface="Cambria" pitchFamily="18" charset="0"/>
              </a:rPr>
              <a:t>cf.</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1:4</a:t>
            </a:r>
            <a:r>
              <a:rPr lang="en-US" sz="2800" b="1" dirty="0" smtClean="0">
                <a:latin typeface="Cambria" pitchFamily="18" charset="0"/>
              </a:rPr>
              <a:t>).  Thus because He lives, God can credit (</a:t>
            </a:r>
            <a:r>
              <a:rPr lang="en-US" sz="2800" b="1" i="1" dirty="0" smtClean="0">
                <a:effectLst>
                  <a:outerShdw blurRad="38100" dist="38100" dir="2700000" algn="tl">
                    <a:srgbClr val="000000">
                      <a:alpha val="43137"/>
                    </a:srgbClr>
                  </a:outerShdw>
                </a:effectLst>
                <a:latin typeface="Cambria" pitchFamily="18" charset="0"/>
              </a:rPr>
              <a:t>impute</a:t>
            </a:r>
            <a:r>
              <a:rPr lang="en-US" sz="2800" b="1" dirty="0" smtClean="0">
                <a:latin typeface="Cambria" pitchFamily="18" charset="0"/>
              </a:rPr>
              <a:t>) His provided righteous-ness to the account of every person who responds by </a:t>
            </a:r>
            <a:r>
              <a:rPr lang="en-US" sz="2800" b="1" i="1" dirty="0" smtClean="0">
                <a:effectLst>
                  <a:outerShdw blurRad="38100" dist="38100" dir="2700000" algn="tl">
                    <a:srgbClr val="000000">
                      <a:alpha val="43137"/>
                    </a:srgbClr>
                  </a:outerShdw>
                </a:effectLst>
                <a:latin typeface="Cambria" pitchFamily="18" charset="0"/>
              </a:rPr>
              <a:t>faith</a:t>
            </a:r>
            <a:r>
              <a:rPr lang="en-US" sz="2800" b="1" dirty="0" smtClean="0">
                <a:latin typeface="Cambria" pitchFamily="18" charset="0"/>
              </a:rPr>
              <a:t> to that offer.</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And by trusting in God’s provision despite the apparent finality of death, we </a:t>
            </a:r>
            <a:r>
              <a:rPr lang="en-US" sz="2800" b="1" i="1" dirty="0" smtClean="0">
                <a:effectLst>
                  <a:outerShdw blurRad="38100" dist="38100" dir="2700000" algn="tl">
                    <a:srgbClr val="000000">
                      <a:alpha val="43137"/>
                    </a:srgbClr>
                  </a:outerShdw>
                </a:effectLst>
                <a:latin typeface="Cambria" pitchFamily="18" charset="0"/>
              </a:rPr>
              <a:t>“hope against hope”</a:t>
            </a:r>
            <a:r>
              <a:rPr lang="en-US" sz="2800" b="1" dirty="0" smtClean="0">
                <a:latin typeface="Cambria" pitchFamily="18" charset="0"/>
              </a:rPr>
              <a:t> and receive the gift of eternal life.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4:22 – 25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32092"/>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Overview of Ch 4: </a:t>
            </a:r>
          </a:p>
          <a:p>
            <a:endParaRPr lang="en-US" sz="2800" b="1" dirty="0" smtClean="0">
              <a:latin typeface="Cambria" pitchFamily="18" charset="0"/>
            </a:endParaRPr>
          </a:p>
          <a:p>
            <a:r>
              <a:rPr lang="en-US" sz="2800" b="1" dirty="0" smtClean="0">
                <a:latin typeface="Cambria" pitchFamily="18" charset="0"/>
              </a:rPr>
              <a:t>     In chapter 4, Paul presented several irrefutable reasons why </a:t>
            </a:r>
            <a:r>
              <a:rPr lang="en-US" sz="2800" b="1" u="sng" dirty="0" smtClean="0">
                <a:effectLst>
                  <a:outerShdw blurRad="38100" dist="38100" dir="2700000" algn="tl">
                    <a:srgbClr val="000000">
                      <a:alpha val="43137"/>
                    </a:srgbClr>
                  </a:outerShdw>
                </a:effectLst>
                <a:latin typeface="Cambria" pitchFamily="18" charset="0"/>
              </a:rPr>
              <a:t>justification</a:t>
            </a:r>
            <a:r>
              <a:rPr lang="en-US" sz="2800" b="1" dirty="0" smtClean="0">
                <a:latin typeface="Cambria" pitchFamily="18" charset="0"/>
              </a:rPr>
              <a:t> is by </a:t>
            </a:r>
            <a:r>
              <a:rPr lang="en-US" sz="2800" b="1" i="1" dirty="0" smtClean="0">
                <a:effectLst>
                  <a:outerShdw blurRad="38100" dist="38100" dir="2700000" algn="tl">
                    <a:srgbClr val="000000">
                      <a:alpha val="43137"/>
                    </a:srgbClr>
                  </a:outerShdw>
                </a:effectLst>
                <a:latin typeface="Cambria" pitchFamily="18" charset="0"/>
              </a:rPr>
              <a:t>faith</a:t>
            </a:r>
            <a:r>
              <a:rPr lang="en-US" sz="2800" b="1" dirty="0" smtClean="0">
                <a:latin typeface="Cambria" pitchFamily="18" charset="0"/>
              </a:rPr>
              <a:t>:</a:t>
            </a:r>
          </a:p>
          <a:p>
            <a:r>
              <a:rPr lang="en-US" sz="2800" b="1" dirty="0" smtClean="0">
                <a:latin typeface="Cambria" pitchFamily="18" charset="0"/>
              </a:rPr>
              <a:t>  </a:t>
            </a:r>
          </a:p>
          <a:p>
            <a:pPr marL="274320" indent="-274320">
              <a:buFont typeface="Arial" pitchFamily="34" charset="0"/>
              <a:buChar char="•"/>
            </a:pP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1</a:t>
            </a:r>
            <a:r>
              <a:rPr lang="en-US" sz="2400" b="1" dirty="0" smtClean="0">
                <a:latin typeface="Cambria" pitchFamily="18" charset="0"/>
              </a:rPr>
              <a:t>]</a:t>
            </a:r>
            <a:r>
              <a:rPr lang="en-US" sz="2800" b="1" dirty="0" smtClean="0">
                <a:latin typeface="Cambria" pitchFamily="18" charset="0"/>
              </a:rPr>
              <a:t> Since </a:t>
            </a:r>
            <a:r>
              <a:rPr lang="en-US" sz="2800" b="1" u="sng" dirty="0" smtClean="0">
                <a:effectLst>
                  <a:outerShdw blurRad="38100" dist="38100" dir="2700000" algn="tl">
                    <a:srgbClr val="000000">
                      <a:alpha val="43137"/>
                    </a:srgbClr>
                  </a:outerShdw>
                </a:effectLst>
                <a:latin typeface="Cambria" pitchFamily="18" charset="0"/>
              </a:rPr>
              <a:t>justification</a:t>
            </a:r>
            <a:r>
              <a:rPr lang="en-US" sz="2800" b="1" dirty="0" smtClean="0">
                <a:latin typeface="Cambria" pitchFamily="18" charset="0"/>
              </a:rPr>
              <a:t> is a gift, it cannot be earned by works (</a:t>
            </a:r>
            <a:r>
              <a:rPr lang="en-US" sz="2800" b="1" dirty="0" smtClean="0">
                <a:effectLst>
                  <a:outerShdw blurRad="38100" dist="38100" dir="2700000" algn="tl">
                    <a:srgbClr val="000000">
                      <a:alpha val="43137"/>
                    </a:srgbClr>
                  </a:outerShdw>
                </a:effectLst>
                <a:latin typeface="Cambria" pitchFamily="18" charset="0"/>
              </a:rPr>
              <a:t>1-8</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2</a:t>
            </a:r>
            <a:r>
              <a:rPr lang="en-US" sz="2400" b="1" dirty="0" smtClean="0">
                <a:latin typeface="Cambria" pitchFamily="18" charset="0"/>
              </a:rPr>
              <a:t>]</a:t>
            </a:r>
            <a:r>
              <a:rPr lang="en-US" sz="2800" b="1" dirty="0" smtClean="0">
                <a:latin typeface="Cambria" pitchFamily="18" charset="0"/>
              </a:rPr>
              <a:t> Since Abraham was </a:t>
            </a:r>
            <a:r>
              <a:rPr lang="en-US" sz="2800" b="1" u="sng" dirty="0" smtClean="0">
                <a:effectLst>
                  <a:outerShdw blurRad="38100" dist="38100" dir="2700000" algn="tl">
                    <a:srgbClr val="000000">
                      <a:alpha val="43137"/>
                    </a:srgbClr>
                  </a:outerShdw>
                </a:effectLst>
                <a:latin typeface="Cambria" pitchFamily="18" charset="0"/>
              </a:rPr>
              <a:t>justified</a:t>
            </a:r>
            <a:r>
              <a:rPr lang="en-US" sz="2800" b="1" dirty="0" smtClean="0">
                <a:latin typeface="Cambria" pitchFamily="18" charset="0"/>
              </a:rPr>
              <a:t> before he was circumcised, circumcision has no relationship to justification (</a:t>
            </a:r>
            <a:r>
              <a:rPr lang="en-US" sz="2800" b="1" dirty="0" smtClean="0">
                <a:effectLst>
                  <a:outerShdw blurRad="38100" dist="38100" dir="2700000" algn="tl">
                    <a:srgbClr val="000000">
                      <a:alpha val="43137"/>
                    </a:srgbClr>
                  </a:outerShdw>
                </a:effectLst>
                <a:latin typeface="Cambria" pitchFamily="18" charset="0"/>
              </a:rPr>
              <a:t>9-12</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4:1 – 25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left)">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2" name="Picture 1" descr="4 - 23-24 text 2.jpg"/>
          <p:cNvPicPr>
            <a:picLocks noChangeAspect="1"/>
          </p:cNvPicPr>
          <p:nvPr/>
        </p:nvPicPr>
        <p:blipFill>
          <a:blip r:embed="rId2"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3" name="TextBox 2"/>
          <p:cNvSpPr txBox="1"/>
          <p:nvPr/>
        </p:nvSpPr>
        <p:spPr>
          <a:xfrm>
            <a:off x="0" y="5503783"/>
            <a:ext cx="9144000" cy="1354217"/>
          </a:xfrm>
          <a:prstGeom prst="rect">
            <a:avLst/>
          </a:prstGeom>
          <a:gradFill>
            <a:gsLst>
              <a:gs pos="0">
                <a:srgbClr val="D6B19C"/>
              </a:gs>
              <a:gs pos="30000">
                <a:srgbClr val="D49E6C"/>
              </a:gs>
              <a:gs pos="70000">
                <a:srgbClr val="A65528"/>
              </a:gs>
              <a:gs pos="100000">
                <a:srgbClr val="663012"/>
              </a:gs>
            </a:gsLst>
            <a:lin ang="5400000" scaled="0"/>
          </a:gradFill>
        </p:spPr>
        <p:txBody>
          <a:bodyPr wrap="square" tIns="457200" bIns="457200" rtlCol="0">
            <a:spAutoFit/>
          </a:bodyPr>
          <a:lstStyle/>
          <a:p>
            <a:pPr algn="ctr"/>
            <a:r>
              <a:rPr lang="en-US" sz="2800" i="1" dirty="0" smtClean="0">
                <a:solidFill>
                  <a:srgbClr val="FFFF00"/>
                </a:solidFill>
                <a:effectLst>
                  <a:outerShdw blurRad="38100" dist="38100" dir="2700000" algn="tl">
                    <a:srgbClr val="000000">
                      <a:alpha val="43137"/>
                    </a:srgbClr>
                  </a:outerShdw>
                </a:effectLst>
                <a:latin typeface="Georgia" pitchFamily="18" charset="0"/>
              </a:rPr>
              <a:t>Jesus was raised for our justification</a:t>
            </a:r>
            <a:endParaRPr lang="en-US" sz="2800" i="1" dirty="0">
              <a:solidFill>
                <a:srgbClr val="FFFF00"/>
              </a:solidFill>
              <a:effectLst>
                <a:outerShdw blurRad="38100" dist="38100" dir="2700000" algn="tl">
                  <a:srgbClr val="000000">
                    <a:alpha val="43137"/>
                  </a:srgbClr>
                </a:outerShdw>
              </a:effectLst>
              <a:latin typeface="Georg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981200" y="152400"/>
            <a:ext cx="5257800" cy="6553200"/>
          </a:xfrm>
          <a:prstGeom prst="rect">
            <a:avLst/>
          </a:prstGeom>
        </p:spPr>
      </p:pic>
      <p:pic>
        <p:nvPicPr>
          <p:cNvPr id="4" name="Picture 3" descr="Jesus outreached hands.jpg"/>
          <p:cNvPicPr>
            <a:picLocks noChangeAspect="1"/>
          </p:cNvPicPr>
          <p:nvPr/>
        </p:nvPicPr>
        <p:blipFill>
          <a:blip r:embed="rId3" cstate="print"/>
          <a:stretch>
            <a:fillRect/>
          </a:stretch>
        </p:blipFill>
        <p:spPr>
          <a:xfrm>
            <a:off x="1828800" y="152400"/>
            <a:ext cx="5562600" cy="65532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1828800" y="6096000"/>
            <a:ext cx="5562600" cy="461665"/>
          </a:xfrm>
          <a:prstGeom prst="rect">
            <a:avLst/>
          </a:prstGeom>
          <a:noFill/>
        </p:spPr>
        <p:txBody>
          <a:bodyPr wrap="square" rtlCol="0">
            <a:spAutoFit/>
          </a:bodyPr>
          <a:lstStyle/>
          <a:p>
            <a:pPr algn="ctr"/>
            <a:r>
              <a:rPr lang="en-US" sz="2400" dirty="0" smtClean="0">
                <a:solidFill>
                  <a:srgbClr val="FFFF00"/>
                </a:solidFill>
                <a:effectLst>
                  <a:outerShdw blurRad="38100" dist="38100" dir="2700000" algn="tl">
                    <a:srgbClr val="000000">
                      <a:alpha val="43137"/>
                    </a:srgbClr>
                  </a:outerShdw>
                </a:effectLst>
                <a:latin typeface="Britannic Bold" pitchFamily="34" charset="0"/>
              </a:rPr>
              <a:t>“Justification: Hoping Against Hope”</a:t>
            </a:r>
            <a:endParaRPr lang="en-US" sz="2400" dirty="0">
              <a:solidFill>
                <a:srgbClr val="FFFF00"/>
              </a:solidFill>
              <a:effectLst>
                <a:outerShdw blurRad="38100" dist="38100" dir="2700000" algn="tl">
                  <a:srgbClr val="000000">
                    <a:alpha val="43137"/>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par>
                          <p:cTn id="12" fill="hold">
                            <p:stCondLst>
                              <p:cond delay="5000"/>
                            </p:stCondLst>
                            <p:childTnLst>
                              <p:par>
                                <p:cTn id="13" presetID="15" presetClass="entr" presetSubtype="0"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17 March 2021</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Romans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3323987"/>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chapter in the KJV and in one other versions of the Bible, i.e., NKJV, NRSV, NIV, CEV, etc … </a:t>
            </a:r>
          </a:p>
          <a:p>
            <a:pPr marL="731520" indent="-274320">
              <a:spcAft>
                <a:spcPts val="2400"/>
              </a:spcAft>
              <a:buFont typeface="Arial" pitchFamily="34" charset="0"/>
              <a:buChar char="•"/>
            </a:pPr>
            <a:r>
              <a:rPr lang="en-US" sz="3600" b="1" dirty="0" smtClean="0">
                <a:solidFill>
                  <a:prstClr val="black"/>
                </a:solidFill>
                <a:effectLst>
                  <a:outerShdw blurRad="38100" dist="38100" dir="2700000" algn="tl">
                    <a:srgbClr val="000000">
                      <a:alpha val="43137"/>
                    </a:srgbClr>
                  </a:outerShdw>
                </a:effectLst>
                <a:latin typeface="Cambria" pitchFamily="18" charset="0"/>
              </a:rPr>
              <a:t>Read Chapter 5 and 6 </a:t>
            </a:r>
          </a:p>
          <a:p>
            <a:pPr marL="731520" indent="-274320">
              <a:spcAft>
                <a:spcPts val="2400"/>
              </a:spcAft>
              <a:buFont typeface="Arial" pitchFamily="34" charset="0"/>
              <a:buChar char="•"/>
            </a:pPr>
            <a:r>
              <a:rPr lang="en-US" sz="3600" b="1" dirty="0" smtClean="0">
                <a:solidFill>
                  <a:prstClr val="black"/>
                </a:solidFill>
                <a:effectLst>
                  <a:outerShdw blurRad="38100" dist="38100" dir="2700000" algn="tl">
                    <a:srgbClr val="000000">
                      <a:alpha val="43137"/>
                    </a:srgbClr>
                  </a:outerShdw>
                </a:effectLst>
                <a:latin typeface="Cambria" pitchFamily="18" charset="0"/>
              </a:rPr>
              <a:t>Focus on verses 5:1 – 11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1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1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1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477875"/>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Overview of Ch 4:</a:t>
            </a:r>
            <a:endParaRPr lang="en-US" sz="2800" b="1" dirty="0" smtClean="0">
              <a:latin typeface="Cambria" pitchFamily="18" charset="0"/>
            </a:endParaRPr>
          </a:p>
          <a:p>
            <a:pPr marL="274320" indent="-274320"/>
            <a:r>
              <a:rPr lang="en-US" sz="2400" b="1" dirty="0" smtClean="0">
                <a:latin typeface="Cambria" pitchFamily="18" charset="0"/>
              </a:rPr>
              <a:t> </a:t>
            </a:r>
          </a:p>
          <a:p>
            <a:pPr marL="274320" indent="-274320">
              <a:buFont typeface="Arial" pitchFamily="34" charset="0"/>
              <a:buChar char="•"/>
            </a:pP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3</a:t>
            </a:r>
            <a:r>
              <a:rPr lang="en-US" sz="2400" b="1" dirty="0" smtClean="0">
                <a:latin typeface="Cambria" pitchFamily="18" charset="0"/>
              </a:rPr>
              <a:t>]</a:t>
            </a:r>
            <a:r>
              <a:rPr lang="en-US" sz="2800" b="1" dirty="0" smtClean="0">
                <a:latin typeface="Cambria" pitchFamily="18" charset="0"/>
              </a:rPr>
              <a:t> Since Abraham was </a:t>
            </a:r>
            <a:r>
              <a:rPr lang="en-US" sz="2800" b="1" u="sng" dirty="0" smtClean="0">
                <a:effectLst>
                  <a:outerShdw blurRad="38100" dist="38100" dir="2700000" algn="tl">
                    <a:srgbClr val="000000">
                      <a:alpha val="43137"/>
                    </a:srgbClr>
                  </a:outerShdw>
                </a:effectLst>
                <a:latin typeface="Cambria" pitchFamily="18" charset="0"/>
              </a:rPr>
              <a:t>justified</a:t>
            </a:r>
            <a:r>
              <a:rPr lang="en-US" sz="2800" b="1" dirty="0" smtClean="0">
                <a:latin typeface="Cambria" pitchFamily="18" charset="0"/>
              </a:rPr>
              <a:t> centuries before the Law, </a:t>
            </a:r>
            <a:r>
              <a:rPr lang="en-US" sz="2800" b="1" u="sng" dirty="0" smtClean="0">
                <a:effectLst>
                  <a:outerShdw blurRad="38100" dist="38100" dir="2700000" algn="tl">
                    <a:srgbClr val="000000">
                      <a:alpha val="43137"/>
                    </a:srgbClr>
                  </a:outerShdw>
                </a:effectLst>
                <a:latin typeface="Cambria" pitchFamily="18" charset="0"/>
              </a:rPr>
              <a:t>justification</a:t>
            </a:r>
            <a:r>
              <a:rPr lang="en-US" sz="2800" b="1" dirty="0" smtClean="0">
                <a:latin typeface="Cambria" pitchFamily="18" charset="0"/>
              </a:rPr>
              <a:t> is not based on the Law    (</a:t>
            </a:r>
            <a:r>
              <a:rPr lang="en-US" sz="2800" b="1" dirty="0" smtClean="0">
                <a:effectLst>
                  <a:outerShdw blurRad="38100" dist="38100" dir="2700000" algn="tl">
                    <a:srgbClr val="000000">
                      <a:alpha val="43137"/>
                    </a:srgbClr>
                  </a:outerShdw>
                </a:effectLst>
                <a:latin typeface="Cambria" pitchFamily="18" charset="0"/>
              </a:rPr>
              <a:t>13-17</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4</a:t>
            </a:r>
            <a:r>
              <a:rPr lang="en-US" sz="2400" b="1" dirty="0" smtClean="0">
                <a:latin typeface="Cambria" pitchFamily="18" charset="0"/>
              </a:rPr>
              <a:t>]</a:t>
            </a:r>
            <a:r>
              <a:rPr lang="en-US" sz="2800" b="1" dirty="0" smtClean="0">
                <a:latin typeface="Cambria" pitchFamily="18" charset="0"/>
              </a:rPr>
              <a:t> Abraham was </a:t>
            </a:r>
            <a:r>
              <a:rPr lang="en-US" sz="2800" b="1" u="sng" dirty="0" smtClean="0">
                <a:effectLst>
                  <a:outerShdw blurRad="38100" dist="38100" dir="2700000" algn="tl">
                    <a:srgbClr val="000000">
                      <a:alpha val="43137"/>
                    </a:srgbClr>
                  </a:outerShdw>
                </a:effectLst>
                <a:latin typeface="Cambria" pitchFamily="18" charset="0"/>
              </a:rPr>
              <a:t>justified</a:t>
            </a:r>
            <a:r>
              <a:rPr lang="en-US" sz="2800" b="1" dirty="0" smtClean="0">
                <a:latin typeface="Cambria" pitchFamily="18" charset="0"/>
              </a:rPr>
              <a:t> because of his </a:t>
            </a:r>
            <a:r>
              <a:rPr lang="en-US" sz="2800" b="1" i="1" dirty="0" smtClean="0">
                <a:effectLst>
                  <a:outerShdw blurRad="38100" dist="38100" dir="2700000" algn="tl">
                    <a:srgbClr val="000000">
                      <a:alpha val="43137"/>
                    </a:srgbClr>
                  </a:outerShdw>
                </a:effectLst>
                <a:latin typeface="Cambria" pitchFamily="18" charset="0"/>
              </a:rPr>
              <a:t>faith</a:t>
            </a:r>
            <a:r>
              <a:rPr lang="en-US" sz="2800" b="1" dirty="0" smtClean="0">
                <a:latin typeface="Cambria" pitchFamily="18" charset="0"/>
              </a:rPr>
              <a:t> in God, not because of his works (</a:t>
            </a:r>
            <a:r>
              <a:rPr lang="en-US" sz="2800" b="1" dirty="0" smtClean="0">
                <a:effectLst>
                  <a:outerShdw blurRad="38100" dist="38100" dir="2700000" algn="tl">
                    <a:srgbClr val="000000">
                      <a:alpha val="43137"/>
                    </a:srgbClr>
                  </a:outerShdw>
                </a:effectLst>
                <a:latin typeface="Cambria" pitchFamily="18" charset="0"/>
              </a:rPr>
              <a:t>18-25</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4:1 – 25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animEffect transition="in" filter="wipe(left)">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wipe(left)">
                                      <p:cBhvr>
                                        <p:cTn id="1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FF00">
            <a:alpha val="26000"/>
          </a:srgbClr>
        </a:solidFill>
        <a:effectLst/>
      </p:bgPr>
    </p:bg>
    <p:spTree>
      <p:nvGrpSpPr>
        <p:cNvPr id="1" name=""/>
        <p:cNvGrpSpPr/>
        <p:nvPr/>
      </p:nvGrpSpPr>
      <p:grpSpPr>
        <a:xfrm>
          <a:off x="0" y="0"/>
          <a:ext cx="0" cy="0"/>
          <a:chOff x="0" y="0"/>
          <a:chExt cx="0" cy="0"/>
        </a:xfrm>
      </p:grpSpPr>
      <p:pic>
        <p:nvPicPr>
          <p:cNvPr id="8" name="Picture 7" descr="chart - justification.jpg"/>
          <p:cNvPicPr>
            <a:picLocks noChangeAspect="1"/>
          </p:cNvPicPr>
          <p:nvPr/>
        </p:nvPicPr>
        <p:blipFill>
          <a:blip r:embed="rId3" cstate="print"/>
          <a:srcRect l="887"/>
          <a:stretch>
            <a:fillRect/>
          </a:stretch>
        </p:blipFill>
        <p:spPr>
          <a:xfrm>
            <a:off x="457200" y="228600"/>
            <a:ext cx="8423120" cy="5715000"/>
          </a:xfrm>
          <a:prstGeom prst="rect">
            <a:avLst/>
          </a:prstGeom>
          <a:ln>
            <a:noFill/>
          </a:ln>
          <a:effectLst>
            <a:outerShdw blurRad="190500" algn="tl" rotWithShape="0">
              <a:srgbClr val="000000">
                <a:alpha val="70000"/>
              </a:srgbClr>
            </a:outerShdw>
          </a:effectLst>
        </p:spPr>
      </p:pic>
      <p:sp>
        <p:nvSpPr>
          <p:cNvPr id="3" name="TextBox 2"/>
          <p:cNvSpPr txBox="1"/>
          <p:nvPr/>
        </p:nvSpPr>
        <p:spPr>
          <a:xfrm>
            <a:off x="609600" y="6096000"/>
            <a:ext cx="7924800" cy="523220"/>
          </a:xfrm>
          <a:prstGeom prst="rect">
            <a:avLst/>
          </a:prstGeom>
          <a:noFill/>
        </p:spPr>
        <p:txBody>
          <a:bodyPr wrap="square" rtlCol="0" anchor="ctr" anchorCtr="0">
            <a:spAutoFit/>
          </a:bodyPr>
          <a:lstStyle/>
          <a:p>
            <a:pPr algn="ctr"/>
            <a:r>
              <a:rPr lang="en-US" sz="2800" b="1" i="1" dirty="0" smtClean="0">
                <a:solidFill>
                  <a:srgbClr val="002060"/>
                </a:solidFill>
                <a:effectLst>
                  <a:outerShdw blurRad="38100" dist="38100" dir="2700000" algn="tl">
                    <a:srgbClr val="000000">
                      <a:alpha val="43137"/>
                    </a:srgbClr>
                  </a:outerShdw>
                </a:effectLst>
                <a:latin typeface="Georgia" pitchFamily="18" charset="0"/>
              </a:rPr>
              <a:t>The Doctrine of Imputation</a:t>
            </a:r>
            <a:endParaRPr lang="en-US" sz="2800" b="1" i="1" dirty="0">
              <a:solidFill>
                <a:srgbClr val="002060"/>
              </a:solidFill>
              <a:effectLst>
                <a:outerShdw blurRad="38100" dist="38100" dir="2700000" algn="tl">
                  <a:srgbClr val="000000">
                    <a:alpha val="43137"/>
                  </a:srgbClr>
                </a:outerShdw>
              </a:effectLst>
              <a:latin typeface="Georg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770537"/>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Overview This Lesson:</a:t>
            </a:r>
            <a:endParaRPr lang="en-US" sz="2800" b="1" dirty="0" smtClean="0">
              <a:latin typeface="Cambria" pitchFamily="18" charset="0"/>
            </a:endParaRPr>
          </a:p>
          <a:p>
            <a:pPr marL="274320" indent="-274320"/>
            <a:r>
              <a:rPr lang="en-US" sz="2400" b="1" dirty="0" smtClean="0">
                <a:latin typeface="Cambria" pitchFamily="18" charset="0"/>
              </a:rPr>
              <a:t> </a:t>
            </a:r>
          </a:p>
          <a:p>
            <a:pPr marL="274320" indent="-274320">
              <a:buFont typeface="Arial" pitchFamily="34" charset="0"/>
              <a:buChar char="•"/>
            </a:pPr>
            <a:r>
              <a:rPr lang="en-US" sz="2800" b="1" dirty="0" smtClean="0">
                <a:latin typeface="Cambria" pitchFamily="18" charset="0"/>
              </a:rPr>
              <a:t>Having nailed down the truth that human beings can’t earn the </a:t>
            </a:r>
            <a:r>
              <a:rPr lang="en-US" sz="2800" b="1" u="sng" dirty="0" smtClean="0">
                <a:effectLst>
                  <a:outerShdw blurRad="38100" dist="38100" dir="2700000" algn="tl">
                    <a:srgbClr val="000000">
                      <a:alpha val="43137"/>
                    </a:srgbClr>
                  </a:outerShdw>
                </a:effectLst>
                <a:latin typeface="Cambria" pitchFamily="18" charset="0"/>
              </a:rPr>
              <a:t>righteousness</a:t>
            </a:r>
            <a:r>
              <a:rPr lang="en-US" sz="2800" b="1" dirty="0" smtClean="0">
                <a:latin typeface="Cambria" pitchFamily="18" charset="0"/>
              </a:rPr>
              <a:t> of God by works (</a:t>
            </a:r>
            <a:r>
              <a:rPr lang="en-US" sz="2800" b="1" dirty="0" smtClean="0">
                <a:effectLst>
                  <a:outerShdw blurRad="38100" dist="38100" dir="2700000" algn="tl">
                    <a:srgbClr val="000000">
                      <a:alpha val="43137"/>
                    </a:srgbClr>
                  </a:outerShdw>
                </a:effectLst>
                <a:latin typeface="Cambria" pitchFamily="18" charset="0"/>
              </a:rPr>
              <a:t>4:1-15</a:t>
            </a:r>
            <a:r>
              <a:rPr lang="en-US" sz="2800" b="1" dirty="0" smtClean="0">
                <a:latin typeface="Cambria" pitchFamily="18" charset="0"/>
              </a:rPr>
              <a:t>), Paul then illustrated how God can credit His righteousness to us.  It is by our </a:t>
            </a:r>
            <a:r>
              <a:rPr lang="en-US" sz="2800" b="1" dirty="0" smtClean="0">
                <a:effectLst>
                  <a:outerShdw blurRad="38100" dist="38100" dir="2700000" algn="tl">
                    <a:srgbClr val="000000">
                      <a:alpha val="43137"/>
                    </a:srgbClr>
                  </a:outerShdw>
                </a:effectLst>
                <a:latin typeface="Cambria" pitchFamily="18" charset="0"/>
              </a:rPr>
              <a:t>“faith,”</a:t>
            </a:r>
            <a:r>
              <a:rPr lang="en-US" sz="2800" b="1" dirty="0" smtClean="0">
                <a:latin typeface="Cambria" pitchFamily="18" charset="0"/>
              </a:rPr>
              <a:t> a term which has gone through many changes of meaning over time.</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Webster defines </a:t>
            </a:r>
            <a:r>
              <a:rPr lang="en-US" sz="2800" b="1" u="sng" dirty="0" smtClean="0">
                <a:effectLst>
                  <a:outerShdw blurRad="38100" dist="38100" dir="2700000" algn="tl">
                    <a:srgbClr val="000000">
                      <a:alpha val="43137"/>
                    </a:srgbClr>
                  </a:outerShdw>
                </a:effectLst>
                <a:latin typeface="Cambria" pitchFamily="18" charset="0"/>
              </a:rPr>
              <a:t>faith</a:t>
            </a:r>
            <a:r>
              <a:rPr lang="en-US" sz="2800" b="1" dirty="0" smtClean="0">
                <a:latin typeface="Cambria" pitchFamily="18" charset="0"/>
              </a:rPr>
              <a:t> as the “firm belief in something for which there is no proof.”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4:16 – 25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animEffect transition="in" filter="wipe(left)">
                                      <p:cBhvr>
                                        <p:cTn id="9" dur="10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wipe(left)">
                                      <p:cBhvr>
                                        <p:cTn id="1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32311"/>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Overview This Lesson:</a:t>
            </a:r>
            <a:endParaRPr lang="en-US" sz="2800" b="1" dirty="0" smtClean="0">
              <a:latin typeface="Cambria" pitchFamily="18" charset="0"/>
            </a:endParaRPr>
          </a:p>
          <a:p>
            <a:pPr marL="274320" indent="-274320"/>
            <a:r>
              <a:rPr lang="en-US" sz="2400" b="1" dirty="0" smtClean="0">
                <a:latin typeface="Cambria" pitchFamily="18" charset="0"/>
              </a:rPr>
              <a:t> </a:t>
            </a:r>
          </a:p>
          <a:p>
            <a:pPr marL="274320" indent="-274320">
              <a:buFont typeface="Arial" pitchFamily="34" charset="0"/>
              <a:buChar char="•"/>
            </a:pPr>
            <a:r>
              <a:rPr lang="en-US" sz="2800" b="1" dirty="0" smtClean="0">
                <a:latin typeface="Cambria" pitchFamily="18" charset="0"/>
              </a:rPr>
              <a:t>Having reasonable expectation that the </a:t>
            </a:r>
            <a:r>
              <a:rPr lang="en-US" sz="2800" b="1" i="1" u="sng" dirty="0" smtClean="0">
                <a:latin typeface="Cambria" pitchFamily="18" charset="0"/>
              </a:rPr>
              <a:t>aircraft</a:t>
            </a:r>
            <a:r>
              <a:rPr lang="en-US" sz="2800" b="1" dirty="0" smtClean="0">
                <a:latin typeface="Cambria" pitchFamily="18" charset="0"/>
              </a:rPr>
              <a:t> is designed and built correctly and the crew is competent to operate it, you climb aboard with every expectation to land safely at your destination.  The same holds true for your </a:t>
            </a:r>
            <a:r>
              <a:rPr lang="en-US" sz="2800" b="1" i="1" u="sng" dirty="0" smtClean="0">
                <a:latin typeface="Cambria" pitchFamily="18" charset="0"/>
              </a:rPr>
              <a:t>doctor</a:t>
            </a:r>
            <a:r>
              <a:rPr lang="en-US" sz="2800" b="1" dirty="0" smtClean="0">
                <a:latin typeface="Cambria" pitchFamily="18" charset="0"/>
              </a:rPr>
              <a:t> visits.</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No one can prove that your travel will end safely or that you will be healed from your surgery.  However, what you have seen allows you to </a:t>
            </a:r>
            <a:r>
              <a:rPr lang="en-US" sz="2800" b="1" i="1" dirty="0" smtClean="0">
                <a:effectLst>
                  <a:outerShdw blurRad="38100" dist="38100" dir="2700000" algn="tl">
                    <a:srgbClr val="000000">
                      <a:alpha val="43137"/>
                    </a:srgbClr>
                  </a:outerShdw>
                </a:effectLst>
                <a:latin typeface="Cambria" pitchFamily="18" charset="0"/>
              </a:rPr>
              <a:t>trust</a:t>
            </a:r>
            <a:r>
              <a:rPr lang="en-US" sz="2800" b="1" dirty="0" smtClean="0">
                <a:latin typeface="Cambria" pitchFamily="18" charset="0"/>
              </a:rPr>
              <a:t> what you cannot yet see.</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4:16 – 25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animEffect transition="in" filter="wipe(left)">
                                      <p:cBhvr>
                                        <p:cTn id="9" dur="10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wipe(left)">
                                      <p:cBhvr>
                                        <p:cTn id="1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32311"/>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Overview This Lesson:</a:t>
            </a:r>
            <a:endParaRPr lang="en-US" sz="2800" b="1" dirty="0" smtClean="0">
              <a:latin typeface="Cambria" pitchFamily="18" charset="0"/>
            </a:endParaRPr>
          </a:p>
          <a:p>
            <a:pPr marL="274320" indent="-274320"/>
            <a:r>
              <a:rPr lang="en-US" sz="2400" b="1" dirty="0" smtClean="0">
                <a:latin typeface="Cambria" pitchFamily="18" charset="0"/>
              </a:rPr>
              <a:t> </a:t>
            </a:r>
          </a:p>
          <a:p>
            <a:pPr marL="274320" indent="-274320">
              <a:buFont typeface="Arial" pitchFamily="34" charset="0"/>
              <a:buChar char="•"/>
            </a:pPr>
            <a:r>
              <a:rPr lang="en-US" sz="2800" b="1" dirty="0" smtClean="0">
                <a:latin typeface="Cambria" pitchFamily="18" charset="0"/>
              </a:rPr>
              <a:t>In time, experience reinforces the decision to trust.  Eventually, repeated experience allows faith in </a:t>
            </a:r>
            <a:r>
              <a:rPr lang="en-US" sz="2800" b="1" i="1" u="sng" dirty="0" smtClean="0">
                <a:latin typeface="Cambria" pitchFamily="18" charset="0"/>
              </a:rPr>
              <a:t>air</a:t>
            </a:r>
            <a:r>
              <a:rPr lang="en-US" sz="2800" b="1" dirty="0" smtClean="0">
                <a:latin typeface="Cambria" pitchFamily="18" charset="0"/>
              </a:rPr>
              <a:t> </a:t>
            </a:r>
            <a:r>
              <a:rPr lang="en-US" sz="2800" b="1" i="1" u="sng" dirty="0" smtClean="0">
                <a:latin typeface="Cambria" pitchFamily="18" charset="0"/>
              </a:rPr>
              <a:t>travel</a:t>
            </a:r>
            <a:r>
              <a:rPr lang="en-US" sz="2800" b="1" dirty="0" smtClean="0">
                <a:latin typeface="Cambria" pitchFamily="18" charset="0"/>
              </a:rPr>
              <a:t> or </a:t>
            </a:r>
            <a:r>
              <a:rPr lang="en-US" sz="2800" b="1" i="1" u="sng" dirty="0" smtClean="0">
                <a:latin typeface="Cambria" pitchFamily="18" charset="0"/>
              </a:rPr>
              <a:t>medicine</a:t>
            </a:r>
            <a:r>
              <a:rPr lang="en-US" sz="2800" b="1" dirty="0" smtClean="0">
                <a:latin typeface="Cambria" pitchFamily="18" charset="0"/>
              </a:rPr>
              <a:t> to grow strong.</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Faith – </a:t>
            </a:r>
            <a:r>
              <a:rPr lang="en-US" sz="2800" b="1" i="1" dirty="0" smtClean="0">
                <a:latin typeface="Cambria" pitchFamily="18" charset="0"/>
              </a:rPr>
              <a:t>or</a:t>
            </a:r>
            <a:r>
              <a:rPr lang="en-US" sz="2800" b="1" dirty="0" smtClean="0">
                <a:latin typeface="Cambria" pitchFamily="18" charset="0"/>
              </a:rPr>
              <a:t> </a:t>
            </a:r>
            <a:r>
              <a:rPr lang="en-US" sz="2800" b="1" i="1" dirty="0" smtClean="0">
                <a:latin typeface="Cambria" pitchFamily="18" charset="0"/>
              </a:rPr>
              <a:t>trust</a:t>
            </a:r>
            <a:r>
              <a:rPr lang="en-US" sz="2800" b="1" dirty="0" smtClean="0">
                <a:latin typeface="Cambria" pitchFamily="18" charset="0"/>
              </a:rPr>
              <a:t> – allows us to move beyond what we </a:t>
            </a:r>
            <a:r>
              <a:rPr lang="en-US" sz="2800" b="1" i="1" dirty="0" smtClean="0">
                <a:effectLst>
                  <a:outerShdw blurRad="38100" dist="38100" dir="2700000" algn="tl">
                    <a:srgbClr val="000000">
                      <a:alpha val="43137"/>
                    </a:srgbClr>
                  </a:outerShdw>
                </a:effectLst>
                <a:latin typeface="Cambria" pitchFamily="18" charset="0"/>
              </a:rPr>
              <a:t>see</a:t>
            </a:r>
            <a:r>
              <a:rPr lang="en-US" sz="2800" b="1" dirty="0" smtClean="0">
                <a:latin typeface="Cambria" pitchFamily="18" charset="0"/>
              </a:rPr>
              <a:t> in order to experience what cannot yet be </a:t>
            </a:r>
            <a:r>
              <a:rPr lang="en-US" sz="2800" b="1" i="1" dirty="0" smtClean="0">
                <a:effectLst>
                  <a:outerShdw blurRad="38100" dist="38100" dir="2700000" algn="tl">
                    <a:srgbClr val="000000">
                      <a:alpha val="43137"/>
                    </a:srgbClr>
                  </a:outerShdw>
                </a:effectLst>
                <a:latin typeface="Cambria" pitchFamily="18" charset="0"/>
              </a:rPr>
              <a:t>seen</a:t>
            </a:r>
            <a:r>
              <a:rPr lang="en-US" sz="2800" b="1" dirty="0" smtClean="0">
                <a:latin typeface="Cambria" pitchFamily="18" charset="0"/>
              </a:rPr>
              <a:t>.  Nevertheless, faith is not a leap … and faith is never blind.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Paul illustrated this truth in Abraham’s </a:t>
            </a:r>
            <a:r>
              <a:rPr lang="en-US" sz="2800" b="1" i="1" dirty="0" smtClean="0">
                <a:effectLst>
                  <a:outerShdw blurRad="38100" dist="38100" dir="2700000" algn="tl">
                    <a:srgbClr val="000000">
                      <a:alpha val="43137"/>
                    </a:srgbClr>
                  </a:outerShdw>
                </a:effectLst>
                <a:latin typeface="Cambria" pitchFamily="18" charset="0"/>
              </a:rPr>
              <a:t>relationship</a:t>
            </a:r>
            <a:r>
              <a:rPr lang="en-US" sz="2800" b="1" dirty="0" smtClean="0">
                <a:latin typeface="Cambria" pitchFamily="18" charset="0"/>
              </a:rPr>
              <a:t> with God.</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4:16 – 25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animEffect transition="in" filter="wipe(left)">
                                      <p:cBhvr>
                                        <p:cTn id="9" dur="10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wipe(left)">
                                      <p:cBhvr>
                                        <p:cTn id="14" dur="1000"/>
                                        <p:tgtEl>
                                          <p:spTgt spid="3">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ipe(left)">
                                      <p:cBhvr>
                                        <p:cTn id="19"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002060">
            <a:alpha val="85000"/>
          </a:srgbClr>
        </a:solidFill>
        <a:effectLst/>
      </p:bgPr>
    </p:bg>
    <p:spTree>
      <p:nvGrpSpPr>
        <p:cNvPr id="1" name=""/>
        <p:cNvGrpSpPr/>
        <p:nvPr/>
      </p:nvGrpSpPr>
      <p:grpSpPr>
        <a:xfrm>
          <a:off x="0" y="0"/>
          <a:ext cx="0" cy="0"/>
          <a:chOff x="0" y="0"/>
          <a:chExt cx="0" cy="0"/>
        </a:xfrm>
      </p:grpSpPr>
      <p:pic>
        <p:nvPicPr>
          <p:cNvPr id="2" name="Picture 1" descr="4 - 3 Abraham.jpg"/>
          <p:cNvPicPr>
            <a:picLocks noChangeAspect="1"/>
          </p:cNvPicPr>
          <p:nvPr/>
        </p:nvPicPr>
        <p:blipFill>
          <a:blip r:embed="rId2" cstate="print"/>
          <a:stretch>
            <a:fillRect/>
          </a:stretch>
        </p:blipFill>
        <p:spPr>
          <a:xfrm>
            <a:off x="249382" y="436418"/>
            <a:ext cx="8645236" cy="5985164"/>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29058</TotalTime>
  <Words>1981</Words>
  <Application>Microsoft Office PowerPoint</Application>
  <PresentationFormat>On-screen Show (4:3)</PresentationFormat>
  <Paragraphs>126</Paragraphs>
  <Slides>32</Slides>
  <Notes>4</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6302</cp:revision>
  <dcterms:created xsi:type="dcterms:W3CDTF">2016-10-08T19:35:00Z</dcterms:created>
  <dcterms:modified xsi:type="dcterms:W3CDTF">2021-03-09T20:06:32Z</dcterms:modified>
</cp:coreProperties>
</file>