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6"/>
  </p:notesMasterIdLst>
  <p:sldIdLst>
    <p:sldId id="1659" r:id="rId3"/>
    <p:sldId id="1791" r:id="rId4"/>
    <p:sldId id="2014" r:id="rId5"/>
    <p:sldId id="2140" r:id="rId6"/>
    <p:sldId id="2139" r:id="rId7"/>
    <p:sldId id="2137" r:id="rId8"/>
    <p:sldId id="2138" r:id="rId9"/>
    <p:sldId id="2067" r:id="rId10"/>
    <p:sldId id="2092" r:id="rId11"/>
    <p:sldId id="2136" r:id="rId12"/>
    <p:sldId id="2141" r:id="rId13"/>
    <p:sldId id="2142" r:id="rId14"/>
    <p:sldId id="2143" r:id="rId15"/>
    <p:sldId id="2144" r:id="rId16"/>
    <p:sldId id="2145" r:id="rId17"/>
    <p:sldId id="2070" r:id="rId18"/>
    <p:sldId id="2117" r:id="rId19"/>
    <p:sldId id="2147" r:id="rId20"/>
    <p:sldId id="2148" r:id="rId21"/>
    <p:sldId id="2149" r:id="rId22"/>
    <p:sldId id="2150" r:id="rId23"/>
    <p:sldId id="1945" r:id="rId24"/>
    <p:sldId id="2152" r:id="rId25"/>
    <p:sldId id="2153" r:id="rId26"/>
    <p:sldId id="2154" r:id="rId27"/>
    <p:sldId id="2158" r:id="rId28"/>
    <p:sldId id="2155" r:id="rId29"/>
    <p:sldId id="2156" r:id="rId30"/>
    <p:sldId id="2134" r:id="rId31"/>
    <p:sldId id="2157" r:id="rId32"/>
    <p:sldId id="2160" r:id="rId33"/>
    <p:sldId id="2074" r:id="rId34"/>
    <p:sldId id="2121" r:id="rId35"/>
    <p:sldId id="2161" r:id="rId36"/>
    <p:sldId id="2162" r:id="rId37"/>
    <p:sldId id="2096" r:id="rId38"/>
    <p:sldId id="2163" r:id="rId39"/>
    <p:sldId id="2167" r:id="rId40"/>
    <p:sldId id="2165" r:id="rId41"/>
    <p:sldId id="2164" r:id="rId42"/>
    <p:sldId id="2168" r:id="rId43"/>
    <p:sldId id="1888" r:id="rId44"/>
    <p:sldId id="18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6" autoAdjust="0"/>
    <p:restoredTop sz="8641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43</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3/15/2021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3/15/2021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Peace With God</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5:1  – 11</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9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17 March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Peace with God</a:t>
            </a:r>
            <a:r>
              <a:rPr lang="en-US" sz="2800" b="1" dirty="0" smtClean="0">
                <a:latin typeface="Cambria" pitchFamily="18" charset="0"/>
              </a:rPr>
              <a:t>.”  There’s move relief in those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words</a:t>
            </a:r>
            <a:r>
              <a:rPr lang="en-US" sz="2800" b="1" dirty="0" smtClean="0">
                <a:latin typeface="Cambria" pitchFamily="18" charset="0"/>
              </a:rPr>
              <a:t> than any others.  The more we comprehends the danger of God’s fearsome wrath, the more we experience the incredible relief of having peace with God.</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does not refer to inner tranquility, although that’s part of the relief we feel.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refers to our no longer being subject to God’s wrath because of sin.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a:t>
            </a:r>
            <a:r>
              <a:rPr lang="en-US" sz="2800" b="1" i="1" u="sng" dirty="0" smtClean="0">
                <a:latin typeface="Cambria" pitchFamily="18" charset="0"/>
              </a:rPr>
              <a:t>death</a:t>
            </a:r>
            <a:r>
              <a:rPr lang="en-US" sz="2800" b="1" dirty="0" smtClean="0">
                <a:latin typeface="Cambria" pitchFamily="18" charset="0"/>
              </a:rPr>
              <a:t> of Jesus </a:t>
            </a:r>
            <a:r>
              <a:rPr lang="en-US" sz="2800" b="1" i="1" dirty="0" smtClean="0">
                <a:effectLst>
                  <a:outerShdw blurRad="38100" dist="38100" dir="2700000" algn="tl">
                    <a:srgbClr val="000000">
                      <a:alpha val="43137"/>
                    </a:srgbClr>
                  </a:outerShdw>
                </a:effectLst>
                <a:latin typeface="Cambria" pitchFamily="18" charset="0"/>
              </a:rPr>
              <a:t>satisfied</a:t>
            </a:r>
            <a:r>
              <a:rPr lang="en-US" sz="2800" b="1" dirty="0" smtClean="0">
                <a:latin typeface="Cambria" pitchFamily="18" charset="0"/>
              </a:rPr>
              <a:t> our debt of sin and   </a:t>
            </a:r>
            <a:r>
              <a:rPr lang="en-US" sz="2800" b="1" i="1" dirty="0" smtClean="0">
                <a:effectLst>
                  <a:outerShdw blurRad="38100" dist="38100" dir="2700000" algn="tl">
                    <a:srgbClr val="000000">
                      <a:alpha val="43137"/>
                    </a:srgbClr>
                  </a:outerShdw>
                </a:effectLst>
                <a:latin typeface="Cambria" pitchFamily="18" charset="0"/>
              </a:rPr>
              <a:t>set aside</a:t>
            </a:r>
            <a:r>
              <a:rPr lang="en-US" sz="2800" b="1" dirty="0" smtClean="0">
                <a:latin typeface="Cambria" pitchFamily="18" charset="0"/>
              </a:rPr>
              <a:t> the resulting hostility so that God and people are no longer divided by rebellion, but reconcile in peace.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the resulting relief is indescribable.  Anyone who has spent his or her life trying to </a:t>
            </a:r>
            <a:r>
              <a:rPr lang="en-US" sz="2800" b="1" i="1" u="sng" dirty="0" smtClean="0">
                <a:latin typeface="Cambria" pitchFamily="18" charset="0"/>
              </a:rPr>
              <a:t>earn</a:t>
            </a:r>
            <a:r>
              <a:rPr lang="en-US" sz="2800" b="1" dirty="0" smtClean="0">
                <a:latin typeface="Cambria" pitchFamily="18" charset="0"/>
              </a:rPr>
              <a:t> God’s pleasure or trying to </a:t>
            </a:r>
            <a:r>
              <a:rPr lang="en-US" sz="2800" b="1" i="1" u="sng" dirty="0" smtClean="0">
                <a:latin typeface="Cambria" pitchFamily="18" charset="0"/>
              </a:rPr>
              <a:t>accumulate</a:t>
            </a:r>
            <a:r>
              <a:rPr lang="en-US" sz="2800" b="1" dirty="0" smtClean="0">
                <a:latin typeface="Cambria" pitchFamily="18" charset="0"/>
              </a:rPr>
              <a:t> enough good deeds to escape hell understands the joy of the words “</a:t>
            </a:r>
            <a:r>
              <a:rPr lang="en-US" sz="2800" b="1" dirty="0" smtClean="0">
                <a:effectLst>
                  <a:outerShdw blurRad="38100" dist="38100" dir="2700000" algn="tl">
                    <a:srgbClr val="000000">
                      <a:alpha val="43137"/>
                    </a:srgbClr>
                  </a:outerShdw>
                </a:effectLst>
                <a:latin typeface="Cambria" pitchFamily="18" charset="0"/>
              </a:rPr>
              <a:t>Peace with God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problem with trying to </a:t>
            </a:r>
            <a:r>
              <a:rPr lang="en-US" sz="2800" b="1" i="1" u="sng" dirty="0" smtClean="0">
                <a:latin typeface="Cambria" pitchFamily="18" charset="0"/>
              </a:rPr>
              <a:t>earn</a:t>
            </a:r>
            <a:r>
              <a:rPr lang="en-US" sz="2800" b="1" dirty="0" smtClean="0">
                <a:latin typeface="Cambria" pitchFamily="18" charset="0"/>
              </a:rPr>
              <a:t> one’s way out of debt to God is that we can </a:t>
            </a:r>
            <a:r>
              <a:rPr lang="en-US" sz="2800" b="1" i="1" u="sng" dirty="0" smtClean="0">
                <a:latin typeface="Cambria" pitchFamily="18" charset="0"/>
              </a:rPr>
              <a:t>never</a:t>
            </a:r>
            <a:r>
              <a:rPr lang="en-US" sz="2800" b="1" dirty="0" smtClean="0">
                <a:latin typeface="Cambria" pitchFamily="18" charset="0"/>
              </a:rPr>
              <a:t> know how much is enough.  Ask most people, “Are you going to heaven after you die?” and most will answer, “I hope so.”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who trust religion to save them, if they take it seriously, must remain in a constant state of terror, knowing that </a:t>
            </a:r>
            <a:r>
              <a:rPr lang="en-US" sz="2800" b="1" i="1" u="sng" dirty="0" smtClean="0">
                <a:latin typeface="Cambria" pitchFamily="18" charset="0"/>
              </a:rPr>
              <a:t>only</a:t>
            </a:r>
            <a:r>
              <a:rPr lang="en-US" sz="2800" b="1" dirty="0" smtClean="0">
                <a:latin typeface="Cambria" pitchFamily="18" charset="0"/>
              </a:rPr>
              <a:t> </a:t>
            </a:r>
            <a:r>
              <a:rPr lang="en-US" sz="2800" b="1" i="1" u="sng" dirty="0" smtClean="0">
                <a:latin typeface="Cambria" pitchFamily="18" charset="0"/>
              </a:rPr>
              <a:t>death</a:t>
            </a:r>
            <a:r>
              <a:rPr lang="en-US" sz="2800" b="1" dirty="0" smtClean="0">
                <a:latin typeface="Cambria" pitchFamily="18" charset="0"/>
              </a:rPr>
              <a:t> will solve the mystery of their eternal destiny and that their fate might be eternal suffering.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called the experience of receiving God’s grace through faith and the resulting peace an “</a:t>
            </a:r>
            <a:r>
              <a:rPr lang="en-US" sz="2800" b="1" dirty="0" smtClean="0">
                <a:effectLst>
                  <a:outerShdw blurRad="38100" dist="38100" dir="2700000" algn="tl">
                    <a:srgbClr val="000000">
                      <a:alpha val="43137"/>
                    </a:srgbClr>
                  </a:outerShdw>
                </a:effectLst>
                <a:latin typeface="Cambria" pitchFamily="18" charset="0"/>
              </a:rPr>
              <a:t>introduction.</a:t>
            </a:r>
            <a:r>
              <a:rPr lang="en-US" sz="2800" b="1" dirty="0" smtClean="0">
                <a:latin typeface="Cambria" pitchFamily="18" charset="0"/>
              </a:rPr>
              <a:t>”  The Greek word is rendered “</a:t>
            </a:r>
            <a:r>
              <a:rPr lang="en-US" sz="2800" b="1" dirty="0" smtClean="0">
                <a:effectLst>
                  <a:outerShdw blurRad="38100" dist="38100" dir="2700000" algn="tl">
                    <a:srgbClr val="000000">
                      <a:alpha val="43137"/>
                    </a:srgbClr>
                  </a:outerShdw>
                </a:effectLst>
                <a:latin typeface="Cambria" pitchFamily="18" charset="0"/>
              </a:rPr>
              <a:t>access</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admission</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is, the process of being </a:t>
            </a:r>
            <a:r>
              <a:rPr lang="en-US" sz="2800" b="1" i="1" dirty="0" smtClean="0">
                <a:effectLst>
                  <a:outerShdw blurRad="38100" dist="38100" dir="2700000" algn="tl">
                    <a:srgbClr val="000000">
                      <a:alpha val="43137"/>
                    </a:srgbClr>
                  </a:outerShdw>
                </a:effectLst>
                <a:latin typeface="Cambria" pitchFamily="18" charset="0"/>
              </a:rPr>
              <a:t>ushered</a:t>
            </a:r>
            <a:r>
              <a:rPr lang="en-US" sz="2800" b="1" dirty="0" smtClean="0">
                <a:latin typeface="Cambria" pitchFamily="18" charset="0"/>
              </a:rPr>
              <a:t> into the court of a king and then announced and given the right or opportunity to address the ruler.  Paul used the </a:t>
            </a:r>
            <a:r>
              <a:rPr lang="en-US" sz="2800" b="1" i="1" u="sng" dirty="0" smtClean="0">
                <a:latin typeface="Cambria" pitchFamily="18" charset="0"/>
              </a:rPr>
              <a:t>same</a:t>
            </a:r>
            <a:r>
              <a:rPr lang="en-US" sz="2800" b="1" i="1" dirty="0" smtClean="0">
                <a:latin typeface="Cambria" pitchFamily="18" charset="0"/>
              </a:rPr>
              <a:t> </a:t>
            </a:r>
            <a:r>
              <a:rPr lang="en-US" sz="2800" b="1" i="1" u="sng" dirty="0" smtClean="0">
                <a:latin typeface="Cambria" pitchFamily="18" charset="0"/>
              </a:rPr>
              <a:t>term</a:t>
            </a:r>
            <a:r>
              <a:rPr lang="en-US" sz="2800" b="1" dirty="0" smtClean="0">
                <a:latin typeface="Cambria" pitchFamily="18" charset="0"/>
              </a:rPr>
              <a:t> to describe </a:t>
            </a:r>
            <a:r>
              <a:rPr lang="en-US" sz="2800" b="1" i="1" dirty="0" smtClean="0">
                <a:effectLst>
                  <a:outerShdw blurRad="38100" dist="38100" dir="2700000" algn="tl">
                    <a:srgbClr val="000000">
                      <a:alpha val="43137"/>
                    </a:srgbClr>
                  </a:outerShdw>
                </a:effectLst>
                <a:latin typeface="Cambria" pitchFamily="18" charset="0"/>
              </a:rPr>
              <a:t>prayer</a:t>
            </a:r>
            <a:r>
              <a:rPr lang="en-US" sz="2800" b="1" dirty="0" smtClean="0">
                <a:latin typeface="Cambria" pitchFamily="18" charset="0"/>
              </a:rPr>
              <a:t> for the Christian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“According to the eternal purpose which he purposed in Christ Jesus our Lord:  </a:t>
            </a:r>
            <a:r>
              <a:rPr lang="en-US" sz="2800" b="1" baseline="30000" dirty="0" smtClean="0">
                <a:effectLst>
                  <a:outerShdw blurRad="38100" dist="38100" dir="2700000" algn="tl">
                    <a:srgbClr val="000000">
                      <a:alpha val="43137"/>
                    </a:srgbClr>
                  </a:outerShdw>
                </a:effectLst>
                <a:latin typeface="Cambria" pitchFamily="18" charset="0"/>
              </a:rPr>
              <a:t>12</a:t>
            </a:r>
            <a:r>
              <a:rPr lang="en-US" sz="2800" b="1" i="1" dirty="0" smtClean="0">
                <a:latin typeface="Cambria" pitchFamily="18" charset="0"/>
              </a:rPr>
              <a:t>In whom we have boldness and </a:t>
            </a:r>
            <a:r>
              <a:rPr lang="en-US" sz="2800" b="1" i="1" u="sng" dirty="0" smtClean="0">
                <a:latin typeface="Cambria" pitchFamily="18" charset="0"/>
              </a:rPr>
              <a:t>access</a:t>
            </a:r>
            <a:r>
              <a:rPr lang="en-US" sz="2800" b="1" i="1" dirty="0" smtClean="0">
                <a:latin typeface="Cambria" pitchFamily="18" charset="0"/>
              </a:rPr>
              <a:t> with confidence by the faith of him”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3:11-12</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concludes this introductory sentence with the phrase, “and we exult [rejoice] in hope of the glory of God,” which uses </a:t>
            </a:r>
            <a:r>
              <a:rPr lang="en-US" sz="2800" b="1" i="1" u="sng" dirty="0" smtClean="0">
                <a:latin typeface="Cambria" pitchFamily="18" charset="0"/>
              </a:rPr>
              <a:t>three</a:t>
            </a:r>
            <a:r>
              <a:rPr lang="en-US" sz="2800" b="1" i="1" dirty="0" smtClean="0">
                <a:latin typeface="Cambria" pitchFamily="18" charset="0"/>
              </a:rPr>
              <a:t> </a:t>
            </a:r>
            <a:r>
              <a:rPr lang="en-US" sz="2800" b="1" i="1" u="sng" dirty="0" smtClean="0">
                <a:latin typeface="Cambria" pitchFamily="18" charset="0"/>
              </a:rPr>
              <a:t>important</a:t>
            </a:r>
            <a:r>
              <a:rPr lang="en-US" sz="2800" b="1" dirty="0" smtClean="0">
                <a:latin typeface="Cambria" pitchFamily="18" charset="0"/>
              </a:rPr>
              <a:t> terms worth studying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Exult</a:t>
            </a:r>
            <a:r>
              <a:rPr lang="en-US" sz="2800" b="1" dirty="0" smtClean="0">
                <a:latin typeface="Cambria" pitchFamily="18" charset="0"/>
              </a:rPr>
              <a:t>” is best rendered to mean </a:t>
            </a:r>
            <a:r>
              <a:rPr lang="en-US" sz="2800" b="1" i="1" dirty="0" smtClean="0">
                <a:latin typeface="Cambria" pitchFamily="18" charset="0"/>
              </a:rPr>
              <a:t>“to boast.”</a:t>
            </a:r>
            <a:r>
              <a:rPr lang="en-US" sz="2800" b="1" dirty="0" smtClean="0">
                <a:latin typeface="Cambria" pitchFamily="18" charset="0"/>
              </a:rPr>
              <a:t>  Not a negative behavior.  But the “</a:t>
            </a:r>
            <a:r>
              <a:rPr lang="en-US" sz="2800" b="1" dirty="0" smtClean="0">
                <a:effectLst>
                  <a:outerShdw blurRad="38100" dist="38100" dir="2700000" algn="tl">
                    <a:srgbClr val="000000">
                      <a:alpha val="43137"/>
                    </a:srgbClr>
                  </a:outerShdw>
                </a:effectLst>
                <a:latin typeface="Cambria" pitchFamily="18" charset="0"/>
              </a:rPr>
              <a:t>boasting</a:t>
            </a:r>
            <a:r>
              <a:rPr lang="en-US" sz="2800" b="1" dirty="0" smtClean="0">
                <a:latin typeface="Cambria" pitchFamily="18" charset="0"/>
              </a:rPr>
              <a:t>” of believers is inherently humble because they do not have any confidence in their own goodness; instead, they express complete confidence in the free gift of grace.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is best rendered to mean “an assured expectation.”  Paul uses this term in a very specific way to describe the </a:t>
            </a:r>
            <a:r>
              <a:rPr lang="en-US" sz="2800" b="1" i="1" u="sng" dirty="0" smtClean="0">
                <a:latin typeface="Cambria" pitchFamily="18" charset="0"/>
              </a:rPr>
              <a:t>future</a:t>
            </a:r>
            <a:r>
              <a:rPr lang="en-US" sz="2800" b="1" i="1" dirty="0" smtClean="0">
                <a:latin typeface="Cambria" pitchFamily="18" charset="0"/>
              </a:rPr>
              <a:t> </a:t>
            </a:r>
            <a:r>
              <a:rPr lang="en-US" sz="2800" b="1" i="1" u="sng" dirty="0" smtClean="0">
                <a:latin typeface="Cambria" pitchFamily="18" charset="0"/>
              </a:rPr>
              <a:t>day</a:t>
            </a:r>
            <a:r>
              <a:rPr lang="en-US" sz="2800" b="1" dirty="0" smtClean="0">
                <a:latin typeface="Cambria" pitchFamily="18" charset="0"/>
              </a:rPr>
              <a:t> when Jesus returns to rule the world and renovate it to His liking.</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Glory</a:t>
            </a:r>
            <a:r>
              <a:rPr lang="en-US" sz="2800" b="1" dirty="0" smtClean="0">
                <a:latin typeface="Cambria" pitchFamily="18" charset="0"/>
              </a:rPr>
              <a:t>” is best rendered to mean “appearance or manifestation.”  Glory refers to the state of things as God </a:t>
            </a:r>
            <a:r>
              <a:rPr lang="en-US" sz="2800" b="1" i="1" u="sng" dirty="0" smtClean="0">
                <a:latin typeface="Cambria" pitchFamily="18" charset="0"/>
              </a:rPr>
              <a:t>desire</a:t>
            </a:r>
            <a:r>
              <a:rPr lang="en-US" sz="2800" b="1" i="1" dirty="0" smtClean="0">
                <a:latin typeface="Cambria" pitchFamily="18" charset="0"/>
              </a:rPr>
              <a:t> </a:t>
            </a:r>
            <a:r>
              <a:rPr lang="en-US" sz="2800" b="1" i="1" u="sng" dirty="0" smtClean="0">
                <a:latin typeface="Cambria" pitchFamily="18" charset="0"/>
              </a:rPr>
              <a:t>them</a:t>
            </a:r>
            <a:r>
              <a:rPr lang="en-US" sz="2800" b="1" dirty="0" smtClean="0">
                <a:latin typeface="Cambria" pitchFamily="18" charset="0"/>
              </a:rPr>
              <a:t>.  God triumphs over evil, justice prevails, sin has no place, and everything exists in harmony with His holy character.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5 - 3-4 tribulation.jpg"/>
          <p:cNvPicPr>
            <a:picLocks noChangeAspect="1"/>
          </p:cNvPicPr>
          <p:nvPr/>
        </p:nvPicPr>
        <p:blipFill>
          <a:blip r:embed="rId3" cstate="print"/>
          <a:srcRect l="2500" r="2500"/>
          <a:stretch>
            <a:fillRect/>
          </a:stretch>
        </p:blipFill>
        <p:spPr>
          <a:xfrm>
            <a:off x="228600" y="1143000"/>
            <a:ext cx="8686800" cy="4784651"/>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4572000" y="17526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5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Justification is no escape from the </a:t>
            </a:r>
            <a:r>
              <a:rPr lang="en-US" sz="2800" b="1" i="1" dirty="0" smtClean="0">
                <a:effectLst>
                  <a:outerShdw blurRad="38100" dist="38100" dir="2700000" algn="tl">
                    <a:srgbClr val="000000">
                      <a:alpha val="43137"/>
                    </a:srgbClr>
                  </a:outerShdw>
                </a:effectLst>
                <a:latin typeface="Cambria" pitchFamily="18" charset="0"/>
              </a:rPr>
              <a:t>trials</a:t>
            </a:r>
            <a:r>
              <a:rPr lang="en-US" sz="2800" b="1" dirty="0" smtClean="0">
                <a:latin typeface="Cambria" pitchFamily="18" charset="0"/>
              </a:rPr>
              <a:t> of life. “In this world ye shall have tribulation” (</a:t>
            </a:r>
            <a:r>
              <a:rPr lang="en-US" sz="2800" b="1" dirty="0" smtClean="0">
                <a:effectLst>
                  <a:outerShdw blurRad="38100" dist="38100" dir="2700000" algn="tl">
                    <a:srgbClr val="000000">
                      <a:alpha val="43137"/>
                    </a:srgbClr>
                  </a:outerShdw>
                </a:effectLst>
                <a:latin typeface="Cambria" pitchFamily="18" charset="0"/>
              </a:rPr>
              <a:t>John 16:33</a:t>
            </a:r>
            <a:r>
              <a:rPr lang="en-US" sz="2800" b="1" dirty="0" smtClean="0">
                <a:latin typeface="Cambria" pitchFamily="18" charset="0"/>
              </a:rPr>
              <a:t>).  But for the believer, trials work </a:t>
            </a:r>
            <a:r>
              <a:rPr lang="en-US" sz="2800" b="1" i="1" u="sng" dirty="0" smtClean="0">
                <a:latin typeface="Cambria" pitchFamily="18" charset="0"/>
              </a:rPr>
              <a:t>for</a:t>
            </a:r>
            <a:r>
              <a:rPr lang="en-US" sz="2800" b="1" dirty="0" smtClean="0">
                <a:latin typeface="Cambria" pitchFamily="18" charset="0"/>
              </a:rPr>
              <a:t> him and not </a:t>
            </a:r>
            <a:r>
              <a:rPr lang="en-US" sz="2800" b="1" i="1" u="sng" dirty="0" smtClean="0">
                <a:latin typeface="Cambria" pitchFamily="18" charset="0"/>
              </a:rPr>
              <a:t>against</a:t>
            </a:r>
            <a:r>
              <a:rPr lang="en-US" sz="2800" b="1" dirty="0" smtClean="0">
                <a:latin typeface="Cambria" pitchFamily="18" charset="0"/>
              </a:rPr>
              <a:t> him.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 amount of </a:t>
            </a:r>
            <a:r>
              <a:rPr lang="en-US" sz="2800" b="1" i="1" dirty="0" smtClean="0">
                <a:effectLst>
                  <a:outerShdw blurRad="38100" dist="38100" dir="2700000" algn="tl">
                    <a:srgbClr val="000000">
                      <a:alpha val="43137"/>
                    </a:srgbClr>
                  </a:outerShdw>
                </a:effectLst>
                <a:latin typeface="Cambria" pitchFamily="18" charset="0"/>
              </a:rPr>
              <a:t>suffering</a:t>
            </a:r>
            <a:r>
              <a:rPr lang="en-US" sz="2800" b="1" dirty="0" smtClean="0">
                <a:latin typeface="Cambria" pitchFamily="18" charset="0"/>
              </a:rPr>
              <a:t> can separate us from the Lord (</a:t>
            </a:r>
            <a:r>
              <a:rPr lang="en-US" sz="2800" b="1" dirty="0" smtClean="0">
                <a:effectLst>
                  <a:outerShdw blurRad="38100" dist="38100" dir="2700000" algn="tl">
                    <a:srgbClr val="000000">
                      <a:alpha val="43137"/>
                    </a:srgbClr>
                  </a:outerShdw>
                </a:effectLst>
                <a:latin typeface="Cambria" pitchFamily="18" charset="0"/>
              </a:rPr>
              <a:t>Rom. 8:35–39</a:t>
            </a:r>
            <a:r>
              <a:rPr lang="en-US" sz="2800" b="1" dirty="0" smtClean="0">
                <a:latin typeface="Cambria" pitchFamily="18" charset="0"/>
              </a:rPr>
              <a:t>); instead, </a:t>
            </a:r>
            <a:r>
              <a:rPr lang="en-US" sz="2800" b="1" i="1" dirty="0" smtClean="0">
                <a:effectLst>
                  <a:outerShdw blurRad="38100" dist="38100" dir="2700000" algn="tl">
                    <a:srgbClr val="000000">
                      <a:alpha val="43137"/>
                    </a:srgbClr>
                  </a:outerShdw>
                </a:effectLst>
                <a:latin typeface="Cambria" pitchFamily="18" charset="0"/>
              </a:rPr>
              <a:t>trials</a:t>
            </a:r>
            <a:r>
              <a:rPr lang="en-US" sz="2800" b="1" dirty="0" smtClean="0">
                <a:latin typeface="Cambria" pitchFamily="18" charset="0"/>
              </a:rPr>
              <a:t> bring us closer to the Lord and make us more like the Lord.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Suffering builds Christian character.  The word “</a:t>
            </a:r>
            <a:r>
              <a:rPr lang="en-US" sz="2800" b="1" dirty="0" smtClean="0">
                <a:effectLst>
                  <a:outerShdw blurRad="38100" dist="38100" dir="2700000" algn="tl">
                    <a:srgbClr val="000000">
                      <a:alpha val="43137"/>
                    </a:srgbClr>
                  </a:outerShdw>
                </a:effectLst>
                <a:latin typeface="Cambria" pitchFamily="18" charset="0"/>
              </a:rPr>
              <a:t>experience</a:t>
            </a:r>
            <a:r>
              <a:rPr lang="en-US" sz="2800" b="1" dirty="0" smtClean="0">
                <a:latin typeface="Cambria" pitchFamily="18" charset="0"/>
              </a:rPr>
              <a:t>” means “character that has been proved.”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sequence is: </a:t>
            </a: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patience</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experience</a:t>
            </a:r>
            <a:r>
              <a:rPr lang="en-US" sz="2800" b="1" dirty="0" smtClean="0">
                <a:latin typeface="Cambria" pitchFamily="18" charset="0"/>
              </a:rPr>
              <a:t> (proven character) – </a:t>
            </a:r>
            <a:r>
              <a:rPr lang="en-US" sz="2800" b="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Our English word “</a:t>
            </a: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comes from a Latin word </a:t>
            </a:r>
            <a:r>
              <a:rPr lang="en-US" sz="2800" b="1" i="1" u="sng" dirty="0" smtClean="0">
                <a:latin typeface="Cambria" pitchFamily="18" charset="0"/>
              </a:rPr>
              <a:t>tribulum</a:t>
            </a:r>
            <a:r>
              <a:rPr lang="en-US" sz="2800" b="1" dirty="0" smtClean="0">
                <a:latin typeface="Cambria" pitchFamily="18" charset="0"/>
              </a:rPr>
              <a:t>.  In Paul’s day, a </a:t>
            </a:r>
            <a:r>
              <a:rPr lang="en-US" sz="2800" b="1" i="1" u="sng" dirty="0" smtClean="0">
                <a:latin typeface="Cambria" pitchFamily="18" charset="0"/>
              </a:rPr>
              <a:t>tribulum</a:t>
            </a:r>
            <a:r>
              <a:rPr lang="en-US" sz="2800" b="1" dirty="0" smtClean="0">
                <a:latin typeface="Cambria" pitchFamily="18" charset="0"/>
              </a:rPr>
              <a:t> was a heavy piece of timber with spikes in it, used for threshing the grain.  The </a:t>
            </a:r>
            <a:r>
              <a:rPr lang="en-US" sz="2800" b="1" i="1" u="sng" dirty="0" smtClean="0">
                <a:latin typeface="Cambria" pitchFamily="18" charset="0"/>
              </a:rPr>
              <a:t>tribulum</a:t>
            </a:r>
            <a:r>
              <a:rPr lang="en-US" sz="2800" b="1" dirty="0" smtClean="0">
                <a:latin typeface="Cambria" pitchFamily="18" charset="0"/>
              </a:rPr>
              <a:t> was drawn over the grain and it separated the wheat from the chaff.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we go through </a:t>
            </a:r>
            <a:r>
              <a:rPr lang="en-US" sz="2800" b="1" i="1" dirty="0" smtClean="0">
                <a:effectLst>
                  <a:outerShdw blurRad="38100" dist="38100" dir="2700000" algn="tl">
                    <a:srgbClr val="000000">
                      <a:alpha val="43137"/>
                    </a:srgbClr>
                  </a:outerShdw>
                </a:effectLst>
                <a:latin typeface="Cambria" pitchFamily="18" charset="0"/>
              </a:rPr>
              <a:t>tribulations</a:t>
            </a:r>
            <a:r>
              <a:rPr lang="en-US" sz="2800" b="1" dirty="0" smtClean="0">
                <a:latin typeface="Cambria" pitchFamily="18" charset="0"/>
              </a:rPr>
              <a:t>, and depend on God’s grace, the </a:t>
            </a:r>
            <a:r>
              <a:rPr lang="en-US" sz="2800" b="1" i="1" u="sng" dirty="0" smtClean="0">
                <a:latin typeface="Cambria" pitchFamily="18" charset="0"/>
              </a:rPr>
              <a:t>trials</a:t>
            </a:r>
            <a:r>
              <a:rPr lang="en-US" sz="2800" b="1" dirty="0" smtClean="0">
                <a:latin typeface="Cambria" pitchFamily="18" charset="0"/>
              </a:rPr>
              <a:t> only purify us and help to get rid of the chaff.</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word for “</a:t>
            </a: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is often translated to “pressure” or “suffering.”  Such suffering comes in all shapes and sizes.  Nevertheless, because we have been ushered into a completely new manner of life, we can live with joyful confidence in </a:t>
            </a:r>
            <a:r>
              <a:rPr lang="en-US" sz="2800" b="1" i="1" dirty="0" smtClean="0">
                <a:effectLst>
                  <a:outerShdw blurRad="38100" dist="38100" dir="2700000" algn="tl">
                    <a:srgbClr val="000000">
                      <a:alpha val="43137"/>
                    </a:srgbClr>
                  </a:outerShdw>
                </a:effectLst>
                <a:latin typeface="Cambria" pitchFamily="18" charset="0"/>
              </a:rPr>
              <a:t>“suffering under pressure,”</a:t>
            </a:r>
            <a:r>
              <a:rPr lang="en-US" sz="2800" b="1" dirty="0" smtClean="0">
                <a:latin typeface="Cambria" pitchFamily="18" charset="0"/>
              </a:rPr>
              <a:t> through </a:t>
            </a: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 do we come by this supernatural ability?  We gain the ability to rejoice under pressure through a carefully monitored training program directed by the Lord Himself.  Paul described this program a “</a:t>
            </a:r>
            <a:r>
              <a:rPr lang="en-US" sz="2800" b="1" dirty="0" smtClean="0">
                <a:effectLst>
                  <a:outerShdw blurRad="38100" dist="38100" dir="2700000" algn="tl">
                    <a:srgbClr val="000000">
                      <a:alpha val="43137"/>
                    </a:srgbClr>
                  </a:outerShdw>
                </a:effectLst>
                <a:latin typeface="Cambria" pitchFamily="18" charset="0"/>
              </a:rPr>
              <a:t>chain reaction</a:t>
            </a:r>
            <a:r>
              <a:rPr lang="en-US" sz="2800" b="1" dirty="0" smtClean="0">
                <a:latin typeface="Cambria" pitchFamily="18" charset="0"/>
              </a:rPr>
              <a:t>” in which one phase leads to another, giving us joy despite our circumstances.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latin typeface="Candara" pitchFamily="34" charset="0"/>
              </a:rPr>
              <a:t>“Peace With God”</a:t>
            </a:r>
            <a:endParaRPr lang="en-US" sz="2800"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Tribulation brings patience.</a:t>
            </a:r>
            <a:r>
              <a:rPr lang="en-US" sz="2800" b="1" dirty="0" smtClean="0">
                <a:latin typeface="Cambria" pitchFamily="18" charset="0"/>
              </a:rPr>
              <a:t>  That is, perseverance.  Naturally, when the pressure builds, we should take reasonable measures to relieve the discomfort.  When we cannot avoid the suffering, choose to endure and to do so with graceful and calm dignity.</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Patience works experience.</a:t>
            </a:r>
            <a:r>
              <a:rPr lang="en-US" sz="2800" b="1" dirty="0" smtClean="0">
                <a:latin typeface="Cambria" pitchFamily="18" charset="0"/>
              </a:rPr>
              <a:t>  That is, perseverance brings about proven character or “tested worth.”  This can also be thought of as “triumphant fortitude” which comes as the trials of life become instruments in the hand of Holy Spirit.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Experience works hope.</a:t>
            </a:r>
            <a:r>
              <a:rPr lang="en-US" sz="2800" b="1" dirty="0" smtClean="0">
                <a:latin typeface="Cambria" pitchFamily="18" charset="0"/>
              </a:rPr>
              <a:t>  That is, “assured expectation,” the certainty of a </a:t>
            </a:r>
            <a:r>
              <a:rPr lang="en-US" sz="2800" b="1" i="1" dirty="0" smtClean="0">
                <a:effectLst>
                  <a:outerShdw blurRad="38100" dist="38100" dir="2700000" algn="tl">
                    <a:srgbClr val="000000">
                      <a:alpha val="43137"/>
                    </a:srgbClr>
                  </a:outerShdw>
                </a:effectLst>
                <a:latin typeface="Cambria" pitchFamily="18" charset="0"/>
              </a:rPr>
              <a:t>promised outcome</a:t>
            </a:r>
            <a:r>
              <a:rPr lang="en-US" sz="2800" b="1" dirty="0" smtClean="0">
                <a:latin typeface="Cambria" pitchFamily="18" charset="0"/>
              </a:rPr>
              <a:t>.  We experience this kind of hope when we overcome insurmountable odds to achieve victory and success.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Throughout the ordeal, we observe without </a:t>
            </a:r>
            <a:r>
              <a:rPr lang="en-US" sz="2800" b="1" i="1" u="sng" dirty="0" smtClean="0">
                <a:latin typeface="Cambria" pitchFamily="18" charset="0"/>
              </a:rPr>
              <a:t>anxiety</a:t>
            </a:r>
            <a:r>
              <a:rPr lang="en-US" sz="2800" b="1" dirty="0" smtClean="0">
                <a:latin typeface="Cambria" pitchFamily="18" charset="0"/>
              </a:rPr>
              <a:t>; we endure setbacks without </a:t>
            </a:r>
            <a:r>
              <a:rPr lang="en-US" sz="2800" b="1" i="1" u="sng" dirty="0" smtClean="0">
                <a:latin typeface="Cambria" pitchFamily="18" charset="0"/>
              </a:rPr>
              <a:t>panic</a:t>
            </a:r>
            <a:r>
              <a:rPr lang="en-US" sz="2800" b="1" dirty="0" smtClean="0">
                <a:latin typeface="Cambria" pitchFamily="18" charset="0"/>
              </a:rPr>
              <a:t>.  This is a kind of hope that cannot </a:t>
            </a:r>
            <a:r>
              <a:rPr lang="en-US" sz="2800" b="1" i="1" dirty="0" smtClean="0">
                <a:effectLst>
                  <a:outerShdw blurRad="38100" dist="38100" dir="2700000" algn="tl">
                    <a:srgbClr val="000000">
                      <a:alpha val="43137"/>
                    </a:srgbClr>
                  </a:outerShdw>
                </a:effectLst>
                <a:latin typeface="Cambria" pitchFamily="18" charset="0"/>
              </a:rPr>
              <a:t>disappoint</a:t>
            </a:r>
            <a:r>
              <a:rPr lang="en-US" sz="2800" b="1" dirty="0" smtClean="0">
                <a:latin typeface="Cambria" pitchFamily="18" charset="0"/>
              </a:rPr>
              <a:t>, because we have an </a:t>
            </a:r>
            <a:r>
              <a:rPr lang="en-US" sz="2800" b="1" i="1" dirty="0" smtClean="0">
                <a:effectLst>
                  <a:outerShdw blurRad="38100" dist="38100" dir="2700000" algn="tl">
                    <a:srgbClr val="000000">
                      <a:alpha val="43137"/>
                    </a:srgbClr>
                  </a:outerShdw>
                </a:effectLst>
                <a:latin typeface="Cambria" pitchFamily="18" charset="0"/>
              </a:rPr>
              <a:t>assured outcome</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5:3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2" name="Picture 1" descr="5 - 5 text.jpg"/>
          <p:cNvPicPr>
            <a:picLocks noChangeAspect="1"/>
          </p:cNvPicPr>
          <p:nvPr/>
        </p:nvPicPr>
        <p:blipFill>
          <a:blip r:embed="rId2" cstate="print"/>
          <a:srcRect t="8889" b="15435"/>
          <a:stretch>
            <a:fillRect/>
          </a:stretch>
        </p:blipFill>
        <p:spPr>
          <a:xfrm>
            <a:off x="304800" y="228600"/>
            <a:ext cx="8458200" cy="64008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3886200" y="27432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To provide the assurance  we need, Paul introduces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great</a:t>
            </a:r>
            <a:r>
              <a:rPr lang="en-US" sz="2800" b="1" dirty="0" smtClean="0">
                <a:latin typeface="Cambria" pitchFamily="18" charset="0"/>
              </a:rPr>
              <a:t> </a:t>
            </a:r>
            <a:r>
              <a:rPr lang="en-US" sz="2800" b="1" i="1" u="sng" dirty="0" smtClean="0">
                <a:latin typeface="Cambria" pitchFamily="18" charset="0"/>
              </a:rPr>
              <a:t>truths</a:t>
            </a:r>
            <a:r>
              <a:rPr lang="en-US" sz="2800" b="1" dirty="0" smtClean="0">
                <a:latin typeface="Cambria" pitchFamily="18" charset="0"/>
              </a:rPr>
              <a:t> for the first time in the letter to the Romans:  the great love of God and the indwelling of the Holy Spirit.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learned of God’s </a:t>
            </a:r>
            <a:r>
              <a:rPr lang="en-US" sz="2800" b="1" u="sng" dirty="0" smtClean="0">
                <a:effectLst>
                  <a:outerShdw blurRad="38100" dist="38100" dir="2700000" algn="tl">
                    <a:srgbClr val="000000">
                      <a:alpha val="43137"/>
                    </a:srgbClr>
                  </a:outerShdw>
                </a:effectLst>
                <a:latin typeface="Cambria" pitchFamily="18" charset="0"/>
              </a:rPr>
              <a:t>wrath</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1:18-32</a:t>
            </a:r>
            <a:r>
              <a:rPr lang="en-US" sz="2800" b="1" dirty="0" smtClean="0">
                <a:latin typeface="Cambria" pitchFamily="18" charset="0"/>
              </a:rPr>
              <a:t>; here we discover that those who now have peace with God can experience His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His Spirit fills, transforms, and empowers us.  He provides strength in our weakness, wisdom in our foolishness, love in our doubt, and evidence in our despair.  The Holy Spirit living within us is our ever-present guarantee of future victory.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 believer’s hope, since it is centered in God and His promises, does not disappoint him. “Disappoint” means “put to shame because of disappointment” in unfulfilled promises.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reason this hope (resulting finally from affliction) does not disappoint is that God has poured out His love into our hearts.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God’s love, so abundant in believer’s hearts, encourages them on in their hope.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And this love is poured out by (or through) the Holy Spirit, whom He has given us.  The Holy Spirit is the divine Agent who expresses to a believer the love of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is, God’s love for him.  The reality of God’s love in a believer’s heart gives the assurance, even the guarantee, that the believer’s hope in God and His promise of glory is not misplaced and will not fail.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5 - 6-8 text.jpg"/>
          <p:cNvPicPr>
            <a:picLocks noChangeAspect="1"/>
          </p:cNvPicPr>
          <p:nvPr/>
        </p:nvPicPr>
        <p:blipFill>
          <a:blip r:embed="rId3" cstate="print"/>
          <a:srcRect l="1980" t="2749" r="989" b="3780"/>
          <a:stretch>
            <a:fillRect/>
          </a:stretch>
        </p:blipFill>
        <p:spPr>
          <a:xfrm>
            <a:off x="609600" y="1066800"/>
            <a:ext cx="8001000" cy="5551714"/>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flipH="1">
            <a:off x="1524000" y="33528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895600" y="54102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81400" y="64770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To illustrate our continuing need for grace and God’s faithfulness in providing it, Paul retraced the steps of the gospel.  In doing so, he stresses the fact that nothing in us </a:t>
            </a:r>
            <a:r>
              <a:rPr lang="en-US" sz="2800" b="1" i="1" u="sng" dirty="0" smtClean="0">
                <a:latin typeface="Cambria" pitchFamily="18" charset="0"/>
              </a:rPr>
              <a:t>deserved</a:t>
            </a:r>
            <a:r>
              <a:rPr lang="en-US" sz="2800" b="1" dirty="0" smtClean="0">
                <a:latin typeface="Cambria" pitchFamily="18" charset="0"/>
              </a:rPr>
              <a:t> </a:t>
            </a:r>
            <a:r>
              <a:rPr lang="en-US" sz="2800" b="1" i="1" u="sng" dirty="0" smtClean="0">
                <a:latin typeface="Cambria" pitchFamily="18" charset="0"/>
              </a:rPr>
              <a:t>saving</a:t>
            </a:r>
            <a:r>
              <a:rPr lang="en-US" sz="2800" b="1" dirty="0" smtClean="0">
                <a:latin typeface="Cambria" pitchFamily="18" charset="0"/>
              </a:rPr>
              <a:t>, yet Christ </a:t>
            </a:r>
            <a:r>
              <a:rPr lang="en-US" sz="2800" b="1" i="1"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for us.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 remarkable it is when one good person sacrifices his or her own life to save that of another good person.  Most of us can identify with that kind of </a:t>
            </a:r>
            <a:r>
              <a:rPr lang="en-US" sz="2800" b="1" i="1" u="sng" dirty="0" smtClean="0">
                <a:latin typeface="Cambria" pitchFamily="18" charset="0"/>
              </a:rPr>
              <a:t>selflessness</a:t>
            </a:r>
            <a:r>
              <a:rPr lang="en-US" sz="2800" b="1" dirty="0" smtClean="0">
                <a:latin typeface="Cambria" pitchFamily="18" charset="0"/>
              </a:rPr>
              <a:t> and hope to have similar courage if called upon to do the same.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But who would </a:t>
            </a:r>
            <a:r>
              <a:rPr lang="en-US" sz="2800" b="1" i="1" u="sng" dirty="0" smtClean="0">
                <a:latin typeface="Cambria" pitchFamily="18" charset="0"/>
              </a:rPr>
              <a:t>volunteer</a:t>
            </a:r>
            <a:r>
              <a:rPr lang="en-US" sz="2800" b="1" dirty="0" smtClean="0">
                <a:latin typeface="Cambria" pitchFamily="18" charset="0"/>
              </a:rPr>
              <a:t> to take the place of a serial killer on death row?  Who would give his or her own life to save that of a Hitler or Stalin?.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Jesus Christ did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Note the verbs “</a:t>
            </a:r>
            <a:r>
              <a:rPr lang="en-US" sz="2800" b="1" dirty="0" smtClean="0">
                <a:effectLst>
                  <a:outerShdw blurRad="38100" dist="38100" dir="2700000" algn="tl">
                    <a:srgbClr val="000000">
                      <a:alpha val="43137"/>
                    </a:srgbClr>
                  </a:outerShdw>
                </a:effectLst>
                <a:latin typeface="Cambria" pitchFamily="18" charset="0"/>
              </a:rPr>
              <a:t>demonstrates</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Normally, we would expect </a:t>
            </a:r>
            <a:r>
              <a:rPr lang="en-US" sz="2800" b="1" i="1" u="sng" dirty="0" smtClean="0">
                <a:latin typeface="Cambria" pitchFamily="18" charset="0"/>
              </a:rPr>
              <a:t>both</a:t>
            </a:r>
            <a:r>
              <a:rPr lang="en-US" sz="2800" b="1" dirty="0" smtClean="0">
                <a:latin typeface="Cambria" pitchFamily="18" charset="0"/>
              </a:rPr>
              <a:t> </a:t>
            </a:r>
            <a:r>
              <a:rPr lang="en-US" sz="2800" b="1" i="1" u="sng" dirty="0" smtClean="0">
                <a:latin typeface="Cambria" pitchFamily="18" charset="0"/>
              </a:rPr>
              <a:t>verbs</a:t>
            </a:r>
            <a:r>
              <a:rPr lang="en-US" sz="2800" b="1" dirty="0" smtClean="0">
                <a:latin typeface="Cambria" pitchFamily="18" charset="0"/>
              </a:rPr>
              <a:t> to be past tense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Paul uses this unexpected turn of tenses to make an important point.  We weren’t what we should have been </a:t>
            </a:r>
            <a:r>
              <a:rPr lang="en-US" sz="2800" b="1" i="1" dirty="0" smtClean="0">
                <a:effectLst>
                  <a:outerShdw blurRad="38100" dist="38100" dir="2700000" algn="tl">
                    <a:srgbClr val="000000">
                      <a:alpha val="43137"/>
                    </a:srgbClr>
                  </a:outerShdw>
                </a:effectLst>
                <a:latin typeface="Cambria" pitchFamily="18" charset="0"/>
              </a:rPr>
              <a:t>before</a:t>
            </a:r>
            <a:r>
              <a:rPr lang="en-US" sz="2800" b="1" dirty="0" smtClean="0">
                <a:latin typeface="Cambria" pitchFamily="18" charset="0"/>
              </a:rPr>
              <a:t> we were saved, and we aren’t what we should be </a:t>
            </a:r>
            <a:r>
              <a:rPr lang="en-US" sz="2800" b="1" i="1"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5 - 8 ungodly.jpg"/>
          <p:cNvPicPr>
            <a:picLocks noChangeAspect="1"/>
          </p:cNvPicPr>
          <p:nvPr/>
        </p:nvPicPr>
        <p:blipFill>
          <a:blip r:embed="rId2" cstate="print"/>
          <a:srcRect l="2769" t="4444" r="1894" b="4444"/>
          <a:stretch>
            <a:fillRect/>
          </a:stretch>
        </p:blipFill>
        <p:spPr>
          <a:xfrm>
            <a:off x="457200" y="304800"/>
            <a:ext cx="8305800" cy="6248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r>
              <a:rPr lang="en-US" sz="2800" b="1" dirty="0" smtClean="0">
                <a:latin typeface="Cambria" pitchFamily="18" charset="0"/>
              </a:rPr>
              <a:t>      In presenting his case, Paul has proved that the whole world is </a:t>
            </a:r>
            <a:r>
              <a:rPr lang="en-US" sz="2800" b="1" i="1" u="sng" dirty="0" smtClean="0">
                <a:effectLst>
                  <a:outerShdw blurRad="38100" dist="38100" dir="2700000" algn="tl">
                    <a:srgbClr val="000000">
                      <a:alpha val="43137"/>
                    </a:srgbClr>
                  </a:outerShdw>
                </a:effectLst>
                <a:latin typeface="Cambria" pitchFamily="18" charset="0"/>
              </a:rPr>
              <a:t>guilty</a:t>
            </a:r>
            <a:r>
              <a:rPr lang="en-US" sz="2800" b="1" dirty="0" smtClean="0">
                <a:latin typeface="Cambria" pitchFamily="18" charset="0"/>
              </a:rPr>
              <a:t> before God, and that no one can be saved by religious deeds, such as keeping the Law.  </a:t>
            </a:r>
          </a:p>
          <a:p>
            <a:endParaRPr lang="en-US" sz="2800" b="1" dirty="0" smtClean="0">
              <a:latin typeface="Cambria" pitchFamily="18" charset="0"/>
            </a:endParaRPr>
          </a:p>
          <a:p>
            <a:r>
              <a:rPr lang="en-US" sz="2800" b="1" dirty="0" smtClean="0">
                <a:latin typeface="Cambria" pitchFamily="18" charset="0"/>
              </a:rPr>
              <a:t>     Paul has explained that God’s way of salvation has always been </a:t>
            </a:r>
            <a:r>
              <a:rPr lang="en-US" sz="2800" b="1" i="1" dirty="0" smtClean="0">
                <a:effectLst>
                  <a:outerShdw blurRad="38100" dist="38100" dir="2700000" algn="tl">
                    <a:srgbClr val="000000">
                      <a:alpha val="43137"/>
                    </a:srgbClr>
                  </a:outerShdw>
                </a:effectLst>
                <a:latin typeface="Cambria" pitchFamily="18" charset="0"/>
              </a:rPr>
              <a:t>“by grace, through faith”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2:8–9</a:t>
            </a:r>
            <a:r>
              <a:rPr lang="en-US" sz="2800" b="1" dirty="0" smtClean="0">
                <a:latin typeface="Cambria" pitchFamily="18" charset="0"/>
              </a:rPr>
              <a:t>), and he has used </a:t>
            </a:r>
            <a:r>
              <a:rPr lang="en-US" sz="2800" b="1" u="sng" dirty="0" smtClean="0">
                <a:effectLst>
                  <a:outerShdw blurRad="38100" dist="38100" dir="2700000" algn="tl">
                    <a:srgbClr val="000000">
                      <a:alpha val="43137"/>
                    </a:srgbClr>
                  </a:outerShdw>
                </a:effectLst>
                <a:latin typeface="Cambria" pitchFamily="18" charset="0"/>
              </a:rPr>
              <a:t>Abraham</a:t>
            </a:r>
            <a:r>
              <a:rPr lang="en-US" sz="2800" b="1" dirty="0" smtClean="0">
                <a:latin typeface="Cambria" pitchFamily="18" charset="0"/>
              </a:rPr>
              <a:t> as his illustration.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gospel affirms that God demonstrates (</a:t>
            </a:r>
            <a:r>
              <a:rPr lang="en-US" sz="2800" b="1" dirty="0" smtClean="0">
                <a:effectLst>
                  <a:outerShdw blurRad="38100" dist="38100" dir="2700000" algn="tl">
                    <a:srgbClr val="000000">
                      <a:alpha val="43137"/>
                    </a:srgbClr>
                  </a:outerShdw>
                </a:effectLst>
                <a:latin typeface="Cambria" pitchFamily="18" charset="0"/>
              </a:rPr>
              <a:t>“keeps on showing”</a:t>
            </a:r>
            <a:r>
              <a:rPr lang="en-US" sz="2800" b="1" dirty="0" smtClean="0">
                <a:latin typeface="Cambria" pitchFamily="18" charset="0"/>
              </a:rPr>
              <a:t>) His own love for us in this: While we were still sinners, Christ died for us  (</a:t>
            </a:r>
            <a:r>
              <a:rPr lang="en-US" sz="2800" b="1" dirty="0" smtClean="0">
                <a:effectLst>
                  <a:outerShdw blurRad="38100" dist="38100" dir="2700000" algn="tl">
                    <a:srgbClr val="000000">
                      <a:alpha val="43137"/>
                    </a:srgbClr>
                  </a:outerShdw>
                </a:effectLst>
                <a:latin typeface="Cambria" pitchFamily="18" charset="0"/>
              </a:rPr>
              <a:t>“in our place”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Though a few people might possibly be willing to die to save the lives of good people, though that is rare, Christ went well beyond that.  Christ died in the place of the powerless (</a:t>
            </a:r>
            <a:r>
              <a:rPr lang="en-US" sz="2800" b="1" dirty="0" smtClean="0">
                <a:effectLst>
                  <a:outerShdw blurRad="38100" dist="38100" dir="2700000" algn="tl">
                    <a:srgbClr val="000000">
                      <a:alpha val="43137"/>
                    </a:srgbClr>
                  </a:outerShdw>
                </a:effectLst>
                <a:latin typeface="Cambria" pitchFamily="18" charset="0"/>
              </a:rPr>
              <a:t>“feeble,” v6</a:t>
            </a:r>
            <a:r>
              <a:rPr lang="en-US" sz="2800" b="1" dirty="0" smtClean="0">
                <a:latin typeface="Cambria" pitchFamily="18" charset="0"/>
              </a:rPr>
              <a:t>), the ungodly (</a:t>
            </a:r>
            <a:r>
              <a:rPr lang="en-US" sz="2800" b="1" dirty="0" smtClean="0">
                <a:effectLst>
                  <a:outerShdw blurRad="38100" dist="38100" dir="2700000" algn="tl">
                    <a:srgbClr val="000000">
                      <a:alpha val="43137"/>
                    </a:srgbClr>
                  </a:outerShdw>
                </a:effectLst>
                <a:latin typeface="Cambria" pitchFamily="18" charset="0"/>
              </a:rPr>
              <a:t>v6</a:t>
            </a:r>
            <a:r>
              <a:rPr lang="en-US" sz="2800" b="1" dirty="0" smtClean="0">
                <a:latin typeface="Cambria" pitchFamily="18" charset="0"/>
              </a:rPr>
              <a:t>), sinners (</a:t>
            </a:r>
            <a:r>
              <a:rPr lang="en-US" sz="2800" b="1" dirty="0" smtClean="0">
                <a:effectLst>
                  <a:outerShdw blurRad="38100" dist="38100" dir="2700000" algn="tl">
                    <a:srgbClr val="000000">
                      <a:alpha val="43137"/>
                    </a:srgbClr>
                  </a:outerShdw>
                </a:effectLst>
                <a:latin typeface="Cambria" pitchFamily="18" charset="0"/>
              </a:rPr>
              <a:t>v8</a:t>
            </a:r>
            <a:r>
              <a:rPr lang="en-US" sz="2800" b="1" dirty="0" smtClean="0">
                <a:latin typeface="Cambria" pitchFamily="18" charset="0"/>
              </a:rPr>
              <a:t>), and even His enemies (</a:t>
            </a:r>
            <a:r>
              <a:rPr lang="en-US" sz="2800" b="1" dirty="0" smtClean="0">
                <a:effectLst>
                  <a:outerShdw blurRad="38100" dist="38100" dir="2700000" algn="tl">
                    <a:srgbClr val="000000">
                      <a:alpha val="43137"/>
                    </a:srgbClr>
                  </a:outerShdw>
                </a:effectLst>
                <a:latin typeface="Cambria" pitchFamily="18" charset="0"/>
              </a:rPr>
              <a:t>5:10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descr="5 - 8 you are loved.jpg"/>
          <p:cNvPicPr>
            <a:picLocks noChangeAspect="1"/>
          </p:cNvPicPr>
          <p:nvPr/>
        </p:nvPicPr>
        <p:blipFill>
          <a:blip r:embed="rId2" cstate="print"/>
          <a:stretch>
            <a:fillRect/>
          </a:stretch>
        </p:blipFill>
        <p:spPr>
          <a:xfrm>
            <a:off x="1397000" y="254000"/>
            <a:ext cx="6350000" cy="6350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5 - 9 text.jpg"/>
          <p:cNvPicPr>
            <a:picLocks noChangeAspect="1"/>
          </p:cNvPicPr>
          <p:nvPr/>
        </p:nvPicPr>
        <p:blipFill>
          <a:blip r:embed="rId3" cstate="print"/>
          <a:srcRect t="4881" r="4571" b="10161"/>
          <a:stretch>
            <a:fillRect/>
          </a:stretch>
        </p:blipFill>
        <p:spPr>
          <a:xfrm>
            <a:off x="533400" y="1143000"/>
            <a:ext cx="8102600" cy="54102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1752600" y="5029200"/>
            <a:ext cx="2194560" cy="0"/>
          </a:xfrm>
          <a:prstGeom prst="line">
            <a:avLst/>
          </a:prstGeom>
          <a:ln w="6985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419600" y="5029200"/>
            <a:ext cx="3931920" cy="0"/>
          </a:xfrm>
          <a:prstGeom prst="line">
            <a:avLst/>
          </a:prstGeom>
          <a:ln w="6985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phrase </a:t>
            </a:r>
            <a:r>
              <a:rPr lang="en-US" sz="2800" b="1" i="1" dirty="0" smtClean="0">
                <a:latin typeface="Cambria" pitchFamily="18" charset="0"/>
              </a:rPr>
              <a:t>“much more then”</a:t>
            </a:r>
            <a:r>
              <a:rPr lang="en-US" sz="2800" b="1" dirty="0" smtClean="0">
                <a:latin typeface="Cambria" pitchFamily="18" charset="0"/>
              </a:rPr>
              <a:t> indicates that what follows is even more overwhelming and significant than what has preceded, astounding and wonderful as that is.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Having been justified by </a:t>
            </a:r>
            <a:r>
              <a:rPr lang="en-US" sz="2800" b="1" u="sng" dirty="0" smtClean="0">
                <a:effectLst>
                  <a:outerShdw blurRad="38100" dist="38100" dir="2700000" algn="tl">
                    <a:srgbClr val="000000">
                      <a:alpha val="43137"/>
                    </a:srgbClr>
                  </a:outerShdw>
                </a:effectLst>
                <a:latin typeface="Cambria" pitchFamily="18" charset="0"/>
              </a:rPr>
              <a:t>His</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blood</a:t>
            </a:r>
            <a:r>
              <a:rPr lang="en-US" sz="2800" b="1" dirty="0" smtClean="0">
                <a:latin typeface="Cambria" pitchFamily="18" charset="0"/>
              </a:rPr>
              <a:t> refers to the initial aspect of salvation, which for believers is past.  In light of the fact that we already have been justified, Paul is saying, we are assured of being saved from the wrath of God through Jesus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Because of Christ’s death, we (</a:t>
            </a:r>
            <a:r>
              <a:rPr lang="en-US" sz="2800" b="1" i="1" dirty="0" smtClean="0">
                <a:latin typeface="Cambria" pitchFamily="18" charset="0"/>
              </a:rPr>
              <a:t>by grace, through faith</a:t>
            </a:r>
            <a:r>
              <a:rPr lang="en-US" sz="2800" b="1" dirty="0" smtClean="0">
                <a:latin typeface="Cambria" pitchFamily="18" charset="0"/>
              </a:rPr>
              <a:t>) have been declared </a:t>
            </a:r>
            <a:r>
              <a:rPr lang="en-US" sz="2800" b="1"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by the Judge of heaven.  We no longer have to fear His wrath.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are no longer subject to punishment.  Christ’s sacrifice paid our </a:t>
            </a:r>
            <a:r>
              <a:rPr lang="en-US" sz="2800" b="1" i="1" u="sng" dirty="0" smtClean="0">
                <a:latin typeface="Cambria" pitchFamily="18" charset="0"/>
              </a:rPr>
              <a:t>debt</a:t>
            </a:r>
            <a:r>
              <a:rPr lang="en-US" sz="2800" b="1" dirty="0" smtClean="0">
                <a:latin typeface="Cambria" pitchFamily="18" charset="0"/>
              </a:rPr>
              <a:t> for sin – not only our sins in the past but also those we will certainly commit in the future.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have not only escaped God’s wrath at the final judgment after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we are not subject to His wrath during our </a:t>
            </a:r>
            <a:r>
              <a:rPr lang="en-US" sz="2800" b="1" i="1" dirty="0" smtClean="0">
                <a:effectLst>
                  <a:outerShdw blurRad="38100" dist="38100" dir="2700000" algn="tl">
                    <a:srgbClr val="000000">
                      <a:alpha val="43137"/>
                    </a:srgbClr>
                  </a:outerShdw>
                </a:effectLst>
                <a:latin typeface="Cambria" pitchFamily="18" charset="0"/>
              </a:rPr>
              <a:t>lifetime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wrote all of this to support his opening statement in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 &gt; </a:t>
            </a:r>
            <a:r>
              <a:rPr lang="en-US" sz="2800" b="1" i="1" dirty="0" smtClean="0">
                <a:latin typeface="Cambria" pitchFamily="18" charset="0"/>
              </a:rPr>
              <a:t>“Therefore being justified by faith, we have peace with God through our Lord Jesus Christ.”</a:t>
            </a:r>
            <a:r>
              <a:rPr lang="en-US" sz="2800" b="1" dirty="0" smtClean="0">
                <a:latin typeface="Cambria" pitchFamily="18" charset="0"/>
              </a:rPr>
              <a:t>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death and resurrection of Jesus Christ has </a:t>
            </a:r>
            <a:r>
              <a:rPr lang="en-US" sz="2800" b="1" i="1" dirty="0" smtClean="0">
                <a:effectLst>
                  <a:outerShdw blurRad="38100" dist="38100" dir="2700000" algn="tl">
                    <a:srgbClr val="000000">
                      <a:alpha val="43137"/>
                    </a:srgbClr>
                  </a:outerShdw>
                </a:effectLst>
                <a:latin typeface="Cambria" pitchFamily="18" charset="0"/>
              </a:rPr>
              <a:t>ushered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us</a:t>
            </a:r>
            <a:r>
              <a:rPr lang="en-US" sz="2800" b="1" dirty="0" smtClean="0">
                <a:latin typeface="Cambria" pitchFamily="18" charset="0"/>
              </a:rPr>
              <a:t> into a completely new territory called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in which we have the opportunity to thrive according to a completely different perspective.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5:10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3000"/>
            <a:ext cx="8595360" cy="406265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10</a:t>
            </a:r>
            <a:r>
              <a:rPr lang="en-US" sz="3200" i="1" dirty="0" smtClean="0">
                <a:latin typeface="Georgia" pitchFamily="18" charset="0"/>
              </a:rPr>
              <a:t>For if, when we were enemies, we were reconciled to God by the death of his Son, much more, being reconciled, we shall be saved by his life.  </a:t>
            </a:r>
            <a:r>
              <a:rPr lang="en-US" sz="3200" b="1" baseline="30000" dirty="0" smtClean="0">
                <a:effectLst>
                  <a:outerShdw blurRad="38100" dist="38100" dir="2700000" algn="tl">
                    <a:srgbClr val="000000">
                      <a:alpha val="43137"/>
                    </a:srgbClr>
                  </a:outerShdw>
                </a:effectLst>
                <a:latin typeface="Georgia" pitchFamily="18" charset="0"/>
              </a:rPr>
              <a:t>11</a:t>
            </a:r>
            <a:r>
              <a:rPr lang="en-US" sz="3200" i="1" dirty="0" smtClean="0">
                <a:latin typeface="Georgia" pitchFamily="18" charset="0"/>
              </a:rPr>
              <a:t>And not only so, but we also joy in God through our Lord Jesus Christ, by whom we have now received the atonement.</a:t>
            </a:r>
          </a:p>
          <a:p>
            <a:endParaRPr lang="en-US" sz="1600" dirty="0"/>
          </a:p>
        </p:txBody>
      </p:sp>
      <p:cxnSp>
        <p:nvCxnSpPr>
          <p:cNvPr id="15" name="Straight Connector 14"/>
          <p:cNvCxnSpPr/>
          <p:nvPr/>
        </p:nvCxnSpPr>
        <p:spPr>
          <a:xfrm>
            <a:off x="4876800" y="18288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895600" y="2819400"/>
            <a:ext cx="2834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09600" y="47244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But that’s not all.</a:t>
            </a:r>
            <a:r>
              <a:rPr lang="en-US" sz="2800" b="1" dirty="0" smtClean="0">
                <a:latin typeface="Cambria" pitchFamily="18" charset="0"/>
              </a:rPr>
              <a:t>  As if peace with God – </a:t>
            </a:r>
            <a:r>
              <a:rPr lang="en-US" sz="2800" b="1" i="1" dirty="0" smtClean="0">
                <a:latin typeface="Cambria" pitchFamily="18" charset="0"/>
              </a:rPr>
              <a:t>freedom from His wrath</a:t>
            </a:r>
            <a:r>
              <a:rPr lang="en-US" sz="2800" b="1" dirty="0" smtClean="0">
                <a:latin typeface="Cambria" pitchFamily="18" charset="0"/>
              </a:rPr>
              <a:t> – were not enough, there’s more.  Much more.  The death of God’s Son on behalf of humankind is only part of the story.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Christ not only died, </a:t>
            </a:r>
            <a:r>
              <a:rPr lang="en-US" sz="2800" b="1" i="1" dirty="0" smtClean="0">
                <a:effectLst>
                  <a:outerShdw blurRad="38100" dist="38100" dir="2700000" algn="tl">
                    <a:srgbClr val="000000">
                      <a:alpha val="43137"/>
                    </a:srgbClr>
                  </a:outerShdw>
                </a:effectLst>
                <a:latin typeface="Cambria" pitchFamily="18" charset="0"/>
              </a:rPr>
              <a:t>he rose again!</a:t>
            </a:r>
            <a:r>
              <a:rPr lang="en-US" sz="2800" b="1" dirty="0" smtClean="0">
                <a:latin typeface="Cambria" pitchFamily="18" charset="0"/>
              </a:rPr>
              <a:t>  His death stripped away the condemnation of death; His resurrection gives us abundant, eternal life.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 work of reconciliation is complete!</a:t>
            </a:r>
            <a:r>
              <a:rPr lang="en-US" sz="2800" b="1" dirty="0" smtClean="0">
                <a:latin typeface="Cambria" pitchFamily="18" charset="0"/>
              </a:rPr>
              <a:t>  The gaping chasm that stood between God and us has been permanently bridged by Jesus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5:10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 salvation 2.jpg"/>
          <p:cNvPicPr>
            <a:picLocks noChangeAspect="1"/>
          </p:cNvPicPr>
          <p:nvPr/>
        </p:nvPicPr>
        <p:blipFill>
          <a:blip r:embed="rId3" cstate="print"/>
          <a:stretch>
            <a:fillRect/>
          </a:stretch>
        </p:blipFill>
        <p:spPr>
          <a:xfrm>
            <a:off x="1295400" y="457200"/>
            <a:ext cx="6705600" cy="4604512"/>
          </a:xfrm>
          <a:prstGeom prst="rect">
            <a:avLst/>
          </a:prstGeom>
          <a:ln>
            <a:noFill/>
          </a:ln>
          <a:effectLst>
            <a:outerShdw blurRad="190500" algn="tl" rotWithShape="0">
              <a:srgbClr val="000000">
                <a:alpha val="70000"/>
              </a:srgbClr>
            </a:outerShdw>
          </a:effectLst>
        </p:spPr>
      </p:pic>
      <p:sp>
        <p:nvSpPr>
          <p:cNvPr id="5" name="TextBox 4"/>
          <p:cNvSpPr txBox="1"/>
          <p:nvPr/>
        </p:nvSpPr>
        <p:spPr>
          <a:xfrm>
            <a:off x="0" y="5105400"/>
            <a:ext cx="9144000" cy="1384995"/>
          </a:xfrm>
          <a:prstGeom prst="rect">
            <a:avLst/>
          </a:prstGeom>
          <a:noFill/>
        </p:spPr>
        <p:txBody>
          <a:bodyPr wrap="square" tIns="274320" bIns="274320" rtlCol="0">
            <a:spAutoFit/>
          </a:bodyPr>
          <a:lstStyle/>
          <a:p>
            <a:pPr algn="ctr"/>
            <a:r>
              <a:rPr lang="en-US" sz="5400" dirty="0" smtClean="0">
                <a:effectLst>
                  <a:outerShdw blurRad="38100" dist="38100" dir="2700000" algn="tl">
                    <a:srgbClr val="000000">
                      <a:alpha val="43137"/>
                    </a:srgbClr>
                  </a:outerShdw>
                </a:effectLst>
                <a:latin typeface="Gabriola" pitchFamily="82" charset="0"/>
              </a:rPr>
              <a:t>The Work of Reconciliation</a:t>
            </a:r>
            <a:endParaRPr lang="en-US" sz="4400" dirty="0">
              <a:effectLst>
                <a:outerShdw blurRad="38100" dist="38100" dir="2700000" algn="tl">
                  <a:srgbClr val="000000">
                    <a:alpha val="43137"/>
                  </a:srgbClr>
                </a:outerShdw>
              </a:effectLst>
              <a:latin typeface="Gabriola" pitchFamily="82" charset="0"/>
            </a:endParaRPr>
          </a:p>
        </p:txBody>
      </p:sp>
      <p:grpSp>
        <p:nvGrpSpPr>
          <p:cNvPr id="22" name="Group 21"/>
          <p:cNvGrpSpPr/>
          <p:nvPr/>
        </p:nvGrpSpPr>
        <p:grpSpPr>
          <a:xfrm>
            <a:off x="3200400" y="1402080"/>
            <a:ext cx="2895600" cy="3246120"/>
            <a:chOff x="3200400" y="1402080"/>
            <a:chExt cx="2895600" cy="3246120"/>
          </a:xfrm>
        </p:grpSpPr>
        <p:sp>
          <p:nvSpPr>
            <p:cNvPr id="7" name="TextBox 6"/>
            <p:cNvSpPr txBox="1"/>
            <p:nvPr/>
          </p:nvSpPr>
          <p:spPr>
            <a:xfrm rot="16200000">
              <a:off x="2951174" y="2794307"/>
              <a:ext cx="3246120" cy="461665"/>
            </a:xfrm>
            <a:prstGeom prst="rect">
              <a:avLst/>
            </a:prstGeom>
            <a:solidFill>
              <a:schemeClr val="accent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wrap="square" tIns="91440" bIns="91440" rtlCol="0">
              <a:spAutoFit/>
            </a:bodyPr>
            <a:lstStyle/>
            <a:p>
              <a:pPr algn="ctr"/>
              <a:endParaRPr lang="en-US" b="1" dirty="0">
                <a:effectLst>
                  <a:outerShdw blurRad="38100" dist="38100" dir="2700000" algn="tl">
                    <a:srgbClr val="000000">
                      <a:alpha val="43137"/>
                    </a:srgbClr>
                  </a:outerShdw>
                </a:effectLst>
              </a:endParaRPr>
            </a:p>
          </p:txBody>
        </p:sp>
        <p:grpSp>
          <p:nvGrpSpPr>
            <p:cNvPr id="21" name="Group 20"/>
            <p:cNvGrpSpPr/>
            <p:nvPr/>
          </p:nvGrpSpPr>
          <p:grpSpPr>
            <a:xfrm>
              <a:off x="3200400" y="2133600"/>
              <a:ext cx="2895600" cy="640080"/>
              <a:chOff x="3200400" y="2133600"/>
              <a:chExt cx="2895600" cy="640080"/>
            </a:xfrm>
          </p:grpSpPr>
          <p:sp>
            <p:nvSpPr>
              <p:cNvPr id="4" name="TextBox 3"/>
              <p:cNvSpPr txBox="1"/>
              <p:nvPr/>
            </p:nvSpPr>
            <p:spPr>
              <a:xfrm>
                <a:off x="3200400" y="2209800"/>
                <a:ext cx="2895600" cy="461665"/>
              </a:xfrm>
              <a:prstGeom prst="rect">
                <a:avLst/>
              </a:prstGeom>
              <a:solidFill>
                <a:schemeClr val="accent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wrap="square" tIns="91440" bIns="91440" rtlCol="0">
                <a:spAutoFit/>
              </a:bodyPr>
              <a:lstStyle/>
              <a:p>
                <a:pPr algn="ctr"/>
                <a:r>
                  <a:rPr lang="en-US" b="1" dirty="0" smtClean="0">
                    <a:effectLst>
                      <a:outerShdw blurRad="38100" dist="38100" dir="2700000" algn="tl">
                        <a:srgbClr val="000000">
                          <a:alpha val="43137"/>
                        </a:srgbClr>
                      </a:outerShdw>
                    </a:effectLst>
                  </a:rPr>
                  <a:t>Jesus  Christ</a:t>
                </a:r>
                <a:endParaRPr lang="en-US" b="1" dirty="0">
                  <a:effectLst>
                    <a:outerShdw blurRad="38100" dist="38100" dir="2700000" algn="tl">
                      <a:srgbClr val="000000">
                        <a:alpha val="43137"/>
                      </a:srgbClr>
                    </a:outerShdw>
                  </a:effectLst>
                </a:endParaRPr>
              </a:p>
            </p:txBody>
          </p:sp>
          <p:sp>
            <p:nvSpPr>
              <p:cNvPr id="8" name="Rectangle 7"/>
              <p:cNvSpPr/>
              <p:nvPr/>
            </p:nvSpPr>
            <p:spPr>
              <a:xfrm>
                <a:off x="4343400" y="2133600"/>
                <a:ext cx="457200"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2590800"/>
                <a:ext cx="457200"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Paul’s use of the term “</a:t>
            </a:r>
            <a:r>
              <a:rPr lang="en-US" sz="2800" b="1" dirty="0" smtClean="0">
                <a:effectLst>
                  <a:outerShdw blurRad="38100" dist="38100" dir="2700000" algn="tl">
                    <a:srgbClr val="000000">
                      <a:alpha val="43137"/>
                    </a:srgbClr>
                  </a:outerShdw>
                </a:effectLst>
                <a:latin typeface="Cambria" pitchFamily="18" charset="0"/>
              </a:rPr>
              <a:t>saved</a:t>
            </a:r>
            <a:r>
              <a:rPr lang="en-US" sz="2800" b="1" dirty="0" smtClean="0">
                <a:latin typeface="Cambria" pitchFamily="18" charset="0"/>
              </a:rPr>
              <a:t>” includes far more than preservation from the torments of hell.  It means preservation from all things that are opposed to God, including any future sin that threatens to keep us from enjoying our new life in the territory called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Christ not only died, he rose again!</a:t>
            </a:r>
            <a:r>
              <a:rPr lang="en-US" sz="2800" b="1" dirty="0" smtClean="0">
                <a:latin typeface="Cambria" pitchFamily="18" charset="0"/>
              </a:rPr>
              <a:t>  His death stripped away the condemnation of death; His resurrection gives us abundant, eternal life.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5:10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r>
              <a:rPr lang="en-US" sz="2800" b="1" dirty="0" smtClean="0">
                <a:latin typeface="Cambria" pitchFamily="18" charset="0"/>
              </a:rPr>
              <a:t>     If the reader stopped here, he would know that he needed to and could be saved.  But there is much more the sinner needs to know about </a:t>
            </a:r>
            <a:r>
              <a:rPr lang="en-US" sz="2800" b="1" dirty="0" smtClean="0">
                <a:effectLst>
                  <a:outerShdw blurRad="38100" dist="38100" dir="2700000" algn="tl">
                    <a:srgbClr val="000000">
                      <a:alpha val="43137"/>
                    </a:srgbClr>
                  </a:outerShdw>
                </a:effectLst>
                <a:latin typeface="Cambria" pitchFamily="18" charset="0"/>
              </a:rPr>
              <a:t>justification by faith</a:t>
            </a:r>
            <a:r>
              <a:rPr lang="en-US" sz="2800" b="1" dirty="0" smtClean="0">
                <a:latin typeface="Cambria" pitchFamily="18" charset="0"/>
              </a:rPr>
              <a:t>.  Can he be sure that it will last?  How is it possible for God to save a sinner through the death of Christ on the cross? </a:t>
            </a:r>
          </a:p>
          <a:p>
            <a:endParaRPr lang="en-US" sz="2800" b="1" dirty="0" smtClean="0">
              <a:latin typeface="Cambria" pitchFamily="18" charset="0"/>
            </a:endParaRPr>
          </a:p>
          <a:p>
            <a:r>
              <a:rPr lang="en-US" sz="2800" b="1" dirty="0" smtClean="0">
                <a:latin typeface="Cambria" pitchFamily="18" charset="0"/>
              </a:rPr>
              <a:t>     Romans 5 is Paul’s explanation of the last two words in Romans 4: </a:t>
            </a:r>
            <a:r>
              <a:rPr lang="en-US" sz="2800" b="1" dirty="0" smtClean="0">
                <a:effectLst>
                  <a:outerShdw blurRad="38100" dist="38100" dir="2700000" algn="tl">
                    <a:srgbClr val="000000">
                      <a:alpha val="43137"/>
                    </a:srgbClr>
                  </a:outerShdw>
                </a:effectLst>
                <a:latin typeface="Cambria" pitchFamily="18" charset="0"/>
              </a:rPr>
              <a:t>“our justification.”</a:t>
            </a:r>
            <a:r>
              <a:rPr lang="en-US" sz="2800" b="1" dirty="0" smtClean="0">
                <a:latin typeface="Cambria" pitchFamily="18" charset="0"/>
              </a:rPr>
              <a:t>  Here in Ch5, Paul explained two basic truths:  the </a:t>
            </a:r>
            <a:r>
              <a:rPr lang="en-US" sz="2800" b="1" i="1" dirty="0" smtClean="0">
                <a:effectLst>
                  <a:outerShdw blurRad="38100" dist="38100" dir="2700000" algn="tl">
                    <a:srgbClr val="000000">
                      <a:alpha val="43137"/>
                    </a:srgbClr>
                  </a:outerShdw>
                </a:effectLst>
                <a:latin typeface="Cambria" pitchFamily="18" charset="0"/>
              </a:rPr>
              <a:t>blessings</a:t>
            </a:r>
            <a:r>
              <a:rPr lang="en-US" sz="2800" b="1" dirty="0" smtClean="0">
                <a:latin typeface="Cambria" pitchFamily="18" charset="0"/>
              </a:rPr>
              <a:t> of our justification (</a:t>
            </a:r>
            <a:r>
              <a:rPr lang="en-US" sz="2800" b="1" dirty="0" smtClean="0">
                <a:effectLst>
                  <a:outerShdw blurRad="38100" dist="38100" dir="2700000" algn="tl">
                    <a:srgbClr val="000000">
                      <a:alpha val="43137"/>
                    </a:srgbClr>
                  </a:outerShdw>
                </a:effectLst>
                <a:latin typeface="Cambria" pitchFamily="18" charset="0"/>
              </a:rPr>
              <a:t>1–11</a:t>
            </a:r>
            <a:r>
              <a:rPr lang="en-US" sz="2800" b="1" dirty="0" smtClean="0">
                <a:latin typeface="Cambria" pitchFamily="18" charset="0"/>
              </a:rPr>
              <a:t>), and the </a:t>
            </a:r>
            <a:r>
              <a:rPr lang="en-US" sz="2800" b="1" i="1" dirty="0" smtClean="0">
                <a:effectLst>
                  <a:outerShdw blurRad="38100" dist="38100" dir="2700000" algn="tl">
                    <a:srgbClr val="000000">
                      <a:alpha val="43137"/>
                    </a:srgbClr>
                  </a:outerShdw>
                </a:effectLst>
                <a:latin typeface="Cambria" pitchFamily="18" charset="0"/>
              </a:rPr>
              <a:t>basis</a:t>
            </a:r>
            <a:r>
              <a:rPr lang="en-US" sz="2800" b="1" dirty="0" smtClean="0">
                <a:latin typeface="Cambria" pitchFamily="18" charset="0"/>
              </a:rPr>
              <a:t> for our justification (</a:t>
            </a:r>
            <a:r>
              <a:rPr lang="en-US" sz="2800" b="1" dirty="0" smtClean="0">
                <a:effectLst>
                  <a:outerShdw blurRad="38100" dist="38100" dir="2700000" algn="tl">
                    <a:srgbClr val="000000">
                      <a:alpha val="43137"/>
                    </a:srgbClr>
                  </a:outerShdw>
                </a:effectLst>
                <a:latin typeface="Cambria" pitchFamily="18" charset="0"/>
              </a:rPr>
              <a:t>12–21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Mature believers experience a kind of </a:t>
            </a:r>
            <a:r>
              <a:rPr lang="en-US" sz="2800" b="1" i="1" dirty="0" smtClean="0">
                <a:effectLst>
                  <a:outerShdw blurRad="38100" dist="38100" dir="2700000" algn="tl">
                    <a:srgbClr val="000000">
                      <a:alpha val="43137"/>
                    </a:srgbClr>
                  </a:outerShdw>
                </a:effectLst>
                <a:latin typeface="Cambria" pitchFamily="18" charset="0"/>
              </a:rPr>
              <a:t>joy</a:t>
            </a:r>
            <a:r>
              <a:rPr lang="en-US" sz="2800" b="1" dirty="0" smtClean="0">
                <a:latin typeface="Cambria" pitchFamily="18" charset="0"/>
              </a:rPr>
              <a:t> that transcends all other considerations because it is anchored in their </a:t>
            </a:r>
            <a:r>
              <a:rPr lang="en-US" sz="2800" b="1" i="1" dirty="0" smtClean="0">
                <a:effectLst>
                  <a:outerShdw blurRad="38100" dist="38100" dir="2700000" algn="tl">
                    <a:srgbClr val="000000">
                      <a:alpha val="43137"/>
                    </a:srgbClr>
                  </a:outerShdw>
                </a:effectLst>
                <a:latin typeface="Cambria" pitchFamily="18" charset="0"/>
              </a:rPr>
              <a:t>“peace with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 their reconciled relationship with the Almighty.</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They live with joyful confidence despite the afflictions of a fallen world, despite the physical consequences of past sin, even despite their failure to live as they ought.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Things are not yet as they should be.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5:10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Not </a:t>
            </a:r>
            <a:r>
              <a:rPr lang="en-US" sz="2800" b="1" dirty="0" smtClean="0">
                <a:effectLst>
                  <a:outerShdw blurRad="38100" dist="38100" dir="2700000" algn="tl">
                    <a:srgbClr val="000000">
                      <a:alpha val="43137"/>
                    </a:srgbClr>
                  </a:outerShdw>
                </a:effectLst>
                <a:latin typeface="Cambria" pitchFamily="18" charset="0"/>
              </a:rPr>
              <a:t>“if,”</a:t>
            </a:r>
            <a:r>
              <a:rPr lang="en-US" sz="2800" b="1" dirty="0" smtClean="0">
                <a:latin typeface="Cambria" pitchFamily="18" charset="0"/>
              </a:rPr>
              <a:t> but </a:t>
            </a:r>
            <a:r>
              <a:rPr lang="en-US" sz="2800" b="1" u="sng" dirty="0" smtClean="0">
                <a:effectLst>
                  <a:outerShdw blurRad="38100" dist="38100" dir="2700000" algn="tl">
                    <a:srgbClr val="000000">
                      <a:alpha val="43137"/>
                    </a:srgbClr>
                  </a:outerShdw>
                </a:effectLst>
                <a:latin typeface="Cambria" pitchFamily="18" charset="0"/>
              </a:rPr>
              <a:t>since</a:t>
            </a:r>
            <a:r>
              <a:rPr lang="en-US" sz="2800" b="1" dirty="0" smtClean="0">
                <a:latin typeface="Cambria" pitchFamily="18" charset="0"/>
              </a:rPr>
              <a:t> . . . we were God’s enemies, Christ was able by His death to </a:t>
            </a:r>
            <a:r>
              <a:rPr lang="en-US" sz="2800" b="1" i="1" dirty="0" smtClean="0">
                <a:effectLst>
                  <a:outerShdw blurRad="38100" dist="38100" dir="2700000" algn="tl">
                    <a:srgbClr val="000000">
                      <a:alpha val="43137"/>
                    </a:srgbClr>
                  </a:outerShdw>
                </a:effectLst>
                <a:latin typeface="Cambria" pitchFamily="18" charset="0"/>
              </a:rPr>
              <a:t>reconcile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us</a:t>
            </a:r>
            <a:r>
              <a:rPr lang="en-US" sz="2800" b="1" dirty="0" smtClean="0">
                <a:latin typeface="Cambria" pitchFamily="18" charset="0"/>
              </a:rPr>
              <a:t> to God.  Certainly now that we are God’s children, the Savior can </a:t>
            </a:r>
            <a:r>
              <a:rPr lang="en-US" sz="2800" b="1" i="1" dirty="0" smtClean="0">
                <a:effectLst>
                  <a:outerShdw blurRad="38100" dist="38100" dir="2700000" algn="tl">
                    <a:srgbClr val="000000">
                      <a:alpha val="43137"/>
                    </a:srgbClr>
                  </a:outerShdw>
                </a:effectLst>
                <a:latin typeface="Cambria" pitchFamily="18" charset="0"/>
              </a:rPr>
              <a:t>keep us</a:t>
            </a:r>
            <a:r>
              <a:rPr lang="en-US" sz="2800" b="1" dirty="0" smtClean="0">
                <a:latin typeface="Cambria" pitchFamily="18" charset="0"/>
              </a:rPr>
              <a:t> by His living power (</a:t>
            </a:r>
            <a:r>
              <a:rPr lang="en-US" sz="2800" b="1" dirty="0" smtClean="0">
                <a:effectLst>
                  <a:outerShdw blurRad="38100" dist="38100" dir="2700000" algn="tl">
                    <a:srgbClr val="000000">
                      <a:alpha val="43137"/>
                    </a:srgbClr>
                  </a:outerShdw>
                </a:effectLst>
                <a:latin typeface="Cambria" pitchFamily="18" charset="0"/>
              </a:rPr>
              <a:t>5:10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assurance and guarantee of it all is the         fact that through Christ, we have now received </a:t>
            </a:r>
            <a:r>
              <a:rPr lang="en-US" sz="2800" b="1" i="1" dirty="0" smtClean="0">
                <a:effectLst>
                  <a:outerShdw blurRad="38100" dist="38100" dir="2700000" algn="tl">
                    <a:srgbClr val="000000">
                      <a:alpha val="43137"/>
                    </a:srgbClr>
                  </a:outerShdw>
                </a:effectLst>
                <a:latin typeface="Cambria" pitchFamily="18" charset="0"/>
              </a:rPr>
              <a:t>“the reconciliation”</a:t>
            </a:r>
            <a:r>
              <a:rPr lang="en-US" sz="2800" b="1" dirty="0" smtClean="0">
                <a:latin typeface="Cambria" pitchFamily="18" charset="0"/>
              </a:rPr>
              <a:t> or </a:t>
            </a:r>
            <a:r>
              <a:rPr lang="en-US" sz="2800" b="1" i="1" dirty="0" smtClean="0">
                <a:effectLst>
                  <a:outerShdw blurRad="38100" dist="38100" dir="2700000" algn="tl">
                    <a:srgbClr val="000000">
                      <a:alpha val="43137"/>
                    </a:srgbClr>
                  </a:outerShdw>
                </a:effectLst>
                <a:latin typeface="Cambria" pitchFamily="18" charset="0"/>
              </a:rPr>
              <a:t>“the atonement”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5:11</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God has reconciled godless enemies to Himself, we should also </a:t>
            </a:r>
            <a:r>
              <a:rPr lang="en-US" sz="2800" b="1" u="sng" dirty="0" smtClean="0">
                <a:effectLst>
                  <a:outerShdw blurRad="38100" dist="38100" dir="2700000" algn="tl">
                    <a:srgbClr val="000000">
                      <a:alpha val="43137"/>
                    </a:srgbClr>
                  </a:outerShdw>
                </a:effectLst>
                <a:latin typeface="Cambria" pitchFamily="18" charset="0"/>
              </a:rPr>
              <a:t>rejoice</a:t>
            </a:r>
            <a:r>
              <a:rPr lang="en-US" sz="2800" b="1" dirty="0" smtClean="0">
                <a:latin typeface="Cambria" pitchFamily="18" charset="0"/>
              </a:rPr>
              <a:t> in God and </a:t>
            </a:r>
            <a:r>
              <a:rPr lang="en-US" sz="2800" b="1" u="sng" dirty="0" smtClean="0">
                <a:effectLst>
                  <a:outerShdw blurRad="38100" dist="38100" dir="2700000" algn="tl">
                    <a:srgbClr val="000000">
                      <a:alpha val="43137"/>
                    </a:srgbClr>
                  </a:outerShdw>
                </a:effectLst>
                <a:latin typeface="Cambria" pitchFamily="18" charset="0"/>
              </a:rPr>
              <a:t>enjoy</a:t>
            </a:r>
            <a:r>
              <a:rPr lang="en-US" sz="2800" b="1" dirty="0" smtClean="0">
                <a:latin typeface="Cambria" pitchFamily="18" charset="0"/>
              </a:rPr>
              <a:t> that peace with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5:10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55626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“Justification: Hoping Against Hope”</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a:t>
            </a:r>
            <a:r>
              <a:rPr lang="en-US" sz="3600" b="1" dirty="0" smtClean="0">
                <a:solidFill>
                  <a:srgbClr val="FFFF00"/>
                </a:solidFill>
                <a:effectLst>
                  <a:outerShdw blurRad="38100" dist="38100" dir="2700000" algn="tl">
                    <a:srgbClr val="000000">
                      <a:alpha val="43137"/>
                    </a:srgbClr>
                  </a:outerShdw>
                </a:effectLst>
                <a:latin typeface="Georgia" pitchFamily="18" charset="0"/>
              </a:rPr>
              <a:t>24 </a:t>
            </a:r>
            <a:r>
              <a:rPr lang="en-US" sz="3600" b="1" dirty="0" smtClean="0">
                <a:solidFill>
                  <a:srgbClr val="FFFF00"/>
                </a:solidFill>
                <a:effectLst>
                  <a:outerShdw blurRad="38100" dist="38100" dir="2700000" algn="tl">
                    <a:srgbClr val="000000">
                      <a:alpha val="43137"/>
                    </a:srgbClr>
                  </a:outerShdw>
                </a:effectLst>
                <a:latin typeface="Georgia" pitchFamily="18" charset="0"/>
              </a:rPr>
              <a:t>March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Chapter 5 and 6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5:12 – 21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of Ch 5 </a:t>
            </a:r>
          </a:p>
          <a:p>
            <a:endParaRPr lang="en-US" sz="2800" b="1" dirty="0" smtClean="0">
              <a:latin typeface="Cambria" pitchFamily="18" charset="0"/>
            </a:endParaRPr>
          </a:p>
          <a:p>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chapter 5</a:t>
            </a:r>
            <a:r>
              <a:rPr lang="en-US" sz="2800" b="1" dirty="0" smtClean="0">
                <a:latin typeface="Cambria" pitchFamily="18" charset="0"/>
              </a:rPr>
              <a:t>, Paul talks about the </a:t>
            </a:r>
            <a:r>
              <a:rPr lang="en-US" sz="2800" b="1" i="1" u="sng" dirty="0" smtClean="0">
                <a:latin typeface="Cambria" pitchFamily="18" charset="0"/>
              </a:rPr>
              <a:t>joy</a:t>
            </a:r>
            <a:r>
              <a:rPr lang="en-US" sz="2800" b="1" dirty="0" smtClean="0">
                <a:latin typeface="Cambria" pitchFamily="18" charset="0"/>
              </a:rPr>
              <a:t> that comes from faith.  He lists </a:t>
            </a:r>
            <a:r>
              <a:rPr lang="en-US" sz="2800" b="1" i="1" u="sng" dirty="0" smtClean="0">
                <a:latin typeface="Cambria" pitchFamily="18" charset="0"/>
              </a:rPr>
              <a:t>five</a:t>
            </a:r>
            <a:r>
              <a:rPr lang="en-US" sz="2800" b="1" dirty="0" smtClean="0">
                <a:latin typeface="Cambria" pitchFamily="18" charset="0"/>
              </a:rPr>
              <a:t> </a:t>
            </a:r>
            <a:r>
              <a:rPr lang="en-US" sz="2800" b="1" i="1" u="sng" dirty="0" smtClean="0">
                <a:latin typeface="Cambria" pitchFamily="18" charset="0"/>
              </a:rPr>
              <a:t>results</a:t>
            </a:r>
            <a:r>
              <a:rPr lang="en-US" sz="2800" b="1" dirty="0" smtClean="0">
                <a:latin typeface="Cambria" pitchFamily="18" charset="0"/>
              </a:rPr>
              <a:t> of divine justification:</a:t>
            </a:r>
          </a:p>
          <a:p>
            <a:pPr marL="514350" indent="-514350"/>
            <a:endParaRPr lang="en-US" sz="2800" b="1" dirty="0" smtClean="0">
              <a:latin typeface="Cambria" pitchFamily="18" charset="0"/>
            </a:endParaRPr>
          </a:p>
          <a:p>
            <a:pPr indent="274320">
              <a:spcAft>
                <a:spcPts val="600"/>
              </a:spcAft>
              <a:buFont typeface="Arial" pitchFamily="34" charset="0"/>
              <a:buChar char="•"/>
            </a:pPr>
            <a:r>
              <a:rPr lang="en-US" sz="2800" b="1" dirty="0" smtClean="0">
                <a:latin typeface="Cambria" pitchFamily="18" charset="0"/>
              </a:rPr>
              <a:t>The believer has </a:t>
            </a:r>
            <a:r>
              <a:rPr lang="en-US" sz="2800" b="1" i="1"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with God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a:t>
            </a:r>
          </a:p>
          <a:p>
            <a:pPr indent="274320">
              <a:spcAft>
                <a:spcPts val="600"/>
              </a:spcAft>
              <a:buFont typeface="Arial" pitchFamily="34" charset="0"/>
              <a:buChar char="•"/>
            </a:pPr>
            <a:r>
              <a:rPr lang="en-US" sz="2800" b="1" dirty="0" smtClean="0">
                <a:latin typeface="Cambria" pitchFamily="18" charset="0"/>
              </a:rPr>
              <a:t>The believer has </a:t>
            </a:r>
            <a:r>
              <a:rPr lang="en-US" sz="2800" b="1" i="1" dirty="0" smtClean="0">
                <a:effectLst>
                  <a:outerShdw blurRad="38100" dist="38100" dir="2700000" algn="tl">
                    <a:srgbClr val="000000">
                      <a:alpha val="43137"/>
                    </a:srgbClr>
                  </a:outerShdw>
                </a:effectLst>
                <a:latin typeface="Cambria" pitchFamily="18" charset="0"/>
              </a:rPr>
              <a:t>access</a:t>
            </a:r>
            <a:r>
              <a:rPr lang="en-US" sz="2800" b="1" dirty="0" smtClean="0">
                <a:latin typeface="Cambria" pitchFamily="18" charset="0"/>
              </a:rPr>
              <a:t> to God (</a:t>
            </a:r>
            <a:r>
              <a:rPr lang="en-US" sz="2800" b="1" dirty="0" smtClean="0">
                <a:effectLst>
                  <a:outerShdw blurRad="38100" dist="38100" dir="2700000" algn="tl">
                    <a:srgbClr val="000000">
                      <a:alpha val="43137"/>
                    </a:srgbClr>
                  </a:outerShdw>
                </a:effectLst>
                <a:latin typeface="Cambria" pitchFamily="18" charset="0"/>
              </a:rPr>
              <a:t>5:2</a:t>
            </a:r>
            <a:r>
              <a:rPr lang="en-US" sz="2800" b="1" dirty="0" smtClean="0">
                <a:latin typeface="Cambria" pitchFamily="18" charset="0"/>
              </a:rPr>
              <a:t>)</a:t>
            </a:r>
          </a:p>
          <a:p>
            <a:pPr indent="274320">
              <a:spcAft>
                <a:spcPts val="600"/>
              </a:spcAft>
              <a:buFont typeface="Arial" pitchFamily="34" charset="0"/>
              <a:buChar char="•"/>
            </a:pPr>
            <a:r>
              <a:rPr lang="en-US" sz="2800" b="1" dirty="0" smtClean="0">
                <a:latin typeface="Cambria" pitchFamily="18" charset="0"/>
              </a:rPr>
              <a:t>The believer has </a:t>
            </a:r>
            <a:r>
              <a:rPr lang="en-US" sz="2800" b="1" i="1" dirty="0" smtClean="0">
                <a:effectLst>
                  <a:outerShdw blurRad="38100" dist="38100" dir="2700000" algn="tl">
                    <a:srgbClr val="000000">
                      <a:alpha val="43137"/>
                    </a:srgbClr>
                  </a:outerShdw>
                </a:effectLst>
                <a:latin typeface="Cambria" pitchFamily="18" charset="0"/>
              </a:rPr>
              <a:t>assurance</a:t>
            </a:r>
            <a:r>
              <a:rPr lang="en-US" sz="2800" b="1" dirty="0" smtClean="0">
                <a:latin typeface="Cambria" pitchFamily="18" charset="0"/>
              </a:rPr>
              <a:t> from God (</a:t>
            </a:r>
            <a:r>
              <a:rPr lang="en-US" sz="2800" b="1" dirty="0" smtClean="0">
                <a:effectLst>
                  <a:outerShdw blurRad="38100" dist="38100" dir="2700000" algn="tl">
                    <a:srgbClr val="000000">
                      <a:alpha val="43137"/>
                    </a:srgbClr>
                  </a:outerShdw>
                </a:effectLst>
                <a:latin typeface="Cambria" pitchFamily="18" charset="0"/>
              </a:rPr>
              <a:t>5:3–4</a:t>
            </a:r>
            <a:r>
              <a:rPr lang="en-US" sz="2800" b="1" dirty="0" smtClean="0">
                <a:latin typeface="Cambria" pitchFamily="18" charset="0"/>
              </a:rPr>
              <a:t>)</a:t>
            </a:r>
          </a:p>
          <a:p>
            <a:pPr indent="274320">
              <a:spcAft>
                <a:spcPts val="600"/>
              </a:spcAft>
              <a:buFont typeface="Arial" pitchFamily="34" charset="0"/>
              <a:buChar char="•"/>
            </a:pPr>
            <a:r>
              <a:rPr lang="en-US" sz="2800" b="1" dirty="0" smtClean="0">
                <a:latin typeface="Cambria" pitchFamily="18" charset="0"/>
              </a:rPr>
              <a:t>The believer is </a:t>
            </a:r>
            <a:r>
              <a:rPr lang="en-US" sz="2800" b="1" i="1" dirty="0" smtClean="0">
                <a:effectLst>
                  <a:outerShdw blurRad="38100" dist="38100" dir="2700000" algn="tl">
                    <a:srgbClr val="000000">
                      <a:alpha val="43137"/>
                    </a:srgbClr>
                  </a:outerShdw>
                </a:effectLst>
                <a:latin typeface="Cambria" pitchFamily="18" charset="0"/>
              </a:rPr>
              <a:t>indwelt</a:t>
            </a:r>
            <a:r>
              <a:rPr lang="en-US" sz="2800" b="1" dirty="0" smtClean="0">
                <a:latin typeface="Cambria" pitchFamily="18" charset="0"/>
              </a:rPr>
              <a:t> by God (</a:t>
            </a:r>
            <a:r>
              <a:rPr lang="en-US" sz="2800" b="1" dirty="0" smtClean="0">
                <a:effectLst>
                  <a:outerShdw blurRad="38100" dist="38100" dir="2700000" algn="tl">
                    <a:srgbClr val="000000">
                      <a:alpha val="43137"/>
                    </a:srgbClr>
                  </a:outerShdw>
                </a:effectLst>
                <a:latin typeface="Cambria" pitchFamily="18" charset="0"/>
              </a:rPr>
              <a:t>5:5</a:t>
            </a:r>
            <a:r>
              <a:rPr lang="en-US" sz="2800" b="1" dirty="0" smtClean="0">
                <a:latin typeface="Cambria" pitchFamily="18" charset="0"/>
              </a:rPr>
              <a:t>)  </a:t>
            </a:r>
          </a:p>
          <a:p>
            <a:pPr indent="274320">
              <a:spcAft>
                <a:spcPts val="600"/>
              </a:spcAft>
              <a:buFont typeface="Arial" pitchFamily="34" charset="0"/>
              <a:buChar char="•"/>
            </a:pPr>
            <a:r>
              <a:rPr lang="en-US" sz="2800" b="1" dirty="0" smtClean="0">
                <a:latin typeface="Cambria" pitchFamily="18" charset="0"/>
              </a:rPr>
              <a:t>The believer is </a:t>
            </a:r>
            <a:r>
              <a:rPr lang="en-US" sz="2800" b="1" i="1" dirty="0" smtClean="0">
                <a:effectLst>
                  <a:outerShdw blurRad="38100" dist="38100" dir="2700000" algn="tl">
                    <a:srgbClr val="000000">
                      <a:alpha val="43137"/>
                    </a:srgbClr>
                  </a:outerShdw>
                </a:effectLst>
                <a:latin typeface="Cambria" pitchFamily="18" charset="0"/>
              </a:rPr>
              <a:t>preserved</a:t>
            </a:r>
            <a:r>
              <a:rPr lang="en-US" sz="2800" b="1" dirty="0" smtClean="0">
                <a:latin typeface="Cambria" pitchFamily="18" charset="0"/>
              </a:rPr>
              <a:t> in God (</a:t>
            </a:r>
            <a:r>
              <a:rPr lang="en-US" sz="2800" b="1" dirty="0" smtClean="0">
                <a:effectLst>
                  <a:outerShdw blurRad="38100" dist="38100" dir="2700000" algn="tl">
                    <a:srgbClr val="000000">
                      <a:alpha val="43137"/>
                    </a:srgbClr>
                  </a:outerShdw>
                </a:effectLst>
                <a:latin typeface="Cambria" pitchFamily="18" charset="0"/>
              </a:rPr>
              <a:t>5:6–11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left)">
                                      <p:cBhvr>
                                        <p:cTn id="19" dur="500"/>
                                        <p:tgtEl>
                                          <p:spTgt spid="3">
                                            <p:txEl>
                                              <p:pRg st="7" end="7"/>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of Ch 5 </a:t>
            </a:r>
          </a:p>
          <a:p>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Keep in mind that justification is God’s declaration that the believing sinner is righteous in Christ.  It is righteousness </a:t>
            </a:r>
            <a:r>
              <a:rPr lang="en-US" sz="2800" b="1" i="1" u="sng" dirty="0" smtClean="0">
                <a:effectLst>
                  <a:outerShdw blurRad="38100" dist="38100" dir="2700000" algn="tl">
                    <a:srgbClr val="000000">
                      <a:alpha val="43137"/>
                    </a:srgbClr>
                  </a:outerShdw>
                </a:effectLst>
                <a:latin typeface="Cambria" pitchFamily="18" charset="0"/>
              </a:rPr>
              <a:t>imputed</a:t>
            </a:r>
            <a:r>
              <a:rPr lang="en-US" sz="2800" b="1" dirty="0" smtClean="0">
                <a:latin typeface="Cambria" pitchFamily="18" charset="0"/>
              </a:rPr>
              <a:t>, put to our account.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Sanctification is righteousness </a:t>
            </a:r>
            <a:r>
              <a:rPr lang="en-US" sz="2800" b="1" i="1" u="sng" dirty="0" smtClean="0">
                <a:effectLst>
                  <a:outerShdw blurRad="38100" dist="38100" dir="2700000" algn="tl">
                    <a:srgbClr val="000000">
                      <a:alpha val="43137"/>
                    </a:srgbClr>
                  </a:outerShdw>
                </a:effectLst>
                <a:latin typeface="Cambria" pitchFamily="18" charset="0"/>
              </a:rPr>
              <a:t>imparted</a:t>
            </a:r>
            <a:r>
              <a:rPr lang="en-US" sz="2800" b="1" dirty="0" smtClean="0">
                <a:latin typeface="Cambria" pitchFamily="18" charset="0"/>
              </a:rPr>
              <a:t>, worked out in and through our lives by the Spirit.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0854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of Ch 5 </a:t>
            </a:r>
          </a:p>
          <a:p>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Justification is our </a:t>
            </a:r>
            <a:r>
              <a:rPr lang="en-US" sz="2800" b="1" i="1" u="sng" dirty="0" smtClean="0">
                <a:effectLst>
                  <a:outerShdw blurRad="38100" dist="38100" dir="2700000" algn="tl">
                    <a:srgbClr val="000000">
                      <a:alpha val="43137"/>
                    </a:srgbClr>
                  </a:outerShdw>
                </a:effectLst>
                <a:latin typeface="Cambria" pitchFamily="18" charset="0"/>
              </a:rPr>
              <a:t>standing</a:t>
            </a:r>
            <a:r>
              <a:rPr lang="en-US" sz="2800" b="1" dirty="0" smtClean="0">
                <a:latin typeface="Cambria" pitchFamily="18" charset="0"/>
              </a:rPr>
              <a:t> before God; sanctification is our </a:t>
            </a:r>
            <a:r>
              <a:rPr lang="en-US" sz="2800" b="1" i="1" u="sng" dirty="0" smtClean="0">
                <a:effectLst>
                  <a:outerShdw blurRad="38100" dist="38100" dir="2700000" algn="tl">
                    <a:srgbClr val="000000">
                      <a:alpha val="43137"/>
                    </a:srgbClr>
                  </a:outerShdw>
                </a:effectLst>
                <a:latin typeface="Cambria" pitchFamily="18" charset="0"/>
              </a:rPr>
              <a:t>state</a:t>
            </a:r>
            <a:r>
              <a:rPr lang="en-US" sz="2800" b="1" dirty="0" smtClean="0">
                <a:latin typeface="Cambria" pitchFamily="18" charset="0"/>
              </a:rPr>
              <a:t> here on earth before others.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Justification </a:t>
            </a:r>
            <a:r>
              <a:rPr lang="en-US" sz="2800" b="1" i="1" u="sng" dirty="0" smtClean="0">
                <a:latin typeface="Cambria" pitchFamily="18" charset="0"/>
              </a:rPr>
              <a:t>never</a:t>
            </a:r>
            <a:r>
              <a:rPr lang="en-US" sz="2800" b="1" dirty="0" smtClean="0">
                <a:latin typeface="Cambria" pitchFamily="18" charset="0"/>
              </a:rPr>
              <a:t> changes; sanctification does.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2999"/>
            <a:ext cx="8503920" cy="283154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a:t>
            </a:r>
            <a:r>
              <a:rPr lang="en-US" sz="3200" i="1" dirty="0" smtClean="0">
                <a:latin typeface="Georgia" pitchFamily="18" charset="0"/>
              </a:rPr>
              <a:t>Therefore, being justified by faith, we have peace with God through our Lord Jesus Christ:  </a:t>
            </a:r>
            <a:r>
              <a:rPr lang="en-US" sz="3200" b="1" baseline="30000" dirty="0" smtClean="0">
                <a:effectLst>
                  <a:outerShdw blurRad="38100" dist="38100" dir="2700000" algn="tl">
                    <a:srgbClr val="000000">
                      <a:alpha val="43137"/>
                    </a:srgbClr>
                  </a:outerShdw>
                </a:effectLst>
                <a:latin typeface="Georgia" pitchFamily="18" charset="0"/>
              </a:rPr>
              <a:t>2</a:t>
            </a:r>
            <a:r>
              <a:rPr lang="en-US" sz="3200" i="1" dirty="0" smtClean="0">
                <a:latin typeface="Georgia" pitchFamily="18" charset="0"/>
              </a:rPr>
              <a:t>By whom also we have access by faith into this grace wherein we stand, and rejoice in hope of the glory of God.</a:t>
            </a:r>
          </a:p>
        </p:txBody>
      </p:sp>
      <p:cxnSp>
        <p:nvCxnSpPr>
          <p:cNvPr id="15" name="Straight Connector 14"/>
          <p:cNvCxnSpPr/>
          <p:nvPr/>
        </p:nvCxnSpPr>
        <p:spPr>
          <a:xfrm>
            <a:off x="3886200" y="18288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477000" y="28194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362200" y="38100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To prepare his readers for the rest of the journey, Paul directs us to stop for a moment to consider where we are.  </a:t>
            </a:r>
            <a:r>
              <a:rPr lang="en-US" sz="2800" b="1" i="1" dirty="0" smtClean="0">
                <a:latin typeface="Cambria" pitchFamily="18" charset="0"/>
              </a:rPr>
              <a:t>We have now believed!</a:t>
            </a:r>
            <a:r>
              <a:rPr lang="en-US" sz="2800" b="1" dirty="0" smtClean="0">
                <a:latin typeface="Cambria" pitchFamily="18" charset="0"/>
              </a:rPr>
              <a:t>  This step is monumental in the life of a believer, and if we don’t pause to appreciate its significance, the rest of our journey will remain a mystery.</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takes us by the shoulders, as it were, turns us around to </a:t>
            </a:r>
            <a:r>
              <a:rPr lang="en-US" sz="2800" b="1" i="1" u="sng" dirty="0" smtClean="0">
                <a:latin typeface="Cambria" pitchFamily="18" charset="0"/>
              </a:rPr>
              <a:t>look</a:t>
            </a:r>
            <a:r>
              <a:rPr lang="en-US" sz="2800" b="1" dirty="0" smtClean="0">
                <a:latin typeface="Cambria" pitchFamily="18" charset="0"/>
              </a:rPr>
              <a:t> </a:t>
            </a:r>
            <a:r>
              <a:rPr lang="en-US" sz="2800" b="1" i="1" u="sng" dirty="0" smtClean="0">
                <a:latin typeface="Cambria" pitchFamily="18" charset="0"/>
              </a:rPr>
              <a:t>back</a:t>
            </a:r>
            <a:r>
              <a:rPr lang="en-US" sz="2800" b="1" dirty="0" smtClean="0">
                <a:latin typeface="Cambria" pitchFamily="18" charset="0"/>
              </a:rPr>
              <a:t> down the road we traveled, and says, “Therefore, having been justified by faith, we have peace with God through our Lord Jesus Christ”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29444</TotalTime>
  <Words>2792</Words>
  <Application>Microsoft Office PowerPoint</Application>
  <PresentationFormat>On-screen Show (4:3)</PresentationFormat>
  <Paragraphs>174</Paragraphs>
  <Slides>43</Slides>
  <Notes>4</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6377</cp:revision>
  <dcterms:created xsi:type="dcterms:W3CDTF">2016-10-08T19:35:00Z</dcterms:created>
  <dcterms:modified xsi:type="dcterms:W3CDTF">2021-03-15T21:33:36Z</dcterms:modified>
</cp:coreProperties>
</file>