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9"/>
  </p:notesMasterIdLst>
  <p:sldIdLst>
    <p:sldId id="1659" r:id="rId3"/>
    <p:sldId id="1791" r:id="rId4"/>
    <p:sldId id="2014" r:id="rId5"/>
    <p:sldId id="2171" r:id="rId6"/>
    <p:sldId id="2174" r:id="rId7"/>
    <p:sldId id="2175" r:id="rId8"/>
    <p:sldId id="2176" r:id="rId9"/>
    <p:sldId id="2172" r:id="rId10"/>
    <p:sldId id="2173" r:id="rId11"/>
    <p:sldId id="2177" r:id="rId12"/>
    <p:sldId id="2178" r:id="rId13"/>
    <p:sldId id="2179" r:id="rId14"/>
    <p:sldId id="2194" r:id="rId15"/>
    <p:sldId id="2140" r:id="rId16"/>
    <p:sldId id="2180" r:id="rId17"/>
    <p:sldId id="2181" r:id="rId18"/>
    <p:sldId id="2182" r:id="rId19"/>
    <p:sldId id="2184" r:id="rId20"/>
    <p:sldId id="2092" r:id="rId21"/>
    <p:sldId id="2183" r:id="rId22"/>
    <p:sldId id="2067" r:id="rId23"/>
    <p:sldId id="2186" r:id="rId24"/>
    <p:sldId id="2185" r:id="rId25"/>
    <p:sldId id="2189" r:id="rId26"/>
    <p:sldId id="2190" r:id="rId27"/>
    <p:sldId id="2159" r:id="rId28"/>
    <p:sldId id="2191" r:id="rId29"/>
    <p:sldId id="2195" r:id="rId30"/>
    <p:sldId id="2196" r:id="rId31"/>
    <p:sldId id="2096" r:id="rId32"/>
    <p:sldId id="2168" r:id="rId33"/>
    <p:sldId id="2192" r:id="rId34"/>
    <p:sldId id="2188" r:id="rId35"/>
    <p:sldId id="2193" r:id="rId36"/>
    <p:sldId id="1888" r:id="rId37"/>
    <p:sldId id="18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18" autoAdjust="0"/>
  </p:normalViewPr>
  <p:slideViewPr>
    <p:cSldViewPr>
      <p:cViewPr varScale="1">
        <p:scale>
          <a:sx n="97" d="100"/>
          <a:sy n="97" d="100"/>
        </p:scale>
        <p:origin x="-414"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3/22/2021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3/22/2021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3/22/2021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Guilt vs. Grace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5:12  – 21</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10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24 March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left)">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Whereas, “the man and his wife were both naked and were not </a:t>
            </a:r>
            <a:r>
              <a:rPr lang="en-US" sz="2800" b="1" u="sng" dirty="0" smtClean="0">
                <a:latin typeface="Cambria" pitchFamily="18" charset="0"/>
              </a:rPr>
              <a:t>ashamed</a:t>
            </a:r>
            <a:r>
              <a:rPr lang="en-US" sz="2800" b="1" dirty="0" smtClean="0">
                <a:latin typeface="Cambria" pitchFamily="18" charset="0"/>
              </a:rPr>
              <a:t>” before his disobedience (</a:t>
            </a:r>
            <a:r>
              <a:rPr lang="en-US" sz="2800" b="1" dirty="0" smtClean="0">
                <a:effectLst>
                  <a:outerShdw blurRad="38100" dist="38100" dir="2700000" algn="tl">
                    <a:srgbClr val="000000">
                      <a:alpha val="43137"/>
                    </a:srgbClr>
                  </a:outerShdw>
                </a:effectLst>
                <a:latin typeface="Cambria" pitchFamily="18" charset="0"/>
              </a:rPr>
              <a:t>Gen 2:25</a:t>
            </a:r>
            <a:r>
              <a:rPr lang="en-US" sz="2800" b="1" dirty="0" smtClean="0">
                <a:latin typeface="Cambria" pitchFamily="18" charset="0"/>
              </a:rPr>
              <a:t>), but after their “</a:t>
            </a:r>
            <a:r>
              <a:rPr lang="en-US" sz="2800" b="1" u="sng" dirty="0" smtClean="0">
                <a:latin typeface="Cambria" pitchFamily="18" charset="0"/>
              </a:rPr>
              <a:t>shame</a:t>
            </a:r>
            <a:r>
              <a:rPr lang="en-US" sz="2800" b="1" dirty="0" smtClean="0">
                <a:latin typeface="Cambria" pitchFamily="18" charset="0"/>
              </a:rPr>
              <a:t>,” they “hid themselves” (</a:t>
            </a:r>
            <a:r>
              <a:rPr lang="en-US" sz="2800" b="1" dirty="0" smtClean="0">
                <a:effectLst>
                  <a:outerShdw blurRad="38100" dist="38100" dir="2700000" algn="tl">
                    <a:srgbClr val="000000">
                      <a:alpha val="43137"/>
                    </a:srgbClr>
                  </a:outerShdw>
                </a:effectLst>
                <a:latin typeface="Cambria" pitchFamily="18" charset="0"/>
              </a:rPr>
              <a:t>Gen 3:8</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was Adam’s second tragic choice.  He covered himself in </a:t>
            </a:r>
            <a:r>
              <a:rPr lang="en-US" sz="2800" b="1" i="1" dirty="0" smtClean="0">
                <a:effectLst>
                  <a:outerShdw blurRad="38100" dist="38100" dir="2700000" algn="tl">
                    <a:srgbClr val="000000">
                      <a:alpha val="43137"/>
                    </a:srgbClr>
                  </a:outerShdw>
                </a:effectLst>
                <a:latin typeface="Cambria" pitchFamily="18" charset="0"/>
              </a:rPr>
              <a:t>guilt</a:t>
            </a:r>
            <a:r>
              <a:rPr lang="en-US" sz="2800" b="1" dirty="0" smtClean="0">
                <a:latin typeface="Cambria" pitchFamily="18" charset="0"/>
              </a:rPr>
              <a:t> and ran from </a:t>
            </a:r>
            <a:r>
              <a:rPr lang="en-US" sz="2800" b="1" i="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Certainly he must have know that God’s love fueled His wrath.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47755"/>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This is the first man’s legacy.</a:t>
            </a:r>
            <a:r>
              <a:rPr lang="en-US" sz="2800" b="1" dirty="0" smtClean="0">
                <a:latin typeface="Cambria" pitchFamily="18" charset="0"/>
              </a:rPr>
              <a:t>  He chose evil over good, and in so doing, doomed us all to follow in his sinful steps.  In the same sense that a monarch or president acts on behalf of the people, who then reap the consequences of his or her policies, Adam </a:t>
            </a:r>
            <a:r>
              <a:rPr lang="en-US" sz="2800" b="1" i="1" dirty="0" smtClean="0">
                <a:effectLst>
                  <a:outerShdw blurRad="38100" dist="38100" dir="2700000" algn="tl">
                    <a:srgbClr val="000000">
                      <a:alpha val="43137"/>
                    </a:srgbClr>
                  </a:outerShdw>
                </a:effectLst>
                <a:latin typeface="Cambria" pitchFamily="18" charset="0"/>
              </a:rPr>
              <a:t>chose</a:t>
            </a:r>
            <a:r>
              <a:rPr lang="en-US" sz="2800" b="1" dirty="0" smtClean="0">
                <a:latin typeface="Cambria" pitchFamily="18" charset="0"/>
              </a:rPr>
              <a:t> this path for all of humanity.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Moreover, we have </a:t>
            </a:r>
            <a:r>
              <a:rPr lang="en-US" sz="2800" b="1" i="1" dirty="0" smtClean="0">
                <a:effectLst>
                  <a:outerShdw blurRad="38100" dist="38100" dir="2700000" algn="tl">
                    <a:srgbClr val="000000">
                      <a:alpha val="43137"/>
                    </a:srgbClr>
                  </a:outerShdw>
                </a:effectLst>
                <a:latin typeface="Cambria" pitchFamily="18" charset="0"/>
              </a:rPr>
              <a:t>inherited</a:t>
            </a:r>
            <a:r>
              <a:rPr lang="en-US" sz="2800" b="1" dirty="0" smtClean="0">
                <a:latin typeface="Cambria" pitchFamily="18" charset="0"/>
              </a:rPr>
              <a:t> his mutated nature so that we are incapable of choosing only good and avoiding all evil.  This doesn’t seem fair – </a:t>
            </a:r>
            <a:r>
              <a:rPr lang="en-US" sz="2800" b="1" i="1" dirty="0" smtClean="0">
                <a:effectLst>
                  <a:outerShdw blurRad="38100" dist="38100" dir="2700000" algn="tl">
                    <a:srgbClr val="000000">
                      <a:alpha val="43137"/>
                    </a:srgbClr>
                  </a:outerShdw>
                </a:effectLst>
                <a:latin typeface="Cambria" pitchFamily="18" charset="0"/>
              </a:rPr>
              <a:t>Adam chose my fate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But wait!</a:t>
            </a:r>
            <a:r>
              <a:rPr lang="en-US" sz="2800" b="1" dirty="0" smtClean="0">
                <a:latin typeface="Cambria" pitchFamily="18" charset="0"/>
              </a:rPr>
              <a:t>  Don’t forget that we </a:t>
            </a:r>
            <a:r>
              <a:rPr lang="en-US" sz="2800" b="1" i="1" dirty="0" smtClean="0">
                <a:effectLst>
                  <a:outerShdw blurRad="38100" dist="38100" dir="2700000" algn="tl">
                    <a:srgbClr val="000000">
                      <a:alpha val="43137"/>
                    </a:srgbClr>
                  </a:outerShdw>
                </a:effectLst>
                <a:latin typeface="Cambria" pitchFamily="18" charset="0"/>
              </a:rPr>
              <a:t>ratify</a:t>
            </a:r>
            <a:r>
              <a:rPr lang="en-US" sz="2800" b="1" dirty="0" smtClean="0">
                <a:latin typeface="Cambria" pitchFamily="18" charset="0"/>
              </a:rPr>
              <a:t> our representative’s inaugural sin by </a:t>
            </a:r>
            <a:r>
              <a:rPr lang="en-US" sz="2800" b="1" i="1" dirty="0" smtClean="0">
                <a:effectLst>
                  <a:outerShdw blurRad="38100" dist="38100" dir="2700000" algn="tl">
                    <a:srgbClr val="000000">
                      <a:alpha val="43137"/>
                    </a:srgbClr>
                  </a:outerShdw>
                </a:effectLst>
                <a:latin typeface="Cambria" pitchFamily="18" charset="0"/>
              </a:rPr>
              <a:t>adding</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sins</a:t>
            </a:r>
            <a:r>
              <a:rPr lang="en-US" sz="2800" b="1" dirty="0" smtClean="0">
                <a:latin typeface="Cambria" pitchFamily="18" charset="0"/>
              </a:rPr>
              <a:t> of our own.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Our sinful choices place us squarely behind Adam in the </a:t>
            </a:r>
            <a:r>
              <a:rPr lang="en-US" sz="2800" b="1" i="1" dirty="0" smtClean="0">
                <a:effectLst>
                  <a:outerShdw blurRad="38100" dist="38100" dir="2700000" algn="tl">
                    <a:srgbClr val="000000">
                      <a:alpha val="43137"/>
                    </a:srgbClr>
                  </a:outerShdw>
                </a:effectLst>
                <a:latin typeface="Cambria" pitchFamily="18" charset="0"/>
              </a:rPr>
              <a:t>rebellion</a:t>
            </a:r>
            <a:r>
              <a:rPr lang="en-US" sz="2800" b="1" dirty="0" smtClean="0">
                <a:latin typeface="Cambria" pitchFamily="18" charset="0"/>
              </a:rPr>
              <a:t> against God’s goodness.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Like Adam, </a:t>
            </a:r>
            <a:r>
              <a:rPr lang="en-US" sz="2800" b="1" i="1" dirty="0" smtClean="0">
                <a:effectLst>
                  <a:outerShdw blurRad="38100" dist="38100" dir="2700000" algn="tl">
                    <a:srgbClr val="000000">
                      <a:alpha val="43137"/>
                    </a:srgbClr>
                  </a:outerShdw>
                </a:effectLst>
                <a:latin typeface="Cambria" pitchFamily="18" charset="0"/>
              </a:rPr>
              <a:t>our head</a:t>
            </a:r>
            <a:r>
              <a:rPr lang="en-US" sz="2800" b="1" dirty="0" smtClean="0">
                <a:latin typeface="Cambria" pitchFamily="18" charset="0"/>
              </a:rPr>
              <a:t>, we must come out of hiding and face our Creator.  We will never find </a:t>
            </a:r>
            <a:r>
              <a:rPr lang="en-US" sz="2800" b="1" i="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hiding in the bushes.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124206"/>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King David describes our </a:t>
            </a:r>
            <a:r>
              <a:rPr lang="en-US" sz="2800" b="1" u="sng" dirty="0" smtClean="0">
                <a:effectLst>
                  <a:outerShdw blurRad="38100" dist="38100" dir="2700000" algn="tl">
                    <a:srgbClr val="000000">
                      <a:alpha val="43137"/>
                    </a:srgbClr>
                  </a:outerShdw>
                </a:effectLst>
                <a:latin typeface="Cambria" pitchFamily="18" charset="0"/>
              </a:rPr>
              <a:t>sin</a:t>
            </a:r>
            <a:r>
              <a:rPr lang="en-US" sz="2800" b="1" dirty="0" smtClean="0">
                <a:effectLst>
                  <a:outerShdw blurRad="38100" dist="38100" dir="2700000" algn="tl">
                    <a:srgbClr val="000000">
                      <a:alpha val="43137"/>
                    </a:srgbClr>
                  </a:outerShdw>
                </a:effectLst>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connection</a:t>
            </a:r>
            <a:r>
              <a:rPr lang="en-US" sz="2800" b="1" dirty="0" smtClean="0">
                <a:latin typeface="Cambria" pitchFamily="18" charset="0"/>
              </a:rPr>
              <a:t> to Adam in </a:t>
            </a:r>
            <a:r>
              <a:rPr lang="en-US" sz="2800" b="1" dirty="0" smtClean="0">
                <a:effectLst>
                  <a:outerShdw blurRad="38100" dist="38100" dir="2700000" algn="tl">
                    <a:srgbClr val="000000">
                      <a:alpha val="43137"/>
                    </a:srgbClr>
                  </a:outerShdw>
                </a:effectLst>
                <a:latin typeface="Cambria" pitchFamily="18" charset="0"/>
              </a:rPr>
              <a:t>Psalm 51:5</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“Behold, I was shapen in iniquity; and in sin did my mother conceive me.”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Adam typifies the </a:t>
            </a:r>
            <a:r>
              <a:rPr lang="en-US" sz="2800" b="1" i="1" u="sng" dirty="0" smtClean="0">
                <a:effectLst>
                  <a:outerShdw blurRad="38100" dist="38100" dir="2700000" algn="tl">
                    <a:srgbClr val="000000">
                      <a:alpha val="43137"/>
                    </a:srgbClr>
                  </a:outerShdw>
                </a:effectLst>
                <a:latin typeface="Cambria" pitchFamily="18" charset="0"/>
              </a:rPr>
              <a:t>sinful</a:t>
            </a:r>
            <a:r>
              <a:rPr lang="en-US" sz="2800" b="1" dirty="0" smtClean="0">
                <a:latin typeface="Cambria" pitchFamily="18" charset="0"/>
              </a:rPr>
              <a:t> condition of all humans (</a:t>
            </a:r>
            <a:r>
              <a:rPr lang="en-US" sz="2800" b="1" dirty="0" smtClean="0">
                <a:effectLst>
                  <a:outerShdw blurRad="38100" dist="38100" dir="2700000" algn="tl">
                    <a:srgbClr val="000000">
                      <a:alpha val="43137"/>
                    </a:srgbClr>
                  </a:outerShdw>
                </a:effectLst>
                <a:latin typeface="Cambria" pitchFamily="18" charset="0"/>
              </a:rPr>
              <a:t>1:18–3:20</a:t>
            </a:r>
            <a:r>
              <a:rPr lang="en-US" sz="2800" b="1" dirty="0" smtClean="0">
                <a:latin typeface="Cambria" pitchFamily="18" charset="0"/>
              </a:rPr>
              <a:t>).  Jesus stands for the </a:t>
            </a:r>
            <a:r>
              <a:rPr lang="en-US" sz="2800" b="1" i="1" u="sng" dirty="0" smtClean="0">
                <a:effectLst>
                  <a:outerShdw blurRad="38100" dist="38100" dir="2700000" algn="tl">
                    <a:srgbClr val="000000">
                      <a:alpha val="43137"/>
                    </a:srgbClr>
                  </a:outerShdw>
                </a:effectLst>
                <a:latin typeface="Cambria" pitchFamily="18" charset="0"/>
              </a:rPr>
              <a:t>justification</a:t>
            </a:r>
            <a:r>
              <a:rPr lang="en-US" sz="2800" b="1" dirty="0" smtClean="0">
                <a:latin typeface="Cambria" pitchFamily="18" charset="0"/>
              </a:rPr>
              <a:t> received by faith (</a:t>
            </a:r>
            <a:r>
              <a:rPr lang="en-US" sz="2800" b="1" dirty="0" smtClean="0">
                <a:effectLst>
                  <a:outerShdw blurRad="38100" dist="38100" dir="2700000" algn="tl">
                    <a:srgbClr val="000000">
                      <a:alpha val="43137"/>
                    </a:srgbClr>
                  </a:outerShdw>
                </a:effectLst>
                <a:latin typeface="Cambria" pitchFamily="18" charset="0"/>
              </a:rPr>
              <a:t>3:21–5:11</a:t>
            </a:r>
            <a:r>
              <a:rPr lang="en-US" sz="2800" b="1" dirty="0" smtClean="0">
                <a:latin typeface="Cambria" pitchFamily="18" charset="0"/>
              </a:rPr>
              <a:t>).  Redemption is the story of two men.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Overview of Chapter: </a:t>
            </a:r>
          </a:p>
          <a:p>
            <a:pPr marL="274320" indent="-274320">
              <a:buFont typeface="Arial" pitchFamily="34" charset="0"/>
              <a:buChar char="•"/>
            </a:pPr>
            <a:r>
              <a:rPr lang="en-US" sz="2800" b="1" dirty="0" smtClean="0">
                <a:latin typeface="Cambria" pitchFamily="18" charset="0"/>
              </a:rPr>
              <a:t>Paul describes how the </a:t>
            </a:r>
            <a:r>
              <a:rPr lang="en-US" sz="2800" b="1" i="1" u="sng"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of Christ has been the </a:t>
            </a:r>
            <a:r>
              <a:rPr lang="en-US" sz="2800" b="1" i="1" u="sng" dirty="0" smtClean="0">
                <a:effectLst>
                  <a:outerShdw blurRad="38100" dist="38100" dir="2700000" algn="tl">
                    <a:srgbClr val="000000">
                      <a:alpha val="43137"/>
                    </a:srgbClr>
                  </a:outerShdw>
                </a:effectLst>
                <a:latin typeface="Cambria" pitchFamily="18" charset="0"/>
              </a:rPr>
              <a:t>answer</a:t>
            </a:r>
            <a:r>
              <a:rPr lang="en-US" sz="2800" b="1" dirty="0" smtClean="0">
                <a:latin typeface="Cambria" pitchFamily="18" charset="0"/>
              </a:rPr>
              <a:t> to the sin of Adam.  </a:t>
            </a:r>
            <a:r>
              <a:rPr lang="en-US" sz="2800" b="1" dirty="0" smtClean="0">
                <a:effectLst>
                  <a:outerShdw blurRad="38100" dist="38100" dir="2700000" algn="tl">
                    <a:srgbClr val="000000">
                      <a:alpha val="43137"/>
                    </a:srgbClr>
                  </a:outerShdw>
                </a:effectLst>
                <a:latin typeface="Cambria" pitchFamily="18" charset="0"/>
              </a:rPr>
              <a:t>Adam</a:t>
            </a:r>
            <a:r>
              <a:rPr lang="en-US" sz="2800" b="1" dirty="0" smtClean="0">
                <a:latin typeface="Cambria" pitchFamily="18" charset="0"/>
              </a:rPr>
              <a:t> was the first human being, and his sin infected the entire human race.  The penalty for that sin was </a:t>
            </a:r>
            <a:r>
              <a:rPr lang="en-US" sz="2800" b="1" i="1"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  even before the </a:t>
            </a:r>
            <a:r>
              <a:rPr lang="en-US" sz="2800" b="1" u="sng" dirty="0" smtClean="0">
                <a:effectLst>
                  <a:outerShdw blurRad="38100" dist="38100" dir="2700000" algn="tl">
                    <a:srgbClr val="000000">
                      <a:alpha val="43137"/>
                    </a:srgbClr>
                  </a:outerShdw>
                </a:effectLst>
                <a:latin typeface="Cambria" pitchFamily="18" charset="0"/>
              </a:rPr>
              <a:t>law</a:t>
            </a:r>
            <a:r>
              <a:rPr lang="en-US" sz="2800" b="1" dirty="0" smtClean="0">
                <a:latin typeface="Cambria" pitchFamily="18" charset="0"/>
              </a:rPr>
              <a:t> was given, so that people knew what </a:t>
            </a:r>
            <a:r>
              <a:rPr lang="en-US" sz="2800" b="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was.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Now, through the </a:t>
            </a:r>
            <a:r>
              <a:rPr lang="en-US" sz="2800" b="1" i="1" u="sng"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of one perfect man, </a:t>
            </a:r>
            <a:r>
              <a:rPr lang="en-US" sz="2800" b="1" dirty="0" smtClean="0">
                <a:effectLst>
                  <a:outerShdw blurRad="38100" dist="38100" dir="2700000" algn="tl">
                    <a:srgbClr val="000000">
                      <a:alpha val="43137"/>
                    </a:srgbClr>
                  </a:outerShdw>
                </a:effectLst>
                <a:latin typeface="Cambria" pitchFamily="18" charset="0"/>
              </a:rPr>
              <a:t>Jesus Christ</a:t>
            </a:r>
            <a:r>
              <a:rPr lang="en-US" sz="2800" b="1" dirty="0" smtClean="0">
                <a:latin typeface="Cambria" pitchFamily="18" charset="0"/>
              </a:rPr>
              <a:t>, life is spreading to the whole human race.  </a:t>
            </a:r>
            <a:r>
              <a:rPr lang="en-US" sz="2800" b="1" dirty="0" smtClean="0">
                <a:effectLst>
                  <a:outerShdw blurRad="38100" dist="38100" dir="2700000" algn="tl">
                    <a:srgbClr val="000000">
                      <a:alpha val="43137"/>
                    </a:srgbClr>
                  </a:outerShdw>
                </a:effectLst>
                <a:latin typeface="Cambria" pitchFamily="18" charset="0"/>
              </a:rPr>
              <a:t>Grace wins!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5:12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Overview of Chapter: </a:t>
            </a:r>
          </a:p>
          <a:p>
            <a:pPr marL="274320" indent="-274320">
              <a:buFont typeface="Arial" pitchFamily="34" charset="0"/>
              <a:buChar char="•"/>
            </a:pPr>
            <a:r>
              <a:rPr lang="en-US" sz="2800" b="1" dirty="0" smtClean="0">
                <a:latin typeface="Cambria" pitchFamily="18" charset="0"/>
              </a:rPr>
              <a:t>How is it possible for God to save sinners in the person of </a:t>
            </a:r>
            <a:r>
              <a:rPr lang="en-US" sz="2800" b="1" dirty="0" smtClean="0">
                <a:effectLst>
                  <a:outerShdw blurRad="38100" dist="38100" dir="2700000" algn="tl">
                    <a:srgbClr val="000000">
                      <a:alpha val="43137"/>
                    </a:srgbClr>
                  </a:outerShdw>
                </a:effectLst>
                <a:latin typeface="Cambria" pitchFamily="18" charset="0"/>
              </a:rPr>
              <a:t>Jesus Christ</a:t>
            </a:r>
            <a:r>
              <a:rPr lang="en-US" sz="2800" b="1" dirty="0" smtClean="0">
                <a:latin typeface="Cambria" pitchFamily="18" charset="0"/>
              </a:rPr>
              <a:t>?  We understand that somehow Christ </a:t>
            </a:r>
            <a:r>
              <a:rPr lang="en-US" sz="2800" b="1" i="1" dirty="0" smtClean="0">
                <a:effectLst>
                  <a:outerShdw blurRad="38100" dist="38100" dir="2700000" algn="tl">
                    <a:srgbClr val="000000">
                      <a:alpha val="43137"/>
                    </a:srgbClr>
                  </a:outerShdw>
                </a:effectLst>
                <a:latin typeface="Cambria" pitchFamily="18" charset="0"/>
              </a:rPr>
              <a:t>took our place</a:t>
            </a:r>
            <a:r>
              <a:rPr lang="en-US" sz="2800" b="1" dirty="0" smtClean="0">
                <a:latin typeface="Cambria" pitchFamily="18" charset="0"/>
              </a:rPr>
              <a:t> on the cross, but how was such a </a:t>
            </a:r>
            <a:r>
              <a:rPr lang="en-US" sz="2800" b="1" i="1" u="sng" dirty="0" smtClean="0">
                <a:effectLst>
                  <a:outerShdw blurRad="38100" dist="38100" dir="2700000" algn="tl">
                    <a:srgbClr val="000000">
                      <a:alpha val="43137"/>
                    </a:srgbClr>
                  </a:outerShdw>
                </a:effectLst>
                <a:latin typeface="Cambria" pitchFamily="18" charset="0"/>
              </a:rPr>
              <a:t>substitution</a:t>
            </a:r>
            <a:r>
              <a:rPr lang="en-US" sz="2800" b="1" dirty="0" smtClean="0">
                <a:latin typeface="Cambria" pitchFamily="18" charset="0"/>
              </a:rPr>
              <a:t> possible?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answered the question in this section, and these verses are the </a:t>
            </a:r>
            <a:r>
              <a:rPr lang="en-US" sz="2800" b="1" i="1" dirty="0" smtClean="0">
                <a:effectLst>
                  <a:outerShdw blurRad="38100" dist="38100" dir="2700000" algn="tl">
                    <a:srgbClr val="000000">
                      <a:alpha val="43137"/>
                    </a:srgbClr>
                  </a:outerShdw>
                </a:effectLst>
                <a:latin typeface="Cambria" pitchFamily="18" charset="0"/>
              </a:rPr>
              <a:t>very heart</a:t>
            </a:r>
            <a:r>
              <a:rPr lang="en-US" sz="2800" b="1" dirty="0" smtClean="0">
                <a:latin typeface="Cambria" pitchFamily="18" charset="0"/>
              </a:rPr>
              <a:t> of the letter.  To understand these verses, a </a:t>
            </a:r>
            <a:r>
              <a:rPr lang="en-US" sz="2800" b="1" i="1" u="sng" dirty="0" smtClean="0">
                <a:latin typeface="Cambria" pitchFamily="18" charset="0"/>
              </a:rPr>
              <a:t>few</a:t>
            </a:r>
            <a:r>
              <a:rPr lang="en-US" sz="2800" b="1" i="1" dirty="0" smtClean="0">
                <a:latin typeface="Cambria" pitchFamily="18" charset="0"/>
              </a:rPr>
              <a:t> </a:t>
            </a:r>
            <a:r>
              <a:rPr lang="en-US" sz="2800" b="1" i="1" u="sng" dirty="0" smtClean="0">
                <a:latin typeface="Cambria" pitchFamily="18" charset="0"/>
              </a:rPr>
              <a:t>general</a:t>
            </a:r>
            <a:r>
              <a:rPr lang="en-US" sz="2800" b="1" i="1" dirty="0" smtClean="0">
                <a:latin typeface="Cambria" pitchFamily="18" charset="0"/>
              </a:rPr>
              <a:t> </a:t>
            </a:r>
            <a:r>
              <a:rPr lang="en-US" sz="2800" b="1" i="1" u="sng" dirty="0" smtClean="0">
                <a:latin typeface="Cambria" pitchFamily="18" charset="0"/>
              </a:rPr>
              <a:t>truths</a:t>
            </a:r>
            <a:r>
              <a:rPr lang="en-US" sz="2800" b="1" dirty="0" smtClean="0">
                <a:latin typeface="Cambria" pitchFamily="18" charset="0"/>
              </a:rPr>
              <a:t> about this section need to be understood </a:t>
            </a:r>
            <a:r>
              <a:rPr lang="en-US" sz="2800" b="1" dirty="0" smtClean="0">
                <a:effectLst>
                  <a:outerShdw blurRad="38100" dist="38100" dir="2700000" algn="tl">
                    <a:srgbClr val="000000">
                      <a:alpha val="43137"/>
                    </a:srgbClr>
                  </a:outerShdw>
                </a:effectLst>
                <a:latin typeface="Cambria" pitchFamily="18" charset="0"/>
              </a:rPr>
              <a:t>. . .</a:t>
            </a:r>
            <a:r>
              <a:rPr lang="en-US" sz="2800" b="1" dirty="0" smtClean="0">
                <a:latin typeface="Cambria" pitchFamily="18" charset="0"/>
              </a:rPr>
              <a:t> </a:t>
            </a:r>
            <a:endParaRPr lang="en-US" sz="2800" b="1" dirty="0" smtClean="0">
              <a:effectLst>
                <a:outerShdw blurRad="38100" dist="38100" dir="2700000" algn="tl">
                  <a:srgbClr val="000000">
                    <a:alpha val="43137"/>
                  </a:srgbClr>
                </a:outerShdw>
              </a:effectLst>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5:12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124206"/>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Overview of Chapter: </a:t>
            </a: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note the repetition of the little word </a:t>
            </a:r>
            <a:r>
              <a:rPr lang="en-US" sz="2800" b="1" i="1" u="sng" dirty="0" smtClean="0">
                <a:effectLst>
                  <a:outerShdw blurRad="38100" dist="38100" dir="2700000" algn="tl">
                    <a:srgbClr val="000000">
                      <a:alpha val="43137"/>
                    </a:srgbClr>
                  </a:outerShdw>
                </a:effectLst>
                <a:latin typeface="Cambria" pitchFamily="18" charset="0"/>
              </a:rPr>
              <a:t>one</a:t>
            </a:r>
            <a:r>
              <a:rPr lang="en-US" sz="2800" b="1" dirty="0" smtClean="0">
                <a:latin typeface="Cambria" pitchFamily="18" charset="0"/>
              </a:rPr>
              <a:t>.  It is used </a:t>
            </a:r>
            <a:r>
              <a:rPr lang="en-US" sz="2800" b="1" i="1" u="sng" dirty="0" smtClean="0">
                <a:latin typeface="Cambria" pitchFamily="18" charset="0"/>
              </a:rPr>
              <a:t>eleven</a:t>
            </a:r>
            <a:r>
              <a:rPr lang="en-US" sz="2800" b="1" dirty="0" smtClean="0">
                <a:latin typeface="Cambria" pitchFamily="18" charset="0"/>
              </a:rPr>
              <a:t> times. The key idea here is our identification with Adam and with Christ.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note the repetition of the word </a:t>
            </a:r>
            <a:r>
              <a:rPr lang="en-US" sz="2800" b="1" i="1" u="sng" dirty="0" smtClean="0">
                <a:effectLst>
                  <a:outerShdw blurRad="38100" dist="38100" dir="2700000" algn="tl">
                    <a:srgbClr val="000000">
                      <a:alpha val="43137"/>
                    </a:srgbClr>
                  </a:outerShdw>
                </a:effectLst>
                <a:latin typeface="Cambria" pitchFamily="18" charset="0"/>
              </a:rPr>
              <a:t>reign</a:t>
            </a:r>
            <a:r>
              <a:rPr lang="en-US" sz="2800" b="1" dirty="0" smtClean="0">
                <a:latin typeface="Cambria" pitchFamily="18" charset="0"/>
              </a:rPr>
              <a:t> which is used </a:t>
            </a:r>
            <a:r>
              <a:rPr lang="en-US" sz="2800" b="1" i="1" u="sng" dirty="0" smtClean="0">
                <a:latin typeface="Cambria" pitchFamily="18" charset="0"/>
              </a:rPr>
              <a:t>five</a:t>
            </a:r>
            <a:r>
              <a:rPr lang="en-US" sz="2800" b="1" dirty="0" smtClean="0">
                <a:latin typeface="Cambria" pitchFamily="18" charset="0"/>
              </a:rPr>
              <a:t> times.  Paul saw two men—</a:t>
            </a:r>
            <a:r>
              <a:rPr lang="en-US" sz="2800" b="1" dirty="0" smtClean="0">
                <a:effectLst>
                  <a:outerShdw blurRad="38100" dist="38100" dir="2700000" algn="tl">
                    <a:srgbClr val="000000">
                      <a:alpha val="43137"/>
                    </a:srgbClr>
                  </a:outerShdw>
                </a:effectLst>
                <a:latin typeface="Cambria" pitchFamily="18" charset="0"/>
              </a:rPr>
              <a:t>Adam</a:t>
            </a:r>
            <a:r>
              <a:rPr lang="en-US" sz="2800" b="1" dirty="0" smtClean="0">
                <a:latin typeface="Cambria" pitchFamily="18" charset="0"/>
              </a:rPr>
              <a:t> and Christ – each of them </a:t>
            </a:r>
            <a:r>
              <a:rPr lang="en-US" sz="2800" b="1" i="1" u="sng" dirty="0" smtClean="0">
                <a:effectLst>
                  <a:outerShdw blurRad="38100" dist="38100" dir="2700000" algn="tl">
                    <a:srgbClr val="000000">
                      <a:alpha val="43137"/>
                    </a:srgbClr>
                  </a:outerShdw>
                </a:effectLst>
                <a:latin typeface="Cambria" pitchFamily="18" charset="0"/>
              </a:rPr>
              <a:t>reigning</a:t>
            </a:r>
            <a:r>
              <a:rPr lang="en-US" sz="2800" b="1" dirty="0" smtClean="0">
                <a:latin typeface="Cambria" pitchFamily="18" charset="0"/>
              </a:rPr>
              <a:t> over a kingdom.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5:12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47755"/>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Overview of Chapter: </a:t>
            </a: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FINALLY</a:t>
            </a:r>
            <a:r>
              <a:rPr lang="en-US" sz="2800" b="1" dirty="0" smtClean="0">
                <a:latin typeface="Cambria" pitchFamily="18" charset="0"/>
              </a:rPr>
              <a:t> – note that the phrase </a:t>
            </a:r>
            <a:r>
              <a:rPr lang="en-US" sz="2800" b="1" i="1" u="sng" dirty="0" smtClean="0">
                <a:effectLst>
                  <a:outerShdw blurRad="38100" dist="38100" dir="2700000" algn="tl">
                    <a:srgbClr val="000000">
                      <a:alpha val="43137"/>
                    </a:srgbClr>
                  </a:outerShdw>
                </a:effectLst>
                <a:latin typeface="Cambria" pitchFamily="18" charset="0"/>
              </a:rPr>
              <a:t>much</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more</a:t>
            </a:r>
            <a:r>
              <a:rPr lang="en-US" sz="2800" b="1" dirty="0" smtClean="0">
                <a:latin typeface="Cambria" pitchFamily="18" charset="0"/>
              </a:rPr>
              <a:t> is repeated </a:t>
            </a:r>
            <a:r>
              <a:rPr lang="en-US" sz="2800" b="1" i="1" u="sng" dirty="0" smtClean="0">
                <a:latin typeface="Cambria" pitchFamily="18" charset="0"/>
              </a:rPr>
              <a:t>five</a:t>
            </a:r>
            <a:r>
              <a:rPr lang="en-US" sz="2800" b="1" dirty="0" smtClean="0">
                <a:latin typeface="Cambria" pitchFamily="18" charset="0"/>
              </a:rPr>
              <a:t> times.  This means that in Jesus Christ we have gained </a:t>
            </a:r>
            <a:r>
              <a:rPr lang="en-US" sz="2800" b="1" i="1" u="sng" dirty="0" smtClean="0">
                <a:effectLst>
                  <a:outerShdw blurRad="38100" dist="38100" dir="2700000" algn="tl">
                    <a:srgbClr val="000000">
                      <a:alpha val="43137"/>
                    </a:srgbClr>
                  </a:outerShdw>
                </a:effectLst>
                <a:latin typeface="Cambria" pitchFamily="18" charset="0"/>
              </a:rPr>
              <a:t>much</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more</a:t>
            </a:r>
            <a:r>
              <a:rPr lang="en-US" sz="2800" b="1" dirty="0" smtClean="0">
                <a:latin typeface="Cambria" pitchFamily="18" charset="0"/>
              </a:rPr>
              <a:t> than we ever lost in Adam!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Christ not only </a:t>
            </a:r>
            <a:r>
              <a:rPr lang="en-US" sz="2800" b="1" i="1" u="sng" dirty="0" smtClean="0">
                <a:effectLst>
                  <a:outerShdw blurRad="38100" dist="38100" dir="2700000" algn="tl">
                    <a:srgbClr val="000000">
                      <a:alpha val="43137"/>
                    </a:srgbClr>
                  </a:outerShdw>
                </a:effectLst>
                <a:latin typeface="Cambria" pitchFamily="18" charset="0"/>
              </a:rPr>
              <a:t>undid</a:t>
            </a:r>
            <a:r>
              <a:rPr lang="en-US" sz="2800" b="1" dirty="0" smtClean="0">
                <a:latin typeface="Cambria" pitchFamily="18" charset="0"/>
              </a:rPr>
              <a:t> all the damage that Adam’s sin effected, but He accomplished </a:t>
            </a:r>
            <a:r>
              <a:rPr lang="en-US" sz="2800" b="1" i="1" u="sng" dirty="0" smtClean="0">
                <a:effectLst>
                  <a:outerShdw blurRad="38100" dist="38100" dir="2700000" algn="tl">
                    <a:srgbClr val="000000">
                      <a:alpha val="43137"/>
                    </a:srgbClr>
                  </a:outerShdw>
                </a:effectLst>
                <a:latin typeface="Cambria" pitchFamily="18" charset="0"/>
              </a:rPr>
              <a:t>much</a:t>
            </a:r>
            <a:r>
              <a:rPr lang="en-US" sz="2800" b="1" i="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more</a:t>
            </a:r>
            <a:r>
              <a:rPr lang="en-US" sz="2800" b="1" dirty="0" smtClean="0">
                <a:latin typeface="Cambria" pitchFamily="18" charset="0"/>
              </a:rPr>
              <a:t> by making us the very sons of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By condemning the human race through one man (</a:t>
            </a:r>
            <a:r>
              <a:rPr lang="en-US" sz="2800" b="1" dirty="0" smtClean="0">
                <a:effectLst>
                  <a:outerShdw blurRad="38100" dist="38100" dir="2700000" algn="tl">
                    <a:srgbClr val="000000">
                      <a:alpha val="43137"/>
                    </a:srgbClr>
                  </a:outerShdw>
                </a:effectLst>
                <a:latin typeface="Cambria" pitchFamily="18" charset="0"/>
              </a:rPr>
              <a:t>Adam</a:t>
            </a:r>
            <a:r>
              <a:rPr lang="en-US" sz="2800" b="1" dirty="0" smtClean="0">
                <a:latin typeface="Cambria" pitchFamily="18" charset="0"/>
              </a:rPr>
              <a:t>), God was then able to save the human race through one Man (</a:t>
            </a:r>
            <a:r>
              <a:rPr lang="en-US" sz="2800" b="1" dirty="0" smtClean="0">
                <a:effectLst>
                  <a:outerShdw blurRad="38100" dist="38100" dir="2700000" algn="tl">
                    <a:srgbClr val="000000">
                      <a:alpha val="43137"/>
                    </a:srgbClr>
                  </a:outerShdw>
                </a:effectLst>
                <a:latin typeface="Cambria" pitchFamily="18" charset="0"/>
              </a:rPr>
              <a:t>Jesus Christ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5:12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5:12 – 14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5601533"/>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9144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12</a:t>
            </a:r>
            <a:r>
              <a:rPr lang="en-US" sz="3200" i="1" dirty="0" smtClean="0">
                <a:latin typeface="Georgia" pitchFamily="18" charset="0"/>
              </a:rPr>
              <a:t>Therefore, just as sin entered the world through one man, and death through sin, and in this way death came to all people, because all sinned – </a:t>
            </a:r>
            <a:r>
              <a:rPr lang="en-US" sz="3200" b="1" baseline="30000" dirty="0" smtClean="0">
                <a:effectLst>
                  <a:outerShdw blurRad="38100" dist="38100" dir="2700000" algn="tl">
                    <a:srgbClr val="000000">
                      <a:alpha val="43137"/>
                    </a:srgbClr>
                  </a:outerShdw>
                </a:effectLst>
                <a:latin typeface="Georgia" pitchFamily="18" charset="0"/>
              </a:rPr>
              <a:t>13</a:t>
            </a:r>
            <a:r>
              <a:rPr lang="en-US" sz="3200" i="1" dirty="0" smtClean="0">
                <a:latin typeface="Georgia" pitchFamily="18" charset="0"/>
              </a:rPr>
              <a:t>To be sure, sin was in the world before the law was given, but sin is not charged against anyone’s account where there is no law.  </a:t>
            </a:r>
            <a:r>
              <a:rPr lang="en-US" sz="3200" b="1" baseline="30000" dirty="0" smtClean="0">
                <a:effectLst>
                  <a:outerShdw blurRad="38100" dist="38100" dir="2700000" algn="tl">
                    <a:srgbClr val="000000">
                      <a:alpha val="43137"/>
                    </a:srgbClr>
                  </a:outerShdw>
                </a:effectLst>
                <a:latin typeface="Georgia" pitchFamily="18" charset="0"/>
              </a:rPr>
              <a:t>14</a:t>
            </a:r>
            <a:r>
              <a:rPr lang="en-US" sz="3200" i="1" dirty="0" smtClean="0">
                <a:latin typeface="Georgia" pitchFamily="18" charset="0"/>
              </a:rPr>
              <a:t>Nevertheless, death reigned from the time of Adam to the time of Moses, even over those who did not sin by breaking a command, as did Adam, who is a pattern of the one to come. </a:t>
            </a:r>
          </a:p>
        </p:txBody>
      </p:sp>
      <p:cxnSp>
        <p:nvCxnSpPr>
          <p:cNvPr id="15" name="Straight Connector 14"/>
          <p:cNvCxnSpPr/>
          <p:nvPr/>
        </p:nvCxnSpPr>
        <p:spPr>
          <a:xfrm>
            <a:off x="2057400" y="21336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362200" y="3581400"/>
            <a:ext cx="25603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57200" y="65532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Therefore</a:t>
            </a:r>
            <a:r>
              <a:rPr lang="en-US" sz="2800" b="1" dirty="0" smtClean="0">
                <a:latin typeface="Cambria" pitchFamily="18" charset="0"/>
              </a:rPr>
              <a:t>, which says, in effect, </a:t>
            </a:r>
            <a:r>
              <a:rPr lang="en-US" sz="2800" b="1" i="1" dirty="0" smtClean="0">
                <a:latin typeface="Cambria" pitchFamily="18" charset="0"/>
              </a:rPr>
              <a:t>“because the preceding information is true, the following is also true.”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starts his comparison:  </a:t>
            </a:r>
            <a:r>
              <a:rPr lang="en-US" sz="2800" b="1" i="1" dirty="0" smtClean="0">
                <a:effectLst>
                  <a:outerShdw blurRad="38100" dist="38100" dir="2700000" algn="tl">
                    <a:srgbClr val="000000">
                      <a:alpha val="43137"/>
                    </a:srgbClr>
                  </a:outerShdw>
                </a:effectLst>
                <a:latin typeface="Cambria" pitchFamily="18" charset="0"/>
              </a:rPr>
              <a:t>sin brings death</a:t>
            </a:r>
            <a:r>
              <a:rPr lang="en-US" sz="2800" b="1" dirty="0" smtClean="0">
                <a:latin typeface="Cambria" pitchFamily="18" charset="0"/>
              </a:rPr>
              <a:t>.  In fact, </a:t>
            </a:r>
            <a:r>
              <a:rPr lang="en-US" sz="2800" b="1" i="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and </a:t>
            </a:r>
            <a:r>
              <a:rPr lang="en-US" sz="2800" b="1" i="1" u="sng"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rules together.  Death includes the curses God pronounced in Genesis and </a:t>
            </a:r>
            <a:r>
              <a:rPr lang="en-US" sz="2800" b="1" i="1" u="sng" dirty="0" smtClean="0">
                <a:effectLst>
                  <a:outerShdw blurRad="38100" dist="38100" dir="2700000" algn="tl">
                    <a:srgbClr val="000000">
                      <a:alpha val="43137"/>
                    </a:srgbClr>
                  </a:outerShdw>
                </a:effectLst>
                <a:latin typeface="Cambria" pitchFamily="18" charset="0"/>
              </a:rPr>
              <a:t>eternal</a:t>
            </a:r>
            <a:r>
              <a:rPr lang="en-US" sz="2800" b="1" i="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separation</a:t>
            </a:r>
            <a:r>
              <a:rPr lang="en-US" sz="2800" b="1" dirty="0" smtClean="0">
                <a:latin typeface="Cambria" pitchFamily="18" charset="0"/>
              </a:rPr>
              <a:t> from Him in eternity.</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And like a </a:t>
            </a:r>
            <a:r>
              <a:rPr lang="en-US" sz="2800" b="1" dirty="0" err="1" smtClean="0">
                <a:latin typeface="Cambria" pitchFamily="18" charset="0"/>
              </a:rPr>
              <a:t>caronavirus</a:t>
            </a:r>
            <a:r>
              <a:rPr lang="en-US" sz="2800" b="1" dirty="0" smtClean="0">
                <a:latin typeface="Cambria" pitchFamily="18" charset="0"/>
              </a:rPr>
              <a:t>, sin infects all of humanity, dooming us all to a </a:t>
            </a:r>
            <a:r>
              <a:rPr lang="en-US" sz="2800" b="1" i="1" u="sng" dirty="0" smtClean="0">
                <a:effectLst>
                  <a:outerShdw blurRad="38100" dist="38100" dir="2700000" algn="tl">
                    <a:srgbClr val="000000">
                      <a:alpha val="43137"/>
                    </a:srgbClr>
                  </a:outerShdw>
                </a:effectLst>
                <a:latin typeface="Cambria" pitchFamily="18" charset="0"/>
              </a:rPr>
              <a:t>death</a:t>
            </a:r>
            <a:r>
              <a:rPr lang="en-US" sz="2800" b="1" i="1" dirty="0" smtClean="0">
                <a:effectLst>
                  <a:outerShdw blurRad="38100" dist="38100" dir="2700000" algn="tl">
                    <a:srgbClr val="000000">
                      <a:alpha val="43137"/>
                    </a:srgbClr>
                  </a:outerShdw>
                </a:effectLst>
                <a:latin typeface="Cambria" pitchFamily="18" charset="0"/>
              </a:rPr>
              <a:t>-</a:t>
            </a:r>
            <a:r>
              <a:rPr lang="en-US" sz="2800" b="1" i="1" u="sng" dirty="0" smtClean="0">
                <a:effectLst>
                  <a:outerShdw blurRad="38100" dist="38100" dir="2700000" algn="tl">
                    <a:srgbClr val="000000">
                      <a:alpha val="43137"/>
                    </a:srgbClr>
                  </a:outerShdw>
                </a:effectLst>
                <a:latin typeface="Cambria" pitchFamily="18" charset="0"/>
              </a:rPr>
              <a:t>like</a:t>
            </a:r>
            <a:r>
              <a:rPr lang="en-US" sz="2800" b="1" i="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existence</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5:12 – 14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02425" y="3105895"/>
            <a:ext cx="5879298" cy="523220"/>
          </a:xfrm>
          <a:prstGeom prst="rect">
            <a:avLst/>
          </a:prstGeom>
          <a:noFill/>
        </p:spPr>
        <p:txBody>
          <a:bodyPr wrap="square" rtlCol="0">
            <a:spAutoFit/>
          </a:bodyPr>
          <a:lstStyle/>
          <a:p>
            <a:pPr algn="ctr"/>
            <a:r>
              <a:rPr lang="en-US" sz="2800" dirty="0" smtClean="0">
                <a:latin typeface="Candara" pitchFamily="34" charset="0"/>
              </a:rPr>
              <a:t>“Guilt vs. Grace”</a:t>
            </a:r>
            <a:endParaRPr lang="en-US" sz="2800" dirty="0">
              <a:latin typeface="Candara"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 did not specify and codify His standard for human conduct until the time of Moses.  Thus, sin was not </a:t>
            </a:r>
            <a:r>
              <a:rPr lang="en-US" sz="2800" b="1" dirty="0" smtClean="0">
                <a:effectLst>
                  <a:outerShdw blurRad="38100" dist="38100" dir="2700000" algn="tl">
                    <a:srgbClr val="000000">
                      <a:alpha val="43137"/>
                    </a:srgbClr>
                  </a:outerShdw>
                </a:effectLst>
                <a:latin typeface="Cambria" pitchFamily="18" charset="0"/>
              </a:rPr>
              <a:t>“imputed”</a:t>
            </a:r>
            <a:r>
              <a:rPr lang="en-US" sz="2800" b="1" dirty="0" smtClean="0">
                <a:latin typeface="Cambria" pitchFamily="18" charset="0"/>
              </a:rPr>
              <a:t> until then, which doesn’t suggest that humankind was any less guilty of sin.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a:t>
            </a:r>
            <a:r>
              <a:rPr lang="en-US" sz="2800" b="1" dirty="0" smtClean="0">
                <a:effectLst>
                  <a:outerShdw blurRad="38100" dist="38100" dir="2700000" algn="tl">
                    <a:srgbClr val="000000">
                      <a:alpha val="43137"/>
                    </a:srgbClr>
                  </a:outerShdw>
                </a:effectLst>
                <a:latin typeface="Cambria" pitchFamily="18" charset="0"/>
              </a:rPr>
              <a:t>“Law”</a:t>
            </a:r>
            <a:r>
              <a:rPr lang="en-US" sz="2800" b="1" dirty="0" smtClean="0">
                <a:latin typeface="Cambria" pitchFamily="18" charset="0"/>
              </a:rPr>
              <a:t> is nothing less than a particular expression of God’s </a:t>
            </a:r>
            <a:r>
              <a:rPr lang="en-US" sz="2800" b="1" i="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character</a:t>
            </a:r>
            <a:r>
              <a:rPr lang="en-US" sz="2800" b="1" dirty="0" smtClean="0">
                <a:latin typeface="Cambria" pitchFamily="18" charset="0"/>
              </a:rPr>
              <a:t> preserved for us in written form.  Even without the written Law, they were “without excuse” (</a:t>
            </a:r>
            <a:r>
              <a:rPr lang="en-US" sz="2800" b="1" dirty="0" smtClean="0">
                <a:effectLst>
                  <a:outerShdw blurRad="38100" dist="38100" dir="2700000" algn="tl">
                    <a:srgbClr val="000000">
                      <a:alpha val="43137"/>
                    </a:srgbClr>
                  </a:outerShdw>
                </a:effectLst>
                <a:latin typeface="Cambria" pitchFamily="18" charset="0"/>
              </a:rPr>
              <a:t>1:18-2:16</a:t>
            </a:r>
            <a:r>
              <a:rPr lang="en-US" sz="2800" b="1" dirty="0" smtClean="0">
                <a:latin typeface="Cambria" pitchFamily="18" charset="0"/>
              </a:rPr>
              <a: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Law is a </a:t>
            </a:r>
            <a:r>
              <a:rPr lang="en-US" sz="2800" b="1" i="1" dirty="0" smtClean="0">
                <a:effectLst>
                  <a:outerShdw blurRad="38100" dist="38100" dir="2700000" algn="tl">
                    <a:srgbClr val="000000">
                      <a:alpha val="43137"/>
                    </a:srgbClr>
                  </a:outerShdw>
                </a:effectLst>
                <a:latin typeface="Cambria" pitchFamily="18" charset="0"/>
              </a:rPr>
              <a:t>moral ledger sheet</a:t>
            </a:r>
            <a:r>
              <a:rPr lang="en-US" sz="2800" b="1" dirty="0" smtClean="0">
                <a:latin typeface="Cambria" pitchFamily="18" charset="0"/>
              </a:rPr>
              <a:t> that brings to our attention the truth about our </a:t>
            </a:r>
            <a:r>
              <a:rPr lang="en-US" sz="2800" b="1" u="sng" dirty="0" smtClean="0">
                <a:effectLst>
                  <a:outerShdw blurRad="38100" dist="38100" dir="2700000" algn="tl">
                    <a:srgbClr val="000000">
                      <a:alpha val="43137"/>
                    </a:srgbClr>
                  </a:outerShdw>
                </a:effectLst>
                <a:latin typeface="Cambria" pitchFamily="18" charset="0"/>
              </a:rPr>
              <a:t>moral</a:t>
            </a:r>
            <a:r>
              <a:rPr lang="en-US" sz="2800" b="1" dirty="0" smtClean="0">
                <a:latin typeface="Cambria" pitchFamily="18" charset="0"/>
              </a:rPr>
              <a:t> </a:t>
            </a:r>
            <a:r>
              <a:rPr lang="en-US" sz="2800" b="1" u="sng" dirty="0" smtClean="0">
                <a:effectLst>
                  <a:outerShdw blurRad="38100" dist="38100" dir="2700000" algn="tl">
                    <a:srgbClr val="000000">
                      <a:alpha val="43137"/>
                    </a:srgbClr>
                  </a:outerShdw>
                </a:effectLst>
                <a:latin typeface="Cambria" pitchFamily="18" charset="0"/>
              </a:rPr>
              <a:t>debt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5:12 – 14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5:15 – 17</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5386090"/>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15</a:t>
            </a:r>
            <a:r>
              <a:rPr lang="en-US" sz="2600" i="1" dirty="0" smtClean="0">
                <a:latin typeface="Georgia" pitchFamily="18" charset="0"/>
              </a:rPr>
              <a:t>But the gift is not like the trespass.  For if the many died by the trespass of the one man, how much more did God’s grace and the gift that came by the grace of the one man, Jesus Christ, overflow to the many!  </a:t>
            </a:r>
            <a:r>
              <a:rPr lang="en-US" sz="2600" b="1" baseline="30000" dirty="0" smtClean="0">
                <a:effectLst>
                  <a:outerShdw blurRad="38100" dist="38100" dir="2700000" algn="tl">
                    <a:srgbClr val="000000">
                      <a:alpha val="43137"/>
                    </a:srgbClr>
                  </a:outerShdw>
                </a:effectLst>
                <a:latin typeface="Georgia" pitchFamily="18" charset="0"/>
              </a:rPr>
              <a:t>16</a:t>
            </a:r>
            <a:r>
              <a:rPr lang="en-US" sz="2600" i="1" dirty="0" smtClean="0">
                <a:latin typeface="Georgia" pitchFamily="18" charset="0"/>
              </a:rPr>
              <a:t>Nor can the gift of God be compared with the result of one man’s sin: The judgment followed one sin and brought condemnation, but the gift followed many trespasses and brought justification.  </a:t>
            </a:r>
            <a:r>
              <a:rPr lang="en-US" sz="2600" b="1" baseline="30000" dirty="0" smtClean="0">
                <a:effectLst>
                  <a:outerShdw blurRad="38100" dist="38100" dir="2700000" algn="tl">
                    <a:srgbClr val="000000">
                      <a:alpha val="43137"/>
                    </a:srgbClr>
                  </a:outerShdw>
                </a:effectLst>
                <a:latin typeface="Georgia" pitchFamily="18" charset="0"/>
              </a:rPr>
              <a:t>17</a:t>
            </a:r>
            <a:r>
              <a:rPr lang="en-US" sz="2600" i="1" dirty="0" smtClean="0">
                <a:latin typeface="Georgia" pitchFamily="18" charset="0"/>
              </a:rPr>
              <a:t>For if, by the trespass of the one man, death reigned through that one man, how much more will those who receive God’s abundant provision of grace and of the gift of righteousness reign in life through the one man, Jesus Christ!</a:t>
            </a:r>
          </a:p>
        </p:txBody>
      </p:sp>
      <p:cxnSp>
        <p:nvCxnSpPr>
          <p:cNvPr id="15" name="Straight Connector 14"/>
          <p:cNvCxnSpPr/>
          <p:nvPr/>
        </p:nvCxnSpPr>
        <p:spPr>
          <a:xfrm>
            <a:off x="1752600" y="3886200"/>
            <a:ext cx="21031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038600" y="4343400"/>
            <a:ext cx="18288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962400" y="54864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makes clear the contrastive nature of the parallelism by stating, But the gift (</a:t>
            </a:r>
            <a:r>
              <a:rPr lang="en-US" sz="2800" b="1" i="1" dirty="0" smtClean="0">
                <a:effectLst>
                  <a:outerShdw blurRad="38100" dist="38100" dir="2700000" algn="tl">
                    <a:srgbClr val="000000">
                      <a:alpha val="43137"/>
                    </a:srgbClr>
                  </a:outerShdw>
                </a:effectLst>
                <a:latin typeface="Cambria" pitchFamily="18" charset="0"/>
              </a:rPr>
              <a:t>“charisma”</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“grace-gift”</a:t>
            </a:r>
            <a:r>
              <a:rPr lang="en-US" sz="2800" b="1" dirty="0" smtClean="0">
                <a:latin typeface="Cambria" pitchFamily="18" charset="0"/>
              </a:rPr>
              <a:t>) is not like the trespass.  What Christ gives contrasts with what Adam did, his </a:t>
            </a:r>
            <a:r>
              <a:rPr lang="en-US" sz="2800" b="1" i="1" dirty="0" smtClean="0">
                <a:effectLst>
                  <a:outerShdw blurRad="38100" dist="38100" dir="2700000" algn="tl">
                    <a:srgbClr val="000000">
                      <a:alpha val="43137"/>
                    </a:srgbClr>
                  </a:outerShdw>
                </a:effectLst>
                <a:latin typeface="Cambria" pitchFamily="18" charset="0"/>
              </a:rPr>
              <a:t>“trespass”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“false step”</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The offense </a:t>
            </a:r>
            <a:r>
              <a:rPr lang="en-US" sz="2800" b="1" i="1" dirty="0" smtClean="0">
                <a:effectLst>
                  <a:outerShdw blurRad="38100" dist="38100" dir="2700000" algn="tl">
                    <a:srgbClr val="000000">
                      <a:alpha val="43137"/>
                    </a:srgbClr>
                  </a:outerShdw>
                </a:effectLst>
                <a:latin typeface="Cambria" pitchFamily="18" charset="0"/>
              </a:rPr>
              <a:t>vs.</a:t>
            </a:r>
            <a:r>
              <a:rPr lang="en-US" sz="2800" b="1" dirty="0" smtClean="0">
                <a:effectLst>
                  <a:outerShdw blurRad="38100" dist="38100" dir="2700000" algn="tl">
                    <a:srgbClr val="000000">
                      <a:alpha val="43137"/>
                    </a:srgbClr>
                  </a:outerShdw>
                </a:effectLst>
                <a:latin typeface="Cambria" pitchFamily="18" charset="0"/>
              </a:rPr>
              <a:t> the free gift:</a:t>
            </a:r>
            <a:r>
              <a:rPr lang="en-US" sz="2800" b="1" dirty="0" smtClean="0">
                <a:latin typeface="Cambria" pitchFamily="18" charset="0"/>
              </a:rPr>
              <a:t>  Adam’s offense brought </a:t>
            </a:r>
            <a:r>
              <a:rPr lang="en-US" sz="2800" b="1" u="sng" dirty="0" smtClean="0">
                <a:latin typeface="Cambria" pitchFamily="18" charset="0"/>
              </a:rPr>
              <a:t>condemnation</a:t>
            </a:r>
            <a:r>
              <a:rPr lang="en-US" sz="2800" b="1" dirty="0" smtClean="0">
                <a:latin typeface="Cambria" pitchFamily="18" charset="0"/>
              </a:rPr>
              <a:t> and </a:t>
            </a:r>
            <a:r>
              <a:rPr lang="en-US" sz="2800" b="1" u="sng" dirty="0" smtClean="0">
                <a:latin typeface="Cambria" pitchFamily="18" charset="0"/>
              </a:rPr>
              <a:t>death</a:t>
            </a:r>
            <a:r>
              <a:rPr lang="en-US" sz="2800" b="1" dirty="0" smtClean="0">
                <a:latin typeface="Cambria" pitchFamily="18" charset="0"/>
              </a:rPr>
              <a:t>, while the free gift of God’s grace brings </a:t>
            </a:r>
            <a:r>
              <a:rPr lang="en-US" sz="2800" b="1" u="sng" dirty="0" smtClean="0">
                <a:latin typeface="Cambria" pitchFamily="18" charset="0"/>
              </a:rPr>
              <a:t>justification</a:t>
            </a:r>
            <a:r>
              <a:rPr lang="en-US" sz="2800" b="1" dirty="0" smtClean="0">
                <a:latin typeface="Cambria" pitchFamily="18" charset="0"/>
              </a:rPr>
              <a:t> and </a:t>
            </a:r>
            <a:r>
              <a:rPr lang="en-US" sz="2800" b="1" u="sng" dirty="0" smtClean="0">
                <a:latin typeface="Cambria" pitchFamily="18" charset="0"/>
              </a:rPr>
              <a:t>life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Death </a:t>
            </a:r>
            <a:r>
              <a:rPr lang="en-US" sz="2800" b="1" i="1" dirty="0" smtClean="0">
                <a:effectLst>
                  <a:outerShdw blurRad="38100" dist="38100" dir="2700000" algn="tl">
                    <a:srgbClr val="000000">
                      <a:alpha val="43137"/>
                    </a:srgbClr>
                  </a:outerShdw>
                </a:effectLst>
                <a:latin typeface="Cambria" pitchFamily="18" charset="0"/>
              </a:rPr>
              <a:t>vs.</a:t>
            </a:r>
            <a:r>
              <a:rPr lang="en-US" sz="2800" b="1" dirty="0" smtClean="0">
                <a:effectLst>
                  <a:outerShdw blurRad="38100" dist="38100" dir="2700000" algn="tl">
                    <a:srgbClr val="000000">
                      <a:alpha val="43137"/>
                    </a:srgbClr>
                  </a:outerShdw>
                </a:effectLst>
                <a:latin typeface="Cambria" pitchFamily="18" charset="0"/>
              </a:rPr>
              <a:t> life:</a:t>
            </a:r>
            <a:r>
              <a:rPr lang="en-US" sz="2800" b="1" dirty="0" smtClean="0">
                <a:latin typeface="Cambria" pitchFamily="18" charset="0"/>
              </a:rPr>
              <a:t>  Death reigned as king because of Adam, but now believers </a:t>
            </a:r>
            <a:r>
              <a:rPr lang="en-US" sz="2800" b="1" u="sng" dirty="0" smtClean="0">
                <a:latin typeface="Cambria" pitchFamily="18" charset="0"/>
              </a:rPr>
              <a:t>reign</a:t>
            </a:r>
            <a:r>
              <a:rPr lang="en-US" sz="2800" b="1" dirty="0" smtClean="0">
                <a:latin typeface="Cambria" pitchFamily="18" charset="0"/>
              </a:rPr>
              <a:t> in life (today) through Christ, and have </a:t>
            </a:r>
            <a:r>
              <a:rPr lang="en-US" sz="2800" b="1" u="sng" dirty="0" smtClean="0">
                <a:latin typeface="Cambria" pitchFamily="18" charset="0"/>
              </a:rPr>
              <a:t>abundant</a:t>
            </a:r>
            <a:r>
              <a:rPr lang="en-US" sz="2800" b="1" dirty="0" smtClean="0">
                <a:latin typeface="Cambria" pitchFamily="18" charset="0"/>
              </a:rPr>
              <a:t> life.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5:15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Sin entered the world through </a:t>
            </a:r>
            <a:r>
              <a:rPr lang="en-US" sz="2800" b="1" dirty="0" smtClean="0">
                <a:effectLst>
                  <a:outerShdw blurRad="38100" dist="38100" dir="2700000" algn="tl">
                    <a:srgbClr val="000000">
                      <a:alpha val="43137"/>
                    </a:srgbClr>
                  </a:outerShdw>
                </a:effectLst>
                <a:latin typeface="Cambria" pitchFamily="18" charset="0"/>
              </a:rPr>
              <a:t>Adam</a:t>
            </a:r>
            <a:r>
              <a:rPr lang="en-US" sz="2800" b="1" dirty="0" smtClean="0">
                <a:latin typeface="Cambria" pitchFamily="18" charset="0"/>
              </a:rPr>
              <a:t>, and all descending from him have been </a:t>
            </a:r>
            <a:r>
              <a:rPr lang="en-US" sz="2800" b="1" i="1" dirty="0" smtClean="0">
                <a:effectLst>
                  <a:outerShdw blurRad="38100" dist="38100" dir="2700000" algn="tl">
                    <a:srgbClr val="000000">
                      <a:alpha val="43137"/>
                    </a:srgbClr>
                  </a:outerShdw>
                </a:effectLst>
                <a:latin typeface="Cambria" pitchFamily="18" charset="0"/>
              </a:rPr>
              <a:t>sinners</a:t>
            </a:r>
            <a:r>
              <a:rPr lang="en-US" sz="2800" b="1" dirty="0" smtClean="0">
                <a:latin typeface="Cambria" pitchFamily="18" charset="0"/>
              </a:rPr>
              <a:t>.  Spiritual death, as God had clearly warned struck humankind.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While no one was charged with </a:t>
            </a:r>
            <a:r>
              <a:rPr lang="en-US" sz="2800" b="1"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(in the technical sense of a violation of divine law) until the Law was given, all were </a:t>
            </a:r>
            <a:r>
              <a:rPr lang="en-US" sz="2800" b="1" i="1" dirty="0" smtClean="0">
                <a:effectLst>
                  <a:outerShdw blurRad="38100" dist="38100" dir="2700000" algn="tl">
                    <a:srgbClr val="000000">
                      <a:alpha val="43137"/>
                    </a:srgbClr>
                  </a:outerShdw>
                </a:effectLst>
                <a:latin typeface="Cambria" pitchFamily="18" charset="0"/>
              </a:rPr>
              <a:t>spiritually dead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Thus death reigned, bringing all humankind under necessary </a:t>
            </a:r>
            <a:r>
              <a:rPr lang="en-US" sz="2800" b="1" i="1" dirty="0" smtClean="0">
                <a:effectLst>
                  <a:outerShdw blurRad="38100" dist="38100" dir="2700000" algn="tl">
                    <a:srgbClr val="000000">
                      <a:alpha val="43137"/>
                    </a:srgbClr>
                  </a:outerShdw>
                </a:effectLst>
                <a:latin typeface="Cambria" pitchFamily="18" charset="0"/>
              </a:rPr>
              <a:t>condemnation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5:15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But then </a:t>
            </a:r>
            <a:r>
              <a:rPr lang="en-US" sz="2800" b="1" dirty="0" smtClean="0">
                <a:effectLst>
                  <a:outerShdw blurRad="38100" dist="38100" dir="2700000" algn="tl">
                    <a:srgbClr val="000000">
                      <a:alpha val="43137"/>
                    </a:srgbClr>
                  </a:outerShdw>
                </a:effectLst>
                <a:latin typeface="Cambria" pitchFamily="18" charset="0"/>
              </a:rPr>
              <a:t>Jesus Christ</a:t>
            </a:r>
            <a:r>
              <a:rPr lang="en-US" sz="2800" b="1" dirty="0" smtClean="0">
                <a:latin typeface="Cambria" pitchFamily="18" charset="0"/>
              </a:rPr>
              <a:t> came into the world, bringing a grace-gift to us.  What flows from Jesus is not death, but life.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What relationship with Adam meant was </a:t>
            </a:r>
            <a:r>
              <a:rPr lang="en-US" sz="2800" b="1" i="1" u="sng"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what relationship with Jesus means is </a:t>
            </a:r>
            <a:r>
              <a:rPr lang="en-US" sz="2800" b="1" i="1" u="sng" dirty="0" smtClean="0">
                <a:effectLst>
                  <a:outerShdw blurRad="38100" dist="38100" dir="2700000" algn="tl">
                    <a:srgbClr val="000000">
                      <a:alpha val="43137"/>
                    </a:srgbClr>
                  </a:outerShdw>
                </a:effectLst>
                <a:latin typeface="Cambria" pitchFamily="18" charset="0"/>
              </a:rPr>
              <a:t>eternal</a:t>
            </a:r>
            <a:r>
              <a:rPr lang="en-US" sz="2800" b="1" i="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life</a:t>
            </a:r>
            <a:r>
              <a:rPr lang="en-US" sz="2800" b="1" dirty="0" smtClean="0">
                <a:latin typeface="Cambria" pitchFamily="18" charset="0"/>
              </a:rPr>
              <a:t> and righteousness.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For just as </a:t>
            </a:r>
            <a:r>
              <a:rPr lang="en-US" sz="2800" b="1" i="1" u="sng"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is associated with and expresses spiritual death, so </a:t>
            </a:r>
            <a:r>
              <a:rPr lang="en-US" sz="2800" b="1" i="1" u="sng"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is associated with and expresses spiritual life.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5:15 – 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5:18 – 19</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12420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9144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18</a:t>
            </a:r>
            <a:r>
              <a:rPr lang="en-US" sz="3200" i="1" dirty="0" smtClean="0">
                <a:latin typeface="Georgia" pitchFamily="18" charset="0"/>
              </a:rPr>
              <a:t>Consequently, just as one trespass resulted in condemnation for all people, so also      one righteous act resulted in justification and life for all people.  </a:t>
            </a:r>
            <a:r>
              <a:rPr lang="en-US" sz="3200" b="1" baseline="30000" dirty="0" smtClean="0">
                <a:effectLst>
                  <a:outerShdw blurRad="38100" dist="38100" dir="2700000" algn="tl">
                    <a:srgbClr val="000000">
                      <a:alpha val="43137"/>
                    </a:srgbClr>
                  </a:outerShdw>
                </a:effectLst>
                <a:latin typeface="Georgia" pitchFamily="18" charset="0"/>
              </a:rPr>
              <a:t>19</a:t>
            </a:r>
            <a:r>
              <a:rPr lang="en-US" sz="3200" i="1" dirty="0" smtClean="0">
                <a:latin typeface="Georgia" pitchFamily="18" charset="0"/>
              </a:rPr>
              <a:t>For just as through the disobedience of the one man the many were made sinners, so also through the obedience of the one man the many will be made righteous.</a:t>
            </a:r>
          </a:p>
        </p:txBody>
      </p:sp>
      <p:cxnSp>
        <p:nvCxnSpPr>
          <p:cNvPr id="15" name="Straight Connector 14"/>
          <p:cNvCxnSpPr/>
          <p:nvPr/>
        </p:nvCxnSpPr>
        <p:spPr>
          <a:xfrm>
            <a:off x="4800600" y="1600200"/>
            <a:ext cx="21945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33400" y="2590800"/>
            <a:ext cx="23774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143000" y="3581400"/>
            <a:ext cx="22860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33400" y="4572000"/>
            <a:ext cx="17373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5 - 18 text.jpg"/>
          <p:cNvPicPr>
            <a:picLocks noChangeAspect="1"/>
          </p:cNvPicPr>
          <p:nvPr/>
        </p:nvPicPr>
        <p:blipFill>
          <a:blip r:embed="rId2" cstate="print"/>
          <a:srcRect l="2500" t="2222" r="1667" b="5556"/>
          <a:stretch>
            <a:fillRect/>
          </a:stretch>
        </p:blipFill>
        <p:spPr>
          <a:xfrm>
            <a:off x="228600" y="152400"/>
            <a:ext cx="8763000" cy="6477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6868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reduced the contrast to the briefest possible statement:  </a:t>
            </a:r>
            <a:r>
              <a:rPr lang="en-US" sz="2800" b="1" dirty="0" smtClean="0">
                <a:effectLst>
                  <a:outerShdw blurRad="38100" dist="38100" dir="2700000" algn="tl">
                    <a:srgbClr val="000000">
                      <a:alpha val="43137"/>
                    </a:srgbClr>
                  </a:outerShdw>
                </a:effectLst>
                <a:latin typeface="Cambria" pitchFamily="18" charset="0"/>
              </a:rPr>
              <a:t>Adam’s</a:t>
            </a:r>
            <a:r>
              <a:rPr lang="en-US" sz="2800" b="1" dirty="0" smtClean="0">
                <a:latin typeface="Cambria" pitchFamily="18" charset="0"/>
              </a:rPr>
              <a:t> one act of trespass / disobedience has brought </a:t>
            </a:r>
            <a:r>
              <a:rPr lang="en-US" sz="2800" b="1" i="1" dirty="0" smtClean="0">
                <a:effectLst>
                  <a:outerShdw blurRad="38100" dist="38100" dir="2700000" algn="tl">
                    <a:srgbClr val="000000">
                      <a:alpha val="43137"/>
                    </a:srgbClr>
                  </a:outerShdw>
                </a:effectLst>
                <a:latin typeface="Cambria" pitchFamily="18" charset="0"/>
              </a:rPr>
              <a:t>condemnation</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 sinfulness</a:t>
            </a:r>
            <a:r>
              <a:rPr lang="en-US" sz="2800" b="1" dirty="0" smtClean="0">
                <a:latin typeface="Cambria" pitchFamily="18" charset="0"/>
              </a:rPr>
              <a:t> in the same way in which </a:t>
            </a:r>
            <a:r>
              <a:rPr lang="en-US" sz="2800" b="1" dirty="0" smtClean="0">
                <a:effectLst>
                  <a:outerShdw blurRad="38100" dist="38100" dir="2700000" algn="tl">
                    <a:srgbClr val="000000">
                      <a:alpha val="43137"/>
                    </a:srgbClr>
                  </a:outerShdw>
                </a:effectLst>
                <a:latin typeface="Cambria" pitchFamily="18" charset="0"/>
              </a:rPr>
              <a:t>Christ’s</a:t>
            </a:r>
            <a:r>
              <a:rPr lang="en-US" sz="2800" b="1" dirty="0" smtClean="0">
                <a:latin typeface="Cambria" pitchFamily="18" charset="0"/>
              </a:rPr>
              <a:t> one act of righteousness / obedience has brought </a:t>
            </a:r>
            <a:r>
              <a:rPr lang="en-US" sz="2800" b="1" i="1" dirty="0" smtClean="0">
                <a:effectLst>
                  <a:outerShdw blurRad="38100" dist="38100" dir="2700000" algn="tl">
                    <a:srgbClr val="000000">
                      <a:alpha val="43137"/>
                    </a:srgbClr>
                  </a:outerShdw>
                </a:effectLst>
                <a:latin typeface="Cambria" pitchFamily="18" charset="0"/>
              </a:rPr>
              <a:t>justification and righteousness</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All people, without exception, belong to </a:t>
            </a:r>
            <a:r>
              <a:rPr lang="en-US" sz="2800" b="1" dirty="0" smtClean="0">
                <a:effectLst>
                  <a:outerShdw blurRad="38100" dist="38100" dir="2700000" algn="tl">
                    <a:srgbClr val="000000">
                      <a:alpha val="43137"/>
                    </a:srgbClr>
                  </a:outerShdw>
                </a:effectLst>
                <a:latin typeface="Cambria" pitchFamily="18" charset="0"/>
              </a:rPr>
              <a:t>Adam</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5:12</a:t>
            </a:r>
            <a:r>
              <a:rPr lang="en-US" sz="2800" b="1" dirty="0" smtClean="0">
                <a:latin typeface="Cambria" pitchFamily="18" charset="0"/>
              </a:rPr>
              <a:t>); but only those who come to faith, who “receive the gift,” belong to </a:t>
            </a:r>
            <a:r>
              <a:rPr lang="en-US" sz="2800" b="1" dirty="0" smtClean="0">
                <a:effectLst>
                  <a:outerShdw blurRad="38100" dist="38100" dir="2700000" algn="tl">
                    <a:srgbClr val="000000">
                      <a:alpha val="43137"/>
                    </a:srgbClr>
                  </a:outerShdw>
                </a:effectLst>
                <a:latin typeface="Cambria" pitchFamily="18" charset="0"/>
              </a:rPr>
              <a:t>Christ</a:t>
            </a:r>
            <a:r>
              <a:rPr lang="en-US" sz="2800" b="1" dirty="0" smtClean="0">
                <a:latin typeface="Cambria" pitchFamily="18" charset="0"/>
              </a:rPr>
              <a:t>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1Cor. 15:22</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“For as in Adam all die, even so in Christ shall all be made alive”</a:t>
            </a:r>
            <a:r>
              <a:rPr lang="en-US" sz="2800" b="1" dirty="0" smtClean="0">
                <a:latin typeface="Cambria" pitchFamily="18" charset="0"/>
              </a:rPr>
              <a:t>)</a:t>
            </a:r>
            <a:r>
              <a:rPr lang="en-US" sz="2800" b="1" i="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5:18 – 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2" name="Picture 1" descr="5 - 21 Adam-Jesus.jpg"/>
          <p:cNvPicPr>
            <a:picLocks noChangeAspect="1"/>
          </p:cNvPicPr>
          <p:nvPr/>
        </p:nvPicPr>
        <p:blipFill>
          <a:blip r:embed="rId2"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Picture 3" descr="5 - 19 by one man.jpg"/>
          <p:cNvPicPr>
            <a:picLocks noChangeAspect="1"/>
          </p:cNvPicPr>
          <p:nvPr/>
        </p:nvPicPr>
        <p:blipFill>
          <a:blip r:embed="rId2" cstate="print"/>
          <a:srcRect t="8889"/>
          <a:stretch>
            <a:fillRect/>
          </a:stretch>
        </p:blipFill>
        <p:spPr>
          <a:xfrm>
            <a:off x="533400" y="228600"/>
            <a:ext cx="8001000" cy="639133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Paul has now finished his description of how God has revealed and applied to humans His provided </a:t>
            </a:r>
            <a:r>
              <a:rPr lang="en-US" sz="2800" b="1" i="1" dirty="0" smtClean="0">
                <a:effectLst>
                  <a:outerShdw blurRad="38100" dist="38100" dir="2700000" algn="tl">
                    <a:srgbClr val="000000">
                      <a:alpha val="43137"/>
                    </a:srgbClr>
                  </a:outerShdw>
                </a:effectLst>
                <a:latin typeface="Cambria" pitchFamily="18" charset="0"/>
              </a:rPr>
              <a:t>righteousness</a:t>
            </a:r>
            <a:r>
              <a:rPr lang="en-US" sz="2800" b="1" dirty="0" smtClean="0">
                <a:latin typeface="Cambria" pitchFamily="18" charset="0"/>
              </a:rPr>
              <a:t> on the basis of the </a:t>
            </a:r>
            <a:r>
              <a:rPr lang="en-US" sz="2800" b="1" u="sng" dirty="0" smtClean="0">
                <a:latin typeface="Cambria" pitchFamily="18" charset="0"/>
              </a:rPr>
              <a:t>sacrificial</a:t>
            </a:r>
            <a:r>
              <a:rPr lang="en-US" sz="2800" b="1" dirty="0" smtClean="0">
                <a:latin typeface="Cambria" pitchFamily="18" charset="0"/>
              </a:rPr>
              <a:t> </a:t>
            </a:r>
            <a:r>
              <a:rPr lang="en-US" sz="2800" b="1" u="sng" dirty="0" smtClean="0">
                <a:latin typeface="Cambria" pitchFamily="18" charset="0"/>
              </a:rPr>
              <a:t>death</a:t>
            </a:r>
            <a:r>
              <a:rPr lang="en-US" sz="2800" b="1" dirty="0" smtClean="0">
                <a:latin typeface="Cambria" pitchFamily="18" charset="0"/>
              </a:rPr>
              <a:t> of Jesus Christ, which is received </a:t>
            </a:r>
            <a:r>
              <a:rPr lang="en-US" sz="2800" b="1" i="1" dirty="0" smtClean="0">
                <a:effectLst>
                  <a:outerShdw blurRad="38100" dist="38100" dir="2700000" algn="tl">
                    <a:srgbClr val="000000">
                      <a:alpha val="43137"/>
                    </a:srgbClr>
                  </a:outerShdw>
                </a:effectLst>
                <a:latin typeface="Cambria" pitchFamily="18" charset="0"/>
              </a:rPr>
              <a:t>by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One thing remains to be done – to present the </a:t>
            </a:r>
            <a:r>
              <a:rPr lang="en-US" sz="2800" b="1" i="1" u="sng" dirty="0" smtClean="0">
                <a:latin typeface="Cambria" pitchFamily="18" charset="0"/>
              </a:rPr>
              <a:t>contrastive</a:t>
            </a:r>
            <a:r>
              <a:rPr lang="en-US" sz="2800" b="1" dirty="0" smtClean="0">
                <a:latin typeface="Cambria" pitchFamily="18" charset="0"/>
              </a:rPr>
              <a:t> </a:t>
            </a:r>
            <a:r>
              <a:rPr lang="en-US" sz="2800" b="1" i="1" u="sng" dirty="0" smtClean="0">
                <a:latin typeface="Cambria" pitchFamily="18" charset="0"/>
              </a:rPr>
              <a:t>parallelism</a:t>
            </a:r>
            <a:r>
              <a:rPr lang="en-US" sz="2800" b="1" dirty="0" smtClean="0">
                <a:latin typeface="Cambria" pitchFamily="18" charset="0"/>
              </a:rPr>
              <a:t> between the work of   </a:t>
            </a:r>
            <a:r>
              <a:rPr lang="en-US" sz="2800" b="1" dirty="0" smtClean="0">
                <a:effectLst>
                  <a:outerShdw blurRad="38100" dist="38100" dir="2700000" algn="tl">
                    <a:srgbClr val="000000">
                      <a:alpha val="43137"/>
                    </a:srgbClr>
                  </a:outerShdw>
                </a:effectLst>
                <a:latin typeface="Cambria" pitchFamily="18" charset="0"/>
              </a:rPr>
              <a:t>Jesus Christ</a:t>
            </a:r>
            <a:r>
              <a:rPr lang="en-US" sz="2800" b="1" dirty="0" smtClean="0">
                <a:latin typeface="Cambria" pitchFamily="18" charset="0"/>
              </a:rPr>
              <a:t> (and its results in </a:t>
            </a:r>
            <a:r>
              <a:rPr lang="en-US" sz="2800" b="1" i="1" dirty="0" smtClean="0">
                <a:latin typeface="Cambria" pitchFamily="18" charset="0"/>
              </a:rPr>
              <a:t>justification</a:t>
            </a:r>
            <a:r>
              <a:rPr lang="en-US" sz="2800" b="1" dirty="0" smtClean="0">
                <a:latin typeface="Cambria" pitchFamily="18" charset="0"/>
              </a:rPr>
              <a:t> and </a:t>
            </a:r>
            <a:r>
              <a:rPr lang="en-US" sz="2800" b="1" i="1" dirty="0" smtClean="0">
                <a:latin typeface="Cambria" pitchFamily="18" charset="0"/>
              </a:rPr>
              <a:t>reconciliation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the work of another man, </a:t>
            </a:r>
            <a:r>
              <a:rPr lang="en-US" sz="2800" b="1" dirty="0" smtClean="0">
                <a:effectLst>
                  <a:outerShdw blurRad="38100" dist="38100" dir="2700000" algn="tl">
                    <a:srgbClr val="000000">
                      <a:alpha val="43137"/>
                    </a:srgbClr>
                  </a:outerShdw>
                </a:effectLst>
                <a:latin typeface="Cambria" pitchFamily="18" charset="0"/>
              </a:rPr>
              <a:t>Adam</a:t>
            </a:r>
            <a:r>
              <a:rPr lang="en-US" sz="2800" b="1" dirty="0" smtClean="0">
                <a:latin typeface="Cambria" pitchFamily="18" charset="0"/>
              </a:rPr>
              <a:t> (and its results in </a:t>
            </a:r>
            <a:r>
              <a:rPr lang="en-US" sz="2800" b="1" i="1" dirty="0" smtClean="0">
                <a:latin typeface="Cambria" pitchFamily="18" charset="0"/>
              </a:rPr>
              <a:t>sin</a:t>
            </a:r>
            <a:r>
              <a:rPr lang="en-US" sz="2800" b="1" dirty="0" smtClean="0">
                <a:latin typeface="Cambria" pitchFamily="18" charset="0"/>
              </a:rPr>
              <a:t> and </a:t>
            </a:r>
            <a:r>
              <a:rPr lang="en-US" sz="2800" b="1" i="1" dirty="0" smtClean="0">
                <a:latin typeface="Cambria" pitchFamily="18" charset="0"/>
              </a:rPr>
              <a:t>death</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143000"/>
            <a:ext cx="8595360" cy="406265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182880" rIns="274320" bIns="182880" rtlCol="0">
            <a:spAutoFit/>
          </a:bodyPr>
          <a:lstStyle/>
          <a:p>
            <a:r>
              <a:rPr lang="en-US" sz="3200" b="1" baseline="30000" dirty="0" smtClean="0">
                <a:effectLst>
                  <a:outerShdw blurRad="38100" dist="38100" dir="2700000" algn="tl">
                    <a:srgbClr val="000000">
                      <a:alpha val="43137"/>
                    </a:srgbClr>
                  </a:outerShdw>
                </a:effectLst>
                <a:latin typeface="Georgia" pitchFamily="18" charset="0"/>
              </a:rPr>
              <a:t>20</a:t>
            </a:r>
            <a:r>
              <a:rPr lang="en-US" sz="3200" i="1" dirty="0" smtClean="0">
                <a:latin typeface="Georgia" pitchFamily="18" charset="0"/>
              </a:rPr>
              <a:t>The law was brought in so that the trespass might increase.  But where sin increased, grace increased all the more,  </a:t>
            </a:r>
            <a:r>
              <a:rPr lang="en-US" sz="3200" b="1" baseline="30000" dirty="0" smtClean="0">
                <a:effectLst>
                  <a:outerShdw blurRad="38100" dist="38100" dir="2700000" algn="tl">
                    <a:srgbClr val="000000">
                      <a:alpha val="43137"/>
                    </a:srgbClr>
                  </a:outerShdw>
                </a:effectLst>
                <a:latin typeface="Georgia" pitchFamily="18" charset="0"/>
              </a:rPr>
              <a:t>21</a:t>
            </a:r>
            <a:r>
              <a:rPr lang="en-US" sz="3200" i="1" dirty="0" smtClean="0">
                <a:latin typeface="Georgia" pitchFamily="18" charset="0"/>
              </a:rPr>
              <a:t>so that, just as sin reigned in death, so also grace might reign through righteousness to bring eternal life through Jesus Christ our Lord.</a:t>
            </a:r>
          </a:p>
          <a:p>
            <a:endParaRPr lang="en-US" sz="1600" dirty="0"/>
          </a:p>
        </p:txBody>
      </p:sp>
      <p:cxnSp>
        <p:nvCxnSpPr>
          <p:cNvPr id="15" name="Straight Connector 14"/>
          <p:cNvCxnSpPr/>
          <p:nvPr/>
        </p:nvCxnSpPr>
        <p:spPr>
          <a:xfrm>
            <a:off x="3429000" y="2286000"/>
            <a:ext cx="15544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514600" y="2819400"/>
            <a:ext cx="2926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4800600" y="4267200"/>
            <a:ext cx="18288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To say that the transgression </a:t>
            </a:r>
            <a:r>
              <a:rPr lang="en-US" sz="2800" b="1" dirty="0" smtClean="0">
                <a:effectLst>
                  <a:outerShdw blurRad="38100" dist="38100" dir="2700000" algn="tl">
                    <a:srgbClr val="000000">
                      <a:alpha val="43137"/>
                    </a:srgbClr>
                  </a:outerShdw>
                </a:effectLst>
                <a:latin typeface="Cambria" pitchFamily="18" charset="0"/>
              </a:rPr>
              <a:t>“increased”</a:t>
            </a:r>
            <a:r>
              <a:rPr lang="en-US" sz="2800" b="1" dirty="0" smtClean="0">
                <a:latin typeface="Cambria" pitchFamily="18" charset="0"/>
              </a:rPr>
              <a:t> as a result of the Law can be interpreted in two ways: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sin </a:t>
            </a:r>
            <a:r>
              <a:rPr lang="en-US" sz="2800" b="1" dirty="0" smtClean="0">
                <a:effectLst>
                  <a:outerShdw blurRad="38100" dist="38100" dir="2700000" algn="tl">
                    <a:srgbClr val="000000">
                      <a:alpha val="43137"/>
                    </a:srgbClr>
                  </a:outerShdw>
                </a:effectLst>
                <a:latin typeface="Cambria" pitchFamily="18" charset="0"/>
              </a:rPr>
              <a:t>“abounded”</a:t>
            </a:r>
            <a:r>
              <a:rPr lang="en-US" sz="2800" b="1" dirty="0" smtClean="0">
                <a:latin typeface="Cambria" pitchFamily="18" charset="0"/>
              </a:rPr>
              <a:t> in the sense that we now see what had been </a:t>
            </a:r>
            <a:r>
              <a:rPr lang="en-US" sz="2800" b="1" u="sng" dirty="0" smtClean="0">
                <a:effectLst>
                  <a:outerShdw blurRad="38100" dist="38100" dir="2700000" algn="tl">
                    <a:srgbClr val="000000">
                      <a:alpha val="43137"/>
                    </a:srgbClr>
                  </a:outerShdw>
                </a:effectLst>
                <a:latin typeface="Cambria" pitchFamily="18" charset="0"/>
              </a:rPr>
              <a:t>invisible</a:t>
            </a:r>
            <a:r>
              <a:rPr lang="en-US" sz="2800" b="1" dirty="0" smtClean="0">
                <a:latin typeface="Cambria" pitchFamily="18" charset="0"/>
              </a:rPr>
              <a:t> before the Law clearly defined what was right and wrong.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the presence of the Law </a:t>
            </a:r>
            <a:r>
              <a:rPr lang="en-US" sz="2800" b="1" u="sng" dirty="0" smtClean="0">
                <a:effectLst>
                  <a:outerShdw blurRad="38100" dist="38100" dir="2700000" algn="tl">
                    <a:srgbClr val="000000">
                      <a:alpha val="43137"/>
                    </a:srgbClr>
                  </a:outerShdw>
                </a:effectLst>
                <a:latin typeface="Cambria" pitchFamily="18" charset="0"/>
              </a:rPr>
              <a:t>stimulates</a:t>
            </a:r>
            <a:r>
              <a:rPr lang="en-US" sz="2800" b="1" dirty="0" smtClean="0">
                <a:latin typeface="Cambria" pitchFamily="18" charset="0"/>
              </a:rPr>
              <a:t> the rebellious heart to do the very opposite of what it commands.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Both interpretations are </a:t>
            </a:r>
            <a:r>
              <a:rPr lang="en-US" sz="2800" b="1" u="sng" dirty="0" smtClean="0">
                <a:effectLst>
                  <a:outerShdw blurRad="38100" dist="38100" dir="2700000" algn="tl">
                    <a:srgbClr val="000000">
                      <a:alpha val="43137"/>
                    </a:srgbClr>
                  </a:outerShdw>
                </a:effectLst>
                <a:latin typeface="Cambria" pitchFamily="18" charset="0"/>
              </a:rPr>
              <a:t>valid</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Mosaic Law came in “so that” (purpose) abounding sin might be </a:t>
            </a:r>
            <a:r>
              <a:rPr lang="en-US" sz="2800" b="1" u="sng" dirty="0" smtClean="0">
                <a:effectLst>
                  <a:outerShdw blurRad="38100" dist="38100" dir="2700000" algn="tl">
                    <a:srgbClr val="000000">
                      <a:alpha val="43137"/>
                    </a:srgbClr>
                  </a:outerShdw>
                </a:effectLst>
                <a:latin typeface="Cambria" pitchFamily="18" charset="0"/>
              </a:rPr>
              <a:t>recognized</a:t>
            </a:r>
            <a:r>
              <a:rPr lang="en-US" sz="2800" b="1" dirty="0" smtClean="0">
                <a:latin typeface="Cambria" pitchFamily="18" charset="0"/>
              </a:rPr>
              <a:t> as abounding trespasses.  The result was that where sin increased (</a:t>
            </a:r>
            <a:r>
              <a:rPr lang="en-US" sz="2800" b="1" dirty="0" smtClean="0">
                <a:effectLst>
                  <a:outerShdw blurRad="38100" dist="38100" dir="2700000" algn="tl">
                    <a:srgbClr val="000000">
                      <a:alpha val="43137"/>
                    </a:srgbClr>
                  </a:outerShdw>
                </a:effectLst>
                <a:latin typeface="Cambria" pitchFamily="18" charset="0"/>
              </a:rPr>
              <a:t>“abounded”</a:t>
            </a:r>
            <a:r>
              <a:rPr lang="en-US" sz="2800" b="1" dirty="0" smtClean="0">
                <a:latin typeface="Cambria" pitchFamily="18" charset="0"/>
              </a:rPr>
              <a:t>) grace increased all the more (</a:t>
            </a:r>
            <a:r>
              <a:rPr lang="en-US" sz="2800" b="1" dirty="0" smtClean="0">
                <a:effectLst>
                  <a:outerShdw blurRad="38100" dist="38100" dir="2700000" algn="tl">
                    <a:srgbClr val="000000">
                      <a:alpha val="43137"/>
                    </a:srgbClr>
                  </a:outerShdw>
                </a:effectLst>
                <a:latin typeface="Cambria" pitchFamily="18" charset="0"/>
              </a:rPr>
              <a:t>“overflowed abundantly”</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What a contrast!</a:t>
            </a:r>
            <a:r>
              <a:rPr lang="en-US" sz="2800" b="1" dirty="0" smtClean="0">
                <a:latin typeface="Cambria" pitchFamily="18" charset="0"/>
              </a:rPr>
              <a:t>  No matter how great human sin becomes, God’s grace overflows beyond it and abundantly exceeds it.  No wonder Paul wrote that God’s grace </a:t>
            </a:r>
            <a:r>
              <a:rPr lang="en-US" sz="2800" b="1" dirty="0" smtClean="0">
                <a:effectLst>
                  <a:outerShdw blurRad="38100" dist="38100" dir="2700000" algn="tl">
                    <a:srgbClr val="000000">
                      <a:alpha val="43137"/>
                    </a:srgbClr>
                  </a:outerShdw>
                </a:effectLst>
                <a:latin typeface="Cambria" pitchFamily="18" charset="0"/>
              </a:rPr>
              <a:t>“is sufficient”</a:t>
            </a:r>
            <a:r>
              <a:rPr lang="en-US" sz="2800" b="1" dirty="0" smtClean="0">
                <a:latin typeface="Cambria" pitchFamily="18" charset="0"/>
              </a:rPr>
              <a:t>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2Cor. 12:9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“My grace is sufficient for thee: for my strength is made perfect in weakness”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228600" y="228600"/>
            <a:ext cx="8534400" cy="6460997"/>
            <a:chOff x="228600" y="228600"/>
            <a:chExt cx="8534400" cy="6460997"/>
          </a:xfrm>
        </p:grpSpPr>
        <p:pic>
          <p:nvPicPr>
            <p:cNvPr id="1026" name="Picture 2" descr="Romans 5 &amp; 6 | Jason Henderson's Blog"/>
            <p:cNvPicPr>
              <a:picLocks noChangeAspect="1" noChangeArrowheads="1"/>
            </p:cNvPicPr>
            <p:nvPr/>
          </p:nvPicPr>
          <p:blipFill>
            <a:blip r:embed="rId2" cstate="print"/>
            <a:srcRect/>
            <a:stretch>
              <a:fillRect/>
            </a:stretch>
          </p:blipFill>
          <p:spPr bwMode="auto">
            <a:xfrm>
              <a:off x="228600" y="228600"/>
              <a:ext cx="8534400" cy="6460997"/>
            </a:xfrm>
            <a:prstGeom prst="rect">
              <a:avLst/>
            </a:prstGeom>
            <a:ln>
              <a:noFill/>
            </a:ln>
            <a:effectLst>
              <a:outerShdw blurRad="190500" algn="tl" rotWithShape="0">
                <a:srgbClr val="000000">
                  <a:alpha val="70000"/>
                </a:srgbClr>
              </a:outerShdw>
            </a:effectLst>
          </p:spPr>
        </p:pic>
        <p:sp>
          <p:nvSpPr>
            <p:cNvPr id="3" name="TextBox 2"/>
            <p:cNvSpPr txBox="1"/>
            <p:nvPr/>
          </p:nvSpPr>
          <p:spPr>
            <a:xfrm>
              <a:off x="5943600" y="1066800"/>
              <a:ext cx="2286000" cy="1384995"/>
            </a:xfrm>
            <a:prstGeom prst="rect">
              <a:avLst/>
            </a:prstGeom>
            <a:solidFill>
              <a:schemeClr val="bg1"/>
            </a:solidFill>
          </p:spPr>
          <p:txBody>
            <a:bodyPr wrap="square" tIns="182880" bIns="365760" rtlCol="0">
              <a:spAutoFit/>
            </a:bodyPr>
            <a:lstStyle/>
            <a:p>
              <a:pPr algn="ctr"/>
              <a:r>
                <a:rPr lang="en-US" b="1" dirty="0" smtClean="0">
                  <a:latin typeface="Bookman Old Style" pitchFamily="18" charset="0"/>
                </a:rPr>
                <a:t>Saved Gentiles</a:t>
              </a:r>
            </a:p>
            <a:p>
              <a:pPr algn="ctr"/>
              <a:r>
                <a:rPr lang="en-US" b="1" dirty="0" smtClean="0">
                  <a:latin typeface="Bookman Old Style" pitchFamily="18" charset="0"/>
                </a:rPr>
                <a:t>and</a:t>
              </a:r>
            </a:p>
            <a:p>
              <a:pPr algn="ctr"/>
              <a:r>
                <a:rPr lang="en-US" b="1" dirty="0" smtClean="0">
                  <a:latin typeface="Bookman Old Style" pitchFamily="18" charset="0"/>
                </a:rPr>
                <a:t>Believing Jews</a:t>
              </a:r>
              <a:endParaRPr lang="en-US" b="1" dirty="0">
                <a:latin typeface="Bookman Old Style" pitchFamily="18" charset="0"/>
              </a:endParaRPr>
            </a:p>
          </p:txBody>
        </p:sp>
        <p:sp>
          <p:nvSpPr>
            <p:cNvPr id="4" name="TextBox 3"/>
            <p:cNvSpPr txBox="1"/>
            <p:nvPr/>
          </p:nvSpPr>
          <p:spPr>
            <a:xfrm>
              <a:off x="6019800" y="304800"/>
              <a:ext cx="2286000" cy="461665"/>
            </a:xfrm>
            <a:prstGeom prst="rect">
              <a:avLst/>
            </a:prstGeom>
            <a:solidFill>
              <a:schemeClr val="bg1"/>
            </a:solidFill>
          </p:spPr>
          <p:txBody>
            <a:bodyPr wrap="square" rtlCol="0">
              <a:spAutoFit/>
            </a:bodyPr>
            <a:lstStyle/>
            <a:p>
              <a:pPr algn="ctr"/>
              <a:r>
                <a:rPr lang="en-US" sz="2400" b="1" dirty="0" smtClean="0">
                  <a:latin typeface="Britannic Bold" pitchFamily="34" charset="0"/>
                  <a:cs typeface="Aharoni" pitchFamily="2" charset="-79"/>
                </a:rPr>
                <a:t>In Christ</a:t>
              </a:r>
              <a:endParaRPr lang="en-US" sz="2400" b="1" dirty="0">
                <a:latin typeface="Britannic Bold" pitchFamily="34" charset="0"/>
                <a:cs typeface="Aharoni" pitchFamily="2" charset="-79"/>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70318"/>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brings this section of his letter to a close by summarizing his primary point:  Salvation cannot be gained through obedience to the Law; </a:t>
            </a:r>
            <a:r>
              <a:rPr lang="en-US" sz="2800" b="1" i="1" dirty="0" smtClean="0">
                <a:effectLst>
                  <a:outerShdw blurRad="38100" dist="38100" dir="2700000" algn="tl">
                    <a:srgbClr val="000000">
                      <a:alpha val="43137"/>
                    </a:srgbClr>
                  </a:outerShdw>
                </a:effectLst>
                <a:latin typeface="Cambria" pitchFamily="18" charset="0"/>
              </a:rPr>
              <a:t>salvation is a gift of grace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5:20</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final sentence in this section then foreshadows the topic of the next:  the rise of </a:t>
            </a:r>
            <a:r>
              <a:rPr lang="en-US" sz="2800" b="1" i="1" dirty="0" smtClean="0">
                <a:effectLst>
                  <a:outerShdw blurRad="38100" dist="38100" dir="2700000" algn="tl">
                    <a:srgbClr val="000000">
                      <a:alpha val="43137"/>
                    </a:srgbClr>
                  </a:outerShdw>
                </a:effectLst>
                <a:latin typeface="Cambria" pitchFamily="18" charset="0"/>
              </a:rPr>
              <a:t>grace over sin</a:t>
            </a:r>
            <a:r>
              <a:rPr lang="en-US" sz="2800" b="1" dirty="0" smtClean="0">
                <a:latin typeface="Cambria" pitchFamily="18" charset="0"/>
              </a:rPr>
              <a:t> in the life of the believer and its eventual conquest of the world (</a:t>
            </a:r>
            <a:r>
              <a:rPr lang="en-US" sz="2800" b="1" dirty="0" smtClean="0">
                <a:effectLst>
                  <a:outerShdw blurRad="38100" dist="38100" dir="2700000" algn="tl">
                    <a:srgbClr val="000000">
                      <a:alpha val="43137"/>
                    </a:srgbClr>
                  </a:outerShdw>
                </a:effectLst>
                <a:latin typeface="Cambria" pitchFamily="18" charset="0"/>
              </a:rPr>
              <a:t>5:21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5:20 – 21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28800" y="6096000"/>
            <a:ext cx="5562600"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a:t>
            </a:r>
            <a:r>
              <a:rPr lang="en-US" sz="2400" smtClean="0">
                <a:solidFill>
                  <a:srgbClr val="FFFF00"/>
                </a:solidFill>
                <a:effectLst>
                  <a:outerShdw blurRad="38100" dist="38100" dir="2700000" algn="tl">
                    <a:srgbClr val="000000">
                      <a:alpha val="43137"/>
                    </a:srgbClr>
                  </a:outerShdw>
                </a:effectLst>
                <a:latin typeface="Britannic Bold" pitchFamily="34" charset="0"/>
              </a:rPr>
              <a:t>The Grace of God”</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5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31 March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Chapter 6 and 7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Focus on verses 6:1 – 14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47755"/>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That is, the work of </a:t>
            </a:r>
            <a:r>
              <a:rPr lang="en-US" sz="2800" b="1" dirty="0" smtClean="0">
                <a:effectLst>
                  <a:outerShdw blurRad="38100" dist="38100" dir="2700000" algn="tl">
                    <a:srgbClr val="000000">
                      <a:alpha val="43137"/>
                    </a:srgbClr>
                  </a:outerShdw>
                </a:effectLst>
                <a:latin typeface="Cambria" pitchFamily="18" charset="0"/>
              </a:rPr>
              <a:t>Adam</a:t>
            </a:r>
            <a:r>
              <a:rPr lang="en-US" sz="2800" b="1" dirty="0" smtClean="0">
                <a:latin typeface="Cambria" pitchFamily="18" charset="0"/>
              </a:rPr>
              <a:t> (</a:t>
            </a:r>
            <a:r>
              <a:rPr lang="en-US" sz="2800" b="1" i="1" dirty="0" smtClean="0">
                <a:latin typeface="Cambria" pitchFamily="18" charset="0"/>
              </a:rPr>
              <a:t>the sinful father of all people</a:t>
            </a:r>
            <a:r>
              <a:rPr lang="en-US" sz="2800" b="1" dirty="0" smtClean="0">
                <a:latin typeface="Cambria" pitchFamily="18" charset="0"/>
              </a:rPr>
              <a:t>) with the work of </a:t>
            </a:r>
            <a:r>
              <a:rPr lang="en-US" sz="2800" b="1" dirty="0" smtClean="0">
                <a:effectLst>
                  <a:outerShdw blurRad="38100" dist="38100" dir="2700000" algn="tl">
                    <a:srgbClr val="000000">
                      <a:alpha val="43137"/>
                    </a:srgbClr>
                  </a:outerShdw>
                </a:effectLst>
                <a:latin typeface="Cambria" pitchFamily="18" charset="0"/>
              </a:rPr>
              <a:t>Christ</a:t>
            </a:r>
            <a:r>
              <a:rPr lang="en-US" sz="2800" b="1" dirty="0" smtClean="0">
                <a:latin typeface="Cambria" pitchFamily="18" charset="0"/>
              </a:rPr>
              <a:t> (</a:t>
            </a:r>
            <a:r>
              <a:rPr lang="en-US" sz="2800" b="1" i="1" dirty="0" smtClean="0">
                <a:latin typeface="Cambria" pitchFamily="18" charset="0"/>
              </a:rPr>
              <a:t>the sinless Savior of all people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As great a cosmic battle as that between            </a:t>
            </a:r>
            <a:r>
              <a:rPr lang="en-US" sz="2800" b="1" i="1" dirty="0" smtClean="0">
                <a:effectLst>
                  <a:outerShdw blurRad="38100" dist="38100" dir="2700000" algn="tl">
                    <a:srgbClr val="000000">
                      <a:alpha val="43137"/>
                    </a:srgbClr>
                  </a:outerShdw>
                </a:effectLst>
                <a:latin typeface="Cambria" pitchFamily="18" charset="0"/>
              </a:rPr>
              <a:t>“good and evil,”</a:t>
            </a:r>
            <a:r>
              <a:rPr lang="en-US" sz="2800" b="1" dirty="0" smtClean="0">
                <a:latin typeface="Cambria" pitchFamily="18" charset="0"/>
              </a:rPr>
              <a:t> there is a greater battle between </a:t>
            </a:r>
            <a:r>
              <a:rPr lang="en-US" sz="2800" b="1" i="1" dirty="0" smtClean="0">
                <a:effectLst>
                  <a:outerShdw blurRad="38100" dist="38100" dir="2700000" algn="tl">
                    <a:srgbClr val="000000">
                      <a:alpha val="43137"/>
                    </a:srgbClr>
                  </a:outerShdw>
                </a:effectLst>
                <a:latin typeface="Cambria" pitchFamily="18" charset="0"/>
              </a:rPr>
              <a:t>“guilt and grace.”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And you can’t remain neutral . . .  </a:t>
            </a:r>
            <a:r>
              <a:rPr lang="en-US" sz="2800" b="1" i="1" dirty="0" smtClean="0">
                <a:effectLst>
                  <a:outerShdw blurRad="38100" dist="38100" dir="2700000" algn="tl">
                    <a:srgbClr val="000000">
                      <a:alpha val="43137"/>
                    </a:srgbClr>
                  </a:outerShdw>
                </a:effectLst>
                <a:latin typeface="Cambria" pitchFamily="18" charset="0"/>
              </a:rPr>
              <a:t>either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guilt or grace</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Which one will you allow to shape your perspective on the other great conflict (the one between good and evil)?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The term </a:t>
            </a:r>
            <a:r>
              <a:rPr lang="en-US" sz="2800" b="1" dirty="0" smtClean="0">
                <a:effectLst>
                  <a:outerShdw blurRad="38100" dist="38100" dir="2700000" algn="tl">
                    <a:srgbClr val="000000">
                      <a:alpha val="43137"/>
                    </a:srgbClr>
                  </a:outerShdw>
                </a:effectLst>
                <a:latin typeface="Cambria" pitchFamily="18" charset="0"/>
              </a:rPr>
              <a:t>“guilt”</a:t>
            </a:r>
            <a:r>
              <a:rPr lang="en-US" sz="2800" b="1" dirty="0" smtClean="0">
                <a:latin typeface="Cambria" pitchFamily="18" charset="0"/>
              </a:rPr>
              <a:t> can be confusing.  There is </a:t>
            </a:r>
            <a:r>
              <a:rPr lang="en-US" sz="2800" b="1" dirty="0" smtClean="0">
                <a:effectLst>
                  <a:outerShdw blurRad="38100" dist="38100" dir="2700000" algn="tl">
                    <a:srgbClr val="000000">
                      <a:alpha val="43137"/>
                    </a:srgbClr>
                  </a:outerShdw>
                </a:effectLst>
                <a:latin typeface="Cambria" pitchFamily="18" charset="0"/>
              </a:rPr>
              <a:t>“objective guilt,”</a:t>
            </a:r>
            <a:r>
              <a:rPr lang="en-US" sz="2800" b="1" dirty="0" smtClean="0">
                <a:latin typeface="Cambria" pitchFamily="18" charset="0"/>
              </a:rPr>
              <a:t> which has nothing to do with feelings but describes the </a:t>
            </a:r>
            <a:r>
              <a:rPr lang="en-US" sz="2800" b="1" i="1" u="sng" dirty="0" smtClean="0">
                <a:effectLst>
                  <a:outerShdw blurRad="38100" dist="38100" dir="2700000" algn="tl">
                    <a:srgbClr val="000000">
                      <a:alpha val="43137"/>
                    </a:srgbClr>
                  </a:outerShdw>
                </a:effectLst>
                <a:latin typeface="Cambria" pitchFamily="18" charset="0"/>
              </a:rPr>
              <a:t>moral</a:t>
            </a:r>
            <a:r>
              <a:rPr lang="en-US" sz="2800" b="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state</a:t>
            </a:r>
            <a:r>
              <a:rPr lang="en-US" sz="2800" b="1" dirty="0" smtClean="0">
                <a:latin typeface="Cambria" pitchFamily="18" charset="0"/>
              </a:rPr>
              <a:t> of a person who has done something wrong.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Whether or not a person experiences negative emotion after doing an evil deed is irrelevant; that person is </a:t>
            </a:r>
            <a:r>
              <a:rPr lang="en-US" sz="2800" b="1" i="1" dirty="0" smtClean="0">
                <a:effectLst>
                  <a:outerShdw blurRad="38100" dist="38100" dir="2700000" algn="tl">
                    <a:srgbClr val="000000">
                      <a:alpha val="43137"/>
                    </a:srgbClr>
                  </a:outerShdw>
                </a:effectLst>
                <a:latin typeface="Cambria" pitchFamily="18" charset="0"/>
              </a:rPr>
              <a:t>objectively guilty</a:t>
            </a:r>
            <a:r>
              <a:rPr lang="en-US" sz="2800" b="1" dirty="0" smtClean="0">
                <a:latin typeface="Cambria" pitchFamily="18" charset="0"/>
              </a:rPr>
              <a:t> no matter how he or she feels.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On the other hand, </a:t>
            </a:r>
            <a:r>
              <a:rPr lang="en-US" sz="2800" b="1" dirty="0" smtClean="0">
                <a:effectLst>
                  <a:outerShdw blurRad="38100" dist="38100" dir="2700000" algn="tl">
                    <a:srgbClr val="000000">
                      <a:alpha val="43137"/>
                    </a:srgbClr>
                  </a:outerShdw>
                </a:effectLst>
                <a:latin typeface="Cambria" pitchFamily="18" charset="0"/>
              </a:rPr>
              <a:t>“subjective guilt”</a:t>
            </a:r>
            <a:r>
              <a:rPr lang="en-US" sz="2800" b="1" dirty="0" smtClean="0">
                <a:latin typeface="Cambria" pitchFamily="18" charset="0"/>
              </a:rPr>
              <a:t> can produce feelings of </a:t>
            </a:r>
            <a:r>
              <a:rPr lang="en-US" sz="2800" b="1" i="1" u="sng" dirty="0" smtClean="0">
                <a:effectLst>
                  <a:outerShdw blurRad="38100" dist="38100" dir="2700000" algn="tl">
                    <a:srgbClr val="000000">
                      <a:alpha val="43137"/>
                    </a:srgbClr>
                  </a:outerShdw>
                </a:effectLst>
                <a:latin typeface="Cambria" pitchFamily="18" charset="0"/>
              </a:rPr>
              <a:t>sorrow</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or</a:t>
            </a:r>
            <a:r>
              <a:rPr lang="en-US" sz="2800" b="1" dirty="0" smtClean="0">
                <a:effectLst>
                  <a:outerShdw blurRad="38100" dist="38100" dir="2700000" algn="tl">
                    <a:srgbClr val="000000">
                      <a:alpha val="43137"/>
                    </a:srgbClr>
                  </a:outerShdw>
                </a:effectLst>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remorse</a:t>
            </a:r>
            <a:r>
              <a:rPr lang="en-US" sz="2800" b="1" dirty="0" smtClean="0">
                <a:latin typeface="Cambria" pitchFamily="18" charset="0"/>
              </a:rPr>
              <a:t> and usually causes a person to struggle with self-condemning thoughts.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This subjective feeling is called </a:t>
            </a:r>
            <a:r>
              <a:rPr lang="en-US" sz="2800" b="1" dirty="0" smtClean="0">
                <a:effectLst>
                  <a:outerShdw blurRad="38100" dist="38100" dir="2700000" algn="tl">
                    <a:srgbClr val="000000">
                      <a:alpha val="43137"/>
                    </a:srgbClr>
                  </a:outerShdw>
                </a:effectLst>
                <a:latin typeface="Cambria" pitchFamily="18" charset="0"/>
              </a:rPr>
              <a:t>“shame.”</a:t>
            </a:r>
            <a:r>
              <a:rPr lang="en-US" sz="2800" b="1" dirty="0" smtClean="0">
                <a:latin typeface="Cambria" pitchFamily="18" charset="0"/>
              </a:rPr>
              <a:t>  When a person is </a:t>
            </a:r>
            <a:r>
              <a:rPr lang="en-US" sz="2800" b="1" i="1" u="sng" dirty="0" smtClean="0">
                <a:effectLst>
                  <a:outerShdw blurRad="38100" dist="38100" dir="2700000" algn="tl">
                    <a:srgbClr val="000000">
                      <a:alpha val="43137"/>
                    </a:srgbClr>
                  </a:outerShdw>
                </a:effectLst>
                <a:latin typeface="Cambria" pitchFamily="18" charset="0"/>
              </a:rPr>
              <a:t>guilty</a:t>
            </a:r>
            <a:r>
              <a:rPr lang="en-US" sz="2800" b="1" dirty="0" smtClean="0">
                <a:latin typeface="Cambria" pitchFamily="18" charset="0"/>
              </a:rPr>
              <a:t> – that is, objectively blameworthy for wrongdoing – feelings of </a:t>
            </a:r>
            <a:r>
              <a:rPr lang="en-US" sz="2800" b="1" i="1" dirty="0" smtClean="0">
                <a:effectLst>
                  <a:outerShdw blurRad="38100" dist="38100" dir="2700000" algn="tl">
                    <a:srgbClr val="000000">
                      <a:alpha val="43137"/>
                    </a:srgbClr>
                  </a:outerShdw>
                </a:effectLst>
                <a:latin typeface="Cambria" pitchFamily="18" charset="0"/>
              </a:rPr>
              <a:t>shame</a:t>
            </a:r>
            <a:r>
              <a:rPr lang="en-US" sz="2800" b="1" dirty="0" smtClean="0">
                <a:latin typeface="Cambria" pitchFamily="18" charset="0"/>
              </a:rPr>
              <a:t> should follow.  Parents used to say to their misbehaving child, “Shame on you for that!”  </a:t>
            </a:r>
            <a:r>
              <a:rPr lang="en-US" sz="2800" b="1" dirty="0" smtClean="0">
                <a:effectLst>
                  <a:outerShdw blurRad="38100" dist="38100" dir="2700000" algn="tl">
                    <a:srgbClr val="000000">
                      <a:alpha val="43137"/>
                    </a:srgbClr>
                  </a:outerShdw>
                </a:effectLst>
                <a:latin typeface="Cambria" pitchFamily="18" charset="0"/>
              </a:rPr>
              <a:t>Or</a:t>
            </a:r>
            <a:r>
              <a:rPr lang="en-US" sz="2800" b="1" dirty="0" smtClean="0">
                <a:latin typeface="Cambria" pitchFamily="18" charset="0"/>
              </a:rPr>
              <a:t>, “The fact that you are guilty should make you feel ashamed.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Shame is a God-given emotion, and its purpose is to bring us to </a:t>
            </a:r>
            <a:r>
              <a:rPr lang="en-US" sz="2800" b="1" i="1" u="sng" dirty="0" smtClean="0">
                <a:effectLst>
                  <a:outerShdw blurRad="38100" dist="38100" dir="2700000" algn="tl">
                    <a:srgbClr val="000000">
                      <a:alpha val="43137"/>
                    </a:srgbClr>
                  </a:outerShdw>
                </a:effectLst>
                <a:latin typeface="Cambria" pitchFamily="18" charset="0"/>
              </a:rPr>
              <a:t>repentance</a:t>
            </a:r>
            <a:r>
              <a:rPr lang="en-US" sz="2800" b="1" dirty="0" smtClean="0">
                <a:latin typeface="Cambria" pitchFamily="18" charset="0"/>
              </a:rPr>
              <a:t>.  Unfortunately, people are reluctant to </a:t>
            </a:r>
            <a:r>
              <a:rPr lang="en-US" sz="2800" b="1" i="1" dirty="0" smtClean="0">
                <a:effectLst>
                  <a:outerShdw blurRad="38100" dist="38100" dir="2700000" algn="tl">
                    <a:srgbClr val="000000">
                      <a:alpha val="43137"/>
                    </a:srgbClr>
                  </a:outerShdw>
                </a:effectLst>
                <a:latin typeface="Cambria" pitchFamily="18" charset="0"/>
              </a:rPr>
              <a:t>repent</a:t>
            </a:r>
            <a:r>
              <a:rPr lang="en-US" sz="2800" b="1" dirty="0" smtClean="0">
                <a:latin typeface="Cambria" pitchFamily="18" charset="0"/>
              </a:rPr>
              <a:t>, even when overwhelmed with </a:t>
            </a:r>
            <a:r>
              <a:rPr lang="en-US" sz="2800" b="1" i="1" dirty="0" smtClean="0">
                <a:effectLst>
                  <a:outerShdw blurRad="38100" dist="38100" dir="2700000" algn="tl">
                    <a:srgbClr val="000000">
                      <a:alpha val="43137"/>
                    </a:srgbClr>
                  </a:outerShdw>
                </a:effectLst>
                <a:latin typeface="Cambria" pitchFamily="18" charset="0"/>
              </a:rPr>
              <a:t>shame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If the shame becomes intense and repentance doesn’t follow, they invariably make irrational and destructive choices.  </a:t>
            </a:r>
            <a:r>
              <a:rPr lang="en-US" sz="2800" b="1" dirty="0" smtClean="0">
                <a:effectLst>
                  <a:outerShdw blurRad="38100" dist="38100" dir="2700000" algn="tl">
                    <a:srgbClr val="000000">
                      <a:alpha val="43137"/>
                    </a:srgbClr>
                  </a:outerShdw>
                </a:effectLst>
                <a:latin typeface="Cambria" pitchFamily="18" charset="0"/>
              </a:rPr>
              <a:t>Adam and Eve</a:t>
            </a:r>
            <a:r>
              <a:rPr lang="en-US" sz="2800" b="1" dirty="0" smtClean="0">
                <a:latin typeface="Cambria" pitchFamily="18" charset="0"/>
              </a:rPr>
              <a:t> sewed  </a:t>
            </a:r>
            <a:r>
              <a:rPr lang="en-US" sz="2800" b="1" i="1" dirty="0" smtClean="0">
                <a:effectLst>
                  <a:outerShdw blurRad="38100" dist="38100" dir="2700000" algn="tl">
                    <a:srgbClr val="000000">
                      <a:alpha val="43137"/>
                    </a:srgbClr>
                  </a:outerShdw>
                </a:effectLst>
                <a:latin typeface="Cambria" pitchFamily="18" charset="0"/>
              </a:rPr>
              <a:t>fig-leaf underwear</a:t>
            </a:r>
            <a:r>
              <a:rPr lang="en-US" sz="2800" b="1" dirty="0" smtClean="0">
                <a:latin typeface="Cambria" pitchFamily="18" charset="0"/>
              </a:rPr>
              <a:t> rather than repent, and this shame-induced behavior has only grown more and more </a:t>
            </a:r>
            <a:r>
              <a:rPr lang="en-US" sz="2800" b="1" i="1" dirty="0" smtClean="0">
                <a:effectLst>
                  <a:outerShdw blurRad="38100" dist="38100" dir="2700000" algn="tl">
                    <a:srgbClr val="000000">
                      <a:alpha val="43137"/>
                    </a:srgbClr>
                  </a:outerShdw>
                </a:effectLst>
                <a:latin typeface="Cambria" pitchFamily="18" charset="0"/>
              </a:rPr>
              <a:t>bizarre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47755"/>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The struggle between these two great forces (</a:t>
            </a:r>
            <a:r>
              <a:rPr lang="en-US" sz="2800" b="1" i="1" dirty="0" smtClean="0">
                <a:effectLst>
                  <a:outerShdw blurRad="38100" dist="38100" dir="2700000" algn="tl">
                    <a:srgbClr val="000000">
                      <a:alpha val="43137"/>
                    </a:srgbClr>
                  </a:outerShdw>
                </a:effectLst>
                <a:latin typeface="Cambria" pitchFamily="18" charset="0"/>
              </a:rPr>
              <a:t>good &amp; evil</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guilty &amp; grace</a:t>
            </a:r>
            <a:r>
              <a:rPr lang="en-US" sz="2800" b="1" dirty="0" smtClean="0">
                <a:latin typeface="Cambria" pitchFamily="18" charset="0"/>
              </a:rPr>
              <a:t>) began in the Garden of Eden, not long after the creation of humanity.  The Creator fashioned the first people and placed them in a pristine environment, which He created specifically with their physical needs in mind.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Surrounded by such plenty, all the man and woman had to do was tend the garden, savor its delights, love one another, and enjoy intimate fellowship with God forever.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a:spcAft>
                <a:spcPts val="12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buFont typeface="Arial" pitchFamily="34" charset="0"/>
              <a:buChar char="•"/>
            </a:pPr>
            <a:r>
              <a:rPr lang="en-US" sz="2800" b="1" dirty="0" smtClean="0">
                <a:latin typeface="Cambria" pitchFamily="18" charset="0"/>
              </a:rPr>
              <a:t>Furthermore, the Lord delegated authority (</a:t>
            </a:r>
            <a:r>
              <a:rPr lang="en-US" sz="2800" b="1" i="1" dirty="0" smtClean="0">
                <a:effectLst>
                  <a:outerShdw blurRad="38100" dist="38100" dir="2700000" algn="tl">
                    <a:srgbClr val="000000">
                      <a:alpha val="43137"/>
                    </a:srgbClr>
                  </a:outerShdw>
                </a:effectLst>
                <a:latin typeface="Cambria" pitchFamily="18" charset="0"/>
              </a:rPr>
              <a:t>dominion</a:t>
            </a:r>
            <a:r>
              <a:rPr lang="en-US" sz="2800" b="1" dirty="0" smtClean="0">
                <a:latin typeface="Cambria" pitchFamily="18" charset="0"/>
              </a:rPr>
              <a:t>) to the couple, empowering them and charging them to be His </a:t>
            </a:r>
            <a:r>
              <a:rPr lang="en-US" sz="2800" b="1" i="1" dirty="0" smtClean="0">
                <a:effectLst>
                  <a:outerShdw blurRad="38100" dist="38100" dir="2700000" algn="tl">
                    <a:srgbClr val="000000">
                      <a:alpha val="43137"/>
                    </a:srgbClr>
                  </a:outerShdw>
                </a:effectLst>
                <a:latin typeface="Cambria" pitchFamily="18" charset="0"/>
              </a:rPr>
              <a:t>vice-regents</a:t>
            </a:r>
            <a:r>
              <a:rPr lang="en-US" sz="2800" b="1" dirty="0" smtClean="0">
                <a:latin typeface="Cambria" pitchFamily="18" charset="0"/>
              </a:rPr>
              <a:t> over the earth (</a:t>
            </a:r>
            <a:r>
              <a:rPr lang="en-US" sz="2800" b="1" dirty="0" smtClean="0">
                <a:effectLst>
                  <a:outerShdw blurRad="38100" dist="38100" dir="2700000" algn="tl">
                    <a:srgbClr val="000000">
                      <a:alpha val="43137"/>
                    </a:srgbClr>
                  </a:outerShdw>
                </a:effectLst>
                <a:latin typeface="Cambria" pitchFamily="18" charset="0"/>
              </a:rPr>
              <a:t>Gen 1:26-28; 2:15</a:t>
            </a:r>
            <a:r>
              <a:rPr lang="en-US" sz="2800" b="1" dirty="0" smtClean="0">
                <a:latin typeface="Cambria" pitchFamily="18" charset="0"/>
              </a:rPr>
              <a:t>).  Having been cradled in this lavish abundance of good, they were to avoid one solitary tree.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Adam, having a nature unpolluted by sin, had the freedom to choose between </a:t>
            </a:r>
            <a:r>
              <a:rPr lang="en-US" sz="2800" b="1" i="1" u="sng" dirty="0" smtClean="0">
                <a:effectLst>
                  <a:outerShdw blurRad="38100" dist="38100" dir="2700000" algn="tl">
                    <a:srgbClr val="000000">
                      <a:alpha val="43137"/>
                    </a:srgbClr>
                  </a:outerShdw>
                </a:effectLst>
                <a:latin typeface="Cambria" pitchFamily="18" charset="0"/>
              </a:rPr>
              <a:t>obedience</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u="sng" dirty="0" smtClean="0">
                <a:effectLst>
                  <a:outerShdw blurRad="38100" dist="38100" dir="2700000" algn="tl">
                    <a:srgbClr val="000000">
                      <a:alpha val="43137"/>
                    </a:srgbClr>
                  </a:outerShdw>
                </a:effectLst>
                <a:latin typeface="Cambria" pitchFamily="18" charset="0"/>
              </a:rPr>
              <a:t>disobedience</a:t>
            </a:r>
            <a:r>
              <a:rPr lang="en-US" sz="2800" b="1" dirty="0" smtClean="0">
                <a:latin typeface="Cambria" pitchFamily="18" charset="0"/>
              </a:rPr>
              <a:t>,  good and evil.  And we all know which he chose.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29879</TotalTime>
  <Words>2394</Words>
  <Application>Microsoft Office PowerPoint</Application>
  <PresentationFormat>On-screen Show (4:3)</PresentationFormat>
  <Paragraphs>157</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6451</cp:revision>
  <dcterms:created xsi:type="dcterms:W3CDTF">2016-10-08T19:35:00Z</dcterms:created>
  <dcterms:modified xsi:type="dcterms:W3CDTF">2021-03-23T00:02:26Z</dcterms:modified>
</cp:coreProperties>
</file>