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50"/>
  </p:notesMasterIdLst>
  <p:sldIdLst>
    <p:sldId id="1659" r:id="rId3"/>
    <p:sldId id="2197" r:id="rId4"/>
    <p:sldId id="2014" r:id="rId5"/>
    <p:sldId id="2201" r:id="rId6"/>
    <p:sldId id="2200" r:id="rId7"/>
    <p:sldId id="2202" r:id="rId8"/>
    <p:sldId id="2199" r:id="rId9"/>
    <p:sldId id="2203" r:id="rId10"/>
    <p:sldId id="2204" r:id="rId11"/>
    <p:sldId id="1791" r:id="rId12"/>
    <p:sldId id="2184" r:id="rId13"/>
    <p:sldId id="2140" r:id="rId14"/>
    <p:sldId id="2207" r:id="rId15"/>
    <p:sldId id="2212" r:id="rId16"/>
    <p:sldId id="2092" r:id="rId17"/>
    <p:sldId id="2208" r:id="rId18"/>
    <p:sldId id="2209" r:id="rId19"/>
    <p:sldId id="2210" r:id="rId20"/>
    <p:sldId id="2211" r:id="rId21"/>
    <p:sldId id="2206" r:id="rId22"/>
    <p:sldId id="2214" r:id="rId23"/>
    <p:sldId id="2215" r:id="rId24"/>
    <p:sldId id="2198" r:id="rId25"/>
    <p:sldId id="2213" r:id="rId26"/>
    <p:sldId id="2234" r:id="rId27"/>
    <p:sldId id="2216" r:id="rId28"/>
    <p:sldId id="2218" r:id="rId29"/>
    <p:sldId id="2217" r:id="rId30"/>
    <p:sldId id="2220" r:id="rId31"/>
    <p:sldId id="2221" r:id="rId32"/>
    <p:sldId id="2222" r:id="rId33"/>
    <p:sldId id="2223" r:id="rId34"/>
    <p:sldId id="2224" r:id="rId35"/>
    <p:sldId id="2225" r:id="rId36"/>
    <p:sldId id="2190" r:id="rId37"/>
    <p:sldId id="2226" r:id="rId38"/>
    <p:sldId id="2219" r:id="rId39"/>
    <p:sldId id="2227" r:id="rId40"/>
    <p:sldId id="2228" r:id="rId41"/>
    <p:sldId id="2230" r:id="rId42"/>
    <p:sldId id="2231" r:id="rId43"/>
    <p:sldId id="2196" r:id="rId44"/>
    <p:sldId id="2229" r:id="rId45"/>
    <p:sldId id="2232" r:id="rId46"/>
    <p:sldId id="2233" r:id="rId47"/>
    <p:sldId id="1888" r:id="rId48"/>
    <p:sldId id="189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18"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3/29/2021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10</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47</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3/29/2021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3/29/2021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3/29/2021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3/29/2021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3/29/2021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3/29/2021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3/29/2021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3/29/2021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3/29/2021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Dying To Live</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6:1  – 14</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11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31 March 2021</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5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5" name="Picture 4" descr="6 - 1-14 title.jpg"/>
          <p:cNvPicPr>
            <a:picLocks noChangeAspect="1"/>
          </p:cNvPicPr>
          <p:nvPr/>
        </p:nvPicPr>
        <p:blipFill>
          <a:blip r:embed="rId3" cstate="print"/>
          <a:srcRect l="12616" t="3488" r="11591"/>
          <a:stretch>
            <a:fillRect/>
          </a:stretch>
        </p:blipFill>
        <p:spPr>
          <a:xfrm>
            <a:off x="0" y="0"/>
            <a:ext cx="9144000" cy="6858001"/>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6:1</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1538883"/>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274320" rIns="182880" bIns="27432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1</a:t>
            </a:r>
            <a:r>
              <a:rPr lang="en-US" sz="3200" i="1" dirty="0" smtClean="0">
                <a:latin typeface="Georgia" pitchFamily="18" charset="0"/>
              </a:rPr>
              <a:t>What shall we say then? Shall we continue in sin, that grace may abound? </a:t>
            </a:r>
          </a:p>
        </p:txBody>
      </p:sp>
      <p:cxnSp>
        <p:nvCxnSpPr>
          <p:cNvPr id="15" name="Straight Connector 14"/>
          <p:cNvCxnSpPr/>
          <p:nvPr/>
        </p:nvCxnSpPr>
        <p:spPr>
          <a:xfrm>
            <a:off x="6781800" y="18288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04800" y="3276600"/>
            <a:ext cx="8534400" cy="224676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salvation God gives us is </a:t>
            </a:r>
            <a:r>
              <a:rPr lang="en-US" sz="2800" b="1" i="1" u="sng" dirty="0" smtClean="0">
                <a:latin typeface="Cambria" pitchFamily="18" charset="0"/>
              </a:rPr>
              <a:t>complex</a:t>
            </a:r>
            <a:r>
              <a:rPr lang="en-US" sz="2800" b="1" dirty="0" smtClean="0">
                <a:latin typeface="Cambria" pitchFamily="18" charset="0"/>
              </a:rPr>
              <a:t> and </a:t>
            </a:r>
            <a:r>
              <a:rPr lang="en-US" sz="2800" b="1" i="1" u="sng" dirty="0" smtClean="0">
                <a:latin typeface="Cambria" pitchFamily="18" charset="0"/>
              </a:rPr>
              <a:t>complete</a:t>
            </a:r>
            <a:r>
              <a:rPr lang="en-US" sz="2800" b="1" dirty="0" smtClean="0">
                <a:latin typeface="Cambria" pitchFamily="18" charset="0"/>
              </a:rPr>
              <a:t>.  Romans 6 is about “</a:t>
            </a:r>
            <a:r>
              <a:rPr lang="en-US" sz="2800" b="1" dirty="0" smtClean="0">
                <a:effectLst>
                  <a:outerShdw blurRad="38100" dist="38100" dir="2700000" algn="tl">
                    <a:srgbClr val="000000">
                      <a:alpha val="43137"/>
                    </a:srgbClr>
                  </a:outerShdw>
                </a:effectLst>
                <a:latin typeface="Cambria" pitchFamily="18" charset="0"/>
              </a:rPr>
              <a:t>present tense</a:t>
            </a:r>
            <a:r>
              <a:rPr lang="en-US" sz="2800" b="1" dirty="0" smtClean="0">
                <a:latin typeface="Cambria" pitchFamily="18" charset="0"/>
              </a:rPr>
              <a:t>” salvation.  We are being saved by Christ as He releases us from the </a:t>
            </a:r>
            <a:r>
              <a:rPr lang="en-US" sz="2800" b="1" i="1" dirty="0" smtClean="0">
                <a:effectLst>
                  <a:outerShdw blurRad="38100" dist="38100" dir="2700000" algn="tl">
                    <a:srgbClr val="000000">
                      <a:alpha val="43137"/>
                    </a:srgbClr>
                  </a:outerShdw>
                </a:effectLst>
                <a:latin typeface="Cambria" pitchFamily="18" charset="0"/>
              </a:rPr>
              <a:t>grip of sin</a:t>
            </a:r>
            <a:r>
              <a:rPr lang="en-US" sz="2800" b="1" dirty="0" smtClean="0">
                <a:latin typeface="Cambria" pitchFamily="18" charset="0"/>
              </a:rPr>
              <a:t> and enables us to </a:t>
            </a:r>
            <a:r>
              <a:rPr lang="en-US" sz="2800" b="1" i="1" dirty="0" smtClean="0">
                <a:effectLst>
                  <a:outerShdw blurRad="38100" dist="38100" dir="2700000" algn="tl">
                    <a:srgbClr val="000000">
                      <a:alpha val="43137"/>
                    </a:srgbClr>
                  </a:outerShdw>
                </a:effectLst>
                <a:latin typeface="Cambria" pitchFamily="18" charset="0"/>
              </a:rPr>
              <a:t>live a righteous life</a:t>
            </a:r>
            <a:r>
              <a:rPr lang="en-US" sz="2800" b="1" dirty="0" smtClean="0">
                <a:latin typeface="Cambria" pitchFamily="18" charset="0"/>
              </a:rPr>
              <a:t> . . .  </a:t>
            </a:r>
            <a:r>
              <a:rPr lang="en-US" sz="2800" b="1" u="sng" dirty="0" smtClean="0">
                <a:effectLst>
                  <a:outerShdw blurRad="38100" dist="38100" dir="2700000" algn="tl">
                    <a:srgbClr val="000000">
                      <a:alpha val="43137"/>
                    </a:srgbClr>
                  </a:outerShdw>
                </a:effectLst>
                <a:latin typeface="Cambria" pitchFamily="18" charset="0"/>
              </a:rPr>
              <a:t>now</a:t>
            </a:r>
            <a:r>
              <a:rPr lang="en-US" sz="28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took his opponents’ </a:t>
            </a:r>
            <a:r>
              <a:rPr lang="en-US" sz="2800" b="1" i="1" u="sng" dirty="0" smtClean="0">
                <a:latin typeface="Cambria" pitchFamily="18" charset="0"/>
              </a:rPr>
              <a:t>rhetorical</a:t>
            </a:r>
            <a:r>
              <a:rPr lang="en-US" sz="2800" b="1" i="1" dirty="0" smtClean="0">
                <a:latin typeface="Cambria" pitchFamily="18" charset="0"/>
              </a:rPr>
              <a:t> </a:t>
            </a:r>
            <a:r>
              <a:rPr lang="en-US" sz="2800" b="1" i="1" u="sng" dirty="0" smtClean="0">
                <a:latin typeface="Cambria" pitchFamily="18" charset="0"/>
              </a:rPr>
              <a:t>question</a:t>
            </a:r>
            <a:r>
              <a:rPr lang="en-US" sz="2800" b="1" dirty="0" smtClean="0">
                <a:latin typeface="Cambria" pitchFamily="18" charset="0"/>
              </a:rPr>
              <a:t>, a challenge to the doctrine of grace, and put it on display:  “If sin </a:t>
            </a:r>
            <a:r>
              <a:rPr lang="en-US" sz="2800" b="1" u="sng" dirty="0" smtClean="0">
                <a:latin typeface="Cambria" pitchFamily="18" charset="0"/>
              </a:rPr>
              <a:t>brings</a:t>
            </a:r>
            <a:r>
              <a:rPr lang="en-US" sz="2800" b="1" dirty="0" smtClean="0">
                <a:latin typeface="Cambria" pitchFamily="18" charset="0"/>
              </a:rPr>
              <a:t> grace, and lost of sin </a:t>
            </a:r>
            <a:r>
              <a:rPr lang="en-US" sz="2800" b="1" u="sng" dirty="0" smtClean="0">
                <a:latin typeface="Cambria" pitchFamily="18" charset="0"/>
              </a:rPr>
              <a:t>brings</a:t>
            </a:r>
            <a:r>
              <a:rPr lang="en-US" sz="2800" b="1" dirty="0" smtClean="0">
                <a:latin typeface="Cambria" pitchFamily="18" charset="0"/>
              </a:rPr>
              <a:t> a lot more grace, shouldn’t we sin as much as possible in order to keep grace </a:t>
            </a:r>
            <a:r>
              <a:rPr lang="en-US" sz="2800" b="1" u="sng" dirty="0" smtClean="0">
                <a:latin typeface="Cambria" pitchFamily="18" charset="0"/>
              </a:rPr>
              <a:t>flowing</a:t>
            </a:r>
            <a:r>
              <a:rPr lang="en-US" sz="2800" b="1" dirty="0" smtClean="0">
                <a:latin typeface="Cambria" pitchFamily="18" charset="0"/>
              </a:rPr>
              <a:t> from heaven?”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opponents’ response would naturally follow:  “We know that can’t be </a:t>
            </a:r>
            <a:r>
              <a:rPr lang="en-US" sz="2800" b="1" u="sng" dirty="0" smtClean="0">
                <a:latin typeface="Cambria" pitchFamily="18" charset="0"/>
              </a:rPr>
              <a:t>true</a:t>
            </a:r>
            <a:r>
              <a:rPr lang="en-US" sz="2800" b="1" dirty="0" smtClean="0">
                <a:latin typeface="Cambria" pitchFamily="18" charset="0"/>
              </a:rPr>
              <a:t>, so the doctrine of grace must be </a:t>
            </a:r>
            <a:r>
              <a:rPr lang="en-US" sz="2800" b="1" u="sng" dirty="0" smtClean="0">
                <a:latin typeface="Cambria" pitchFamily="18" charset="0"/>
              </a:rPr>
              <a:t>false</a:t>
            </a:r>
            <a:r>
              <a:rPr lang="en-US" sz="2800" b="1" dirty="0" smtClean="0">
                <a:latin typeface="Cambria" pitchFamily="18" charset="0"/>
              </a:rPr>
              <a:t>.”  </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Paul’s opponents  made a valid point.  A depraved mind will certainly see </a:t>
            </a:r>
            <a:r>
              <a:rPr lang="en-US" sz="2800" b="1" i="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from a twisted perspective.  But Paul turned the attack to his advantage.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His opponents demonstrated all too clearly by their distorted point of view that God cannot allow those who receive His </a:t>
            </a:r>
            <a:r>
              <a:rPr lang="en-US" sz="2800" b="1" i="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to remain in their depraved state of mind or they will mangle </a:t>
            </a:r>
            <a:r>
              <a:rPr lang="en-US" sz="2800" b="1" i="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as Paul’s detractors did</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Therefore, believers must receive a new nature, a new mind. </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6:2 – 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2339102"/>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2</a:t>
            </a:r>
            <a:r>
              <a:rPr lang="en-US" sz="3200" i="1" dirty="0" smtClean="0">
                <a:latin typeface="Georgia" pitchFamily="18" charset="0"/>
              </a:rPr>
              <a:t>God forbid.  How shall we, that are dead to sin, live any longer therein?  </a:t>
            </a:r>
            <a:r>
              <a:rPr lang="en-US" sz="3200" b="1" baseline="30000" dirty="0" smtClean="0">
                <a:effectLst>
                  <a:outerShdw blurRad="38100" dist="38100" dir="2700000" algn="tl">
                    <a:srgbClr val="000000">
                      <a:alpha val="43137"/>
                    </a:srgbClr>
                  </a:outerShdw>
                </a:effectLst>
                <a:latin typeface="Georgia" pitchFamily="18" charset="0"/>
              </a:rPr>
              <a:t>3</a:t>
            </a:r>
            <a:r>
              <a:rPr lang="en-US" sz="3200" i="1" dirty="0" smtClean="0">
                <a:latin typeface="Georgia" pitchFamily="18" charset="0"/>
              </a:rPr>
              <a:t>Know ye not, that so many of us as were baptized into Jesus Christ were baptized into his death?  </a:t>
            </a:r>
          </a:p>
        </p:txBody>
      </p:sp>
      <p:cxnSp>
        <p:nvCxnSpPr>
          <p:cNvPr id="15" name="Straight Connector 14"/>
          <p:cNvCxnSpPr/>
          <p:nvPr/>
        </p:nvCxnSpPr>
        <p:spPr>
          <a:xfrm>
            <a:off x="685800" y="1752600"/>
            <a:ext cx="19202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410200" y="2743200"/>
            <a:ext cx="15544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733800" y="3200400"/>
            <a:ext cx="15544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Some may have reasoned that since </a:t>
            </a:r>
            <a:r>
              <a:rPr lang="en-US" sz="2800" b="1" i="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increases “all the more” when sin abounds, then believers ought to sin more so they could experience more </a:t>
            </a:r>
            <a:r>
              <a:rPr lang="en-US" sz="2800" b="1" i="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voiced this idea only to reject it vehemently:  </a:t>
            </a:r>
            <a:r>
              <a:rPr lang="en-US" sz="2800" b="1" dirty="0" smtClean="0">
                <a:effectLst>
                  <a:outerShdw blurRad="38100" dist="38100" dir="2700000" algn="tl">
                    <a:srgbClr val="000000">
                      <a:alpha val="43137"/>
                    </a:srgbClr>
                  </a:outerShdw>
                </a:effectLst>
                <a:latin typeface="Cambria" pitchFamily="18" charset="0"/>
              </a:rPr>
              <a:t>By no means!</a:t>
            </a:r>
            <a:r>
              <a:rPr lang="en-US" sz="2800" b="1" dirty="0" smtClean="0">
                <a:latin typeface="Cambria" pitchFamily="18" charset="0"/>
              </a:rPr>
              <a:t>  In no way is the abundance of God’s </a:t>
            </a:r>
            <a:r>
              <a:rPr lang="en-US" sz="2800" b="1" i="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designed to encourage sin.</a:t>
            </a:r>
            <a:endParaRPr lang="en-US" sz="28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explained why such a thought cannot be entertained.  The fact is, Christians died to sin, which suggests a specific point when the action occurred, </a:t>
            </a:r>
            <a:r>
              <a:rPr lang="en-US" sz="2800" b="1" dirty="0" smtClean="0">
                <a:effectLst>
                  <a:outerShdw blurRad="38100" dist="38100" dir="2700000" algn="tl">
                    <a:srgbClr val="000000">
                      <a:alpha val="43137"/>
                    </a:srgbClr>
                  </a:outerShdw>
                </a:effectLst>
                <a:latin typeface="Cambria" pitchFamily="18" charset="0"/>
              </a:rPr>
              <a:t>at salvation</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6:2 – 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Death, whether physical or spiritual, means </a:t>
            </a:r>
            <a:r>
              <a:rPr lang="en-US" sz="2800" b="1" u="sng" dirty="0" smtClean="0">
                <a:effectLst>
                  <a:outerShdw blurRad="38100" dist="38100" dir="2700000" algn="tl">
                    <a:srgbClr val="000000">
                      <a:alpha val="43137"/>
                    </a:srgbClr>
                  </a:outerShdw>
                </a:effectLst>
                <a:latin typeface="Cambria" pitchFamily="18" charset="0"/>
              </a:rPr>
              <a:t>separation</a:t>
            </a:r>
            <a:r>
              <a:rPr lang="en-US" sz="2800" b="1" dirty="0" smtClean="0">
                <a:latin typeface="Cambria" pitchFamily="18" charset="0"/>
              </a:rPr>
              <a:t>, not extinction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6:6-7, 14</a:t>
            </a:r>
            <a:r>
              <a:rPr lang="en-US" sz="2800" b="1" dirty="0" smtClean="0">
                <a:latin typeface="Cambria" pitchFamily="18" charset="0"/>
              </a:rPr>
              <a:t>).  Death to sin is </a:t>
            </a:r>
            <a:r>
              <a:rPr lang="en-US" sz="2800" b="1" u="sng" dirty="0" smtClean="0">
                <a:effectLst>
                  <a:outerShdw blurRad="38100" dist="38100" dir="2700000" algn="tl">
                    <a:srgbClr val="000000">
                      <a:alpha val="43137"/>
                    </a:srgbClr>
                  </a:outerShdw>
                </a:effectLst>
                <a:latin typeface="Cambria" pitchFamily="18" charset="0"/>
              </a:rPr>
              <a:t>separation</a:t>
            </a:r>
            <a:r>
              <a:rPr lang="en-US" sz="2800" b="1" dirty="0" smtClean="0">
                <a:latin typeface="Cambria" pitchFamily="18" charset="0"/>
              </a:rPr>
              <a:t> from sin’s power, not the extinction of sin.  Being dead to sin means being </a:t>
            </a:r>
            <a:r>
              <a:rPr lang="en-US" sz="2800" b="1" i="1" dirty="0" smtClean="0">
                <a:latin typeface="Cambria" pitchFamily="18" charset="0"/>
              </a:rPr>
              <a:t>“set free from sin.” </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That being true, Paul asked, How can they live in it any longer?  Obviously believers cannot </a:t>
            </a:r>
            <a:r>
              <a:rPr lang="en-US" sz="2800" b="1" i="1" u="sng" dirty="0" smtClean="0">
                <a:effectLst>
                  <a:outerShdw blurRad="38100" dist="38100" dir="2700000" algn="tl">
                    <a:srgbClr val="000000">
                      <a:alpha val="43137"/>
                    </a:srgbClr>
                  </a:outerShdw>
                </a:effectLst>
                <a:latin typeface="Cambria" pitchFamily="18" charset="0"/>
              </a:rPr>
              <a:t>live</a:t>
            </a:r>
            <a:r>
              <a:rPr lang="en-US" sz="2800" b="1" dirty="0" smtClean="0">
                <a:latin typeface="Cambria" pitchFamily="18" charset="0"/>
              </a:rPr>
              <a:t> in sin if they </a:t>
            </a:r>
            <a:r>
              <a:rPr lang="en-US" sz="2800" b="1" i="1" u="sng" dirty="0" smtClean="0">
                <a:effectLst>
                  <a:outerShdw blurRad="38100" dist="38100" dir="2700000" algn="tl">
                    <a:srgbClr val="000000">
                      <a:alpha val="43137"/>
                    </a:srgbClr>
                  </a:outerShdw>
                </a:effectLst>
                <a:latin typeface="Cambria" pitchFamily="18" charset="0"/>
              </a:rPr>
              <a:t>died</a:t>
            </a:r>
            <a:r>
              <a:rPr lang="en-US" sz="2800" b="1" dirty="0" smtClean="0">
                <a:latin typeface="Cambria" pitchFamily="18" charset="0"/>
              </a:rPr>
              <a:t> to it.</a:t>
            </a:r>
            <a:endParaRPr lang="en-US" sz="28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word </a:t>
            </a:r>
            <a:r>
              <a:rPr lang="en-US" sz="2800" b="1" dirty="0" smtClean="0">
                <a:effectLst>
                  <a:outerShdw blurRad="38100" dist="38100" dir="2700000" algn="tl">
                    <a:srgbClr val="000000">
                      <a:alpha val="43137"/>
                    </a:srgbClr>
                  </a:outerShdw>
                </a:effectLst>
                <a:latin typeface="Cambria" pitchFamily="18" charset="0"/>
              </a:rPr>
              <a:t>“baptize”</a:t>
            </a:r>
            <a:r>
              <a:rPr lang="en-US" sz="2800" b="1" dirty="0" smtClean="0">
                <a:latin typeface="Cambria" pitchFamily="18" charset="0"/>
              </a:rPr>
              <a:t> is a transliteration of the Greek term </a:t>
            </a:r>
            <a:r>
              <a:rPr lang="en-US" sz="2800" b="1" i="1" dirty="0" smtClean="0">
                <a:effectLst>
                  <a:outerShdw blurRad="38100" dist="38100" dir="2700000" algn="tl">
                    <a:srgbClr val="000000">
                      <a:alpha val="43137"/>
                    </a:srgbClr>
                  </a:outerShdw>
                </a:effectLst>
                <a:latin typeface="Cambria" pitchFamily="18" charset="0"/>
              </a:rPr>
              <a:t>baptizo</a:t>
            </a:r>
            <a:r>
              <a:rPr lang="en-US" sz="2800" b="1" dirty="0" smtClean="0">
                <a:latin typeface="Cambria" pitchFamily="18" charset="0"/>
              </a:rPr>
              <a:t>, which means “</a:t>
            </a:r>
            <a:r>
              <a:rPr lang="en-US" sz="2800" b="1" dirty="0" smtClean="0">
                <a:effectLst>
                  <a:outerShdw blurRad="38100" dist="38100" dir="2700000" algn="tl">
                    <a:srgbClr val="000000">
                      <a:alpha val="43137"/>
                    </a:srgbClr>
                  </a:outerShdw>
                </a:effectLst>
                <a:latin typeface="Cambria" pitchFamily="18" charset="0"/>
              </a:rPr>
              <a:t>to immerse</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to submerge.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6:2 – 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All who have placed their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in Christ have been “</a:t>
            </a:r>
            <a:r>
              <a:rPr lang="en-US" sz="2800" b="1" dirty="0" smtClean="0">
                <a:effectLst>
                  <a:outerShdw blurRad="38100" dist="38100" dir="2700000" algn="tl">
                    <a:srgbClr val="000000">
                      <a:alpha val="43137"/>
                    </a:srgbClr>
                  </a:outerShdw>
                </a:effectLst>
                <a:latin typeface="Cambria" pitchFamily="18" charset="0"/>
              </a:rPr>
              <a:t>baptized into</a:t>
            </a:r>
            <a:r>
              <a:rPr lang="en-US" sz="2800" b="1" dirty="0" smtClean="0">
                <a:latin typeface="Cambria" pitchFamily="18" charset="0"/>
              </a:rPr>
              <a:t>” Him.  Water baptism does </a:t>
            </a:r>
            <a:r>
              <a:rPr lang="en-US" sz="2800" b="1" i="1" u="sng" dirty="0" smtClean="0">
                <a:latin typeface="Cambria" pitchFamily="18" charset="0"/>
              </a:rPr>
              <a:t>not</a:t>
            </a:r>
            <a:r>
              <a:rPr lang="en-US" sz="2800" b="1" dirty="0" smtClean="0">
                <a:latin typeface="Cambria" pitchFamily="18" charset="0"/>
              </a:rPr>
              <a:t> save, it’s an outward expression of an inward change (</a:t>
            </a:r>
            <a:r>
              <a:rPr lang="en-US" sz="2800" b="1" i="1" dirty="0" smtClean="0">
                <a:latin typeface="Cambria" pitchFamily="18" charset="0"/>
              </a:rPr>
              <a:t>cf.</a:t>
            </a:r>
            <a:r>
              <a:rPr lang="en-US" sz="2800" b="1" dirty="0" smtClean="0">
                <a:latin typeface="Cambria" pitchFamily="18" charset="0"/>
              </a:rPr>
              <a:t> circumcision).</a:t>
            </a:r>
            <a:r>
              <a:rPr lang="en-US" sz="2800" b="1" i="1" dirty="0" smtClean="0">
                <a:latin typeface="Cambria" pitchFamily="18" charset="0"/>
              </a:rPr>
              <a:t> </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That is, the believer is “</a:t>
            </a:r>
            <a:r>
              <a:rPr lang="en-US" sz="2800" b="1" dirty="0" smtClean="0">
                <a:effectLst>
                  <a:outerShdw blurRad="38100" dist="38100" dir="2700000" algn="tl">
                    <a:srgbClr val="000000">
                      <a:alpha val="43137"/>
                    </a:srgbClr>
                  </a:outerShdw>
                </a:effectLst>
                <a:latin typeface="Cambria" pitchFamily="18" charset="0"/>
              </a:rPr>
              <a:t>baptized</a:t>
            </a:r>
            <a:r>
              <a:rPr lang="en-US" sz="2800" b="1" dirty="0" smtClean="0">
                <a:latin typeface="Cambria" pitchFamily="18" charset="0"/>
              </a:rPr>
              <a:t>” (placed into) Christ and also into the body of Christ, and both are done by the Holy Spirit.</a:t>
            </a:r>
            <a:endParaRPr lang="en-US" sz="28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spiritual reality is that “</a:t>
            </a:r>
            <a:r>
              <a:rPr lang="en-US" sz="2800" b="1" dirty="0" smtClean="0">
                <a:effectLst>
                  <a:outerShdw blurRad="38100" dist="38100" dir="2700000" algn="tl">
                    <a:srgbClr val="000000">
                      <a:alpha val="43137"/>
                    </a:srgbClr>
                  </a:outerShdw>
                </a:effectLst>
                <a:latin typeface="Cambria" pitchFamily="18" charset="0"/>
              </a:rPr>
              <a:t>by faith</a:t>
            </a:r>
            <a:r>
              <a:rPr lang="en-US" sz="2800" b="1" dirty="0" smtClean="0">
                <a:latin typeface="Cambria" pitchFamily="18" charset="0"/>
              </a:rPr>
              <a:t>” believers are baptized </a:t>
            </a:r>
            <a:r>
              <a:rPr lang="en-US" sz="2800" b="1" i="1" u="sng" dirty="0" smtClean="0">
                <a:effectLst>
                  <a:outerShdw blurRad="38100" dist="38100" dir="2700000" algn="tl">
                    <a:srgbClr val="000000">
                      <a:alpha val="43137"/>
                    </a:srgbClr>
                  </a:outerShdw>
                </a:effectLst>
                <a:latin typeface="Cambria" pitchFamily="18" charset="0"/>
              </a:rPr>
              <a:t>into</a:t>
            </a:r>
            <a:r>
              <a:rPr lang="en-US" sz="2800" b="1" dirty="0" smtClean="0">
                <a:latin typeface="Cambria" pitchFamily="18" charset="0"/>
              </a:rPr>
              <a:t> Christ and thereby are </a:t>
            </a:r>
            <a:r>
              <a:rPr lang="en-US" sz="2800" b="1" i="1" u="sng" dirty="0" smtClean="0">
                <a:effectLst>
                  <a:outerShdw blurRad="38100" dist="38100" dir="2700000" algn="tl">
                    <a:srgbClr val="000000">
                      <a:alpha val="43137"/>
                    </a:srgbClr>
                  </a:outerShdw>
                </a:effectLst>
                <a:latin typeface="Cambria" pitchFamily="18" charset="0"/>
              </a:rPr>
              <a:t>united</a:t>
            </a:r>
            <a:r>
              <a:rPr lang="en-US" sz="2800" b="1" dirty="0" smtClean="0">
                <a:latin typeface="Cambria" pitchFamily="18" charset="0"/>
              </a:rPr>
              <a:t> and </a:t>
            </a:r>
            <a:r>
              <a:rPr lang="en-US" sz="2800" b="1" i="1" u="sng" dirty="0" smtClean="0">
                <a:effectLst>
                  <a:outerShdw blurRad="38100" dist="38100" dir="2700000" algn="tl">
                    <a:srgbClr val="000000">
                      <a:alpha val="43137"/>
                    </a:srgbClr>
                  </a:outerShdw>
                </a:effectLst>
                <a:latin typeface="Cambria" pitchFamily="18" charset="0"/>
              </a:rPr>
              <a:t>identified</a:t>
            </a:r>
            <a:r>
              <a:rPr lang="en-US" sz="2800" b="1" dirty="0" smtClean="0">
                <a:latin typeface="Cambria" pitchFamily="18" charset="0"/>
              </a:rPr>
              <a:t> with Him.  Christ died and we died with Him.  Christ </a:t>
            </a:r>
            <a:r>
              <a:rPr lang="en-US" sz="2800" b="1" i="1" u="sng" dirty="0" smtClean="0">
                <a:effectLst>
                  <a:outerShdw blurRad="38100" dist="38100" dir="2700000" algn="tl">
                    <a:srgbClr val="000000">
                      <a:alpha val="43137"/>
                    </a:srgbClr>
                  </a:outerShdw>
                </a:effectLst>
                <a:latin typeface="Cambria" pitchFamily="18" charset="0"/>
              </a:rPr>
              <a:t>rose</a:t>
            </a:r>
            <a:r>
              <a:rPr lang="en-US" sz="2800" b="1" dirty="0" smtClean="0">
                <a:latin typeface="Cambria" pitchFamily="18" charset="0"/>
              </a:rPr>
              <a:t> to new life, </a:t>
            </a:r>
            <a:r>
              <a:rPr lang="en-US" sz="2800" b="1" i="1" dirty="0" smtClean="0">
                <a:effectLst>
                  <a:outerShdw blurRad="38100" dist="38100" dir="2700000" algn="tl">
                    <a:srgbClr val="000000">
                      <a:alpha val="43137"/>
                    </a:srgbClr>
                  </a:outerShdw>
                </a:effectLst>
                <a:latin typeface="Cambria" pitchFamily="18" charset="0"/>
              </a:rPr>
              <a:t>and so shall we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6:2 – 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By virtue of our</a:t>
            </a:r>
            <a:r>
              <a:rPr lang="en-US" sz="2800" b="1" u="sng" dirty="0" smtClean="0">
                <a:latin typeface="Cambria" pitchFamily="18" charset="0"/>
              </a:rPr>
              <a:t> identification</a:t>
            </a:r>
            <a:r>
              <a:rPr lang="en-US" sz="2800" b="1" dirty="0" smtClean="0">
                <a:latin typeface="Cambria" pitchFamily="18" charset="0"/>
              </a:rPr>
              <a:t> with Jesus Christ, His death, and His resurrection, we have been </a:t>
            </a:r>
            <a:r>
              <a:rPr lang="en-US" sz="2800" b="1" i="1" dirty="0" smtClean="0">
                <a:effectLst>
                  <a:outerShdw blurRad="38100" dist="38100" dir="2700000" algn="tl">
                    <a:srgbClr val="000000">
                      <a:alpha val="43137"/>
                    </a:srgbClr>
                  </a:outerShdw>
                </a:effectLst>
                <a:latin typeface="Cambria" pitchFamily="18" charset="0"/>
              </a:rPr>
              <a:t>emancipated</a:t>
            </a:r>
            <a:r>
              <a:rPr lang="en-US" sz="2800" b="1" dirty="0" smtClean="0">
                <a:latin typeface="Cambria" pitchFamily="18" charset="0"/>
              </a:rPr>
              <a:t> from bondage to sin.</a:t>
            </a:r>
            <a:r>
              <a:rPr lang="en-US" sz="2800" b="1" i="1" dirty="0" smtClean="0">
                <a:latin typeface="Cambria" pitchFamily="18" charset="0"/>
              </a:rPr>
              <a:t> </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u="sng" dirty="0" smtClean="0">
                <a:latin typeface="Cambria" pitchFamily="18" charset="0"/>
              </a:rPr>
              <a:t>Identity</a:t>
            </a:r>
            <a:r>
              <a:rPr lang="en-US" sz="2800" b="1" dirty="0" smtClean="0">
                <a:latin typeface="Cambria" pitchFamily="18" charset="0"/>
              </a:rPr>
              <a:t> with Christ begins with belief, but it has ongoing consequences.  We were </a:t>
            </a:r>
            <a:r>
              <a:rPr lang="en-US" sz="2800" b="1" u="sng" dirty="0" smtClean="0">
                <a:latin typeface="Cambria" pitchFamily="18" charset="0"/>
              </a:rPr>
              <a:t>identified</a:t>
            </a:r>
            <a:r>
              <a:rPr lang="en-US" sz="2800" b="1" dirty="0" smtClean="0">
                <a:latin typeface="Cambria" pitchFamily="18" charset="0"/>
              </a:rPr>
              <a:t> with Jesus when He suffered </a:t>
            </a:r>
            <a:r>
              <a:rPr lang="en-US" sz="2800" b="1" i="1" dirty="0" smtClean="0">
                <a:effectLst>
                  <a:outerShdw blurRad="38100" dist="38100" dir="2700000" algn="tl">
                    <a:srgbClr val="000000">
                      <a:alpha val="43137"/>
                    </a:srgbClr>
                  </a:outerShdw>
                </a:effectLst>
                <a:latin typeface="Cambria" pitchFamily="18" charset="0"/>
              </a:rPr>
              <a:t>punishment</a:t>
            </a:r>
            <a:r>
              <a:rPr lang="en-US" sz="2800" b="1" dirty="0" smtClean="0">
                <a:latin typeface="Cambria" pitchFamily="18" charset="0"/>
              </a:rPr>
              <a:t> on the cross on our behalf and He </a:t>
            </a:r>
            <a:r>
              <a:rPr lang="en-US" sz="2800" b="1" i="1" dirty="0" smtClean="0">
                <a:effectLst>
                  <a:outerShdw blurRad="38100" dist="38100" dir="2700000" algn="tl">
                    <a:srgbClr val="000000">
                      <a:alpha val="43137"/>
                    </a:srgbClr>
                  </a:outerShdw>
                </a:effectLst>
                <a:latin typeface="Cambria" pitchFamily="18" charset="0"/>
              </a:rPr>
              <a:t>paid</a:t>
            </a:r>
            <a:r>
              <a:rPr lang="en-US" sz="2800" b="1" dirty="0" smtClean="0">
                <a:latin typeface="Cambria" pitchFamily="18" charset="0"/>
              </a:rPr>
              <a:t> the legal penalty for sin in our place.</a:t>
            </a:r>
            <a:endParaRPr lang="en-US" sz="28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 then </a:t>
            </a:r>
            <a:r>
              <a:rPr lang="en-US" sz="2800" b="1" u="sng" dirty="0" smtClean="0">
                <a:latin typeface="Cambria" pitchFamily="18" charset="0"/>
              </a:rPr>
              <a:t>credited</a:t>
            </a:r>
            <a:r>
              <a:rPr lang="en-US" sz="2800" b="1" dirty="0" smtClean="0">
                <a:latin typeface="Cambria" pitchFamily="18" charset="0"/>
              </a:rPr>
              <a:t> His Son’s righteousness to our moral accounts, and we receive this </a:t>
            </a:r>
            <a:r>
              <a:rPr lang="en-US" sz="2800" b="1" i="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through faith.  But </a:t>
            </a:r>
            <a:r>
              <a:rPr lang="en-US" sz="2800" b="1" i="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doesn’t stop there.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6:2 – 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u="sng" dirty="0" smtClean="0">
                <a:latin typeface="Cambria" pitchFamily="18" charset="0"/>
              </a:rPr>
              <a:t>Identification</a:t>
            </a:r>
            <a:r>
              <a:rPr lang="en-US" sz="2800" b="1" dirty="0" smtClean="0">
                <a:latin typeface="Cambria" pitchFamily="18" charset="0"/>
              </a:rPr>
              <a:t> allows the believer to partake of everything the Son of God enjoys.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To help believers make the most of this gift, Paul first explains the intricacies of this vital Christian truth (</a:t>
            </a:r>
            <a:r>
              <a:rPr lang="en-US" sz="2800" b="1" dirty="0" smtClean="0">
                <a:effectLst>
                  <a:outerShdw blurRad="38100" dist="38100" dir="2700000" algn="tl">
                    <a:srgbClr val="000000">
                      <a:alpha val="43137"/>
                    </a:srgbClr>
                  </a:outerShdw>
                </a:effectLst>
                <a:latin typeface="Cambria" pitchFamily="18" charset="0"/>
              </a:rPr>
              <a:t>6:4-10</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Explains the significance of identification (</a:t>
            </a:r>
            <a:r>
              <a:rPr lang="en-US" sz="2800" b="1" dirty="0" smtClean="0">
                <a:effectLst>
                  <a:outerShdw blurRad="38100" dist="38100" dir="2700000" algn="tl">
                    <a:srgbClr val="000000">
                      <a:alpha val="43137"/>
                    </a:srgbClr>
                  </a:outerShdw>
                </a:effectLst>
                <a:latin typeface="Cambria" pitchFamily="18" charset="0"/>
              </a:rPr>
              <a:t>6:11-12</a:t>
            </a:r>
            <a:r>
              <a:rPr lang="en-US" sz="2800" b="1" dirty="0" smtClean="0">
                <a:latin typeface="Cambria" pitchFamily="18" charset="0"/>
              </a:rPr>
              <a:t>), and then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Concludes with an explanation of how to apply it (</a:t>
            </a:r>
            <a:r>
              <a:rPr lang="en-US" sz="2800" b="1" dirty="0" smtClean="0">
                <a:effectLst>
                  <a:outerShdw blurRad="38100" dist="38100" dir="2700000" algn="tl">
                    <a:srgbClr val="000000">
                      <a:alpha val="43137"/>
                    </a:srgbClr>
                  </a:outerShdw>
                </a:effectLst>
                <a:latin typeface="Cambria" pitchFamily="18" charset="0"/>
              </a:rPr>
              <a:t>6:12</a:t>
            </a:r>
            <a:r>
              <a:rPr lang="en-US" sz="2800" b="1" dirty="0" smtClean="0">
                <a:latin typeface="Cambria" pitchFamily="18" charset="0"/>
              </a:rPr>
              <a:t>).</a:t>
            </a:r>
            <a:r>
              <a:rPr lang="en-US" sz="2800" b="1" i="1" dirty="0" smtClean="0">
                <a:latin typeface="Cambria" pitchFamily="18" charset="0"/>
              </a:rPr>
              <a:t> </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6:2 – 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02425" y="3105895"/>
            <a:ext cx="5879298"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ndara" pitchFamily="34" charset="0"/>
              </a:rPr>
              <a:t>“Dying To Live”</a:t>
            </a:r>
            <a:endParaRPr lang="en-US" sz="2800" dirty="0">
              <a:effectLst>
                <a:outerShdw blurRad="38100" dist="38100" dir="2700000" algn="tl">
                  <a:srgbClr val="000000">
                    <a:alpha val="43137"/>
                  </a:srgbClr>
                </a:outerShdw>
              </a:effectLst>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283154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4</a:t>
            </a:r>
            <a:r>
              <a:rPr lang="en-US" sz="3200" i="1" dirty="0" smtClean="0">
                <a:latin typeface="Georgia" pitchFamily="18" charset="0"/>
              </a:rPr>
              <a:t>Therefore we are buried with him by baptism into death: that like as Christ was raised up from the dead by the glory of the Father, even so we also should walk in newness of life.  </a:t>
            </a:r>
          </a:p>
        </p:txBody>
      </p:sp>
      <p:cxnSp>
        <p:nvCxnSpPr>
          <p:cNvPr id="15" name="Straight Connector 14"/>
          <p:cNvCxnSpPr/>
          <p:nvPr/>
        </p:nvCxnSpPr>
        <p:spPr>
          <a:xfrm>
            <a:off x="3810000" y="17526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33400" y="27432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533400" y="3733800"/>
            <a:ext cx="25603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Therefore indicates a logical continuation of what he has just written, it further explains the truth of the prior verse (</a:t>
            </a:r>
            <a:r>
              <a:rPr lang="en-US" sz="2800" b="1" dirty="0" smtClean="0">
                <a:effectLst>
                  <a:outerShdw blurRad="38100" dist="38100" dir="2700000" algn="tl">
                    <a:srgbClr val="000000">
                      <a:alpha val="43137"/>
                    </a:srgbClr>
                  </a:outerShdw>
                </a:effectLst>
                <a:latin typeface="Cambria" pitchFamily="18" charset="0"/>
              </a:rPr>
              <a:t>6:3</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a:t>
            </a:r>
            <a:r>
              <a:rPr lang="en-US" sz="2800" b="1" u="sng" dirty="0" smtClean="0">
                <a:effectLst>
                  <a:outerShdw blurRad="38100" dist="38100" dir="2700000" algn="tl">
                    <a:srgbClr val="000000">
                      <a:alpha val="43137"/>
                    </a:srgbClr>
                  </a:outerShdw>
                </a:effectLst>
                <a:latin typeface="Cambria" pitchFamily="18" charset="0"/>
              </a:rPr>
              <a:t>baptism</a:t>
            </a:r>
            <a:r>
              <a:rPr lang="en-US" sz="2800" b="1" dirty="0" smtClean="0">
                <a:latin typeface="Cambria" pitchFamily="18" charset="0"/>
              </a:rPr>
              <a:t> of </a:t>
            </a:r>
            <a:r>
              <a:rPr lang="en-US" sz="2800" b="1" dirty="0" smtClean="0">
                <a:effectLst>
                  <a:outerShdw blurRad="38100" dist="38100" dir="2700000" algn="tl">
                    <a:srgbClr val="000000">
                      <a:alpha val="43137"/>
                    </a:srgbClr>
                  </a:outerShdw>
                </a:effectLst>
                <a:latin typeface="Cambria" pitchFamily="18" charset="0"/>
              </a:rPr>
              <a:t>6:4</a:t>
            </a:r>
            <a:r>
              <a:rPr lang="en-US" sz="2800" b="1" dirty="0" smtClean="0">
                <a:latin typeface="Cambria" pitchFamily="18" charset="0"/>
              </a:rPr>
              <a:t> is the same as that in </a:t>
            </a:r>
            <a:r>
              <a:rPr lang="en-US" sz="2800" b="1" dirty="0" smtClean="0">
                <a:effectLst>
                  <a:outerShdw blurRad="38100" dist="38100" dir="2700000" algn="tl">
                    <a:srgbClr val="000000">
                      <a:alpha val="43137"/>
                    </a:srgbClr>
                  </a:outerShdw>
                </a:effectLst>
                <a:latin typeface="Cambria" pitchFamily="18" charset="0"/>
              </a:rPr>
              <a:t>6:3</a:t>
            </a:r>
            <a:r>
              <a:rPr lang="en-US" sz="2800" b="1" dirty="0" smtClean="0">
                <a:latin typeface="Cambria" pitchFamily="18" charset="0"/>
              </a:rPr>
              <a:t> – spiritual, </a:t>
            </a:r>
            <a:r>
              <a:rPr lang="en-US" sz="2800" b="1" i="1" dirty="0" smtClean="0">
                <a:latin typeface="Cambria" pitchFamily="18" charset="0"/>
              </a:rPr>
              <a:t>not water</a:t>
            </a:r>
            <a:r>
              <a:rPr lang="en-US" sz="2800" b="1" dirty="0" smtClean="0">
                <a:latin typeface="Cambria" pitchFamily="18" charset="0"/>
              </a:rPr>
              <a:t>.  Keep in mind, salvation is </a:t>
            </a:r>
            <a:r>
              <a:rPr lang="en-US" sz="2800" b="1" i="1" u="sng" dirty="0" smtClean="0">
                <a:latin typeface="Cambria" pitchFamily="18" charset="0"/>
              </a:rPr>
              <a:t>not</a:t>
            </a:r>
            <a:r>
              <a:rPr lang="en-US" sz="2800" b="1" dirty="0" smtClean="0">
                <a:latin typeface="Cambria" pitchFamily="18" charset="0"/>
              </a:rPr>
              <a:t> through a pool of water, but </a:t>
            </a:r>
            <a:r>
              <a:rPr lang="en-US" sz="2800" b="1" i="1" dirty="0" smtClean="0">
                <a:effectLst>
                  <a:outerShdw blurRad="38100" dist="38100" dir="2700000" algn="tl">
                    <a:srgbClr val="000000">
                      <a:alpha val="43137"/>
                    </a:srgbClr>
                  </a:outerShdw>
                </a:effectLst>
                <a:latin typeface="Cambria" pitchFamily="18" charset="0"/>
              </a:rPr>
              <a:t>by faith alone</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1Cor. 12:13</a:t>
            </a:r>
            <a:r>
              <a:rPr lang="en-US" sz="2800" b="1" dirty="0" smtClean="0">
                <a:latin typeface="Cambria" pitchFamily="18" charset="0"/>
              </a:rPr>
              <a:t>, the Holy Spirit “</a:t>
            </a:r>
            <a:r>
              <a:rPr lang="en-US" sz="2800" b="1" dirty="0" smtClean="0">
                <a:effectLst>
                  <a:outerShdw blurRad="38100" dist="38100" dir="2700000" algn="tl">
                    <a:srgbClr val="000000">
                      <a:alpha val="43137"/>
                    </a:srgbClr>
                  </a:outerShdw>
                </a:effectLst>
                <a:latin typeface="Cambria" pitchFamily="18" charset="0"/>
              </a:rPr>
              <a:t>baptizes</a:t>
            </a:r>
            <a:r>
              <a:rPr lang="en-US" sz="2800" b="1" dirty="0" smtClean="0">
                <a:latin typeface="Cambria" pitchFamily="18" charset="0"/>
              </a:rPr>
              <a:t>” (unites) believers into the Body of Christ (</a:t>
            </a:r>
            <a:r>
              <a:rPr lang="en-US" sz="2800" b="1" i="1" dirty="0" smtClean="0">
                <a:latin typeface="Cambria" pitchFamily="18" charset="0"/>
              </a:rPr>
              <a:t>church</a:t>
            </a:r>
            <a:r>
              <a:rPr lang="en-US" sz="2800" b="1" dirty="0" smtClean="0">
                <a:latin typeface="Cambria" pitchFamily="18" charset="0"/>
              </a:rPr>
              <a:t>) and with one another.  In </a:t>
            </a:r>
            <a:r>
              <a:rPr lang="en-US" sz="2800" b="1" dirty="0" smtClean="0">
                <a:effectLst>
                  <a:outerShdw blurRad="38100" dist="38100" dir="2700000" algn="tl">
                    <a:srgbClr val="000000">
                      <a:alpha val="43137"/>
                    </a:srgbClr>
                  </a:outerShdw>
                </a:effectLst>
                <a:latin typeface="Cambria" pitchFamily="18" charset="0"/>
              </a:rPr>
              <a:t>Romans 6</a:t>
            </a:r>
            <a:r>
              <a:rPr lang="en-US" sz="2800" b="1" dirty="0" smtClean="0">
                <a:latin typeface="Cambria" pitchFamily="18" charset="0"/>
              </a:rPr>
              <a:t>, “baptism” is our union with Jesus Christ Himself.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concept of </a:t>
            </a:r>
            <a:r>
              <a:rPr lang="en-US" sz="2800" b="1" u="sng" dirty="0" smtClean="0">
                <a:latin typeface="Cambria" pitchFamily="18" charset="0"/>
              </a:rPr>
              <a:t>identification</a:t>
            </a:r>
            <a:r>
              <a:rPr lang="en-US" sz="2800" b="1" dirty="0" smtClean="0">
                <a:latin typeface="Cambria" pitchFamily="18" charset="0"/>
              </a:rPr>
              <a:t> explains our </a:t>
            </a:r>
            <a:r>
              <a:rPr lang="en-US" sz="2800" b="1" i="1" dirty="0" smtClean="0">
                <a:effectLst>
                  <a:outerShdw blurRad="38100" dist="38100" dir="2700000" algn="tl">
                    <a:srgbClr val="000000">
                      <a:alpha val="43137"/>
                    </a:srgbClr>
                  </a:outerShdw>
                </a:effectLst>
                <a:latin typeface="Cambria" pitchFamily="18" charset="0"/>
              </a:rPr>
              <a:t>union</a:t>
            </a:r>
            <a:r>
              <a:rPr lang="en-US" sz="2800" b="1" dirty="0" smtClean="0">
                <a:latin typeface="Cambria" pitchFamily="18" charset="0"/>
              </a:rPr>
              <a:t> with Christ.  Paul’s point is that this </a:t>
            </a:r>
            <a:r>
              <a:rPr lang="en-US" sz="2800" b="1" i="1" dirty="0" smtClean="0">
                <a:effectLst>
                  <a:outerShdw blurRad="38100" dist="38100" dir="2700000" algn="tl">
                    <a:srgbClr val="000000">
                      <a:alpha val="43137"/>
                    </a:srgbClr>
                  </a:outerShdw>
                </a:effectLst>
                <a:latin typeface="Cambria" pitchFamily="18" charset="0"/>
              </a:rPr>
              <a:t>union</a:t>
            </a:r>
            <a:r>
              <a:rPr lang="en-US" sz="2800" b="1" dirty="0" smtClean="0">
                <a:latin typeface="Cambria" pitchFamily="18" charset="0"/>
              </a:rPr>
              <a:t> with Jesus is not merely “</a:t>
            </a:r>
            <a:r>
              <a:rPr lang="en-US" sz="2800" b="1" dirty="0" smtClean="0">
                <a:effectLst>
                  <a:outerShdw blurRad="38100" dist="38100" dir="2700000" algn="tl">
                    <a:srgbClr val="000000">
                      <a:alpha val="43137"/>
                    </a:srgbClr>
                  </a:outerShdw>
                </a:effectLst>
                <a:latin typeface="Cambria" pitchFamily="18" charset="0"/>
              </a:rPr>
              <a:t>legal</a:t>
            </a:r>
            <a:r>
              <a:rPr lang="en-US" sz="2800" b="1" dirty="0" smtClean="0">
                <a:latin typeface="Cambria" pitchFamily="18" charset="0"/>
              </a:rPr>
              <a:t>” but is real.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Because we who believe are now “</a:t>
            </a:r>
            <a:r>
              <a:rPr lang="en-US" sz="2800" b="1" dirty="0" smtClean="0">
                <a:effectLst>
                  <a:outerShdw blurRad="38100" dist="38100" dir="2700000" algn="tl">
                    <a:srgbClr val="000000">
                      <a:alpha val="43137"/>
                    </a:srgbClr>
                  </a:outerShdw>
                </a:effectLst>
                <a:latin typeface="Cambria" pitchFamily="18" charset="0"/>
              </a:rPr>
              <a:t>in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Christ</a:t>
            </a:r>
            <a:r>
              <a:rPr lang="en-US" sz="2800" b="1" dirty="0" smtClean="0">
                <a:latin typeface="Cambria" pitchFamily="18" charset="0"/>
              </a:rPr>
              <a:t>,” His death </a:t>
            </a:r>
            <a:r>
              <a:rPr lang="en-US" sz="2800" b="1" i="1" u="sng" dirty="0" smtClean="0">
                <a:effectLst>
                  <a:outerShdw blurRad="38100" dist="38100" dir="2700000" algn="tl">
                    <a:srgbClr val="000000">
                      <a:alpha val="43137"/>
                    </a:srgbClr>
                  </a:outerShdw>
                </a:effectLst>
                <a:latin typeface="Cambria" pitchFamily="18" charset="0"/>
              </a:rPr>
              <a:t>is</a:t>
            </a:r>
            <a:r>
              <a:rPr lang="en-US" sz="2800" b="1" dirty="0" smtClean="0">
                <a:latin typeface="Cambria" pitchFamily="18" charset="0"/>
              </a:rPr>
              <a:t> our death, and His resurrection </a:t>
            </a:r>
            <a:r>
              <a:rPr lang="en-US" sz="2800" b="1" i="1" u="sng" dirty="0" smtClean="0">
                <a:effectLst>
                  <a:outerShdw blurRad="38100" dist="38100" dir="2700000" algn="tl">
                    <a:srgbClr val="000000">
                      <a:alpha val="43137"/>
                    </a:srgbClr>
                  </a:outerShdw>
                </a:effectLst>
                <a:latin typeface="Cambria" pitchFamily="18" charset="0"/>
              </a:rPr>
              <a:t>is</a:t>
            </a:r>
            <a:r>
              <a:rPr lang="en-US" sz="2800" b="1" dirty="0" smtClean="0">
                <a:latin typeface="Cambria" pitchFamily="18" charset="0"/>
              </a:rPr>
              <a:t> our resurrection.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Being “</a:t>
            </a:r>
            <a:r>
              <a:rPr lang="en-US" sz="2800" b="1" dirty="0" smtClean="0">
                <a:effectLst>
                  <a:outerShdw blurRad="38100" dist="38100" dir="2700000" algn="tl">
                    <a:srgbClr val="000000">
                      <a:alpha val="43137"/>
                    </a:srgbClr>
                  </a:outerShdw>
                </a:effectLst>
                <a:latin typeface="Cambria" pitchFamily="18" charset="0"/>
              </a:rPr>
              <a:t>in Christ</a:t>
            </a:r>
            <a:r>
              <a:rPr lang="en-US" sz="2800" b="1" dirty="0" smtClean="0">
                <a:latin typeface="Cambria" pitchFamily="18" charset="0"/>
              </a:rPr>
              <a:t>” is the very root and essence of the new life of the Christian.  We have passed from death to life.  We are not “</a:t>
            </a:r>
            <a:r>
              <a:rPr lang="en-US" sz="2800" b="1" dirty="0" smtClean="0">
                <a:effectLst>
                  <a:outerShdw blurRad="38100" dist="38100" dir="2700000" algn="tl">
                    <a:srgbClr val="000000">
                      <a:alpha val="43137"/>
                    </a:srgbClr>
                  </a:outerShdw>
                </a:effectLst>
                <a:latin typeface="Cambria" pitchFamily="18" charset="0"/>
              </a:rPr>
              <a:t>in the flesh</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in sin</a:t>
            </a:r>
            <a:r>
              <a:rPr lang="en-US" sz="2800" b="1" dirty="0" smtClean="0">
                <a:latin typeface="Cambria" pitchFamily="18" charset="0"/>
              </a:rPr>
              <a:t>” anymore.  It is as if we were citizens of a new country – </a:t>
            </a:r>
            <a:r>
              <a:rPr lang="en-US" sz="2800" b="1" i="1" dirty="0" smtClean="0">
                <a:effectLst>
                  <a:outerShdw blurRad="38100" dist="38100" dir="2700000" algn="tl">
                    <a:srgbClr val="000000">
                      <a:alpha val="43137"/>
                    </a:srgbClr>
                  </a:outerShdw>
                </a:effectLst>
                <a:latin typeface="Cambria" pitchFamily="18" charset="0"/>
              </a:rPr>
              <a:t>in Christ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alpha val="85000"/>
          </a:schemeClr>
        </a:solidFill>
        <a:effectLst/>
      </p:bgPr>
    </p:bg>
    <p:spTree>
      <p:nvGrpSpPr>
        <p:cNvPr id="1" name=""/>
        <p:cNvGrpSpPr/>
        <p:nvPr/>
      </p:nvGrpSpPr>
      <p:grpSpPr>
        <a:xfrm>
          <a:off x="0" y="0"/>
          <a:ext cx="0" cy="0"/>
          <a:chOff x="0" y="0"/>
          <a:chExt cx="0" cy="0"/>
        </a:xfrm>
      </p:grpSpPr>
      <p:pic>
        <p:nvPicPr>
          <p:cNvPr id="2" name="Picture 1" descr="6 - 4 baptism2.jpg"/>
          <p:cNvPicPr>
            <a:picLocks noChangeAspect="1"/>
          </p:cNvPicPr>
          <p:nvPr/>
        </p:nvPicPr>
        <p:blipFill>
          <a:blip r:embed="rId2" cstate="print"/>
          <a:srcRect r="6667"/>
          <a:stretch>
            <a:fillRect/>
          </a:stretch>
        </p:blipFill>
        <p:spPr>
          <a:xfrm>
            <a:off x="0" y="0"/>
            <a:ext cx="9171702" cy="6858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6:5 – 7</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4308872"/>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5</a:t>
            </a:r>
            <a:r>
              <a:rPr lang="en-US" sz="3200" i="1" dirty="0" smtClean="0">
                <a:latin typeface="Georgia" pitchFamily="18" charset="0"/>
              </a:rPr>
              <a:t>For if we have been planted together (united) in the likeness of his death, we shall be also in the likeness of his resurrection:  </a:t>
            </a:r>
            <a:r>
              <a:rPr lang="en-US" sz="3200" b="1" baseline="30000" dirty="0" smtClean="0">
                <a:effectLst>
                  <a:outerShdw blurRad="38100" dist="38100" dir="2700000" algn="tl">
                    <a:srgbClr val="000000">
                      <a:alpha val="43137"/>
                    </a:srgbClr>
                  </a:outerShdw>
                </a:effectLst>
                <a:latin typeface="Georgia" pitchFamily="18" charset="0"/>
              </a:rPr>
              <a:t>6</a:t>
            </a:r>
            <a:r>
              <a:rPr lang="en-US" sz="3200" i="1" dirty="0" smtClean="0">
                <a:latin typeface="Georgia" pitchFamily="18" charset="0"/>
              </a:rPr>
              <a:t>Knowing this, that our old man (self) is crucified with him, that the body of sin might be destroyed, that henceforth we should not serve sin.  </a:t>
            </a:r>
            <a:r>
              <a:rPr lang="en-US" sz="3200" b="1" baseline="30000" dirty="0" smtClean="0">
                <a:effectLst>
                  <a:outerShdw blurRad="38100" dist="38100" dir="2700000" algn="tl">
                    <a:srgbClr val="000000">
                      <a:alpha val="43137"/>
                    </a:srgbClr>
                  </a:outerShdw>
                </a:effectLst>
                <a:latin typeface="Georgia" pitchFamily="18" charset="0"/>
              </a:rPr>
              <a:t>7</a:t>
            </a:r>
            <a:r>
              <a:rPr lang="en-US" sz="3200" i="1" dirty="0" smtClean="0">
                <a:latin typeface="Georgia" pitchFamily="18" charset="0"/>
              </a:rPr>
              <a:t>For he that is dead is freed from sin.    </a:t>
            </a:r>
          </a:p>
        </p:txBody>
      </p:sp>
      <p:cxnSp>
        <p:nvCxnSpPr>
          <p:cNvPr id="15" name="Straight Connector 14"/>
          <p:cNvCxnSpPr/>
          <p:nvPr/>
        </p:nvCxnSpPr>
        <p:spPr>
          <a:xfrm>
            <a:off x="5791200" y="22098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562600" y="2667000"/>
            <a:ext cx="21945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533400" y="5105400"/>
            <a:ext cx="24688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pic>
        <p:nvPicPr>
          <p:cNvPr id="3" name="Picture 2" descr="6 - 6-7 text.jpg"/>
          <p:cNvPicPr>
            <a:picLocks noChangeAspect="1"/>
          </p:cNvPicPr>
          <p:nvPr/>
        </p:nvPicPr>
        <p:blipFill>
          <a:blip r:embed="rId2" cstate="print"/>
          <a:stretch>
            <a:fillRect/>
          </a:stretch>
        </p:blipFill>
        <p:spPr>
          <a:xfrm>
            <a:off x="1219200" y="228600"/>
            <a:ext cx="6553200" cy="6400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Sanctification</a:t>
            </a:r>
            <a:r>
              <a:rPr lang="en-US" sz="2800" b="1" dirty="0" smtClean="0">
                <a:latin typeface="Cambria" pitchFamily="18" charset="0"/>
              </a:rPr>
              <a:t> begins with regeneration, the implanting of spiritual life in a believer.  From there, </a:t>
            </a:r>
            <a:r>
              <a:rPr lang="en-US" sz="2800" b="1" dirty="0" smtClean="0">
                <a:effectLst>
                  <a:outerShdw blurRad="38100" dist="38100" dir="2700000" algn="tl">
                    <a:srgbClr val="000000">
                      <a:alpha val="43137"/>
                    </a:srgbClr>
                  </a:outerShdw>
                </a:effectLst>
                <a:latin typeface="Cambria" pitchFamily="18" charset="0"/>
              </a:rPr>
              <a:t>sanctification</a:t>
            </a:r>
            <a:r>
              <a:rPr lang="en-US" sz="2800" b="1" dirty="0" smtClean="0">
                <a:latin typeface="Cambria" pitchFamily="18" charset="0"/>
              </a:rPr>
              <a:t> progressively separates a believer from </a:t>
            </a:r>
            <a:r>
              <a:rPr lang="en-US" sz="2800" b="1" i="1" dirty="0" smtClean="0">
                <a:effectLst>
                  <a:outerShdw blurRad="38100" dist="38100" dir="2700000" algn="tl">
                    <a:srgbClr val="000000">
                      <a:alpha val="43137"/>
                    </a:srgbClr>
                  </a:outerShdw>
                </a:effectLst>
                <a:latin typeface="Cambria" pitchFamily="18" charset="0"/>
              </a:rPr>
              <a:t>sinner</a:t>
            </a:r>
            <a:r>
              <a:rPr lang="en-US" sz="2800" b="1" dirty="0" smtClean="0">
                <a:latin typeface="Cambria" pitchFamily="18" charset="0"/>
              </a:rPr>
              <a:t> to </a:t>
            </a:r>
            <a:r>
              <a:rPr lang="en-US" sz="2800" b="1" i="1" dirty="0" smtClean="0">
                <a:effectLst>
                  <a:outerShdw blurRad="38100" dist="38100" dir="2700000" algn="tl">
                    <a:srgbClr val="000000">
                      <a:alpha val="43137"/>
                    </a:srgbClr>
                  </a:outerShdw>
                </a:effectLst>
                <a:latin typeface="Cambria" pitchFamily="18" charset="0"/>
              </a:rPr>
              <a:t>saint</a:t>
            </a:r>
            <a:r>
              <a:rPr lang="en-US" sz="2800" b="1" dirty="0" smtClean="0">
                <a:latin typeface="Cambria" pitchFamily="18" charset="0"/>
              </a:rPr>
              <a:t> and transforms his total life experience toward </a:t>
            </a:r>
            <a:r>
              <a:rPr lang="en-US" sz="2800" b="1" i="1" dirty="0" smtClean="0">
                <a:effectLst>
                  <a:outerShdw blurRad="38100" dist="38100" dir="2700000" algn="tl">
                    <a:srgbClr val="000000">
                      <a:alpha val="43137"/>
                    </a:srgbClr>
                  </a:outerShdw>
                </a:effectLst>
                <a:latin typeface="Cambria" pitchFamily="18" charset="0"/>
              </a:rPr>
              <a:t>holiness</a:t>
            </a:r>
            <a:r>
              <a:rPr lang="en-US" sz="2800" b="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purity</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“Since (</a:t>
            </a:r>
            <a:r>
              <a:rPr lang="en-US" sz="2800" b="1" i="1" dirty="0" smtClean="0">
                <a:latin typeface="Cambria" pitchFamily="18" charset="0"/>
              </a:rPr>
              <a:t>not if</a:t>
            </a:r>
            <a:r>
              <a:rPr lang="en-US" sz="2800" b="1" dirty="0" smtClean="0">
                <a:latin typeface="Cambria" pitchFamily="18" charset="0"/>
              </a:rPr>
              <a:t>) we have become </a:t>
            </a:r>
            <a:r>
              <a:rPr lang="en-US" sz="2800" b="1" i="1" dirty="0" smtClean="0">
                <a:effectLst>
                  <a:outerShdw blurRad="38100" dist="38100" dir="2700000" algn="tl">
                    <a:srgbClr val="000000">
                      <a:alpha val="43137"/>
                    </a:srgbClr>
                  </a:outerShdw>
                </a:effectLst>
                <a:latin typeface="Cambria" pitchFamily="18" charset="0"/>
              </a:rPr>
              <a:t>united</a:t>
            </a:r>
            <a:r>
              <a:rPr lang="en-US" sz="2800" b="1" dirty="0" smtClean="0">
                <a:latin typeface="Cambria" pitchFamily="18" charset="0"/>
              </a:rPr>
              <a:t> in the likeness of His </a:t>
            </a:r>
            <a:r>
              <a:rPr lang="en-US" sz="2800" b="1" u="sng"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because this statement is true . . .  it affirms the certainty of the second clause of the sentence, which promises that believers are </a:t>
            </a:r>
            <a:r>
              <a:rPr lang="en-US" sz="2800" b="1" i="1" dirty="0" smtClean="0">
                <a:effectLst>
                  <a:outerShdw blurRad="38100" dist="38100" dir="2700000" algn="tl">
                    <a:srgbClr val="000000">
                      <a:alpha val="43137"/>
                    </a:srgbClr>
                  </a:outerShdw>
                </a:effectLst>
                <a:latin typeface="Cambria" pitchFamily="18" charset="0"/>
              </a:rPr>
              <a:t>united</a:t>
            </a:r>
            <a:r>
              <a:rPr lang="en-US" sz="2800" b="1" dirty="0" smtClean="0">
                <a:latin typeface="Cambria" pitchFamily="18" charset="0"/>
              </a:rPr>
              <a:t> with Christ in the likeness of His </a:t>
            </a:r>
            <a:r>
              <a:rPr lang="en-US" sz="2800" b="1" u="sng" dirty="0" smtClean="0">
                <a:effectLst>
                  <a:outerShdw blurRad="38100" dist="38100" dir="2700000" algn="tl">
                    <a:srgbClr val="000000">
                      <a:alpha val="43137"/>
                    </a:srgbClr>
                  </a:outerShdw>
                </a:effectLst>
                <a:latin typeface="Cambria" pitchFamily="18" charset="0"/>
              </a:rPr>
              <a:t>resurrection</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6:5 – 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 believer’s </a:t>
            </a:r>
            <a:r>
              <a:rPr lang="en-US" sz="2800" b="1" i="1" dirty="0" smtClean="0">
                <a:effectLst>
                  <a:outerShdw blurRad="38100" dist="38100" dir="2700000" algn="tl">
                    <a:srgbClr val="000000">
                      <a:alpha val="43137"/>
                    </a:srgbClr>
                  </a:outerShdw>
                </a:effectLst>
                <a:latin typeface="Cambria" pitchFamily="18" charset="0"/>
              </a:rPr>
              <a:t>“old man”</a:t>
            </a:r>
            <a:r>
              <a:rPr lang="en-US" sz="2800" b="1" dirty="0" smtClean="0">
                <a:latin typeface="Cambria" pitchFamily="18" charset="0"/>
              </a:rPr>
              <a:t> is that person as he or she was </a:t>
            </a:r>
            <a:r>
              <a:rPr lang="en-US" sz="2800" b="1" i="1" u="sng" dirty="0" smtClean="0">
                <a:latin typeface="Cambria" pitchFamily="18" charset="0"/>
              </a:rPr>
              <a:t>before</a:t>
            </a:r>
            <a:r>
              <a:rPr lang="en-US" sz="2800" b="1" dirty="0" smtClean="0">
                <a:latin typeface="Cambria" pitchFamily="18" charset="0"/>
              </a:rPr>
              <a:t> he or she trusted Christ, when still under sin (</a:t>
            </a:r>
            <a:r>
              <a:rPr lang="en-US" sz="2800" b="1" dirty="0" smtClean="0">
                <a:effectLst>
                  <a:outerShdw blurRad="38100" dist="38100" dir="2700000" algn="tl">
                    <a:srgbClr val="000000">
                      <a:alpha val="43137"/>
                    </a:srgbClr>
                  </a:outerShdw>
                </a:effectLst>
                <a:latin typeface="Cambria" pitchFamily="18" charset="0"/>
              </a:rPr>
              <a:t>3:9</a:t>
            </a:r>
            <a:r>
              <a:rPr lang="en-US" sz="2800" b="1" dirty="0" smtClean="0">
                <a:latin typeface="Cambria" pitchFamily="18" charset="0"/>
              </a:rPr>
              <a:t>), powerless and ungodly (</a:t>
            </a:r>
            <a:r>
              <a:rPr lang="en-US" sz="2800" b="1" dirty="0" smtClean="0">
                <a:effectLst>
                  <a:outerShdw blurRad="38100" dist="38100" dir="2700000" algn="tl">
                    <a:srgbClr val="000000">
                      <a:alpha val="43137"/>
                    </a:srgbClr>
                  </a:outerShdw>
                </a:effectLst>
                <a:latin typeface="Cambria" pitchFamily="18" charset="0"/>
              </a:rPr>
              <a:t>5:6</a:t>
            </a:r>
            <a:r>
              <a:rPr lang="en-US" sz="2800" b="1" dirty="0" smtClean="0">
                <a:latin typeface="Cambria" pitchFamily="18" charset="0"/>
              </a:rPr>
              <a:t>), a sinner (</a:t>
            </a:r>
            <a:r>
              <a:rPr lang="en-US" sz="2800" b="1" dirty="0" smtClean="0">
                <a:effectLst>
                  <a:outerShdw blurRad="38100" dist="38100" dir="2700000" algn="tl">
                    <a:srgbClr val="000000">
                      <a:alpha val="43137"/>
                    </a:srgbClr>
                  </a:outerShdw>
                </a:effectLst>
                <a:latin typeface="Cambria" pitchFamily="18" charset="0"/>
              </a:rPr>
              <a:t>5:8</a:t>
            </a:r>
            <a:r>
              <a:rPr lang="en-US" sz="2800" b="1" dirty="0" smtClean="0">
                <a:latin typeface="Cambria" pitchFamily="18" charset="0"/>
              </a:rPr>
              <a:t>), and an enemy of God (</a:t>
            </a:r>
            <a:r>
              <a:rPr lang="en-US" sz="2800" b="1" dirty="0" smtClean="0">
                <a:effectLst>
                  <a:outerShdw blurRad="38100" dist="38100" dir="2700000" algn="tl">
                    <a:srgbClr val="000000">
                      <a:alpha val="43137"/>
                    </a:srgbClr>
                  </a:outerShdw>
                </a:effectLst>
                <a:latin typeface="Cambria" pitchFamily="18" charset="0"/>
              </a:rPr>
              <a:t>5:10</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Our </a:t>
            </a:r>
            <a:r>
              <a:rPr lang="en-US" sz="2800" b="1" i="1" dirty="0" smtClean="0">
                <a:effectLst>
                  <a:outerShdw blurRad="38100" dist="38100" dir="2700000" algn="tl">
                    <a:srgbClr val="000000">
                      <a:alpha val="43137"/>
                    </a:srgbClr>
                  </a:outerShdw>
                </a:effectLst>
                <a:latin typeface="Cambria" pitchFamily="18" charset="0"/>
              </a:rPr>
              <a:t>“old self”</a:t>
            </a:r>
            <a:r>
              <a:rPr lang="en-US" sz="2800" b="1" dirty="0" smtClean="0">
                <a:latin typeface="Cambria" pitchFamily="18" charset="0"/>
              </a:rPr>
              <a:t> was </a:t>
            </a:r>
            <a:r>
              <a:rPr lang="en-US" sz="2800" b="1" dirty="0" smtClean="0">
                <a:effectLst>
                  <a:outerShdw blurRad="38100" dist="38100" dir="2700000" algn="tl">
                    <a:srgbClr val="000000">
                      <a:alpha val="43137"/>
                    </a:srgbClr>
                  </a:outerShdw>
                </a:effectLst>
                <a:latin typeface="Cambria" pitchFamily="18" charset="0"/>
              </a:rPr>
              <a:t>crucified</a:t>
            </a:r>
            <a:r>
              <a:rPr lang="en-US" sz="2800" b="1" dirty="0" smtClean="0">
                <a:latin typeface="Cambria" pitchFamily="18" charset="0"/>
              </a:rPr>
              <a:t> with Christ (</a:t>
            </a:r>
            <a:r>
              <a:rPr lang="en-US" sz="2800" b="1" dirty="0" smtClean="0">
                <a:effectLst>
                  <a:outerShdw blurRad="38100" dist="38100" dir="2700000" algn="tl">
                    <a:srgbClr val="000000">
                      <a:alpha val="43137"/>
                    </a:srgbClr>
                  </a:outerShdw>
                </a:effectLst>
                <a:latin typeface="Cambria" pitchFamily="18" charset="0"/>
              </a:rPr>
              <a:t>6:5</a:t>
            </a:r>
            <a:r>
              <a:rPr lang="en-US" sz="2800" b="1" dirty="0" smtClean="0">
                <a:latin typeface="Cambria" pitchFamily="18" charset="0"/>
              </a:rPr>
              <a:t>).  The </a:t>
            </a:r>
            <a:r>
              <a:rPr lang="en-US" sz="2800" b="1" dirty="0" smtClean="0">
                <a:effectLst>
                  <a:outerShdw blurRad="38100" dist="38100" dir="2700000" algn="tl">
                    <a:srgbClr val="000000">
                      <a:alpha val="43137"/>
                    </a:srgbClr>
                  </a:outerShdw>
                </a:effectLst>
                <a:latin typeface="Cambria" pitchFamily="18" charset="0"/>
              </a:rPr>
              <a:t>crucifixion</a:t>
            </a:r>
            <a:r>
              <a:rPr lang="en-US" sz="2800" b="1" dirty="0" smtClean="0">
                <a:latin typeface="Cambria" pitchFamily="18" charset="0"/>
              </a:rPr>
              <a:t> of the </a:t>
            </a:r>
            <a:r>
              <a:rPr lang="en-US" sz="2800" b="1" i="1" dirty="0" smtClean="0">
                <a:latin typeface="Cambria" pitchFamily="18" charset="0"/>
              </a:rPr>
              <a:t>“sin nature”</a:t>
            </a:r>
            <a:r>
              <a:rPr lang="en-US" sz="2800" b="1" dirty="0" smtClean="0">
                <a:latin typeface="Cambria" pitchFamily="18" charset="0"/>
              </a:rPr>
              <a:t> did </a:t>
            </a:r>
            <a:r>
              <a:rPr lang="en-US" sz="2800" b="1" i="1" u="sng" dirty="0" smtClean="0">
                <a:latin typeface="Cambria" pitchFamily="18" charset="0"/>
              </a:rPr>
              <a:t>not</a:t>
            </a:r>
            <a:r>
              <a:rPr lang="en-US" sz="2800" b="1" dirty="0" smtClean="0">
                <a:latin typeface="Cambria" pitchFamily="18" charset="0"/>
              </a:rPr>
              <a:t> eradicate the old desires or motives.  This crucifixion did </a:t>
            </a:r>
            <a:r>
              <a:rPr lang="en-US" sz="2800" b="1" i="1" u="sng" dirty="0" smtClean="0">
                <a:latin typeface="Cambria" pitchFamily="18" charset="0"/>
              </a:rPr>
              <a:t>not</a:t>
            </a:r>
            <a:r>
              <a:rPr lang="en-US" sz="2800" b="1" dirty="0" smtClean="0">
                <a:latin typeface="Cambria" pitchFamily="18" charset="0"/>
              </a:rPr>
              <a:t> remove the pull of temptation.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Instead, what happened was that the “body of sin” (the old and warped responses) was rendered </a:t>
            </a:r>
            <a:r>
              <a:rPr lang="en-US" sz="2800" b="1" i="1" dirty="0" smtClean="0">
                <a:effectLst>
                  <a:outerShdw blurRad="38100" dist="38100" dir="2700000" algn="tl">
                    <a:srgbClr val="000000">
                      <a:alpha val="43137"/>
                    </a:srgbClr>
                  </a:outerShdw>
                </a:effectLst>
                <a:latin typeface="Cambria" pitchFamily="18" charset="0"/>
              </a:rPr>
              <a:t>powerless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or</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inoperative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6:6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6:5 – 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In his unregenerate state a believer was enslaved to sin.  But his </a:t>
            </a:r>
            <a:r>
              <a:rPr lang="en-US" sz="2800" b="1" i="1" dirty="0" smtClean="0">
                <a:effectLst>
                  <a:outerShdw blurRad="38100" dist="38100" dir="2700000" algn="tl">
                    <a:srgbClr val="000000">
                      <a:alpha val="43137"/>
                    </a:srgbClr>
                  </a:outerShdw>
                </a:effectLst>
                <a:latin typeface="Cambria" pitchFamily="18" charset="0"/>
              </a:rPr>
              <a:t>“old man”</a:t>
            </a:r>
            <a:r>
              <a:rPr lang="en-US" sz="2800" b="1" dirty="0" smtClean="0">
                <a:latin typeface="Cambria" pitchFamily="18" charset="0"/>
              </a:rPr>
              <a:t> was </a:t>
            </a:r>
            <a:r>
              <a:rPr lang="en-US" sz="2800" b="1" dirty="0" smtClean="0">
                <a:effectLst>
                  <a:outerShdw blurRad="38100" dist="38100" dir="2700000" algn="tl">
                    <a:srgbClr val="000000">
                      <a:alpha val="43137"/>
                    </a:srgbClr>
                  </a:outerShdw>
                </a:effectLst>
                <a:latin typeface="Cambria" pitchFamily="18" charset="0"/>
              </a:rPr>
              <a:t>crucified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identified</a:t>
            </a:r>
            <a:r>
              <a:rPr lang="en-US" sz="2800" b="1" dirty="0" smtClean="0">
                <a:latin typeface="Cambria" pitchFamily="18" charset="0"/>
              </a:rPr>
              <a:t>) with Christ, and that is the basis for deliverance from </a:t>
            </a:r>
            <a:r>
              <a:rPr lang="en-US" sz="2800" b="1" i="1" dirty="0" smtClean="0">
                <a:effectLst>
                  <a:outerShdw blurRad="38100" dist="38100" dir="2700000" algn="tl">
                    <a:srgbClr val="000000">
                      <a:alpha val="43137"/>
                    </a:srgbClr>
                  </a:outerShdw>
                </a:effectLst>
                <a:latin typeface="Cambria" pitchFamily="18" charset="0"/>
              </a:rPr>
              <a:t>enslavement to sin</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words </a:t>
            </a:r>
            <a:r>
              <a:rPr lang="en-US" sz="2800" b="1" i="1" dirty="0" smtClean="0">
                <a:latin typeface="Cambria" pitchFamily="18" charset="0"/>
              </a:rPr>
              <a:t>“has been freed”</a:t>
            </a:r>
            <a:r>
              <a:rPr lang="en-US" sz="2800" b="1" dirty="0" smtClean="0">
                <a:latin typeface="Cambria" pitchFamily="18" charset="0"/>
              </a:rPr>
              <a:t> are literally, </a:t>
            </a:r>
            <a:r>
              <a:rPr lang="en-US" sz="2800" b="1" i="1" dirty="0" smtClean="0">
                <a:latin typeface="Cambria" pitchFamily="18" charset="0"/>
              </a:rPr>
              <a:t>“has been justified or declared righteous.”</a:t>
            </a:r>
            <a:r>
              <a:rPr lang="en-US" sz="2800" b="1" dirty="0" smtClean="0">
                <a:latin typeface="Cambria" pitchFamily="18" charset="0"/>
              </a:rPr>
              <a:t>  The perfect tense of this </a:t>
            </a:r>
            <a:r>
              <a:rPr lang="en-US" sz="2800" b="1" u="sng" dirty="0" smtClean="0">
                <a:latin typeface="Cambria" pitchFamily="18" charset="0"/>
              </a:rPr>
              <a:t>verb</a:t>
            </a:r>
            <a:r>
              <a:rPr lang="en-US" sz="2800" b="1" dirty="0" smtClean="0">
                <a:latin typeface="Cambria" pitchFamily="18" charset="0"/>
              </a:rPr>
              <a:t> describes a </a:t>
            </a:r>
            <a:r>
              <a:rPr lang="en-US" sz="2800" b="1" i="1" u="sng" dirty="0" smtClean="0">
                <a:latin typeface="Cambria" pitchFamily="18" charset="0"/>
              </a:rPr>
              <a:t>past</a:t>
            </a:r>
            <a:r>
              <a:rPr lang="en-US" sz="2800" b="1" dirty="0" smtClean="0">
                <a:latin typeface="Cambria" pitchFamily="18" charset="0"/>
              </a:rPr>
              <a:t> </a:t>
            </a:r>
            <a:r>
              <a:rPr lang="en-US" sz="2800" b="1" i="1" u="sng" dirty="0" smtClean="0">
                <a:latin typeface="Cambria" pitchFamily="18" charset="0"/>
              </a:rPr>
              <a:t>action</a:t>
            </a:r>
            <a:r>
              <a:rPr lang="en-US" sz="2800" b="1" dirty="0" smtClean="0">
                <a:latin typeface="Cambria" pitchFamily="18" charset="0"/>
              </a:rPr>
              <a:t> with a continuing effect or force.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Sin no longer has the </a:t>
            </a:r>
            <a:r>
              <a:rPr lang="en-US" sz="2800" b="1" i="1" dirty="0" smtClean="0">
                <a:effectLst>
                  <a:outerShdw blurRad="38100" dist="38100" dir="2700000" algn="tl">
                    <a:srgbClr val="000000">
                      <a:alpha val="43137"/>
                    </a:srgbClr>
                  </a:outerShdw>
                </a:effectLst>
                <a:latin typeface="Cambria" pitchFamily="18" charset="0"/>
              </a:rPr>
              <a:t>legal right</a:t>
            </a:r>
            <a:r>
              <a:rPr lang="en-US" sz="2800" b="1" dirty="0" smtClean="0">
                <a:latin typeface="Cambria" pitchFamily="18" charset="0"/>
              </a:rPr>
              <a:t> to force its mastery and control on a believer, for she or he has </a:t>
            </a:r>
            <a:r>
              <a:rPr lang="en-US" sz="2800" b="1" i="1" dirty="0" smtClean="0">
                <a:effectLst>
                  <a:outerShdw blurRad="38100" dist="38100" dir="2700000" algn="tl">
                    <a:srgbClr val="000000">
                      <a:alpha val="43137"/>
                    </a:srgbClr>
                  </a:outerShdw>
                </a:effectLst>
                <a:latin typeface="Cambria" pitchFamily="18" charset="0"/>
              </a:rPr>
              <a:t>died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with Christ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6:5 – 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What happened to our sin nature?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Paul’s teaching is the key to understanding the </a:t>
            </a:r>
            <a:r>
              <a:rPr lang="en-US" sz="2800" b="1" i="1" dirty="0" smtClean="0">
                <a:effectLst>
                  <a:outerShdw blurRad="38100" dist="38100" dir="2700000" algn="tl">
                    <a:srgbClr val="000000">
                      <a:alpha val="43137"/>
                    </a:srgbClr>
                  </a:outerShdw>
                </a:effectLst>
                <a:latin typeface="Cambria" pitchFamily="18" charset="0"/>
              </a:rPr>
              <a:t>victory</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over sin</a:t>
            </a:r>
            <a:r>
              <a:rPr lang="en-US" sz="2800" b="1" dirty="0" smtClean="0">
                <a:latin typeface="Cambria" pitchFamily="18" charset="0"/>
              </a:rPr>
              <a:t> which Christ has </a:t>
            </a:r>
            <a:r>
              <a:rPr lang="en-US" sz="2800" b="1" i="1" u="sng" dirty="0" smtClean="0">
                <a:effectLst>
                  <a:outerShdw blurRad="38100" dist="38100" dir="2700000" algn="tl">
                    <a:srgbClr val="000000">
                      <a:alpha val="43137"/>
                    </a:srgbClr>
                  </a:outerShdw>
                </a:effectLst>
                <a:latin typeface="Cambria" pitchFamily="18" charset="0"/>
              </a:rPr>
              <a:t>won</a:t>
            </a:r>
            <a:r>
              <a:rPr lang="en-US" sz="2800" b="1" dirty="0" smtClean="0">
                <a:latin typeface="Cambria" pitchFamily="18" charset="0"/>
              </a:rPr>
              <a:t> for us.</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Historically, there have been many different approaches to the </a:t>
            </a:r>
            <a:r>
              <a:rPr lang="en-US" sz="2800" b="1" dirty="0" smtClean="0">
                <a:effectLst>
                  <a:outerShdw blurRad="38100" dist="38100" dir="2700000" algn="tl">
                    <a:srgbClr val="000000">
                      <a:alpha val="43137"/>
                    </a:srgbClr>
                  </a:outerShdw>
                </a:effectLst>
                <a:latin typeface="Cambria" pitchFamily="18" charset="0"/>
              </a:rPr>
              <a:t>“victorious Christian life.”</a:t>
            </a:r>
            <a:r>
              <a:rPr lang="en-US" sz="2800" b="1" dirty="0" smtClean="0">
                <a:latin typeface="Cambria" pitchFamily="18" charset="0"/>
              </a:rPr>
              <a:t>  Each of them is related to a particular idea of what has happened to the Christian’s sin nature:</a:t>
            </a:r>
          </a:p>
          <a:p>
            <a:pPr marL="731520" lvl="1" indent="-274320">
              <a:buSzPct val="45000"/>
              <a:buFont typeface="Wingdings" pitchFamily="2" charset="2"/>
              <a:buChar char="v"/>
            </a:pPr>
            <a:r>
              <a:rPr lang="en-US" sz="2800" b="1" dirty="0" smtClean="0">
                <a:effectLst>
                  <a:outerShdw blurRad="38100" dist="38100" dir="2700000" algn="tl">
                    <a:srgbClr val="000000">
                      <a:alpha val="43137"/>
                    </a:srgbClr>
                  </a:outerShdw>
                </a:effectLst>
                <a:latin typeface="Cambria" pitchFamily="18" charset="0"/>
              </a:rPr>
              <a:t>Eradication.</a:t>
            </a:r>
          </a:p>
          <a:p>
            <a:pPr marL="731520" lvl="1" indent="-274320">
              <a:buSzPct val="45000"/>
              <a:buFont typeface="Wingdings" pitchFamily="2" charset="2"/>
              <a:buChar char="v"/>
            </a:pPr>
            <a:r>
              <a:rPr lang="en-US" sz="2800" b="1" dirty="0" smtClean="0">
                <a:effectLst>
                  <a:outerShdw blurRad="38100" dist="38100" dir="2700000" algn="tl">
                    <a:srgbClr val="000000">
                      <a:alpha val="43137"/>
                    </a:srgbClr>
                  </a:outerShdw>
                </a:effectLst>
                <a:latin typeface="Cambria" pitchFamily="18" charset="0"/>
              </a:rPr>
              <a:t>Suppression. </a:t>
            </a:r>
          </a:p>
          <a:p>
            <a:pPr marL="731520" lvl="1" indent="-274320">
              <a:buSzPct val="45000"/>
              <a:buFont typeface="Wingdings" pitchFamily="2" charset="2"/>
              <a:buChar char="v"/>
            </a:pPr>
            <a:r>
              <a:rPr lang="en-US" sz="2800" b="1" dirty="0" smtClean="0">
                <a:effectLst>
                  <a:outerShdw blurRad="38100" dist="38100" dir="2700000" algn="tl">
                    <a:srgbClr val="000000">
                      <a:alpha val="43137"/>
                    </a:srgbClr>
                  </a:outerShdw>
                </a:effectLst>
                <a:latin typeface="Cambria" pitchFamily="18" charset="0"/>
              </a:rPr>
              <a:t>Self-crucifixion. </a:t>
            </a:r>
          </a:p>
          <a:p>
            <a:pPr marL="731520" lvl="1" indent="-274320">
              <a:buSzPct val="45000"/>
              <a:buFont typeface="Wingdings" pitchFamily="2" charset="2"/>
              <a:buChar char="v"/>
            </a:pPr>
            <a:r>
              <a:rPr lang="en-US" sz="2800" b="1" dirty="0" smtClean="0">
                <a:effectLst>
                  <a:outerShdw blurRad="38100" dist="38100" dir="2700000" algn="tl">
                    <a:srgbClr val="000000">
                      <a:alpha val="43137"/>
                    </a:srgbClr>
                  </a:outerShdw>
                </a:effectLst>
                <a:latin typeface="Cambria" pitchFamily="18" charset="0"/>
              </a:rPr>
              <a:t>Penalism.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6:5 – 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1000"/>
                                        <p:tgtEl>
                                          <p:spTgt spid="3">
                                            <p:txEl>
                                              <p:pRg st="5" end="5"/>
                                            </p:txEl>
                                          </p:spTgt>
                                        </p:tgtEl>
                                      </p:cBhvr>
                                    </p:animEffect>
                                  </p:childTnLst>
                                </p:cTn>
                              </p:par>
                            </p:childTnLst>
                          </p:cTn>
                        </p:par>
                        <p:par>
                          <p:cTn id="23" fill="hold">
                            <p:stCondLst>
                              <p:cond delay="1000"/>
                            </p:stCondLst>
                            <p:childTnLst>
                              <p:par>
                                <p:cTn id="24" presetID="22" presetClass="entr" presetSubtype="8" fill="hold" nodeType="afterEffect">
                                  <p:stCondLst>
                                    <p:cond delay="100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1000"/>
                                        <p:tgtEl>
                                          <p:spTgt spid="3">
                                            <p:txEl>
                                              <p:pRg st="6" end="6"/>
                                            </p:txEl>
                                          </p:spTgt>
                                        </p:tgtEl>
                                      </p:cBhvr>
                                    </p:animEffect>
                                  </p:childTnLst>
                                </p:cTn>
                              </p:par>
                            </p:childTnLst>
                          </p:cTn>
                        </p:par>
                        <p:par>
                          <p:cTn id="27" fill="hold">
                            <p:stCondLst>
                              <p:cond delay="3000"/>
                            </p:stCondLst>
                            <p:childTnLst>
                              <p:par>
                                <p:cTn id="28" presetID="22" presetClass="entr" presetSubtype="8" fill="hold" nodeType="afterEffect">
                                  <p:stCondLst>
                                    <p:cond delay="100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1000"/>
                                        <p:tgtEl>
                                          <p:spTgt spid="3">
                                            <p:txEl>
                                              <p:pRg st="7" end="7"/>
                                            </p:txEl>
                                          </p:spTgt>
                                        </p:tgtEl>
                                      </p:cBhvr>
                                    </p:animEffect>
                                  </p:childTnLst>
                                </p:cTn>
                              </p:par>
                            </p:childTnLst>
                          </p:cTn>
                        </p:par>
                        <p:par>
                          <p:cTn id="31" fill="hold">
                            <p:stCondLst>
                              <p:cond delay="5000"/>
                            </p:stCondLst>
                            <p:childTnLst>
                              <p:par>
                                <p:cTn id="32" presetID="22" presetClass="entr" presetSubtype="8" fill="hold" nodeType="afterEffect">
                                  <p:stCondLst>
                                    <p:cond delay="100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left)">
                                      <p:cBhvr>
                                        <p:cTn id="3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55093"/>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What passes for </a:t>
            </a:r>
            <a:r>
              <a:rPr lang="en-US" sz="2800" b="1" i="1" dirty="0" smtClean="0">
                <a:effectLst>
                  <a:outerShdw blurRad="38100" dist="38100" dir="2700000" algn="tl">
                    <a:srgbClr val="000000">
                      <a:alpha val="43137"/>
                    </a:srgbClr>
                  </a:outerShdw>
                </a:effectLst>
                <a:latin typeface="Cambria" pitchFamily="18" charset="0"/>
              </a:rPr>
              <a:t>worldly wisdom</a:t>
            </a:r>
            <a:r>
              <a:rPr lang="en-US" sz="2800" b="1" dirty="0" smtClean="0">
                <a:latin typeface="Cambria" pitchFamily="18" charset="0"/>
              </a:rPr>
              <a:t> is usually bad theology.  That’s because the world stopped working the way God intended soon after </a:t>
            </a:r>
            <a:r>
              <a:rPr lang="en-US" sz="2800" b="1" dirty="0" smtClean="0">
                <a:effectLst>
                  <a:outerShdw blurRad="38100" dist="38100" dir="2700000" algn="tl">
                    <a:srgbClr val="000000">
                      <a:alpha val="43137"/>
                    </a:srgbClr>
                  </a:outerShdw>
                </a:effectLst>
                <a:latin typeface="Cambria" pitchFamily="18" charset="0"/>
              </a:rPr>
              <a:t>Adam’s</a:t>
            </a:r>
            <a:r>
              <a:rPr lang="en-US" sz="2800" b="1" dirty="0" smtClean="0">
                <a:latin typeface="Cambria" pitchFamily="18" charset="0"/>
              </a:rPr>
              <a:t> disobedience dragged the rest of creation into rebellion with him.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Consequently, the order and beauty that once graced God’s creation, while not completely obliterated, became twisted and grotesque.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55203"/>
          </a:xfrm>
          <a:prstGeom prst="rect">
            <a:avLst/>
          </a:prstGeom>
          <a:noFill/>
          <a:effectLst/>
        </p:spPr>
        <p:txBody>
          <a:bodyPr wrap="square" rtlCol="0">
            <a:spAutoFit/>
          </a:bodyPr>
          <a:lstStyle/>
          <a:p>
            <a:pPr marL="274320" indent="-274320">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What happened to our sin nature? </a:t>
            </a:r>
            <a:endParaRPr lang="en-US" sz="26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ERADICATION:</a:t>
            </a:r>
            <a:r>
              <a:rPr lang="en-US" sz="2800" b="1" dirty="0" smtClean="0">
                <a:latin typeface="Cambria" pitchFamily="18" charset="0"/>
              </a:rPr>
              <a:t>  </a:t>
            </a:r>
            <a:r>
              <a:rPr lang="en-US" sz="2600" b="1" dirty="0" smtClean="0">
                <a:latin typeface="Cambria" pitchFamily="18" charset="0"/>
              </a:rPr>
              <a:t>According to this theory, when a person becomes a Christian the sin nature itself </a:t>
            </a:r>
            <a:r>
              <a:rPr lang="en-US" sz="2600" b="1" i="1" u="sng" dirty="0" smtClean="0">
                <a:effectLst>
                  <a:outerShdw blurRad="38100" dist="38100" dir="2700000" algn="tl">
                    <a:srgbClr val="000000">
                      <a:alpha val="43137"/>
                    </a:srgbClr>
                  </a:outerShdw>
                </a:effectLst>
                <a:latin typeface="Cambria" pitchFamily="18" charset="0"/>
              </a:rPr>
              <a:t>dies</a:t>
            </a:r>
            <a:r>
              <a:rPr lang="en-US" sz="2600" b="1" dirty="0" smtClean="0">
                <a:latin typeface="Cambria" pitchFamily="18" charset="0"/>
              </a:rPr>
              <a:t>.  </a:t>
            </a:r>
          </a:p>
          <a:p>
            <a:pPr marL="274320" indent="-274320">
              <a:buFont typeface="Arial" pitchFamily="34" charset="0"/>
              <a:buChar char="•"/>
            </a:pPr>
            <a:endParaRPr lang="en-US" sz="2600" b="1" dirty="0" smtClean="0">
              <a:latin typeface="Cambria" pitchFamily="18" charset="0"/>
            </a:endParaRPr>
          </a:p>
          <a:p>
            <a:pPr marL="274320" indent="-274320">
              <a:buFont typeface="Arial" pitchFamily="34" charset="0"/>
              <a:buChar char="•"/>
            </a:pPr>
            <a:r>
              <a:rPr lang="en-US" sz="2600" b="1" dirty="0" smtClean="0">
                <a:latin typeface="Cambria" pitchFamily="18" charset="0"/>
              </a:rPr>
              <a:t>This means that the very capacity to sin is </a:t>
            </a:r>
            <a:r>
              <a:rPr lang="en-US" sz="2600" b="1" i="1" dirty="0" smtClean="0">
                <a:effectLst>
                  <a:outerShdw blurRad="38100" dist="38100" dir="2700000" algn="tl">
                    <a:srgbClr val="000000">
                      <a:alpha val="43137"/>
                    </a:srgbClr>
                  </a:outerShdw>
                </a:effectLst>
                <a:latin typeface="Cambria" pitchFamily="18" charset="0"/>
              </a:rPr>
              <a:t>removed</a:t>
            </a:r>
            <a:r>
              <a:rPr lang="en-US" sz="2600" b="1" dirty="0" smtClean="0">
                <a:latin typeface="Cambria" pitchFamily="18" charset="0"/>
              </a:rPr>
              <a:t>; whatever a Christian desires or chooses must flow from the </a:t>
            </a:r>
            <a:r>
              <a:rPr lang="en-US" sz="2600" b="1" i="1" u="sng" dirty="0" smtClean="0">
                <a:effectLst>
                  <a:outerShdw blurRad="38100" dist="38100" dir="2700000" algn="tl">
                    <a:srgbClr val="000000">
                      <a:alpha val="43137"/>
                    </a:srgbClr>
                  </a:outerShdw>
                </a:effectLst>
                <a:latin typeface="Cambria" pitchFamily="18" charset="0"/>
              </a:rPr>
              <a:t>new</a:t>
            </a:r>
            <a:r>
              <a:rPr lang="en-US" sz="2600" b="1" dirty="0" smtClean="0">
                <a:latin typeface="Cambria" pitchFamily="18" charset="0"/>
              </a:rPr>
              <a:t> in him and </a:t>
            </a:r>
            <a:r>
              <a:rPr lang="en-US" sz="2600" b="1" i="1" u="sng" dirty="0" smtClean="0">
                <a:latin typeface="Cambria" pitchFamily="18" charset="0"/>
              </a:rPr>
              <a:t>not the old</a:t>
            </a:r>
            <a:r>
              <a:rPr lang="en-US" sz="2600" b="1" dirty="0" smtClean="0">
                <a:latin typeface="Cambria" pitchFamily="18" charset="0"/>
              </a:rPr>
              <a:t>. </a:t>
            </a:r>
          </a:p>
          <a:p>
            <a:pPr marL="274320" indent="-274320">
              <a:buFont typeface="Arial" pitchFamily="34" charset="0"/>
              <a:buChar char="•"/>
            </a:pPr>
            <a:endParaRPr lang="en-US" sz="2600" b="1" dirty="0" smtClean="0">
              <a:latin typeface="Cambria" pitchFamily="18" charset="0"/>
            </a:endParaRPr>
          </a:p>
          <a:p>
            <a:pPr marL="274320" indent="-274320">
              <a:buFont typeface="Arial" pitchFamily="34" charset="0"/>
              <a:buChar char="•"/>
            </a:pPr>
            <a:r>
              <a:rPr lang="en-US" sz="2600" b="1" dirty="0" smtClean="0">
                <a:latin typeface="Cambria" pitchFamily="18" charset="0"/>
              </a:rPr>
              <a:t>Our common experience as well as the Bible’s promise of </a:t>
            </a:r>
            <a:r>
              <a:rPr lang="en-US" sz="2600" b="1" i="1" dirty="0" smtClean="0">
                <a:effectLst>
                  <a:outerShdw blurRad="38100" dist="38100" dir="2700000" algn="tl">
                    <a:srgbClr val="000000">
                      <a:alpha val="43137"/>
                    </a:srgbClr>
                  </a:outerShdw>
                </a:effectLst>
                <a:latin typeface="Cambria" pitchFamily="18" charset="0"/>
              </a:rPr>
              <a:t>continued forgiveness</a:t>
            </a:r>
            <a:r>
              <a:rPr lang="en-US" sz="2600" b="1" dirty="0" smtClean="0">
                <a:latin typeface="Cambria" pitchFamily="18" charset="0"/>
              </a:rPr>
              <a:t> makes it plain that this theory does </a:t>
            </a:r>
            <a:r>
              <a:rPr lang="en-US" sz="2600" b="1" i="1" u="sng" dirty="0" smtClean="0">
                <a:latin typeface="Cambria" pitchFamily="18" charset="0"/>
              </a:rPr>
              <a:t>not</a:t>
            </a:r>
            <a:r>
              <a:rPr lang="en-US" sz="2600" b="1" dirty="0" smtClean="0">
                <a:latin typeface="Cambria" pitchFamily="18" charset="0"/>
              </a:rPr>
              <a:t> fit the facts.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6:5 – 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What happened to our sin nature? </a:t>
            </a:r>
            <a:endParaRPr lang="en-US" sz="26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endParaRPr lang="en-US" sz="26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SUPPRESSION:</a:t>
            </a:r>
            <a:r>
              <a:rPr lang="en-US" sz="2600" b="1" dirty="0" smtClean="0">
                <a:latin typeface="Cambria" pitchFamily="18" charset="0"/>
              </a:rPr>
              <a:t>  Here, the Christian is given the power to </a:t>
            </a:r>
            <a:r>
              <a:rPr lang="en-US" sz="2600" b="1" i="1" u="sng" dirty="0" smtClean="0">
                <a:effectLst>
                  <a:outerShdw blurRad="38100" dist="38100" dir="2700000" algn="tl">
                    <a:srgbClr val="000000">
                      <a:alpha val="43137"/>
                    </a:srgbClr>
                  </a:outerShdw>
                </a:effectLst>
                <a:latin typeface="Cambria" pitchFamily="18" charset="0"/>
              </a:rPr>
              <a:t>control</a:t>
            </a:r>
            <a:r>
              <a:rPr lang="en-US" sz="2600" b="1" dirty="0" smtClean="0">
                <a:latin typeface="Cambria" pitchFamily="18" charset="0"/>
              </a:rPr>
              <a:t> the sin nature.  The capacity and the desire for sin are still present, but the Christian is responsible to </a:t>
            </a:r>
            <a:r>
              <a:rPr lang="en-US" sz="2600" b="1" i="1" u="sng" dirty="0" smtClean="0">
                <a:effectLst>
                  <a:outerShdw blurRad="38100" dist="38100" dir="2700000" algn="tl">
                    <a:srgbClr val="000000">
                      <a:alpha val="43137"/>
                    </a:srgbClr>
                  </a:outerShdw>
                </a:effectLst>
                <a:latin typeface="Cambria" pitchFamily="18" charset="0"/>
              </a:rPr>
              <a:t>hold</a:t>
            </a:r>
            <a:r>
              <a:rPr lang="en-US" sz="2600" b="1" i="1" dirty="0" smtClean="0">
                <a:effectLst>
                  <a:outerShdw blurRad="38100" dist="38100" dir="2700000" algn="tl">
                    <a:srgbClr val="000000">
                      <a:alpha val="43137"/>
                    </a:srgbClr>
                  </a:outerShdw>
                </a:effectLst>
                <a:latin typeface="Cambria" pitchFamily="18" charset="0"/>
              </a:rPr>
              <a:t> </a:t>
            </a:r>
            <a:r>
              <a:rPr lang="en-US" sz="2600" b="1" i="1" u="sng" dirty="0" smtClean="0">
                <a:effectLst>
                  <a:outerShdw blurRad="38100" dist="38100" dir="2700000" algn="tl">
                    <a:srgbClr val="000000">
                      <a:alpha val="43137"/>
                    </a:srgbClr>
                  </a:outerShdw>
                </a:effectLst>
                <a:latin typeface="Cambria" pitchFamily="18" charset="0"/>
              </a:rPr>
              <a:t>down</a:t>
            </a:r>
            <a:r>
              <a:rPr lang="en-US" sz="2600" b="1" dirty="0" smtClean="0">
                <a:latin typeface="Cambria" pitchFamily="18" charset="0"/>
              </a:rPr>
              <a:t> that desire.  </a:t>
            </a:r>
          </a:p>
          <a:p>
            <a:pPr marL="274320" indent="-274320">
              <a:buFont typeface="Arial" pitchFamily="34" charset="0"/>
              <a:buChar char="•"/>
            </a:pPr>
            <a:endParaRPr lang="en-US" sz="2600" b="1" dirty="0" smtClean="0">
              <a:latin typeface="Cambria" pitchFamily="18" charset="0"/>
            </a:endParaRPr>
          </a:p>
          <a:p>
            <a:pPr marL="274320" indent="-274320">
              <a:buFont typeface="Arial" pitchFamily="34" charset="0"/>
              <a:buChar char="•"/>
            </a:pPr>
            <a:r>
              <a:rPr lang="en-US" sz="2600" b="1" dirty="0" smtClean="0">
                <a:latin typeface="Cambria" pitchFamily="18" charset="0"/>
              </a:rPr>
              <a:t>In this approach a great deal of emphasis is placed on the </a:t>
            </a:r>
            <a:r>
              <a:rPr lang="en-US" sz="2600" b="1" dirty="0" smtClean="0">
                <a:effectLst>
                  <a:outerShdw blurRad="38100" dist="38100" dir="2700000" algn="tl">
                    <a:srgbClr val="000000">
                      <a:alpha val="43137"/>
                    </a:srgbClr>
                  </a:outerShdw>
                </a:effectLst>
                <a:latin typeface="Cambria" pitchFamily="18" charset="0"/>
              </a:rPr>
              <a:t>Law</a:t>
            </a:r>
            <a:r>
              <a:rPr lang="en-US" sz="2600" b="1" dirty="0" smtClean="0">
                <a:latin typeface="Cambria" pitchFamily="18" charset="0"/>
              </a:rPr>
              <a:t> as a tool for suppression.  Guided by the Law’s demands, and always aware of his or her own personal responsibility, the individual fights for mastery over this </a:t>
            </a:r>
            <a:r>
              <a:rPr lang="en-US" sz="2600" b="1" i="1" dirty="0" smtClean="0">
                <a:effectLst>
                  <a:outerShdw blurRad="38100" dist="38100" dir="2700000" algn="tl">
                    <a:srgbClr val="000000">
                      <a:alpha val="43137"/>
                    </a:srgbClr>
                  </a:outerShdw>
                </a:effectLst>
                <a:latin typeface="Cambria" pitchFamily="18" charset="0"/>
              </a:rPr>
              <a:t>old self</a:t>
            </a:r>
            <a:r>
              <a:rPr lang="en-US" sz="2600" b="1" dirty="0" smtClean="0">
                <a:latin typeface="Cambria" pitchFamily="18" charset="0"/>
              </a:rPr>
              <a:t>.  This grim struggle is something Paul described in </a:t>
            </a:r>
            <a:r>
              <a:rPr lang="en-US" sz="2600" b="1" dirty="0" smtClean="0">
                <a:effectLst>
                  <a:outerShdw blurRad="38100" dist="38100" dir="2700000" algn="tl">
                    <a:srgbClr val="000000">
                      <a:alpha val="43137"/>
                    </a:srgbClr>
                  </a:outerShdw>
                </a:effectLst>
                <a:latin typeface="Cambria" pitchFamily="18" charset="0"/>
              </a:rPr>
              <a:t>Romans 7</a:t>
            </a:r>
            <a:r>
              <a:rPr lang="en-US" sz="2600" b="1" dirty="0" smtClean="0">
                <a:latin typeface="Cambria" pitchFamily="18" charset="0"/>
              </a:rPr>
              <a:t>.  The apostle himself apparently once took this route – </a:t>
            </a:r>
            <a:r>
              <a:rPr lang="en-US" sz="2600" b="1" i="1" dirty="0" smtClean="0">
                <a:effectLst>
                  <a:outerShdw blurRad="38100" dist="38100" dir="2700000" algn="tl">
                    <a:srgbClr val="000000">
                      <a:alpha val="43137"/>
                    </a:srgbClr>
                  </a:outerShdw>
                </a:effectLst>
                <a:latin typeface="Cambria" pitchFamily="18" charset="0"/>
              </a:rPr>
              <a:t>and failed</a:t>
            </a:r>
            <a:r>
              <a:rPr lang="en-US" sz="26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6:5 – 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What happened to our sin nature? </a:t>
            </a:r>
            <a:endParaRPr lang="en-US" sz="26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endParaRPr lang="en-US" sz="26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SELF-CRUCIFIXION:</a:t>
            </a:r>
            <a:r>
              <a:rPr lang="en-US" sz="2600" b="1" dirty="0" smtClean="0">
                <a:latin typeface="Cambria" pitchFamily="18" charset="0"/>
              </a:rPr>
              <a:t>  Noting that we were </a:t>
            </a:r>
            <a:r>
              <a:rPr lang="en-US" sz="2600" b="1" i="1" dirty="0" smtClean="0">
                <a:effectLst>
                  <a:outerShdw blurRad="38100" dist="38100" dir="2700000" algn="tl">
                    <a:srgbClr val="000000">
                      <a:alpha val="43137"/>
                    </a:srgbClr>
                  </a:outerShdw>
                </a:effectLst>
                <a:latin typeface="Cambria" pitchFamily="18" charset="0"/>
              </a:rPr>
              <a:t>crucified</a:t>
            </a:r>
            <a:r>
              <a:rPr lang="en-US" sz="2600" b="1" dirty="0" smtClean="0">
                <a:latin typeface="Cambria" pitchFamily="18" charset="0"/>
              </a:rPr>
              <a:t> with Christ, this approach to the Christian life visualizes our sin nature as something that struggles to get off the cross again.  It is the believer’s responsibility, then, to live the </a:t>
            </a:r>
            <a:r>
              <a:rPr lang="en-US" sz="2600" b="1" i="1" dirty="0" smtClean="0">
                <a:effectLst>
                  <a:outerShdw blurRad="38100" dist="38100" dir="2700000" algn="tl">
                    <a:srgbClr val="000000">
                      <a:alpha val="43137"/>
                    </a:srgbClr>
                  </a:outerShdw>
                </a:effectLst>
                <a:latin typeface="Cambria" pitchFamily="18" charset="0"/>
              </a:rPr>
              <a:t>“crucified life.”</a:t>
            </a:r>
            <a:r>
              <a:rPr lang="en-US" sz="2600" b="1" dirty="0" smtClean="0">
                <a:latin typeface="Cambria" pitchFamily="18" charset="0"/>
              </a:rPr>
              <a:t>  Each temptation calls for a renewed surrender to God.  </a:t>
            </a:r>
          </a:p>
          <a:p>
            <a:pPr marL="274320" indent="-274320">
              <a:buFont typeface="Arial" pitchFamily="34" charset="0"/>
              <a:buChar char="•"/>
            </a:pPr>
            <a:endParaRPr lang="en-US" sz="2600" b="1" dirty="0" smtClean="0">
              <a:latin typeface="Cambria" pitchFamily="18" charset="0"/>
            </a:endParaRPr>
          </a:p>
          <a:p>
            <a:pPr marL="274320" indent="-274320">
              <a:buFont typeface="Arial" pitchFamily="34" charset="0"/>
              <a:buChar char="•"/>
            </a:pPr>
            <a:r>
              <a:rPr lang="en-US" sz="2600" b="1" dirty="0" smtClean="0">
                <a:latin typeface="Cambria" pitchFamily="18" charset="0"/>
              </a:rPr>
              <a:t>This approach has led individuals to see every human desire and pleasure as an </a:t>
            </a:r>
            <a:r>
              <a:rPr lang="en-US" sz="2600" b="1" i="1" dirty="0" smtClean="0">
                <a:effectLst>
                  <a:outerShdw blurRad="38100" dist="38100" dir="2700000" algn="tl">
                    <a:srgbClr val="000000">
                      <a:alpha val="43137"/>
                    </a:srgbClr>
                  </a:outerShdw>
                </a:effectLst>
                <a:latin typeface="Cambria" pitchFamily="18" charset="0"/>
              </a:rPr>
              <a:t>indication</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of sin</a:t>
            </a:r>
            <a:r>
              <a:rPr lang="en-US" sz="2600" b="1" dirty="0" smtClean="0">
                <a:latin typeface="Cambria" pitchFamily="18" charset="0"/>
              </a:rPr>
              <a:t>.  When this happens, they have been led into a </a:t>
            </a:r>
            <a:r>
              <a:rPr lang="en-US" sz="2600" b="1" i="1" dirty="0" smtClean="0">
                <a:effectLst>
                  <a:outerShdw blurRad="38100" dist="38100" dir="2700000" algn="tl">
                    <a:srgbClr val="000000">
                      <a:alpha val="43137"/>
                    </a:srgbClr>
                  </a:outerShdw>
                </a:effectLst>
                <a:latin typeface="Cambria" pitchFamily="18" charset="0"/>
              </a:rPr>
              <a:t>joyless life</a:t>
            </a:r>
            <a:r>
              <a:rPr lang="en-US" sz="2600" b="1" dirty="0" smtClean="0">
                <a:latin typeface="Cambria" pitchFamily="18" charset="0"/>
              </a:rPr>
              <a:t> of denying themselves those very things which God gives us “richly … to enjoy” (</a:t>
            </a:r>
            <a:r>
              <a:rPr lang="en-US" sz="2600" b="1" dirty="0" smtClean="0">
                <a:effectLst>
                  <a:outerShdw blurRad="38100" dist="38100" dir="2700000" algn="tl">
                    <a:srgbClr val="000000">
                      <a:alpha val="43137"/>
                    </a:srgbClr>
                  </a:outerShdw>
                </a:effectLst>
                <a:latin typeface="Cambria" pitchFamily="18" charset="0"/>
              </a:rPr>
              <a:t>1Tim 6:17</a:t>
            </a:r>
            <a:r>
              <a:rPr lang="en-US" sz="26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6:5 – 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93538"/>
          </a:xfrm>
          <a:prstGeom prst="rect">
            <a:avLst/>
          </a:prstGeom>
          <a:noFill/>
          <a:effectLst/>
        </p:spPr>
        <p:txBody>
          <a:bodyPr wrap="square" rtlCol="0">
            <a:spAutoFit/>
          </a:bodyPr>
          <a:lstStyle/>
          <a:p>
            <a:pPr marL="274320" indent="-274320">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What happened to our sin nature? </a:t>
            </a:r>
            <a:endParaRPr lang="en-US" sz="26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endParaRPr lang="en-US" sz="26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PENALISM:</a:t>
            </a:r>
            <a:r>
              <a:rPr lang="en-US" sz="2600" b="1" dirty="0" smtClean="0">
                <a:latin typeface="Cambria" pitchFamily="18" charset="0"/>
              </a:rPr>
              <a:t>  This approach views all temptations as </a:t>
            </a:r>
            <a:r>
              <a:rPr lang="en-US" sz="2600" b="1" i="1" u="sng" dirty="0" smtClean="0">
                <a:effectLst>
                  <a:outerShdw blurRad="38100" dist="38100" dir="2700000" algn="tl">
                    <a:srgbClr val="000000">
                      <a:alpha val="43137"/>
                    </a:srgbClr>
                  </a:outerShdw>
                </a:effectLst>
                <a:latin typeface="Cambria" pitchFamily="18" charset="0"/>
              </a:rPr>
              <a:t>attacks</a:t>
            </a:r>
            <a:r>
              <a:rPr lang="en-US" sz="2600" b="1" dirty="0" smtClean="0">
                <a:latin typeface="Cambria" pitchFamily="18" charset="0"/>
              </a:rPr>
              <a:t> of Satan.  The problem is never located within us; it’s always the </a:t>
            </a:r>
            <a:r>
              <a:rPr lang="en-US" sz="2600" b="1" i="1" u="sng" dirty="0" smtClean="0">
                <a:effectLst>
                  <a:outerShdw blurRad="38100" dist="38100" dir="2700000" algn="tl">
                    <a:srgbClr val="000000">
                      <a:alpha val="43137"/>
                    </a:srgbClr>
                  </a:outerShdw>
                </a:effectLst>
                <a:latin typeface="Cambria" pitchFamily="18" charset="0"/>
              </a:rPr>
              <a:t>fault</a:t>
            </a:r>
            <a:r>
              <a:rPr lang="en-US" sz="2600" b="1" dirty="0" smtClean="0">
                <a:latin typeface="Cambria" pitchFamily="18" charset="0"/>
              </a:rPr>
              <a:t> of Satan.  </a:t>
            </a:r>
          </a:p>
          <a:p>
            <a:pPr marL="274320" indent="-274320">
              <a:buFont typeface="Arial" pitchFamily="34" charset="0"/>
              <a:buChar char="•"/>
            </a:pPr>
            <a:endParaRPr lang="en-US" sz="2600" b="1" dirty="0" smtClean="0">
              <a:latin typeface="Cambria" pitchFamily="18" charset="0"/>
            </a:endParaRPr>
          </a:p>
          <a:p>
            <a:pPr marL="274320" indent="-274320">
              <a:buFont typeface="Arial" pitchFamily="34" charset="0"/>
              <a:buChar char="•"/>
            </a:pPr>
            <a:r>
              <a:rPr lang="en-US" sz="2600" b="1" dirty="0" smtClean="0">
                <a:latin typeface="Cambria" pitchFamily="18" charset="0"/>
              </a:rPr>
              <a:t>The right response to Satan’s attack is </a:t>
            </a:r>
            <a:r>
              <a:rPr lang="en-US" sz="2600" b="1" i="1" u="sng" dirty="0" smtClean="0">
                <a:effectLst>
                  <a:outerShdw blurRad="38100" dist="38100" dir="2700000" algn="tl">
                    <a:srgbClr val="000000">
                      <a:alpha val="43137"/>
                    </a:srgbClr>
                  </a:outerShdw>
                </a:effectLst>
                <a:latin typeface="Cambria" pitchFamily="18" charset="0"/>
              </a:rPr>
              <a:t>rejection</a:t>
            </a:r>
            <a:r>
              <a:rPr lang="en-US" sz="2600" b="1" dirty="0" smtClean="0">
                <a:latin typeface="Cambria" pitchFamily="18" charset="0"/>
              </a:rPr>
              <a:t>.  We are to </a:t>
            </a:r>
            <a:r>
              <a:rPr lang="en-US" sz="2600" b="1" i="1" u="sng" dirty="0" smtClean="0">
                <a:effectLst>
                  <a:outerShdw blurRad="38100" dist="38100" dir="2700000" algn="tl">
                    <a:srgbClr val="000000">
                      <a:alpha val="43137"/>
                    </a:srgbClr>
                  </a:outerShdw>
                </a:effectLst>
                <a:latin typeface="Cambria" pitchFamily="18" charset="0"/>
              </a:rPr>
              <a:t>resist</a:t>
            </a:r>
            <a:r>
              <a:rPr lang="en-US" sz="2600" b="1" dirty="0" smtClean="0">
                <a:latin typeface="Cambria" pitchFamily="18" charset="0"/>
              </a:rPr>
              <a:t> Satan on the authority of Jesus (xx), </a:t>
            </a:r>
          </a:p>
          <a:p>
            <a:pPr marL="274320" indent="-274320">
              <a:buFont typeface="Arial" pitchFamily="34" charset="0"/>
              <a:buChar char="•"/>
            </a:pPr>
            <a:endParaRPr lang="en-US" sz="2600" b="1" dirty="0" smtClean="0">
              <a:latin typeface="Cambria" pitchFamily="18" charset="0"/>
            </a:endParaRPr>
          </a:p>
          <a:p>
            <a:pPr marL="274320" indent="-274320">
              <a:buFont typeface="Arial" pitchFamily="34" charset="0"/>
              <a:buChar char="•"/>
            </a:pPr>
            <a:r>
              <a:rPr lang="en-US" sz="2600" b="1" dirty="0" smtClean="0">
                <a:latin typeface="Cambria" pitchFamily="18" charset="0"/>
              </a:rPr>
              <a:t>It was Jesus, who at the cross won final victory over His enemy and ours, the devil.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6:5 – 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What happened to our sin nature? </a:t>
            </a:r>
            <a:endParaRPr lang="en-US" sz="26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endParaRPr lang="en-US" sz="26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UNION:</a:t>
            </a:r>
            <a:r>
              <a:rPr lang="en-US" sz="2400" b="1" dirty="0" smtClean="0">
                <a:latin typeface="Cambria" pitchFamily="18" charset="0"/>
              </a:rPr>
              <a:t>  W</a:t>
            </a:r>
            <a:r>
              <a:rPr lang="en-US" sz="2600" b="1" dirty="0" smtClean="0">
                <a:latin typeface="Cambria" pitchFamily="18" charset="0"/>
              </a:rPr>
              <a:t>hat Paul teaches in </a:t>
            </a:r>
            <a:r>
              <a:rPr lang="en-US" sz="2600" b="1" dirty="0" smtClean="0">
                <a:effectLst>
                  <a:outerShdw blurRad="38100" dist="38100" dir="2700000" algn="tl">
                    <a:srgbClr val="000000">
                      <a:alpha val="43137"/>
                    </a:srgbClr>
                  </a:outerShdw>
                </a:effectLst>
                <a:latin typeface="Cambria" pitchFamily="18" charset="0"/>
              </a:rPr>
              <a:t>Romans 6</a:t>
            </a:r>
            <a:r>
              <a:rPr lang="en-US" sz="2600" b="1" dirty="0" smtClean="0">
                <a:latin typeface="Cambria" pitchFamily="18" charset="0"/>
              </a:rPr>
              <a:t> is different from each of these four ideas.  Paul’s argument rests on a unique understanding of what did happen at the cross.   </a:t>
            </a:r>
          </a:p>
          <a:p>
            <a:pPr marL="274320" indent="-274320">
              <a:buFont typeface="Arial" pitchFamily="34" charset="0"/>
              <a:buChar char="•"/>
            </a:pPr>
            <a:endParaRPr lang="en-US" sz="2600" b="1" dirty="0" smtClean="0">
              <a:latin typeface="Cambria" pitchFamily="18" charset="0"/>
            </a:endParaRPr>
          </a:p>
          <a:p>
            <a:pPr marL="274320" indent="-274320">
              <a:buFont typeface="Arial" pitchFamily="34" charset="0"/>
              <a:buChar char="•"/>
            </a:pPr>
            <a:r>
              <a:rPr lang="en-US" sz="2600" b="1" dirty="0" smtClean="0">
                <a:latin typeface="Cambria" pitchFamily="18" charset="0"/>
              </a:rPr>
              <a:t>Paul teaches us a unique way to respond when we sense sin’s inner pull; a way that promises a freedom such as we have never known.  Through Christ’s work on the cross, our </a:t>
            </a:r>
            <a:r>
              <a:rPr lang="en-US" sz="2600" b="1" i="1" dirty="0" smtClean="0">
                <a:effectLst>
                  <a:outerShdw blurRad="38100" dist="38100" dir="2700000" algn="tl">
                    <a:srgbClr val="000000">
                      <a:alpha val="43137"/>
                    </a:srgbClr>
                  </a:outerShdw>
                </a:effectLst>
                <a:latin typeface="Cambria" pitchFamily="18" charset="0"/>
              </a:rPr>
              <a:t>“sin nature”</a:t>
            </a:r>
            <a:r>
              <a:rPr lang="en-US" sz="2600" b="1" dirty="0" smtClean="0">
                <a:latin typeface="Cambria" pitchFamily="18" charset="0"/>
              </a:rPr>
              <a:t> is rendered </a:t>
            </a:r>
            <a:r>
              <a:rPr lang="en-US" sz="2600" b="1" i="1" u="sng" dirty="0" smtClean="0">
                <a:effectLst>
                  <a:outerShdw blurRad="38100" dist="38100" dir="2700000" algn="tl">
                    <a:srgbClr val="000000">
                      <a:alpha val="43137"/>
                    </a:srgbClr>
                  </a:outerShdw>
                </a:effectLst>
                <a:latin typeface="Cambria" pitchFamily="18" charset="0"/>
              </a:rPr>
              <a:t>powerless</a:t>
            </a:r>
            <a:r>
              <a:rPr lang="en-US" sz="2600" b="1" dirty="0" smtClean="0">
                <a:latin typeface="Cambria" pitchFamily="18" charset="0"/>
              </a:rPr>
              <a:t>. Oh, it </a:t>
            </a:r>
            <a:r>
              <a:rPr lang="en-US" sz="2600" b="1" i="1" u="sng" dirty="0" smtClean="0">
                <a:latin typeface="Cambria" pitchFamily="18" charset="0"/>
              </a:rPr>
              <a:t>still</a:t>
            </a:r>
            <a:r>
              <a:rPr lang="en-US" sz="2600" b="1" dirty="0" smtClean="0">
                <a:latin typeface="Cambria" pitchFamily="18" charset="0"/>
              </a:rPr>
              <a:t> exists.  And it </a:t>
            </a:r>
            <a:r>
              <a:rPr lang="en-US" sz="2600" b="1" i="1" u="sng" dirty="0" smtClean="0">
                <a:latin typeface="Cambria" pitchFamily="18" charset="0"/>
              </a:rPr>
              <a:t>still</a:t>
            </a:r>
            <a:r>
              <a:rPr lang="en-US" sz="2600" b="1" dirty="0" smtClean="0">
                <a:latin typeface="Cambria" pitchFamily="18" charset="0"/>
              </a:rPr>
              <a:t> pulls us toward evil.         But we do not have to </a:t>
            </a:r>
            <a:r>
              <a:rPr lang="en-US" sz="2600" b="1" i="1" dirty="0" smtClean="0">
                <a:effectLst>
                  <a:outerShdw blurRad="38100" dist="38100" dir="2700000" algn="tl">
                    <a:srgbClr val="000000">
                      <a:alpha val="43137"/>
                    </a:srgbClr>
                  </a:outerShdw>
                </a:effectLst>
                <a:latin typeface="Cambria" pitchFamily="18" charset="0"/>
              </a:rPr>
              <a:t>respond</a:t>
            </a:r>
            <a:r>
              <a:rPr lang="en-US" sz="2600" b="1" dirty="0" smtClean="0">
                <a:latin typeface="Cambria" pitchFamily="18" charset="0"/>
              </a:rPr>
              <a:t>.  We are no longer </a:t>
            </a:r>
            <a:r>
              <a:rPr lang="en-US" sz="2600" b="1" i="1" dirty="0" smtClean="0">
                <a:effectLst>
                  <a:outerShdw blurRad="38100" dist="38100" dir="2700000" algn="tl">
                    <a:srgbClr val="000000">
                      <a:alpha val="43137"/>
                    </a:srgbClr>
                  </a:outerShdw>
                </a:effectLst>
                <a:latin typeface="Cambria" pitchFamily="18" charset="0"/>
              </a:rPr>
              <a:t>slaves to sin!</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6:5 – 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6:8 – 11</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480131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8</a:t>
            </a:r>
            <a:r>
              <a:rPr lang="en-US" sz="3200" i="1" dirty="0" smtClean="0">
                <a:latin typeface="Georgia" pitchFamily="18" charset="0"/>
              </a:rPr>
              <a:t>Now if we be dead with Christ, we believe that we shall also live with him:  </a:t>
            </a:r>
            <a:r>
              <a:rPr lang="en-US" sz="3200" b="1" baseline="30000" dirty="0" smtClean="0">
                <a:effectLst>
                  <a:outerShdw blurRad="38100" dist="38100" dir="2700000" algn="tl">
                    <a:srgbClr val="000000">
                      <a:alpha val="43137"/>
                    </a:srgbClr>
                  </a:outerShdw>
                </a:effectLst>
                <a:latin typeface="Georgia" pitchFamily="18" charset="0"/>
              </a:rPr>
              <a:t>9</a:t>
            </a:r>
            <a:r>
              <a:rPr lang="en-US" sz="3200" i="1" dirty="0" smtClean="0">
                <a:latin typeface="Georgia" pitchFamily="18" charset="0"/>
              </a:rPr>
              <a:t>Knowing that Christ being raised from the dead dies no more; death hath no more dominion over him.  </a:t>
            </a:r>
            <a:r>
              <a:rPr lang="en-US" sz="3200" b="1" baseline="30000" dirty="0" smtClean="0">
                <a:effectLst>
                  <a:outerShdw blurRad="38100" dist="38100" dir="2700000" algn="tl">
                    <a:srgbClr val="000000">
                      <a:alpha val="43137"/>
                    </a:srgbClr>
                  </a:outerShdw>
                </a:effectLst>
                <a:latin typeface="Georgia" pitchFamily="18" charset="0"/>
              </a:rPr>
              <a:t>10</a:t>
            </a:r>
            <a:r>
              <a:rPr lang="en-US" sz="3200" i="1" dirty="0" smtClean="0">
                <a:latin typeface="Georgia" pitchFamily="18" charset="0"/>
              </a:rPr>
              <a:t>For in that he died, he died unto sin once: but in that he liveth, he liveth unto God.  </a:t>
            </a:r>
            <a:r>
              <a:rPr lang="en-US" sz="3200" b="1" baseline="30000" dirty="0" smtClean="0">
                <a:effectLst>
                  <a:outerShdw blurRad="38100" dist="38100" dir="2700000" algn="tl">
                    <a:srgbClr val="000000">
                      <a:alpha val="43137"/>
                    </a:srgbClr>
                  </a:outerShdw>
                </a:effectLst>
                <a:latin typeface="Georgia" pitchFamily="18" charset="0"/>
              </a:rPr>
              <a:t>11</a:t>
            </a:r>
            <a:r>
              <a:rPr lang="en-US" sz="3200" i="1" dirty="0" smtClean="0">
                <a:latin typeface="Georgia" pitchFamily="18" charset="0"/>
              </a:rPr>
              <a:t>Likewise reckon ye also yourselves to be dead indeed unto sin, but alive unto God through Jesus Christ our Lord.  </a:t>
            </a:r>
          </a:p>
        </p:txBody>
      </p:sp>
      <p:cxnSp>
        <p:nvCxnSpPr>
          <p:cNvPr id="15" name="Straight Connector 14"/>
          <p:cNvCxnSpPr/>
          <p:nvPr/>
        </p:nvCxnSpPr>
        <p:spPr>
          <a:xfrm>
            <a:off x="3124200" y="17526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3733800" y="22098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505200" y="46482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533400" y="41910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Once we know that God’s gift is available, we must claim it.  Here in </a:t>
            </a:r>
            <a:r>
              <a:rPr lang="en-US" sz="2800" b="1" dirty="0" smtClean="0">
                <a:effectLst>
                  <a:outerShdw blurRad="38100" dist="38100" dir="2700000" algn="tl">
                    <a:srgbClr val="000000">
                      <a:alpha val="43137"/>
                    </a:srgbClr>
                  </a:outerShdw>
                </a:effectLst>
                <a:latin typeface="Cambria" pitchFamily="18" charset="0"/>
              </a:rPr>
              <a:t>v8</a:t>
            </a:r>
            <a:r>
              <a:rPr lang="en-US" sz="2800" b="1" dirty="0" smtClean="0">
                <a:latin typeface="Cambria" pitchFamily="18" charset="0"/>
              </a:rPr>
              <a:t>, Paul again stated the basic proposition that those who have </a:t>
            </a:r>
            <a:r>
              <a:rPr lang="en-US" sz="2800" b="1" i="1" dirty="0" smtClean="0">
                <a:effectLst>
                  <a:outerShdw blurRad="38100" dist="38100" dir="2700000" algn="tl">
                    <a:srgbClr val="000000">
                      <a:alpha val="43137"/>
                    </a:srgbClr>
                  </a:outerShdw>
                </a:effectLst>
                <a:latin typeface="Cambria" pitchFamily="18" charset="0"/>
              </a:rPr>
              <a:t>“died with Christ”</a:t>
            </a:r>
            <a:r>
              <a:rPr lang="en-US" sz="2800" b="1" dirty="0" smtClean="0">
                <a:latin typeface="Cambria" pitchFamily="18" charset="0"/>
              </a:rPr>
              <a:t> will also </a:t>
            </a:r>
            <a:r>
              <a:rPr lang="en-US" sz="2800" b="1" i="1" dirty="0" smtClean="0">
                <a:effectLst>
                  <a:outerShdw blurRad="38100" dist="38100" dir="2700000" algn="tl">
                    <a:srgbClr val="000000">
                      <a:alpha val="43137"/>
                    </a:srgbClr>
                  </a:outerShdw>
                </a:effectLst>
                <a:latin typeface="Cambria" pitchFamily="18" charset="0"/>
              </a:rPr>
              <a:t>live</a:t>
            </a:r>
            <a:r>
              <a:rPr lang="en-US" sz="2800" b="1" dirty="0" smtClean="0">
                <a:latin typeface="Cambria" pitchFamily="18" charset="0"/>
              </a:rPr>
              <a:t> with him.  This is not a promise of life after death with Christ in heaven but of a life to be lived out here and now.﻿﻿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Death, far from being simply a negative concept, is in fact the </a:t>
            </a:r>
            <a:r>
              <a:rPr lang="en-US" sz="2800" b="1" i="1" dirty="0" smtClean="0">
                <a:effectLst>
                  <a:outerShdw blurRad="38100" dist="38100" dir="2700000" algn="tl">
                    <a:srgbClr val="000000">
                      <a:alpha val="43137"/>
                    </a:srgbClr>
                  </a:outerShdw>
                </a:effectLst>
                <a:latin typeface="Cambria" pitchFamily="18" charset="0"/>
              </a:rPr>
              <a:t>gateway to life</a:t>
            </a:r>
            <a:r>
              <a:rPr lang="en-US" sz="2800" b="1" dirty="0" smtClean="0">
                <a:latin typeface="Cambria" pitchFamily="18" charset="0"/>
              </a:rPr>
              <a:t>.  Elsewhere Paul paradoxically stated, “I have been crucified with Christ … but … I live by faith” (</a:t>
            </a:r>
            <a:r>
              <a:rPr lang="en-US" sz="2800" b="1" dirty="0" smtClean="0">
                <a:effectLst>
                  <a:outerShdw blurRad="38100" dist="38100" dir="2700000" algn="tl">
                    <a:srgbClr val="000000">
                      <a:alpha val="43137"/>
                    </a:srgbClr>
                  </a:outerShdw>
                </a:effectLst>
                <a:latin typeface="Cambria" pitchFamily="18" charset="0"/>
              </a:rPr>
              <a:t>Gal 2:20</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Put simply, </a:t>
            </a:r>
            <a:r>
              <a:rPr lang="en-US" sz="2800" b="1" i="1" dirty="0" smtClean="0">
                <a:effectLst>
                  <a:outerShdw blurRad="38100" dist="38100" dir="2700000" algn="tl">
                    <a:srgbClr val="000000">
                      <a:alpha val="43137"/>
                    </a:srgbClr>
                  </a:outerShdw>
                </a:effectLst>
                <a:latin typeface="Cambria" pitchFamily="18" charset="0"/>
              </a:rPr>
              <a:t>to live one must die</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6:8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v9</a:t>
            </a:r>
            <a:r>
              <a:rPr lang="en-US" sz="2800" b="1" dirty="0" smtClean="0">
                <a:latin typeface="Cambria" pitchFamily="18" charset="0"/>
              </a:rPr>
              <a:t>, Jesus was raised to a </a:t>
            </a:r>
            <a:r>
              <a:rPr lang="en-US" sz="2800" b="1" i="1" dirty="0" smtClean="0">
                <a:effectLst>
                  <a:outerShdw blurRad="38100" dist="38100" dir="2700000" algn="tl">
                    <a:srgbClr val="000000">
                      <a:alpha val="43137"/>
                    </a:srgbClr>
                  </a:outerShdw>
                </a:effectLst>
                <a:latin typeface="Cambria" pitchFamily="18" charset="0"/>
              </a:rPr>
              <a:t>new kind</a:t>
            </a:r>
            <a:r>
              <a:rPr lang="en-US" sz="2800" b="1" dirty="0" smtClean="0">
                <a:latin typeface="Cambria" pitchFamily="18" charset="0"/>
              </a:rPr>
              <a:t> of life.  His physical body not only </a:t>
            </a:r>
            <a:r>
              <a:rPr lang="en-US" sz="2800" b="1" i="1" dirty="0" smtClean="0">
                <a:effectLst>
                  <a:outerShdw blurRad="38100" dist="38100" dir="2700000" algn="tl">
                    <a:srgbClr val="000000">
                      <a:alpha val="43137"/>
                    </a:srgbClr>
                  </a:outerShdw>
                </a:effectLst>
                <a:latin typeface="Cambria" pitchFamily="18" charset="0"/>
              </a:rPr>
              <a:t>awakened</a:t>
            </a:r>
            <a:r>
              <a:rPr lang="en-US" sz="2800" b="1" dirty="0" smtClean="0">
                <a:latin typeface="Cambria" pitchFamily="18" charset="0"/>
              </a:rPr>
              <a:t> from death, it was </a:t>
            </a:r>
            <a:r>
              <a:rPr lang="en-US" sz="2800" b="1" i="1" dirty="0" smtClean="0">
                <a:effectLst>
                  <a:outerShdw blurRad="38100" dist="38100" dir="2700000" algn="tl">
                    <a:srgbClr val="000000">
                      <a:alpha val="43137"/>
                    </a:srgbClr>
                  </a:outerShdw>
                </a:effectLst>
                <a:latin typeface="Cambria" pitchFamily="18" charset="0"/>
              </a:rPr>
              <a:t>transformed</a:t>
            </a:r>
            <a:r>
              <a:rPr lang="en-US" sz="2800" b="1" dirty="0" smtClean="0">
                <a:latin typeface="Cambria" pitchFamily="18" charset="0"/>
              </a:rPr>
              <a:t> into a kind of body that was no longer subject to </a:t>
            </a:r>
            <a:r>
              <a:rPr lang="en-US" sz="2800" b="1" u="sng" dirty="0" smtClean="0">
                <a:latin typeface="Cambria" pitchFamily="18" charset="0"/>
              </a:rPr>
              <a:t>disease</a:t>
            </a:r>
            <a:r>
              <a:rPr lang="en-US" sz="2800" b="1" dirty="0" smtClean="0">
                <a:latin typeface="Cambria" pitchFamily="18" charset="0"/>
              </a:rPr>
              <a:t>, </a:t>
            </a:r>
            <a:r>
              <a:rPr lang="en-US" sz="2800" b="1" u="sng" dirty="0" smtClean="0">
                <a:latin typeface="Cambria" pitchFamily="18" charset="0"/>
              </a:rPr>
              <a:t>disaster</a:t>
            </a:r>
            <a:r>
              <a:rPr lang="en-US" sz="2800" b="1" dirty="0" smtClean="0">
                <a:latin typeface="Cambria" pitchFamily="18" charset="0"/>
              </a:rPr>
              <a:t>, or </a:t>
            </a:r>
            <a:r>
              <a:rPr lang="en-US" sz="2800" b="1" u="sng" dirty="0" smtClean="0">
                <a:latin typeface="Cambria" pitchFamily="18" charset="0"/>
              </a:rPr>
              <a:t>aging</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It was no longer a body that the world could </a:t>
            </a:r>
            <a:r>
              <a:rPr lang="en-US" sz="2800" b="1" i="1" dirty="0" smtClean="0">
                <a:effectLst>
                  <a:outerShdw blurRad="38100" dist="38100" dir="2700000" algn="tl">
                    <a:srgbClr val="000000">
                      <a:alpha val="43137"/>
                    </a:srgbClr>
                  </a:outerShdw>
                </a:effectLst>
                <a:latin typeface="Cambria" pitchFamily="18" charset="0"/>
              </a:rPr>
              <a:t>abuse</a:t>
            </a:r>
            <a:r>
              <a:rPr lang="en-US" sz="2800" b="1" dirty="0" smtClean="0">
                <a:latin typeface="Cambria" pitchFamily="18" charset="0"/>
              </a:rPr>
              <a:t>.  This will be true of us when our bodies have died and we are </a:t>
            </a:r>
            <a:r>
              <a:rPr lang="en-US" sz="2800" b="1" u="sng" dirty="0" smtClean="0">
                <a:effectLst>
                  <a:outerShdw blurRad="38100" dist="38100" dir="2700000" algn="tl">
                    <a:srgbClr val="000000">
                      <a:alpha val="43137"/>
                    </a:srgbClr>
                  </a:outerShdw>
                </a:effectLst>
                <a:latin typeface="Cambria" pitchFamily="18" charset="0"/>
              </a:rPr>
              <a:t>raised</a:t>
            </a:r>
            <a:r>
              <a:rPr lang="en-US" sz="2800" b="1" dirty="0" smtClean="0">
                <a:latin typeface="Cambria" pitchFamily="18" charset="0"/>
              </a:rPr>
              <a:t> to this </a:t>
            </a:r>
            <a:r>
              <a:rPr lang="en-US" sz="2800" b="1" i="1" dirty="0" smtClean="0">
                <a:effectLst>
                  <a:outerShdw blurRad="38100" dist="38100" dir="2700000" algn="tl">
                    <a:srgbClr val="000000">
                      <a:alpha val="43137"/>
                    </a:srgbClr>
                  </a:outerShdw>
                </a:effectLst>
                <a:latin typeface="Cambria" pitchFamily="18" charset="0"/>
              </a:rPr>
              <a:t>new kind</a:t>
            </a:r>
            <a:r>
              <a:rPr lang="en-US" sz="2800" b="1" dirty="0" smtClean="0">
                <a:latin typeface="Cambria" pitchFamily="18" charset="0"/>
              </a:rPr>
              <a:t> of life.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That’s a marvelous future we can anticipate with confident assurance.  However, we don’t have to wait.  We can begin enjoying this gift – </a:t>
            </a:r>
            <a:r>
              <a:rPr lang="en-US" sz="2800" b="1" i="1" dirty="0" smtClean="0">
                <a:effectLst>
                  <a:outerShdw blurRad="38100" dist="38100" dir="2700000" algn="tl">
                    <a:srgbClr val="000000">
                      <a:alpha val="43137"/>
                    </a:srgbClr>
                  </a:outerShdw>
                </a:effectLst>
                <a:latin typeface="Cambria" pitchFamily="18" charset="0"/>
              </a:rPr>
              <a:t>now!</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6:8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resurrected life has God as both its </a:t>
            </a:r>
            <a:r>
              <a:rPr lang="en-US" sz="2800" b="1" i="1" u="sng" dirty="0" smtClean="0">
                <a:latin typeface="Cambria" pitchFamily="18" charset="0"/>
              </a:rPr>
              <a:t>source</a:t>
            </a:r>
            <a:r>
              <a:rPr lang="en-US" sz="2800" b="1" dirty="0" smtClean="0">
                <a:latin typeface="Cambria" pitchFamily="18" charset="0"/>
              </a:rPr>
              <a:t> and its </a:t>
            </a:r>
            <a:r>
              <a:rPr lang="en-US" sz="2800" b="1" i="1" u="sng" dirty="0" smtClean="0">
                <a:latin typeface="Cambria" pitchFamily="18" charset="0"/>
              </a:rPr>
              <a:t>purpose</a:t>
            </a:r>
            <a:r>
              <a:rPr lang="en-US" sz="2800" b="1" dirty="0" smtClean="0">
                <a:latin typeface="Cambria" pitchFamily="18" charset="0"/>
              </a:rPr>
              <a:t>.  And to claim this </a:t>
            </a:r>
            <a:r>
              <a:rPr lang="en-US" sz="2800" b="1" u="sng" dirty="0" smtClean="0">
                <a:effectLst>
                  <a:outerShdw blurRad="38100" dist="38100" dir="2700000" algn="tl">
                    <a:srgbClr val="000000">
                      <a:alpha val="43137"/>
                    </a:srgbClr>
                  </a:outerShdw>
                </a:effectLst>
                <a:latin typeface="Cambria" pitchFamily="18" charset="0"/>
              </a:rPr>
              <a:t>gift</a:t>
            </a:r>
            <a:r>
              <a:rPr lang="en-US" sz="2800" b="1" dirty="0" smtClean="0">
                <a:latin typeface="Cambria" pitchFamily="18" charset="0"/>
              </a:rPr>
              <a:t>, we must “</a:t>
            </a:r>
            <a:r>
              <a:rPr lang="en-US" sz="2800" b="1" dirty="0" smtClean="0">
                <a:effectLst>
                  <a:outerShdw blurRad="38100" dist="38100" dir="2700000" algn="tl">
                    <a:srgbClr val="000000">
                      <a:alpha val="43137"/>
                    </a:srgbClr>
                  </a:outerShdw>
                </a:effectLst>
                <a:latin typeface="Cambria" pitchFamily="18" charset="0"/>
              </a:rPr>
              <a:t>consider</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or</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reckon</a:t>
            </a:r>
            <a:r>
              <a:rPr lang="en-US" sz="2800" b="1" dirty="0" smtClean="0">
                <a:latin typeface="Cambria" pitchFamily="18" charset="0"/>
              </a:rPr>
              <a:t>” it to be true and then act upon it.﻿﻿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based on his authority as an agent of the good news, commanded believers, </a:t>
            </a:r>
            <a:r>
              <a:rPr lang="en-US" sz="2800" b="1" i="1" dirty="0" smtClean="0">
                <a:effectLst>
                  <a:outerShdw blurRad="38100" dist="38100" dir="2700000" algn="tl">
                    <a:srgbClr val="000000">
                      <a:alpha val="43137"/>
                    </a:srgbClr>
                  </a:outerShdw>
                </a:effectLst>
                <a:latin typeface="Cambria" pitchFamily="18" charset="0"/>
              </a:rPr>
              <a:t>“Consider yourselves to be dead to sin.”</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Reckon it as </a:t>
            </a:r>
            <a:r>
              <a:rPr lang="en-US" sz="2800" b="1" i="1" u="sng" dirty="0" smtClean="0">
                <a:effectLst>
                  <a:outerShdw blurRad="38100" dist="38100" dir="2700000" algn="tl">
                    <a:srgbClr val="000000">
                      <a:alpha val="43137"/>
                    </a:srgbClr>
                  </a:outerShdw>
                </a:effectLst>
                <a:latin typeface="Cambria" pitchFamily="18" charset="0"/>
              </a:rPr>
              <a:t>true</a:t>
            </a:r>
            <a:r>
              <a:rPr lang="en-US" sz="2800" b="1" dirty="0" smtClean="0">
                <a:latin typeface="Cambria" pitchFamily="18" charset="0"/>
              </a:rPr>
              <a:t>.  Claim this truth as a </a:t>
            </a:r>
            <a:r>
              <a:rPr lang="en-US" sz="2800" b="1" i="1" u="sng" dirty="0" smtClean="0">
                <a:effectLst>
                  <a:outerShdw blurRad="38100" dist="38100" dir="2700000" algn="tl">
                    <a:srgbClr val="000000">
                      <a:alpha val="43137"/>
                    </a:srgbClr>
                  </a:outerShdw>
                </a:effectLst>
                <a:latin typeface="Cambria" pitchFamily="18" charset="0"/>
              </a:rPr>
              <a:t>reality</a:t>
            </a:r>
            <a:r>
              <a:rPr lang="en-US" sz="2800" b="1" dirty="0" smtClean="0">
                <a:latin typeface="Cambria" pitchFamily="18" charset="0"/>
              </a:rPr>
              <a:t>.  Count on it and </a:t>
            </a:r>
            <a:r>
              <a:rPr lang="en-US" sz="2800" b="1" i="1" dirty="0" smtClean="0">
                <a:effectLst>
                  <a:outerShdw blurRad="38100" dist="38100" dir="2700000" algn="tl">
                    <a:srgbClr val="000000">
                      <a:alpha val="43137"/>
                    </a:srgbClr>
                  </a:outerShdw>
                </a:effectLst>
                <a:latin typeface="Cambria" pitchFamily="18" charset="0"/>
              </a:rPr>
              <a:t>live it out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6:8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6:12 – 13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12</a:t>
            </a:r>
            <a:r>
              <a:rPr lang="en-US" sz="3200" i="1" dirty="0" smtClean="0">
                <a:latin typeface="Georgia" pitchFamily="18" charset="0"/>
              </a:rPr>
              <a:t>Let not sin therefore reign in your mortal body, that ye should obey it in the lusts thereof.  </a:t>
            </a:r>
            <a:r>
              <a:rPr lang="en-US" sz="3200" b="1" baseline="30000" dirty="0" smtClean="0">
                <a:effectLst>
                  <a:outerShdw blurRad="38100" dist="38100" dir="2700000" algn="tl">
                    <a:srgbClr val="000000">
                      <a:alpha val="43137"/>
                    </a:srgbClr>
                  </a:outerShdw>
                </a:effectLst>
                <a:latin typeface="Georgia" pitchFamily="18" charset="0"/>
              </a:rPr>
              <a:t>13</a:t>
            </a:r>
            <a:r>
              <a:rPr lang="en-US" sz="3200" i="1" dirty="0" smtClean="0">
                <a:latin typeface="Georgia" pitchFamily="18" charset="0"/>
              </a:rPr>
              <a:t>Neither yield ye your members as instruments of unrighteousness unto sin: but yield yourselves unto God, as those that are alive from the dead, and your members as instruments of righteousness unto God.</a:t>
            </a:r>
          </a:p>
        </p:txBody>
      </p:sp>
      <p:cxnSp>
        <p:nvCxnSpPr>
          <p:cNvPr id="15" name="Straight Connector 14"/>
          <p:cNvCxnSpPr/>
          <p:nvPr/>
        </p:nvCxnSpPr>
        <p:spPr>
          <a:xfrm>
            <a:off x="4572000" y="16764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267200" y="22098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533400" y="3200400"/>
            <a:ext cx="21031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990600" y="4648200"/>
            <a:ext cx="21031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55093"/>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Now, the world operates according to a different system, one that leaves little or no room for such heavenly qualities as humility, selflessness, faith, or, the most alien of all, </a:t>
            </a:r>
            <a:r>
              <a:rPr lang="en-US" sz="2800" b="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As Paul concluded the last section, he boldly declared that, whereas sin reigned over the earth and death through sin, Jesus Christ had initiated a takeover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Once we know about our </a:t>
            </a:r>
            <a:r>
              <a:rPr lang="en-US" sz="2800" b="1" i="1" u="sng" dirty="0" smtClean="0">
                <a:latin typeface="Cambria" pitchFamily="18" charset="0"/>
              </a:rPr>
              <a:t>emancipation</a:t>
            </a:r>
            <a:r>
              <a:rPr lang="en-US" sz="2800" b="1" dirty="0" smtClean="0">
                <a:latin typeface="Cambria" pitchFamily="18" charset="0"/>
              </a:rPr>
              <a:t> from slavery and have considered ourselves to be </a:t>
            </a:r>
            <a:r>
              <a:rPr lang="en-US" sz="2800" b="1" i="1" dirty="0" smtClean="0">
                <a:effectLst>
                  <a:outerShdw blurRad="38100" dist="38100" dir="2700000" algn="tl">
                    <a:srgbClr val="000000">
                      <a:alpha val="43137"/>
                    </a:srgbClr>
                  </a:outerShdw>
                </a:effectLst>
                <a:latin typeface="Cambria" pitchFamily="18" charset="0"/>
              </a:rPr>
              <a:t>freed</a:t>
            </a:r>
            <a:r>
              <a:rPr lang="en-US" sz="2800" b="1" dirty="0" smtClean="0">
                <a:latin typeface="Cambria" pitchFamily="18" charset="0"/>
              </a:rPr>
              <a:t> from the old bondage, we must present ourselves to our </a:t>
            </a:r>
            <a:r>
              <a:rPr lang="en-US" sz="2800" b="1" dirty="0" smtClean="0">
                <a:effectLst>
                  <a:outerShdw blurRad="38100" dist="38100" dir="2700000" algn="tl">
                    <a:srgbClr val="000000">
                      <a:alpha val="43137"/>
                    </a:srgbClr>
                  </a:outerShdw>
                </a:effectLst>
                <a:latin typeface="Cambria" pitchFamily="18" charset="0"/>
              </a:rPr>
              <a:t>new</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Master</a:t>
            </a:r>
            <a:r>
              <a:rPr lang="en-US" sz="2800" b="1" dirty="0" smtClean="0">
                <a:latin typeface="Cambria" pitchFamily="18" charset="0"/>
              </a:rPr>
              <a:t> to enjoy the benefits of new life.﻿﻿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Slaves do the </a:t>
            </a:r>
            <a:r>
              <a:rPr lang="en-US" sz="2800" b="1" i="1" u="sng" dirty="0" smtClean="0">
                <a:latin typeface="Cambria" pitchFamily="18" charset="0"/>
              </a:rPr>
              <a:t>bidding</a:t>
            </a:r>
            <a:r>
              <a:rPr lang="en-US" sz="2800" b="1" dirty="0" smtClean="0">
                <a:latin typeface="Cambria" pitchFamily="18" charset="0"/>
              </a:rPr>
              <a:t> of their </a:t>
            </a:r>
            <a:r>
              <a:rPr lang="en-US" sz="2800" b="1" i="1" dirty="0" smtClean="0">
                <a:effectLst>
                  <a:outerShdw blurRad="38100" dist="38100" dir="2700000" algn="tl">
                    <a:srgbClr val="000000">
                      <a:alpha val="43137"/>
                    </a:srgbClr>
                  </a:outerShdw>
                </a:effectLst>
                <a:latin typeface="Cambria" pitchFamily="18" charset="0"/>
              </a:rPr>
              <a:t>master</a:t>
            </a:r>
            <a:r>
              <a:rPr lang="en-US" sz="2800" b="1" dirty="0" smtClean="0">
                <a:latin typeface="Cambria" pitchFamily="18" charset="0"/>
              </a:rPr>
              <a:t>.  They are the master’s </a:t>
            </a:r>
            <a:r>
              <a:rPr lang="en-US" sz="2800" b="1" i="1" dirty="0" smtClean="0">
                <a:effectLst>
                  <a:outerShdw blurRad="38100" dist="38100" dir="2700000" algn="tl">
                    <a:srgbClr val="000000">
                      <a:alpha val="43137"/>
                    </a:srgbClr>
                  </a:outerShdw>
                </a:effectLst>
                <a:latin typeface="Cambria" pitchFamily="18" charset="0"/>
              </a:rPr>
              <a:t>instruments</a:t>
            </a:r>
            <a:r>
              <a:rPr lang="en-US" sz="2800" b="1" dirty="0" smtClean="0">
                <a:latin typeface="Cambria" pitchFamily="18" charset="0"/>
              </a:rPr>
              <a:t>, utilized by him to accomplish his desires.  Before </a:t>
            </a:r>
            <a:r>
              <a:rPr lang="en-US" sz="2800" b="1" i="1" u="sng" dirty="0" smtClean="0">
                <a:latin typeface="Cambria" pitchFamily="18" charset="0"/>
              </a:rPr>
              <a:t>emancipation</a:t>
            </a:r>
            <a:r>
              <a:rPr lang="en-US" sz="2800" b="1" dirty="0" smtClean="0">
                <a:latin typeface="Cambria" pitchFamily="18" charset="0"/>
              </a:rPr>
              <a:t>, we could not </a:t>
            </a:r>
            <a:r>
              <a:rPr lang="en-US" sz="2800" b="1" i="1" u="sng" dirty="0" smtClean="0">
                <a:latin typeface="Cambria" pitchFamily="18" charset="0"/>
              </a:rPr>
              <a:t>refuse</a:t>
            </a:r>
            <a:r>
              <a:rPr lang="en-US" sz="2800" b="1" dirty="0" smtClean="0">
                <a:latin typeface="Cambria" pitchFamily="18" charset="0"/>
              </a:rPr>
              <a:t> sin’s authority, but now we do not have to </a:t>
            </a:r>
            <a:r>
              <a:rPr lang="en-US" sz="2800" b="1" i="1" dirty="0" smtClean="0">
                <a:effectLst>
                  <a:outerShdw blurRad="38100" dist="38100" dir="2700000" algn="tl">
                    <a:srgbClr val="000000">
                      <a:alpha val="43137"/>
                    </a:srgbClr>
                  </a:outerShdw>
                </a:effectLst>
                <a:latin typeface="Cambria" pitchFamily="18" charset="0"/>
              </a:rPr>
              <a:t>obey</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its commands</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6:12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Rather than allowing our physical bodies to be instruments of sin’s desire, “</a:t>
            </a:r>
            <a:r>
              <a:rPr lang="en-US" sz="2800" b="1" dirty="0" smtClean="0">
                <a:effectLst>
                  <a:outerShdw blurRad="38100" dist="38100" dir="2700000" algn="tl">
                    <a:srgbClr val="000000">
                      <a:alpha val="43137"/>
                    </a:srgbClr>
                  </a:outerShdw>
                </a:effectLst>
                <a:latin typeface="Cambria" pitchFamily="18" charset="0"/>
              </a:rPr>
              <a:t>unrighteousness</a:t>
            </a:r>
            <a:r>
              <a:rPr lang="en-US" sz="2800" b="1" dirty="0" smtClean="0">
                <a:latin typeface="Cambria" pitchFamily="18" charset="0"/>
              </a:rPr>
              <a:t>,”  we must now present our bodies to our </a:t>
            </a:r>
            <a:r>
              <a:rPr lang="en-US" sz="2800" b="1" dirty="0" smtClean="0">
                <a:effectLst>
                  <a:outerShdw blurRad="38100" dist="38100" dir="2700000" algn="tl">
                    <a:srgbClr val="000000">
                      <a:alpha val="43137"/>
                    </a:srgbClr>
                  </a:outerShdw>
                </a:effectLst>
                <a:latin typeface="Cambria" pitchFamily="18" charset="0"/>
              </a:rPr>
              <a:t>new Master,</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God</a:t>
            </a:r>
            <a:r>
              <a:rPr lang="en-US" sz="2800" b="1" dirty="0" smtClean="0">
                <a:latin typeface="Cambria" pitchFamily="18" charset="0"/>
              </a:rPr>
              <a:t>, to accomplish His desire, “</a:t>
            </a:r>
            <a:r>
              <a:rPr lang="en-US" sz="2800" b="1"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6:13</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Greek word translated </a:t>
            </a:r>
            <a:r>
              <a:rPr lang="en-US" sz="2800" b="1" dirty="0" smtClean="0">
                <a:effectLst>
                  <a:outerShdw blurRad="38100" dist="38100" dir="2700000" algn="tl">
                    <a:srgbClr val="000000">
                      <a:alpha val="43137"/>
                    </a:srgbClr>
                  </a:outerShdw>
                </a:effectLst>
                <a:latin typeface="Cambria" pitchFamily="18" charset="0"/>
              </a:rPr>
              <a:t>“instrument”</a:t>
            </a:r>
            <a:r>
              <a:rPr lang="en-US" sz="2800" b="1" dirty="0" smtClean="0">
                <a:latin typeface="Cambria" pitchFamily="18" charset="0"/>
              </a:rPr>
              <a:t> frequently refers to </a:t>
            </a:r>
            <a:r>
              <a:rPr lang="en-US" sz="2800" b="1" i="1" dirty="0" smtClean="0">
                <a:effectLst>
                  <a:outerShdw blurRad="38100" dist="38100" dir="2700000" algn="tl">
                    <a:srgbClr val="000000">
                      <a:alpha val="43137"/>
                    </a:srgbClr>
                  </a:outerShdw>
                </a:effectLst>
                <a:latin typeface="Cambria" pitchFamily="18" charset="0"/>
              </a:rPr>
              <a:t>weapons of war</a:t>
            </a:r>
            <a:r>
              <a:rPr lang="en-US" sz="2800" b="1" dirty="0" smtClean="0">
                <a:latin typeface="Cambria" pitchFamily="18" charset="0"/>
              </a:rPr>
              <a:t>.  We are no longer to present our bodies as </a:t>
            </a:r>
            <a:r>
              <a:rPr lang="en-US" sz="2800" b="1" i="1" dirty="0" smtClean="0">
                <a:effectLst>
                  <a:outerShdw blurRad="38100" dist="38100" dir="2700000" algn="tl">
                    <a:srgbClr val="000000">
                      <a:alpha val="43137"/>
                    </a:srgbClr>
                  </a:outerShdw>
                </a:effectLst>
                <a:latin typeface="Cambria" pitchFamily="18" charset="0"/>
              </a:rPr>
              <a:t>weapons</a:t>
            </a:r>
            <a:r>
              <a:rPr lang="en-US" sz="2800" b="1" dirty="0" smtClean="0">
                <a:latin typeface="Cambria" pitchFamily="18" charset="0"/>
              </a:rPr>
              <a:t> to be used by sin to accomplish evil ends, but to become </a:t>
            </a:r>
            <a:r>
              <a:rPr lang="en-US" sz="2800" b="1" i="1" dirty="0" smtClean="0">
                <a:effectLst>
                  <a:outerShdw blurRad="38100" dist="38100" dir="2700000" algn="tl">
                    <a:srgbClr val="000000">
                      <a:alpha val="43137"/>
                    </a:srgbClr>
                  </a:outerShdw>
                </a:effectLst>
                <a:latin typeface="Cambria" pitchFamily="18" charset="0"/>
              </a:rPr>
              <a:t>foot soldiers</a:t>
            </a:r>
            <a:r>
              <a:rPr lang="en-US" sz="2800" b="1" dirty="0" smtClean="0">
                <a:latin typeface="Cambria" pitchFamily="18" charset="0"/>
              </a:rPr>
              <a:t> in the interest of righteousness.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6:12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descr="6 - 12-13 text.jpg"/>
          <p:cNvPicPr>
            <a:picLocks noChangeAspect="1"/>
          </p:cNvPicPr>
          <p:nvPr/>
        </p:nvPicPr>
        <p:blipFill>
          <a:blip r:embed="rId2" cstate="print"/>
          <a:srcRect l="833" r="1667"/>
          <a:stretch>
            <a:fillRect/>
          </a:stretch>
        </p:blipFill>
        <p:spPr>
          <a:xfrm>
            <a:off x="76200" y="304800"/>
            <a:ext cx="8915400" cy="6172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6:14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184665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14</a:t>
            </a:r>
            <a:r>
              <a:rPr lang="en-US" sz="3200" i="1" dirty="0" smtClean="0">
                <a:latin typeface="Georgia" pitchFamily="18" charset="0"/>
              </a:rPr>
              <a:t>For sin shall not have dominion over you: for ye are not under the law, but under grace.</a:t>
            </a:r>
          </a:p>
        </p:txBody>
      </p:sp>
      <p:cxnSp>
        <p:nvCxnSpPr>
          <p:cNvPr id="15" name="Straight Connector 14"/>
          <p:cNvCxnSpPr/>
          <p:nvPr/>
        </p:nvCxnSpPr>
        <p:spPr>
          <a:xfrm>
            <a:off x="4876800" y="17526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953000" y="22098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57200" y="27432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concludes his point with a summary statement: </a:t>
            </a:r>
            <a:r>
              <a:rPr lang="en-US" sz="2800" b="1" i="1" dirty="0" smtClean="0">
                <a:latin typeface="Cambria" pitchFamily="18" charset="0"/>
              </a:rPr>
              <a:t>“Sin shall not be master over you.”</a:t>
            </a:r>
            <a:r>
              <a:rPr lang="en-US" sz="2800" b="1" dirty="0" smtClean="0">
                <a:latin typeface="Cambria" pitchFamily="18" charset="0"/>
              </a:rPr>
              <a:t>  Then he introduces his next point: </a:t>
            </a:r>
            <a:r>
              <a:rPr lang="en-US" sz="2800" b="1" i="1" dirty="0" smtClean="0">
                <a:latin typeface="Cambria" pitchFamily="18" charset="0"/>
              </a:rPr>
              <a:t>“You are not under the law but under grace.”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Because we have been </a:t>
            </a:r>
            <a:r>
              <a:rPr lang="en-US" sz="2800" b="1" i="1" dirty="0" smtClean="0">
                <a:effectLst>
                  <a:outerShdw blurRad="38100" dist="38100" dir="2700000" algn="tl">
                    <a:srgbClr val="000000">
                      <a:alpha val="43137"/>
                    </a:srgbClr>
                  </a:outerShdw>
                </a:effectLst>
                <a:latin typeface="Cambria" pitchFamily="18" charset="0"/>
              </a:rPr>
              <a:t>freed</a:t>
            </a:r>
            <a:r>
              <a:rPr lang="en-US" sz="2800" b="1" dirty="0" smtClean="0">
                <a:latin typeface="Cambria" pitchFamily="18" charset="0"/>
              </a:rPr>
              <a:t> from the bondage of sin, </a:t>
            </a:r>
            <a:r>
              <a:rPr lang="en-US" sz="2800" b="1" i="1" dirty="0" smtClean="0">
                <a:effectLst>
                  <a:outerShdw blurRad="38100" dist="38100" dir="2700000" algn="tl">
                    <a:srgbClr val="000000">
                      <a:alpha val="43137"/>
                    </a:srgbClr>
                  </a:outerShdw>
                </a:effectLst>
                <a:latin typeface="Cambria" pitchFamily="18" charset="0"/>
              </a:rPr>
              <a:t>laws have no application</a:t>
            </a:r>
            <a:r>
              <a:rPr lang="en-US" sz="2800" b="1" dirty="0" smtClean="0">
                <a:latin typeface="Cambria" pitchFamily="18" charset="0"/>
              </a:rPr>
              <a:t>.  The purpose of the Law is to point out </a:t>
            </a:r>
            <a:r>
              <a:rPr lang="en-US" sz="2800" b="1" i="1" dirty="0" smtClean="0">
                <a:effectLst>
                  <a:outerShdw blurRad="38100" dist="38100" dir="2700000" algn="tl">
                    <a:srgbClr val="000000">
                      <a:alpha val="43137"/>
                    </a:srgbClr>
                  </a:outerShdw>
                </a:effectLst>
                <a:latin typeface="Cambria" pitchFamily="18" charset="0"/>
              </a:rPr>
              <a:t>transgression</a:t>
            </a:r>
            <a:r>
              <a:rPr lang="en-US" sz="2800" b="1" dirty="0" smtClean="0">
                <a:latin typeface="Cambria" pitchFamily="18" charset="0"/>
              </a:rPr>
              <a:t>; therefore, those who have </a:t>
            </a:r>
            <a:r>
              <a:rPr lang="en-US" sz="2800" b="1" i="1" u="sng" dirty="0" smtClean="0">
                <a:latin typeface="Cambria" pitchFamily="18" charset="0"/>
              </a:rPr>
              <a:t>no</a:t>
            </a:r>
            <a:r>
              <a:rPr lang="en-US" sz="2800" b="1" dirty="0" smtClean="0">
                <a:latin typeface="Cambria" pitchFamily="18" charset="0"/>
              </a:rPr>
              <a:t> involvement in sin are not subject to laws.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6:14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God’s design is that sin shall </a:t>
            </a:r>
            <a:r>
              <a:rPr lang="en-US" sz="2800" b="1" i="1" u="sng" dirty="0" smtClean="0">
                <a:latin typeface="Cambria" pitchFamily="18" charset="0"/>
              </a:rPr>
              <a:t>not</a:t>
            </a:r>
            <a:r>
              <a:rPr lang="en-US" sz="2800" b="1" dirty="0" smtClean="0">
                <a:latin typeface="Cambria" pitchFamily="18" charset="0"/>
              </a:rPr>
              <a:t> be our </a:t>
            </a:r>
            <a:r>
              <a:rPr lang="en-US" sz="2800" b="1" i="1" dirty="0" smtClean="0">
                <a:effectLst>
                  <a:outerShdw blurRad="38100" dist="38100" dir="2700000" algn="tl">
                    <a:srgbClr val="000000">
                      <a:alpha val="43137"/>
                    </a:srgbClr>
                  </a:outerShdw>
                </a:effectLst>
                <a:latin typeface="Cambria" pitchFamily="18" charset="0"/>
              </a:rPr>
              <a:t>master</a:t>
            </a:r>
            <a:r>
              <a:rPr lang="en-US" sz="2800" b="1" dirty="0" smtClean="0">
                <a:latin typeface="Cambria" pitchFamily="18" charset="0"/>
              </a:rPr>
              <a:t> (</a:t>
            </a:r>
            <a:r>
              <a:rPr lang="en-US" sz="2800" b="1" i="1" dirty="0" smtClean="0">
                <a:latin typeface="Cambria" pitchFamily="18" charset="0"/>
              </a:rPr>
              <a:t>“shall not rule as lord”</a:t>
            </a:r>
            <a:r>
              <a:rPr lang="en-US" sz="2800" b="1" dirty="0" smtClean="0">
                <a:latin typeface="Cambria" pitchFamily="18" charset="0"/>
              </a:rPr>
              <a:t>).  The reason this should not happen is that we are </a:t>
            </a:r>
            <a:r>
              <a:rPr lang="en-US" sz="2800" b="1" i="1" u="sng" dirty="0" smtClean="0">
                <a:latin typeface="Cambria" pitchFamily="18" charset="0"/>
              </a:rPr>
              <a:t>not</a:t>
            </a:r>
            <a:r>
              <a:rPr lang="en-US" sz="2800" b="1" dirty="0" smtClean="0">
                <a:latin typeface="Cambria" pitchFamily="18" charset="0"/>
              </a:rPr>
              <a:t> under </a:t>
            </a:r>
            <a:r>
              <a:rPr lang="en-US" sz="2800" b="1" dirty="0" smtClean="0">
                <a:effectLst>
                  <a:outerShdw blurRad="38100" dist="38100" dir="2700000" algn="tl">
                    <a:srgbClr val="000000">
                      <a:alpha val="43137"/>
                    </a:srgbClr>
                  </a:outerShdw>
                </a:effectLst>
                <a:latin typeface="Cambria" pitchFamily="18" charset="0"/>
              </a:rPr>
              <a:t>Law</a:t>
            </a:r>
            <a:r>
              <a:rPr lang="en-US" sz="2800" b="1" dirty="0" smtClean="0">
                <a:latin typeface="Cambria" pitchFamily="18" charset="0"/>
              </a:rPr>
              <a:t>, but under </a:t>
            </a:r>
            <a:r>
              <a:rPr lang="en-US" sz="2800" b="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had already explained that </a:t>
            </a:r>
            <a:r>
              <a:rPr lang="en-US" sz="2800" b="1" i="1" dirty="0" smtClean="0">
                <a:latin typeface="Cambria" pitchFamily="18" charset="0"/>
              </a:rPr>
              <a:t>“the Law was added so that the trespass might increase”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5:20</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If believers were </a:t>
            </a:r>
            <a:r>
              <a:rPr lang="en-US" sz="2800" b="1" i="1" u="sng" dirty="0" smtClean="0">
                <a:latin typeface="Cambria" pitchFamily="18" charset="0"/>
              </a:rPr>
              <a:t>still</a:t>
            </a:r>
            <a:r>
              <a:rPr lang="en-US" sz="2800" b="1" dirty="0" smtClean="0">
                <a:latin typeface="Cambria" pitchFamily="18" charset="0"/>
              </a:rPr>
              <a:t> under the Law, it would be impossible to keep sin from exercising </a:t>
            </a:r>
            <a:r>
              <a:rPr lang="en-US" sz="2800" b="1" i="1" dirty="0" smtClean="0">
                <a:effectLst>
                  <a:outerShdw blurRad="38100" dist="38100" dir="2700000" algn="tl">
                    <a:srgbClr val="000000">
                      <a:alpha val="43137"/>
                    </a:srgbClr>
                  </a:outerShdw>
                </a:effectLst>
                <a:latin typeface="Cambria" pitchFamily="18" charset="0"/>
              </a:rPr>
              <a:t>mastery</a:t>
            </a:r>
            <a:r>
              <a:rPr lang="en-US" sz="2800" b="1" dirty="0" smtClean="0">
                <a:latin typeface="Cambria" pitchFamily="18" charset="0"/>
              </a:rPr>
              <a:t>. But since believers are </a:t>
            </a:r>
            <a:r>
              <a:rPr lang="en-US" sz="2800" b="1" i="1" dirty="0" smtClean="0">
                <a:effectLst>
                  <a:outerShdw blurRad="38100" dist="38100" dir="2700000" algn="tl">
                    <a:srgbClr val="000000">
                      <a:alpha val="43137"/>
                    </a:srgbClr>
                  </a:outerShdw>
                </a:effectLst>
                <a:latin typeface="Cambria" pitchFamily="18" charset="0"/>
              </a:rPr>
              <a:t>“under grace,”</a:t>
            </a:r>
            <a:r>
              <a:rPr lang="en-US" sz="2800" b="1" dirty="0" smtClean="0">
                <a:latin typeface="Cambria" pitchFamily="18" charset="0"/>
              </a:rPr>
              <a:t> this can be done by </a:t>
            </a:r>
            <a:r>
              <a:rPr lang="en-US" sz="2800" b="1" i="1" dirty="0" smtClean="0">
                <a:effectLst>
                  <a:outerShdw blurRad="38100" dist="38100" dir="2700000" algn="tl">
                    <a:srgbClr val="000000">
                      <a:alpha val="43137"/>
                    </a:srgbClr>
                  </a:outerShdw>
                </a:effectLst>
                <a:latin typeface="Cambria" pitchFamily="18" charset="0"/>
              </a:rPr>
              <a:t>following</a:t>
            </a:r>
            <a:r>
              <a:rPr lang="en-US" sz="2800" b="1" dirty="0" smtClean="0">
                <a:latin typeface="Cambria" pitchFamily="18" charset="0"/>
              </a:rPr>
              <a:t> the instructions in Paul’s letter.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6:14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4" name="Picture 3" descr="Jesus outreached hands.jpg"/>
          <p:cNvPicPr>
            <a:picLocks noChangeAspect="1"/>
          </p:cNvPicPr>
          <p:nvPr/>
        </p:nvPicPr>
        <p:blipFill>
          <a:blip r:embed="rId3" cstate="print"/>
          <a:stretch>
            <a:fillRect/>
          </a:stretch>
        </p:blipFill>
        <p:spPr>
          <a:xfrm>
            <a:off x="1828800" y="152400"/>
            <a:ext cx="5562600" cy="65532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828800" y="6096000"/>
            <a:ext cx="5562600" cy="523220"/>
          </a:xfrm>
          <a:prstGeom prst="rect">
            <a:avLst/>
          </a:prstGeom>
          <a:noFill/>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latin typeface="Britannic Bold" pitchFamily="34" charset="0"/>
              </a:rPr>
              <a:t>“Alive Forevermore”</a:t>
            </a:r>
            <a:endParaRPr lang="en-US" sz="28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50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7 April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Chapter 6 thru 8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Focus on verses 6:15 – 23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i="1" dirty="0" smtClean="0">
                <a:latin typeface="Cambria" pitchFamily="18" charset="0"/>
              </a:rPr>
              <a:t>“Grace multiplied </a:t>
            </a:r>
            <a:r>
              <a:rPr lang="en-US" sz="2800" b="1" i="1" dirty="0" smtClean="0">
                <a:effectLst>
                  <a:outerShdw blurRad="38100" dist="38100" dir="2700000" algn="tl">
                    <a:srgbClr val="000000">
                      <a:alpha val="43137"/>
                    </a:srgbClr>
                  </a:outerShdw>
                </a:effectLst>
                <a:latin typeface="Cambria" pitchFamily="18" charset="0"/>
              </a:rPr>
              <a:t>. . .</a:t>
            </a:r>
            <a:r>
              <a:rPr lang="en-US" sz="2800" b="1" i="1" dirty="0" smtClean="0">
                <a:latin typeface="Cambria" pitchFamily="18" charset="0"/>
              </a:rPr>
              <a:t>  so that just as sin reigned in death, so also grace will reign through righteousness to eternal life through Christ our Lord”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5:20-21</a:t>
            </a:r>
            <a:r>
              <a:rPr lang="en-US" sz="2800" b="1" dirty="0" smtClean="0">
                <a:latin typeface="Cambria" pitchFamily="18" charset="0"/>
              </a:rPr>
              <a:t>).  This summarizes what he will explain in </a:t>
            </a:r>
            <a:r>
              <a:rPr lang="en-US" sz="2800" b="1" dirty="0" smtClean="0">
                <a:effectLst>
                  <a:outerShdw blurRad="38100" dist="38100" dir="2700000" algn="tl">
                    <a:srgbClr val="000000">
                      <a:alpha val="43137"/>
                    </a:srgbClr>
                  </a:outerShdw>
                </a:effectLst>
                <a:latin typeface="Cambria" pitchFamily="18" charset="0"/>
              </a:rPr>
              <a:t>Chapter 6-8</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To begin his explanation, the apostle asked </a:t>
            </a:r>
            <a:r>
              <a:rPr lang="en-US" sz="2800" b="1" i="1" u="sng" dirty="0" smtClean="0">
                <a:latin typeface="Cambria" pitchFamily="18" charset="0"/>
              </a:rPr>
              <a:t>two</a:t>
            </a:r>
            <a:r>
              <a:rPr lang="en-US" sz="2800" b="1" dirty="0" smtClean="0">
                <a:latin typeface="Cambria" pitchFamily="18" charset="0"/>
              </a:rPr>
              <a:t> </a:t>
            </a:r>
            <a:r>
              <a:rPr lang="en-US" sz="2800" b="1" i="1" u="sng" dirty="0" smtClean="0">
                <a:latin typeface="Cambria" pitchFamily="18" charset="0"/>
              </a:rPr>
              <a:t>questions</a:t>
            </a:r>
            <a:r>
              <a:rPr lang="en-US" sz="2800" b="1" dirty="0" smtClean="0">
                <a:latin typeface="Cambria" pitchFamily="18" charset="0"/>
              </a:rPr>
              <a:t> that illustrate how alien </a:t>
            </a:r>
            <a:r>
              <a:rPr lang="en-US" sz="2800" b="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is to a world dominated by death and to minds given over to depravity.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These were </a:t>
            </a:r>
            <a:r>
              <a:rPr lang="en-US" sz="2800" b="1" i="1" u="sng" dirty="0" smtClean="0">
                <a:latin typeface="Cambria" pitchFamily="18" charset="0"/>
              </a:rPr>
              <a:t>two</a:t>
            </a:r>
            <a:r>
              <a:rPr lang="en-US" sz="2800" b="1" dirty="0" smtClean="0">
                <a:latin typeface="Cambria" pitchFamily="18" charset="0"/>
              </a:rPr>
              <a:t> </a:t>
            </a:r>
            <a:r>
              <a:rPr lang="en-US" sz="2800" b="1" i="1" u="sng" dirty="0" smtClean="0">
                <a:latin typeface="Cambria" pitchFamily="18" charset="0"/>
              </a:rPr>
              <a:t>questions</a:t>
            </a:r>
            <a:r>
              <a:rPr lang="en-US" sz="2800" b="1" dirty="0" smtClean="0">
                <a:latin typeface="Cambria" pitchFamily="18" charset="0"/>
              </a:rPr>
              <a:t> for which he already had answers: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“Are we to </a:t>
            </a:r>
            <a:r>
              <a:rPr lang="en-US" sz="2800" b="1" u="sng" dirty="0" smtClean="0">
                <a:latin typeface="Cambria" pitchFamily="18" charset="0"/>
              </a:rPr>
              <a:t>continue</a:t>
            </a:r>
            <a:r>
              <a:rPr lang="en-US" sz="2800" b="1" dirty="0" smtClean="0">
                <a:latin typeface="Cambria" pitchFamily="18" charset="0"/>
              </a:rPr>
              <a:t> in sin so that grace may increase?” (</a:t>
            </a:r>
            <a:r>
              <a:rPr lang="en-US" sz="2800" b="1" dirty="0" smtClean="0">
                <a:effectLst>
                  <a:outerShdw blurRad="38100" dist="38100" dir="2700000" algn="tl">
                    <a:srgbClr val="000000">
                      <a:alpha val="43137"/>
                    </a:srgbClr>
                  </a:outerShdw>
                </a:effectLst>
                <a:latin typeface="Cambria" pitchFamily="18" charset="0"/>
              </a:rPr>
              <a:t>6:1</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“Shall we sin because we are not under law but under </a:t>
            </a:r>
            <a:r>
              <a:rPr lang="en-US" sz="2800" b="1" u="sng" dirty="0" smtClean="0">
                <a:latin typeface="Cambria" pitchFamily="18" charset="0"/>
              </a:rPr>
              <a:t>grace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6:15</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undoubtedly encountered these challenges to </a:t>
            </a:r>
            <a:r>
              <a:rPr lang="en-US" sz="2800" b="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in every synagogue between Jerusalem and Rome.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“Sanctification”</a:t>
            </a:r>
            <a:r>
              <a:rPr lang="en-US" sz="2800" b="1" dirty="0" smtClean="0">
                <a:latin typeface="Cambria" pitchFamily="18" charset="0"/>
              </a:rPr>
              <a:t>  is Paul’s focus for </a:t>
            </a:r>
            <a:r>
              <a:rPr lang="en-US" sz="2800" b="1" dirty="0" smtClean="0">
                <a:effectLst>
                  <a:outerShdw blurRad="38100" dist="38100" dir="2700000" algn="tl">
                    <a:srgbClr val="000000">
                      <a:alpha val="43137"/>
                    </a:srgbClr>
                  </a:outerShdw>
                </a:effectLst>
                <a:latin typeface="Cambria" pitchFamily="18" charset="0"/>
              </a:rPr>
              <a:t>Ch 6 thru 8</a:t>
            </a:r>
            <a:r>
              <a:rPr lang="en-US" sz="2800" b="1" dirty="0" smtClean="0">
                <a:latin typeface="Cambria" pitchFamily="18" charset="0"/>
              </a:rPr>
              <a:t>.  Sanctification is the theological term given to the gradual, internal transformation of a </a:t>
            </a:r>
            <a:r>
              <a:rPr lang="en-US" sz="2800" b="1" i="1" dirty="0" smtClean="0">
                <a:effectLst>
                  <a:outerShdw blurRad="38100" dist="38100" dir="2700000" algn="tl">
                    <a:srgbClr val="000000">
                      <a:alpha val="43137"/>
                    </a:srgbClr>
                  </a:outerShdw>
                </a:effectLst>
                <a:latin typeface="Cambria" pitchFamily="18" charset="0"/>
              </a:rPr>
              <a:t>newly</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freed</a:t>
            </a:r>
            <a:r>
              <a:rPr lang="en-US" sz="2800" b="1" dirty="0" smtClean="0">
                <a:latin typeface="Cambria" pitchFamily="18" charset="0"/>
              </a:rPr>
              <a:t> slave of sin into a </a:t>
            </a:r>
            <a:r>
              <a:rPr lang="en-US" sz="2800" b="1" i="1" dirty="0" smtClean="0">
                <a:effectLst>
                  <a:outerShdw blurRad="38100" dist="38100" dir="2700000" algn="tl">
                    <a:srgbClr val="000000">
                      <a:alpha val="43137"/>
                    </a:srgbClr>
                  </a:outerShdw>
                </a:effectLst>
                <a:latin typeface="Cambria" pitchFamily="18" charset="0"/>
              </a:rPr>
              <a:t>fully mature</a:t>
            </a:r>
            <a:r>
              <a:rPr lang="en-US" sz="2800" b="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completely free</a:t>
            </a:r>
            <a:r>
              <a:rPr lang="en-US" sz="2800" b="1" dirty="0" smtClean="0">
                <a:latin typeface="Cambria" pitchFamily="18" charset="0"/>
              </a:rPr>
              <a:t> individual.  </a:t>
            </a:r>
            <a:endParaRPr lang="en-US" sz="28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endParaRPr lang="en-US" sz="2800" b="1" dirty="0" smtClean="0">
              <a:latin typeface="Cambria" pitchFamily="18" charset="0"/>
            </a:endParaRPr>
          </a:p>
          <a:p>
            <a:pPr marL="274320" indent="-274320">
              <a:spcAft>
                <a:spcPts val="6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 6</a:t>
            </a:r>
            <a:r>
              <a:rPr lang="en-US" sz="2800" b="1" dirty="0" smtClean="0">
                <a:latin typeface="Cambria" pitchFamily="18" charset="0"/>
              </a:rPr>
              <a:t>, Paul introduces God’s </a:t>
            </a:r>
            <a:r>
              <a:rPr lang="en-US" sz="2800" b="1" i="1" u="sng" dirty="0" smtClean="0">
                <a:latin typeface="Cambria" pitchFamily="18" charset="0"/>
              </a:rPr>
              <a:t>threefold</a:t>
            </a:r>
            <a:r>
              <a:rPr lang="en-US" sz="2800" b="1" dirty="0" smtClean="0">
                <a:latin typeface="Cambria" pitchFamily="18" charset="0"/>
              </a:rPr>
              <a:t> </a:t>
            </a:r>
            <a:r>
              <a:rPr lang="en-US" sz="2800" b="1" i="1" u="sng" dirty="0" smtClean="0">
                <a:latin typeface="Cambria" pitchFamily="18" charset="0"/>
              </a:rPr>
              <a:t>method</a:t>
            </a:r>
            <a:r>
              <a:rPr lang="en-US" sz="2800" b="1" dirty="0" smtClean="0">
                <a:latin typeface="Cambria" pitchFamily="18" charset="0"/>
              </a:rPr>
              <a:t> that leads to sanctification:    </a:t>
            </a:r>
          </a:p>
          <a:p>
            <a:pPr marL="274320" indent="-274320">
              <a:spcAft>
                <a:spcPts val="6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STEP ONE</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Know</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6:1-10</a:t>
            </a:r>
            <a:r>
              <a:rPr lang="en-US" sz="2800" b="1" dirty="0" smtClean="0">
                <a:latin typeface="Cambria" pitchFamily="18" charset="0"/>
              </a:rPr>
              <a:t>).</a:t>
            </a:r>
          </a:p>
          <a:p>
            <a:pPr marL="274320" indent="-274320">
              <a:spcAft>
                <a:spcPts val="6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STEP TWO</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Reckon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6:11</a:t>
            </a:r>
            <a:r>
              <a:rPr lang="en-US" sz="2800" b="1" dirty="0" smtClean="0">
                <a:latin typeface="Cambria" pitchFamily="18" charset="0"/>
              </a:rPr>
              <a:t>).</a:t>
            </a:r>
          </a:p>
          <a:p>
            <a:pPr marL="274320" indent="-274320">
              <a:spcAft>
                <a:spcPts val="6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STEP THREE</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Yield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6:12-23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839200" cy="3877985"/>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6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 7</a:t>
            </a:r>
            <a:r>
              <a:rPr lang="en-US" sz="2800" b="1" dirty="0" smtClean="0">
                <a:latin typeface="Cambria" pitchFamily="18" charset="0"/>
              </a:rPr>
              <a:t>, Paul discusses how the law of God applies to and affects </a:t>
            </a:r>
            <a:r>
              <a:rPr lang="en-US" sz="2800" b="1" i="1" u="sng" dirty="0" smtClean="0">
                <a:latin typeface="Cambria" pitchFamily="18" charset="0"/>
              </a:rPr>
              <a:t>three</a:t>
            </a:r>
            <a:r>
              <a:rPr lang="en-US" sz="2800" b="1" dirty="0" smtClean="0">
                <a:latin typeface="Cambria" pitchFamily="18" charset="0"/>
              </a:rPr>
              <a:t> </a:t>
            </a:r>
            <a:r>
              <a:rPr lang="en-US" sz="2800" b="1" i="1" u="sng" dirty="0" smtClean="0">
                <a:latin typeface="Cambria" pitchFamily="18" charset="0"/>
              </a:rPr>
              <a:t>kind</a:t>
            </a:r>
            <a:r>
              <a:rPr lang="en-US" sz="2800" b="1" dirty="0" smtClean="0">
                <a:latin typeface="Cambria" pitchFamily="18" charset="0"/>
              </a:rPr>
              <a:t> of people:    </a:t>
            </a:r>
          </a:p>
          <a:p>
            <a:pPr marL="274320" indent="-274320">
              <a:buFont typeface="Arial" pitchFamily="34" charset="0"/>
              <a:buChar char="•"/>
            </a:pPr>
            <a:endParaRPr lang="en-US" sz="2800" b="1" dirty="0" smtClean="0">
              <a:latin typeface="Cambria" pitchFamily="18" charset="0"/>
            </a:endParaRPr>
          </a:p>
          <a:p>
            <a:pPr marL="274320" indent="-274320">
              <a:spcAft>
                <a:spcPts val="18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TYPE ONE</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Spiritual </a:t>
            </a:r>
            <a:r>
              <a:rPr lang="en-US" sz="2800" b="1" dirty="0" smtClean="0">
                <a:latin typeface="Cambria" pitchFamily="18" charset="0"/>
              </a:rPr>
              <a:t>people and the Law (</a:t>
            </a:r>
            <a:r>
              <a:rPr lang="en-US" sz="2800" b="1" dirty="0" smtClean="0">
                <a:effectLst>
                  <a:outerShdw blurRad="38100" dist="38100" dir="2700000" algn="tl">
                    <a:srgbClr val="000000">
                      <a:alpha val="43137"/>
                    </a:srgbClr>
                  </a:outerShdw>
                </a:effectLst>
                <a:latin typeface="Cambria" pitchFamily="18" charset="0"/>
              </a:rPr>
              <a:t>7:1-6</a:t>
            </a:r>
            <a:r>
              <a:rPr lang="en-US" sz="2800" b="1" dirty="0" smtClean="0">
                <a:latin typeface="Cambria" pitchFamily="18" charset="0"/>
              </a:rPr>
              <a:t>).</a:t>
            </a:r>
          </a:p>
          <a:p>
            <a:pPr marL="274320" indent="-274320">
              <a:spcAft>
                <a:spcPts val="18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TYPE TWO</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Natural</a:t>
            </a:r>
            <a:r>
              <a:rPr lang="en-US" sz="2800" b="1" dirty="0" smtClean="0">
                <a:latin typeface="Cambria" pitchFamily="18" charset="0"/>
              </a:rPr>
              <a:t> people and the Law (</a:t>
            </a:r>
            <a:r>
              <a:rPr lang="en-US" sz="2800" b="1" dirty="0" smtClean="0">
                <a:effectLst>
                  <a:outerShdw blurRad="38100" dist="38100" dir="2700000" algn="tl">
                    <a:srgbClr val="000000">
                      <a:alpha val="43137"/>
                    </a:srgbClr>
                  </a:outerShdw>
                </a:effectLst>
                <a:latin typeface="Cambria" pitchFamily="18" charset="0"/>
              </a:rPr>
              <a:t>7:7-13</a:t>
            </a:r>
            <a:r>
              <a:rPr lang="en-US" sz="2800" b="1" dirty="0" smtClean="0">
                <a:latin typeface="Cambria" pitchFamily="18" charset="0"/>
              </a:rPr>
              <a:t>).</a:t>
            </a:r>
          </a:p>
          <a:p>
            <a:pPr marL="274320" indent="-274320">
              <a:spcAft>
                <a:spcPts val="18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TYPE THREE</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Carnal</a:t>
            </a:r>
            <a:r>
              <a:rPr lang="en-US" sz="2800" b="1" dirty="0" smtClean="0">
                <a:latin typeface="Cambria" pitchFamily="18" charset="0"/>
              </a:rPr>
              <a:t> people and the Law (</a:t>
            </a:r>
            <a:r>
              <a:rPr lang="en-US" sz="2800" b="1" dirty="0" smtClean="0">
                <a:effectLst>
                  <a:outerShdw blurRad="38100" dist="38100" dir="2700000" algn="tl">
                    <a:srgbClr val="000000">
                      <a:alpha val="43137"/>
                    </a:srgbClr>
                  </a:outerShdw>
                </a:effectLst>
                <a:latin typeface="Cambria" pitchFamily="18" charset="0"/>
              </a:rPr>
              <a:t>6:14-26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839200" cy="5601533"/>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6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 8</a:t>
            </a:r>
            <a:r>
              <a:rPr lang="en-US" sz="2800" b="1" dirty="0" smtClean="0">
                <a:latin typeface="Cambria" pitchFamily="18" charset="0"/>
              </a:rPr>
              <a:t>, Paul outlines </a:t>
            </a:r>
            <a:r>
              <a:rPr lang="en-US" sz="2800" b="1" i="1" u="sng" dirty="0" smtClean="0">
                <a:latin typeface="Cambria" pitchFamily="18" charset="0"/>
              </a:rPr>
              <a:t>seven</a:t>
            </a:r>
            <a:r>
              <a:rPr lang="en-US" sz="2800" b="1" dirty="0" smtClean="0">
                <a:latin typeface="Cambria" pitchFamily="18" charset="0"/>
              </a:rPr>
              <a:t> </a:t>
            </a:r>
            <a:r>
              <a:rPr lang="en-US" sz="2800" b="1" i="1" u="sng" dirty="0" smtClean="0">
                <a:latin typeface="Cambria" pitchFamily="18" charset="0"/>
              </a:rPr>
              <a:t>new</a:t>
            </a:r>
            <a:r>
              <a:rPr lang="en-US" sz="2800" b="1" dirty="0" smtClean="0">
                <a:latin typeface="Cambria" pitchFamily="18" charset="0"/>
              </a:rPr>
              <a:t> </a:t>
            </a:r>
            <a:r>
              <a:rPr lang="en-US" sz="2800" b="1" i="1" u="sng" dirty="0" smtClean="0">
                <a:latin typeface="Cambria" pitchFamily="18" charset="0"/>
              </a:rPr>
              <a:t>assurances</a:t>
            </a:r>
            <a:r>
              <a:rPr lang="en-US" sz="2800" b="1" dirty="0" smtClean="0">
                <a:latin typeface="Cambria" pitchFamily="18" charset="0"/>
              </a:rPr>
              <a:t> accompanying salvation: (The believer has …)</a:t>
            </a:r>
          </a:p>
          <a:p>
            <a:pPr marL="274320" indent="-274320"/>
            <a:r>
              <a:rPr lang="en-US" sz="2800" b="1" dirty="0" smtClean="0">
                <a:latin typeface="Cambria" pitchFamily="18" charset="0"/>
              </a:rPr>
              <a:t>   </a:t>
            </a:r>
          </a:p>
          <a:p>
            <a:pPr marL="274320" indent="-274320">
              <a:spcAft>
                <a:spcPts val="6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ONE</a:t>
            </a:r>
            <a:r>
              <a:rPr lang="en-US" sz="2800" b="1" dirty="0" smtClean="0">
                <a:latin typeface="Cambria" pitchFamily="18" charset="0"/>
              </a:rPr>
              <a:t> – A New </a:t>
            </a:r>
            <a:r>
              <a:rPr lang="en-US" sz="2800" b="1" dirty="0" smtClean="0">
                <a:effectLst>
                  <a:outerShdw blurRad="38100" dist="38100" dir="2700000" algn="tl">
                    <a:srgbClr val="000000">
                      <a:alpha val="43137"/>
                    </a:srgbClr>
                  </a:outerShdw>
                </a:effectLst>
                <a:latin typeface="Cambria" pitchFamily="18" charset="0"/>
              </a:rPr>
              <a:t>Position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8:1-8</a:t>
            </a:r>
            <a:r>
              <a:rPr lang="en-US" sz="2800" b="1" dirty="0" smtClean="0">
                <a:latin typeface="Cambria" pitchFamily="18" charset="0"/>
              </a:rPr>
              <a:t>).</a:t>
            </a:r>
          </a:p>
          <a:p>
            <a:pPr marL="274320" indent="-274320">
              <a:spcAft>
                <a:spcPts val="6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TWO</a:t>
            </a:r>
            <a:r>
              <a:rPr lang="en-US" sz="2800" b="1" dirty="0" smtClean="0">
                <a:latin typeface="Cambria" pitchFamily="18" charset="0"/>
              </a:rPr>
              <a:t> – A New </a:t>
            </a:r>
            <a:r>
              <a:rPr lang="en-US" sz="2800" b="1" dirty="0" smtClean="0">
                <a:effectLst>
                  <a:outerShdw blurRad="38100" dist="38100" dir="2700000" algn="tl">
                    <a:srgbClr val="000000">
                      <a:alpha val="43137"/>
                    </a:srgbClr>
                  </a:outerShdw>
                </a:effectLst>
                <a:latin typeface="Cambria" pitchFamily="18" charset="0"/>
              </a:rPr>
              <a:t>Guest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8:9-14</a:t>
            </a:r>
            <a:r>
              <a:rPr lang="en-US" sz="2800" b="1" dirty="0" smtClean="0">
                <a:latin typeface="Cambria" pitchFamily="18" charset="0"/>
              </a:rPr>
              <a:t>).</a:t>
            </a:r>
          </a:p>
          <a:p>
            <a:pPr marL="274320" indent="-274320">
              <a:spcAft>
                <a:spcPts val="6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THREE</a:t>
            </a:r>
            <a:r>
              <a:rPr lang="en-US" sz="2800" b="1" dirty="0" smtClean="0">
                <a:latin typeface="Cambria" pitchFamily="18" charset="0"/>
              </a:rPr>
              <a:t> – A New </a:t>
            </a:r>
            <a:r>
              <a:rPr lang="en-US" sz="2800" b="1" dirty="0" smtClean="0">
                <a:effectLst>
                  <a:outerShdw blurRad="38100" dist="38100" dir="2700000" algn="tl">
                    <a:srgbClr val="000000">
                      <a:alpha val="43137"/>
                    </a:srgbClr>
                  </a:outerShdw>
                </a:effectLst>
                <a:latin typeface="Cambria" pitchFamily="18" charset="0"/>
              </a:rPr>
              <a:t>Adoption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8:15-17</a:t>
            </a:r>
            <a:r>
              <a:rPr lang="en-US" sz="2800" b="1" dirty="0" smtClean="0">
                <a:latin typeface="Cambria" pitchFamily="18" charset="0"/>
              </a:rPr>
              <a:t>). </a:t>
            </a:r>
          </a:p>
          <a:p>
            <a:pPr marL="274320" indent="-274320">
              <a:spcAft>
                <a:spcPts val="6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FOUR</a:t>
            </a:r>
            <a:r>
              <a:rPr lang="en-US" sz="2800" b="1" dirty="0" smtClean="0">
                <a:latin typeface="Cambria" pitchFamily="18" charset="0"/>
              </a:rPr>
              <a:t> – A New </a:t>
            </a:r>
            <a:r>
              <a:rPr lang="en-US" sz="2800" b="1"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8:18-25</a:t>
            </a:r>
            <a:r>
              <a:rPr lang="en-US" sz="2800" b="1" dirty="0" smtClean="0">
                <a:latin typeface="Cambria" pitchFamily="18" charset="0"/>
              </a:rPr>
              <a:t>).</a:t>
            </a:r>
          </a:p>
          <a:p>
            <a:pPr marL="274320" indent="-274320">
              <a:spcAft>
                <a:spcPts val="6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FIVE</a:t>
            </a:r>
            <a:r>
              <a:rPr lang="en-US" sz="2800" b="1" dirty="0" smtClean="0">
                <a:latin typeface="Cambria" pitchFamily="18" charset="0"/>
              </a:rPr>
              <a:t> – A New </a:t>
            </a:r>
            <a:r>
              <a:rPr lang="en-US" sz="2800" b="1" dirty="0" smtClean="0">
                <a:effectLst>
                  <a:outerShdw blurRad="38100" dist="38100" dir="2700000" algn="tl">
                    <a:srgbClr val="000000">
                      <a:alpha val="43137"/>
                    </a:srgbClr>
                  </a:outerShdw>
                </a:effectLst>
                <a:latin typeface="Cambria" pitchFamily="18" charset="0"/>
              </a:rPr>
              <a:t>Prayer Helper</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8:26-27</a:t>
            </a:r>
            <a:r>
              <a:rPr lang="en-US" sz="2800" b="1" dirty="0" smtClean="0">
                <a:latin typeface="Cambria" pitchFamily="18" charset="0"/>
              </a:rPr>
              <a:t>).</a:t>
            </a:r>
          </a:p>
          <a:p>
            <a:pPr marL="274320" indent="-274320">
              <a:spcAft>
                <a:spcPts val="6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SIX</a:t>
            </a:r>
            <a:r>
              <a:rPr lang="en-US" sz="2800" b="1" dirty="0" smtClean="0">
                <a:latin typeface="Cambria" pitchFamily="18" charset="0"/>
              </a:rPr>
              <a:t> – A New </a:t>
            </a:r>
            <a:r>
              <a:rPr lang="en-US" sz="2800" b="1" dirty="0" smtClean="0">
                <a:effectLst>
                  <a:outerShdw blurRad="38100" dist="38100" dir="2700000" algn="tl">
                    <a:srgbClr val="000000">
                      <a:alpha val="43137"/>
                    </a:srgbClr>
                  </a:outerShdw>
                </a:effectLst>
                <a:latin typeface="Cambria" pitchFamily="18" charset="0"/>
              </a:rPr>
              <a:t>Confidence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8:28</a:t>
            </a:r>
            <a:r>
              <a:rPr lang="en-US" sz="2800" b="1" dirty="0" smtClean="0">
                <a:latin typeface="Cambria" pitchFamily="18" charset="0"/>
              </a:rPr>
              <a:t>). </a:t>
            </a:r>
          </a:p>
          <a:p>
            <a:pPr marL="274320" indent="-274320">
              <a:spcAft>
                <a:spcPts val="600"/>
              </a:spcAft>
              <a:buFont typeface="Arial" pitchFamily="34" charset="0"/>
              <a:buChar char="•"/>
            </a:pPr>
            <a:r>
              <a:rPr lang="en-US" sz="2000" b="1" dirty="0" smtClean="0">
                <a:effectLst>
                  <a:outerShdw blurRad="38100" dist="38100" dir="2700000" algn="tl">
                    <a:srgbClr val="000000">
                      <a:alpha val="43137"/>
                    </a:srgbClr>
                  </a:outerShdw>
                </a:effectLst>
                <a:latin typeface="Cambria" pitchFamily="18" charset="0"/>
              </a:rPr>
              <a:t>SEVEN</a:t>
            </a:r>
            <a:r>
              <a:rPr lang="en-US" sz="2800" b="1" dirty="0" smtClean="0">
                <a:latin typeface="Cambria" pitchFamily="18" charset="0"/>
              </a:rPr>
              <a:t> – A New </a:t>
            </a:r>
            <a:r>
              <a:rPr lang="en-US" sz="2800" b="1" dirty="0" smtClean="0">
                <a:effectLst>
                  <a:outerShdw blurRad="38100" dist="38100" dir="2700000" algn="tl">
                    <a:srgbClr val="000000">
                      <a:alpha val="43137"/>
                    </a:srgbClr>
                  </a:outerShdw>
                </a:effectLst>
                <a:latin typeface="Cambria" pitchFamily="18" charset="0"/>
              </a:rPr>
              <a:t>Destiny</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8:29-39</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31225</TotalTime>
  <Words>3117</Words>
  <Application>Microsoft Office PowerPoint</Application>
  <PresentationFormat>On-screen Show (4:3)</PresentationFormat>
  <Paragraphs>228</Paragraphs>
  <Slides>47</Slides>
  <Notes>4</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6547</cp:revision>
  <dcterms:created xsi:type="dcterms:W3CDTF">2016-10-08T19:35:00Z</dcterms:created>
  <dcterms:modified xsi:type="dcterms:W3CDTF">2021-03-29T23:31:31Z</dcterms:modified>
</cp:coreProperties>
</file>