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8" r:id="rId2"/>
  </p:sldMasterIdLst>
  <p:notesMasterIdLst>
    <p:notesMasterId r:id="rId37"/>
  </p:notesMasterIdLst>
  <p:sldIdLst>
    <p:sldId id="1659" r:id="rId3"/>
    <p:sldId id="2197" r:id="rId4"/>
    <p:sldId id="2201" r:id="rId5"/>
    <p:sldId id="2014" r:id="rId6"/>
    <p:sldId id="1791" r:id="rId7"/>
    <p:sldId id="2184" r:id="rId8"/>
    <p:sldId id="2238" r:id="rId9"/>
    <p:sldId id="2239" r:id="rId10"/>
    <p:sldId id="2166" r:id="rId11"/>
    <p:sldId id="2241" r:id="rId12"/>
    <p:sldId id="2140" r:id="rId13"/>
    <p:sldId id="2243" r:id="rId14"/>
    <p:sldId id="2242" r:id="rId15"/>
    <p:sldId id="2245" r:id="rId16"/>
    <p:sldId id="2207" r:id="rId17"/>
    <p:sldId id="2246" r:id="rId18"/>
    <p:sldId id="2244" r:id="rId19"/>
    <p:sldId id="2257" r:id="rId20"/>
    <p:sldId id="2212" r:id="rId21"/>
    <p:sldId id="2248" r:id="rId22"/>
    <p:sldId id="2249" r:id="rId23"/>
    <p:sldId id="2250" r:id="rId24"/>
    <p:sldId id="2251" r:id="rId25"/>
    <p:sldId id="2247" r:id="rId26"/>
    <p:sldId id="2252" r:id="rId27"/>
    <p:sldId id="2258" r:id="rId28"/>
    <p:sldId id="2253" r:id="rId29"/>
    <p:sldId id="2254" r:id="rId30"/>
    <p:sldId id="2240" r:id="rId31"/>
    <p:sldId id="2255" r:id="rId32"/>
    <p:sldId id="2256" r:id="rId33"/>
    <p:sldId id="2260" r:id="rId34"/>
    <p:sldId id="1888" r:id="rId35"/>
    <p:sldId id="18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3DC"/>
    <a:srgbClr val="F74BBA"/>
    <a:srgbClr val="FFF3E5"/>
    <a:srgbClr val="FFEBD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96" autoAdjust="0"/>
    <p:restoredTop sz="86436" autoAdjust="0"/>
  </p:normalViewPr>
  <p:slideViewPr>
    <p:cSldViewPr>
      <p:cViewPr varScale="1">
        <p:scale>
          <a:sx n="97" d="100"/>
          <a:sy n="97" d="100"/>
        </p:scale>
        <p:origin x="-1293" y="-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241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8478F-85AB-4F2F-9836-360E2A3B8D3A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C13DB-1E66-41C6-A5A3-6652159AB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C13DB-1E66-41C6-A5A3-6652159ABCB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4/5/2021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4/5/2021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4/5/2021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4/5/2021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4/5/2021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4/5/2021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4/5/2021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4/5/2021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4/5/2021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4/5/2021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4/5/2021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3E5">
                <a:alpha val="49804"/>
              </a:srgbClr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04793A-1E92-424A-BFA1-CF8C55CC78BE}" type="datetimeFigureOut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3E5">
                <a:alpha val="49804"/>
              </a:srgbClr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04793A-1E92-424A-BFA1-CF8C55CC78B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4/5/2021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247203-1E23-499F-9395-80E876021AF9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 - Romans -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44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Whose Slave Are You?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Chapter 6:15  – 23</a:t>
            </a:r>
            <a:endParaRPr lang="en-US" sz="4400" b="1" dirty="0" smtClean="0">
              <a:ln w="1270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63500" dist="63500" dir="2700000" algn="tl">
                  <a:srgbClr val="000000">
                    <a:alpha val="45000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105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Week  12  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7 April 2021</a:t>
            </a:r>
            <a:endParaRPr lang="en-US" sz="4000" b="1" dirty="0">
              <a:ln w="12700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63500" dist="63500" dir="2700000" algn="tl">
                  <a:srgbClr val="000000">
                    <a:alpha val="45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938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asks a </a:t>
            </a:r>
            <a:r>
              <a:rPr lang="en-US" sz="2800" b="1" u="sng" dirty="0" smtClean="0">
                <a:latin typeface="Cambria" pitchFamily="18" charset="0"/>
              </a:rPr>
              <a:t>rhetorical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u="sng" dirty="0" smtClean="0">
                <a:latin typeface="Cambria" pitchFamily="18" charset="0"/>
              </a:rPr>
              <a:t>question</a:t>
            </a:r>
            <a:r>
              <a:rPr lang="en-US" sz="2800" b="1" dirty="0" smtClean="0">
                <a:latin typeface="Cambria" pitchFamily="18" charset="0"/>
              </a:rPr>
              <a:t> of his own:  “Do you not know that when you present yourselves to someone as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slaves</a:t>
            </a:r>
            <a:r>
              <a:rPr lang="en-US" sz="2800" b="1" dirty="0" smtClean="0">
                <a:latin typeface="Cambria" pitchFamily="18" charset="0"/>
              </a:rPr>
              <a:t> for obedience, you are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slaves</a:t>
            </a:r>
            <a:r>
              <a:rPr lang="en-US" sz="2800" b="1" dirty="0" smtClean="0">
                <a:latin typeface="Cambria" pitchFamily="18" charset="0"/>
              </a:rPr>
              <a:t> of the one whom you obey, either of sin resulting in death,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or</a:t>
            </a:r>
            <a:r>
              <a:rPr lang="en-US" sz="2800" b="1" dirty="0" smtClean="0">
                <a:latin typeface="Cambria" pitchFamily="18" charset="0"/>
              </a:rPr>
              <a:t> of obedience resulting in righteousness?”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6:16</a:t>
            </a:r>
            <a:r>
              <a:rPr lang="en-US" sz="28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is asking, </a:t>
            </a:r>
            <a:r>
              <a:rPr lang="en-US" sz="2800" b="1" i="1" dirty="0" smtClean="0">
                <a:latin typeface="Cambria" pitchFamily="18" charset="0"/>
              </a:rPr>
              <a:t>“Who you gonna serve?” </a:t>
            </a:r>
            <a:r>
              <a:rPr lang="en-US" sz="2800" b="1" dirty="0" smtClean="0">
                <a:latin typeface="Cambria" pitchFamily="18" charset="0"/>
              </a:rPr>
              <a:t>because there is no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middle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ground</a:t>
            </a:r>
            <a:r>
              <a:rPr lang="en-US" sz="2800" b="1" dirty="0" smtClean="0">
                <a:latin typeface="Cambria" pitchFamily="18" charset="0"/>
              </a:rPr>
              <a:t>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As the Lord Jesus said, </a:t>
            </a:r>
            <a:r>
              <a:rPr lang="en-US" sz="2800" b="1" i="1" dirty="0" smtClean="0">
                <a:latin typeface="Cambria" pitchFamily="18" charset="0"/>
              </a:rPr>
              <a:t>“No one can serve two masters … You cannot serve both God and money”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Matt. 6:24; Luke 16:13</a:t>
            </a:r>
            <a:r>
              <a:rPr lang="en-US" sz="2800" b="1" dirty="0" smtClean="0">
                <a:latin typeface="Cambria" pitchFamily="18" charset="0"/>
              </a:rPr>
              <a:t>).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6:16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938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is asking, in effect, </a:t>
            </a:r>
            <a:r>
              <a:rPr lang="en-US" sz="2800" b="1" i="1" dirty="0" smtClean="0">
                <a:latin typeface="Cambria" pitchFamily="18" charset="0"/>
              </a:rPr>
              <a:t>“Why would you choose a master whose dedicated purpose is to keep you enslaved and ultimately kill you?”</a:t>
            </a:r>
            <a:r>
              <a:rPr lang="en-US" sz="2800" b="1" dirty="0" smtClean="0">
                <a:latin typeface="Cambria" pitchFamily="18" charset="0"/>
              </a:rPr>
              <a:t>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uses the word </a:t>
            </a:r>
            <a:r>
              <a:rPr lang="en-US" sz="2800" b="1" i="1" dirty="0" smtClean="0">
                <a:latin typeface="Cambria" pitchFamily="18" charset="0"/>
              </a:rPr>
              <a:t>“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doulos</a:t>
            </a:r>
            <a:r>
              <a:rPr lang="en-US" sz="2800" b="1" i="1" dirty="0" smtClean="0">
                <a:latin typeface="Cambria" pitchFamily="18" charset="0"/>
              </a:rPr>
              <a:t>,”</a:t>
            </a:r>
            <a:r>
              <a:rPr lang="en-US" sz="2800" b="1" dirty="0" smtClean="0">
                <a:latin typeface="Cambria" pitchFamily="18" charset="0"/>
              </a:rPr>
              <a:t> the most abject, servile term for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slave</a:t>
            </a:r>
            <a:r>
              <a:rPr lang="en-US" sz="2800" b="1" dirty="0" smtClean="0">
                <a:latin typeface="Cambria" pitchFamily="18" charset="0"/>
              </a:rPr>
              <a:t> in the Greek language.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also points out that being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slave to sin</a:t>
            </a:r>
            <a:r>
              <a:rPr lang="en-US" sz="2800" b="1" dirty="0" smtClean="0">
                <a:latin typeface="Cambria" pitchFamily="18" charset="0"/>
              </a:rPr>
              <a:t> leads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death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i="1" dirty="0" smtClean="0">
                <a:latin typeface="Cambria" pitchFamily="18" charset="0"/>
              </a:rPr>
              <a:t>cf.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6:21, 23</a:t>
            </a:r>
            <a:r>
              <a:rPr lang="en-US" sz="2800" b="1" dirty="0" smtClean="0">
                <a:latin typeface="Cambria" pitchFamily="18" charset="0"/>
              </a:rPr>
              <a:t>).  This is not physical death only or even spiritual death only, but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death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i="1" dirty="0" smtClean="0">
                <a:latin typeface="Cambria" pitchFamily="18" charset="0"/>
              </a:rPr>
              <a:t>separation</a:t>
            </a:r>
            <a:r>
              <a:rPr lang="en-US" sz="2800" b="1" dirty="0" smtClean="0">
                <a:latin typeface="Cambria" pitchFamily="18" charset="0"/>
              </a:rPr>
              <a:t>) in general as the natural consequence and inevitable result of sin                 (</a:t>
            </a:r>
            <a:r>
              <a:rPr lang="en-US" sz="2800" b="1" i="1" dirty="0" smtClean="0">
                <a:latin typeface="Cambria" pitchFamily="18" charset="0"/>
              </a:rPr>
              <a:t>cf.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Gen. 2:17</a:t>
            </a:r>
            <a:r>
              <a:rPr lang="en-US" sz="2800" b="1" dirty="0" smtClean="0">
                <a:latin typeface="Cambria" pitchFamily="18" charset="0"/>
              </a:rPr>
              <a:t>).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6:16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629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uses the word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death</a:t>
            </a:r>
            <a:r>
              <a:rPr lang="en-US" sz="2800" b="1" dirty="0" smtClean="0">
                <a:latin typeface="Cambria" pitchFamily="18" charset="0"/>
              </a:rPr>
              <a:t> in at least </a:t>
            </a:r>
            <a:r>
              <a:rPr lang="en-US" sz="2800" b="1" i="1" u="sng" dirty="0" smtClean="0">
                <a:latin typeface="Cambria" pitchFamily="18" charset="0"/>
              </a:rPr>
              <a:t>three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senses</a:t>
            </a:r>
            <a:r>
              <a:rPr lang="en-US" sz="2800" b="1" dirty="0" smtClean="0">
                <a:latin typeface="Cambria" pitchFamily="18" charset="0"/>
              </a:rPr>
              <a:t> in his writings: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(1)</a:t>
            </a:r>
            <a:r>
              <a:rPr lang="en-US" sz="2800" b="1" dirty="0" smtClean="0">
                <a:latin typeface="Cambria" pitchFamily="18" charset="0"/>
              </a:rPr>
              <a:t> The biological fact of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physical death</a:t>
            </a:r>
            <a:r>
              <a:rPr lang="en-US" sz="2800" b="1" dirty="0" smtClean="0">
                <a:latin typeface="Cambria" pitchFamily="18" charset="0"/>
              </a:rPr>
              <a:t>” as the judgment of God upon all human life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Romans 5:12–14</a:t>
            </a:r>
            <a:r>
              <a:rPr lang="en-US" sz="2800" b="1" dirty="0" smtClean="0">
                <a:latin typeface="Cambria" pitchFamily="18" charset="0"/>
              </a:rPr>
              <a:t>);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(2)</a:t>
            </a:r>
            <a:r>
              <a:rPr lang="en-US" sz="2800" b="1" dirty="0" smtClean="0">
                <a:latin typeface="Cambria" pitchFamily="18" charset="0"/>
              </a:rPr>
              <a:t> The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spiritual death</a:t>
            </a:r>
            <a:r>
              <a:rPr lang="en-US" sz="2800" b="1" dirty="0" smtClean="0">
                <a:latin typeface="Cambria" pitchFamily="18" charset="0"/>
              </a:rPr>
              <a:t>” of all men in their pre-Christian state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Ephesians 2.1; Colossians 2.13</a:t>
            </a:r>
            <a:r>
              <a:rPr lang="en-US" sz="2800" b="1" dirty="0" smtClean="0">
                <a:latin typeface="Cambria" pitchFamily="18" charset="0"/>
              </a:rPr>
              <a:t>);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(3)</a:t>
            </a:r>
            <a:r>
              <a:rPr lang="en-US" sz="2800" b="1" dirty="0" smtClean="0">
                <a:latin typeface="Cambria" pitchFamily="18" charset="0"/>
              </a:rPr>
              <a:t> The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eternal death</a:t>
            </a:r>
            <a:r>
              <a:rPr lang="en-US" sz="2800" b="1" dirty="0" smtClean="0">
                <a:latin typeface="Cambria" pitchFamily="18" charset="0"/>
              </a:rPr>
              <a:t>” as the final judgment of God on the life of sin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6:16</a:t>
            </a:r>
            <a:r>
              <a:rPr lang="en-US" sz="2800" b="1" dirty="0" smtClean="0">
                <a:latin typeface="Cambria" pitchFamily="18" charset="0"/>
              </a:rPr>
              <a:t>).</a:t>
            </a:r>
            <a:r>
              <a:rPr lang="en-US" sz="2800" b="1" i="1" dirty="0" smtClean="0">
                <a:latin typeface="Cambria" pitchFamily="18" charset="0"/>
              </a:rPr>
              <a:t> </a:t>
            </a:r>
            <a:endParaRPr lang="en-US" sz="2800" b="1" dirty="0" smtClean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6:16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938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Being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slave to obedience</a:t>
            </a:r>
            <a:r>
              <a:rPr lang="en-US" sz="2800" b="1" dirty="0" smtClean="0">
                <a:latin typeface="Cambria" pitchFamily="18" charset="0"/>
              </a:rPr>
              <a:t> (to God and His gospel obviously) leads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righteousness</a:t>
            </a:r>
            <a:r>
              <a:rPr lang="en-US" sz="2800" b="1" dirty="0" smtClean="0">
                <a:latin typeface="Cambria" pitchFamily="18" charset="0"/>
              </a:rPr>
              <a:t> (righteousness in the sense to eternal life or glorification).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One can choose sin, which leads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death</a:t>
            </a:r>
            <a:r>
              <a:rPr lang="en-US" sz="2800" b="1" dirty="0" smtClean="0">
                <a:latin typeface="Cambria" pitchFamily="18" charset="0"/>
              </a:rPr>
              <a:t>, or one can choose to obey God and receive his approval and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righteousness</a:t>
            </a:r>
            <a:r>
              <a:rPr lang="en-US" sz="2800" b="1" dirty="0" smtClean="0">
                <a:latin typeface="Cambria" pitchFamily="18" charset="0"/>
              </a:rPr>
              <a:t>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Death</a:t>
            </a:r>
            <a:r>
              <a:rPr lang="en-US" sz="2800" b="1" dirty="0" smtClean="0">
                <a:latin typeface="Cambria" pitchFamily="18" charset="0"/>
              </a:rPr>
              <a:t> is the normal consequence of sin (which is disobeying God)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. . </a:t>
            </a:r>
            <a:r>
              <a:rPr lang="en-US" sz="2800" b="1" dirty="0" smtClean="0">
                <a:latin typeface="Cambria" pitchFamily="18" charset="0"/>
              </a:rPr>
              <a:t>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Righteousness</a:t>
            </a:r>
            <a:r>
              <a:rPr lang="en-US" sz="2800" b="1" dirty="0" smtClean="0">
                <a:latin typeface="Cambria" pitchFamily="18" charset="0"/>
              </a:rPr>
              <a:t> is the normal consequence of obeying God and living for Him.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6:16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6:17 – 18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10" name="Picture 9" descr="6 - 17-18 text.jpg"/>
          <p:cNvPicPr>
            <a:picLocks noChangeAspect="1"/>
          </p:cNvPicPr>
          <p:nvPr/>
        </p:nvPicPr>
        <p:blipFill>
          <a:blip r:embed="rId3" cstate="print"/>
          <a:srcRect t="21111"/>
          <a:stretch>
            <a:fillRect/>
          </a:stretch>
        </p:blipFill>
        <p:spPr>
          <a:xfrm>
            <a:off x="381000" y="1066800"/>
            <a:ext cx="8458200" cy="5590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6934200" y="5486400"/>
            <a:ext cx="146304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81600" y="6324600"/>
            <a:ext cx="283464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4012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This discussion reminds Paul of what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grace</a:t>
            </a:r>
            <a:r>
              <a:rPr lang="en-US" sz="2800" b="1" dirty="0" smtClean="0">
                <a:latin typeface="Cambria" pitchFamily="18" charset="0"/>
              </a:rPr>
              <a:t> of God has already accomplished in his readers’ lives and Paul burst forth in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praise:</a:t>
            </a:r>
            <a:r>
              <a:rPr lang="en-US" sz="2800" b="1" dirty="0" smtClean="0">
                <a:latin typeface="Cambria" pitchFamily="18" charset="0"/>
              </a:rPr>
              <a:t>  </a:t>
            </a:r>
            <a:r>
              <a:rPr lang="en-US" sz="2800" b="1" i="1" dirty="0" smtClean="0">
                <a:latin typeface="Cambria" pitchFamily="18" charset="0"/>
              </a:rPr>
              <a:t>“But thanks be to God.”</a:t>
            </a:r>
            <a:r>
              <a:rPr lang="en-US" sz="2800" b="1" dirty="0" smtClean="0">
                <a:latin typeface="Cambria" pitchFamily="18" charset="0"/>
              </a:rPr>
              <a:t>  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Through grace, something happens immediately when a person receives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grace of God</a:t>
            </a:r>
            <a:r>
              <a:rPr lang="en-US" sz="2800" b="1" dirty="0" smtClean="0">
                <a:latin typeface="Cambria" pitchFamily="18" charset="0"/>
              </a:rPr>
              <a:t> through faith.  She or he is instantly given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new heart</a:t>
            </a:r>
            <a:r>
              <a:rPr lang="en-US" sz="2800" b="1" dirty="0" smtClean="0">
                <a:latin typeface="Cambria" pitchFamily="18" charset="0"/>
              </a:rPr>
              <a:t>,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new nature</a:t>
            </a:r>
            <a:r>
              <a:rPr lang="en-US" sz="2800" b="1" dirty="0" smtClean="0">
                <a:latin typeface="Cambria" pitchFamily="18" charset="0"/>
              </a:rPr>
              <a:t> that hates sin and desires to obey its new master: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righteousness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6:17 – 18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938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To obey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whole-heartedly</a:t>
            </a:r>
            <a:r>
              <a:rPr lang="en-US" sz="2800" b="1" dirty="0" smtClean="0">
                <a:latin typeface="Cambria" pitchFamily="18" charset="0"/>
              </a:rPr>
              <a:t>” requires a </a:t>
            </a:r>
            <a:r>
              <a:rPr lang="en-US" sz="2800" b="1" i="1" u="sng" dirty="0" smtClean="0">
                <a:latin typeface="Cambria" pitchFamily="18" charset="0"/>
              </a:rPr>
              <a:t>willing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abandonment</a:t>
            </a:r>
            <a:r>
              <a:rPr lang="en-US" sz="2800" b="1" dirty="0" smtClean="0">
                <a:latin typeface="Cambria" pitchFamily="18" charset="0"/>
              </a:rPr>
              <a:t> from sin to the truth of the message. Christian obedience is never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coercive</a:t>
            </a:r>
            <a:r>
              <a:rPr lang="en-US" sz="2800" b="1" dirty="0" smtClean="0">
                <a:latin typeface="Cambria" pitchFamily="18" charset="0"/>
              </a:rPr>
              <a:t>; it is always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voluntary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teaching </a:t>
            </a:r>
            <a:r>
              <a:rPr lang="en-US" sz="2800" b="1" i="1" dirty="0" smtClean="0">
                <a:latin typeface="Cambria" pitchFamily="18" charset="0"/>
              </a:rPr>
              <a:t>(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doctrine</a:t>
            </a:r>
            <a:r>
              <a:rPr lang="en-US" sz="2800" b="1" i="1" dirty="0" smtClean="0">
                <a:latin typeface="Cambria" pitchFamily="18" charset="0"/>
              </a:rPr>
              <a:t>)</a:t>
            </a:r>
            <a:r>
              <a:rPr lang="en-US" sz="2800" b="1" dirty="0" smtClean="0">
                <a:latin typeface="Cambria" pitchFamily="18" charset="0"/>
              </a:rPr>
              <a:t> was not entrusted to the converts but the converts to the teaching.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The gospel message with all its ethical implications represents an existing body of truth into which new believers are brought by faith. The gospel </a:t>
            </a:r>
            <a:r>
              <a:rPr lang="en-US" sz="2800" b="1" i="1" dirty="0" smtClean="0">
                <a:latin typeface="Cambria" pitchFamily="18" charset="0"/>
              </a:rPr>
              <a:t>(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doctrine</a:t>
            </a:r>
            <a:r>
              <a:rPr lang="en-US" sz="2800" b="1" i="1" dirty="0" smtClean="0">
                <a:latin typeface="Cambria" pitchFamily="18" charset="0"/>
              </a:rPr>
              <a:t>)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is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brought</a:t>
            </a:r>
            <a:r>
              <a:rPr lang="en-US" sz="2800" b="1" dirty="0" smtClean="0">
                <a:latin typeface="Cambria" pitchFamily="18" charset="0"/>
              </a:rPr>
              <a:t> to the sinner but the sinner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is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brought</a:t>
            </a:r>
            <a:r>
              <a:rPr lang="en-US" sz="2800" b="1" dirty="0" smtClean="0">
                <a:latin typeface="Cambria" pitchFamily="18" charset="0"/>
              </a:rPr>
              <a:t> to the message. 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6:17 – 18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- 17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8001000" cy="600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ight Arrow 2"/>
          <p:cNvSpPr/>
          <p:nvPr/>
        </p:nvSpPr>
        <p:spPr>
          <a:xfrm rot="10800000">
            <a:off x="6781800" y="685800"/>
            <a:ext cx="1371600" cy="2743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0800000">
            <a:off x="3124200" y="5715000"/>
            <a:ext cx="1371600" cy="2743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6934200" y="4724400"/>
            <a:ext cx="1371600" cy="27432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381000"/>
            <a:ext cx="533400" cy="4663440"/>
          </a:xfrm>
          <a:prstGeom prst="rect">
            <a:avLst/>
          </a:prstGeom>
          <a:solidFill>
            <a:srgbClr val="FB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- 18 text.jpg"/>
          <p:cNvPicPr>
            <a:picLocks noChangeAspect="1"/>
          </p:cNvPicPr>
          <p:nvPr/>
        </p:nvPicPr>
        <p:blipFill>
          <a:blip r:embed="rId2" cstate="print"/>
          <a:srcRect l="862" t="2247" r="862" b="2247"/>
          <a:stretch>
            <a:fillRect/>
          </a:stretch>
        </p:blipFill>
        <p:spPr>
          <a:xfrm>
            <a:off x="152400" y="152400"/>
            <a:ext cx="8839200" cy="6590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6:19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1071801"/>
            <a:ext cx="8503920" cy="3508653"/>
          </a:xfrm>
          <a:prstGeom prst="rect">
            <a:avLst/>
          </a:prstGeom>
          <a:gradFill>
            <a:gsLst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rgbClr val="002060"/>
            </a:solidFill>
          </a:ln>
        </p:spPr>
        <p:txBody>
          <a:bodyPr wrap="square" lIns="182880" tIns="274320" rIns="182880" bIns="274320" rtlCol="0">
            <a:spAutoFit/>
          </a:bodyPr>
          <a:lstStyle/>
          <a:p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19</a:t>
            </a:r>
            <a:r>
              <a:rPr lang="en-US" sz="3200" i="1" dirty="0" smtClean="0">
                <a:latin typeface="Georgia" pitchFamily="18" charset="0"/>
              </a:rPr>
              <a:t>I speak after the manner of men because of the infirmity of your flesh: for as ye have yielded your members servants to uncleanness and to iniquity unto iniquity; even so now yield your members servants to righteousness unto holiness. 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143000" y="2286000"/>
            <a:ext cx="15544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" y="3276600"/>
            <a:ext cx="219456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4267200"/>
            <a:ext cx="146304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le - Romans - 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-180000">
            <a:off x="602425" y="3105895"/>
            <a:ext cx="5879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“Whose Slave Are You?”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48320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While the illustration of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slavery</a:t>
            </a:r>
            <a:r>
              <a:rPr lang="en-US" sz="2800" b="1" dirty="0" smtClean="0">
                <a:latin typeface="Cambria" pitchFamily="18" charset="0"/>
              </a:rPr>
              <a:t> is powerful, it is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flawed</a:t>
            </a:r>
            <a:r>
              <a:rPr lang="en-US" sz="2800" b="1" dirty="0" smtClean="0">
                <a:latin typeface="Cambria" pitchFamily="18" charset="0"/>
              </a:rPr>
              <a:t> in one important respect.  The truth Paul labors to teach is really a paradox.  Slavery to God is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greatest freedom</a:t>
            </a:r>
            <a:r>
              <a:rPr lang="en-US" sz="2800" b="1" dirty="0" smtClean="0">
                <a:latin typeface="Cambria" pitchFamily="18" charset="0"/>
              </a:rPr>
              <a:t> a human can ever know.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When God created Adam and Eve, they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perfectly</a:t>
            </a:r>
            <a:r>
              <a:rPr lang="en-US" sz="2800" b="1" dirty="0" smtClean="0">
                <a:latin typeface="Cambria" pitchFamily="18" charset="0"/>
              </a:rPr>
              <a:t> bore their Creator’s image.  They lived in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perfect</a:t>
            </a:r>
            <a:r>
              <a:rPr lang="en-US" sz="2800" b="1" dirty="0" smtClean="0">
                <a:latin typeface="Cambria" pitchFamily="18" charset="0"/>
              </a:rPr>
              <a:t> harmony with their created purpose, which was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live</a:t>
            </a:r>
            <a:r>
              <a:rPr lang="en-US" sz="2800" b="1" dirty="0" smtClean="0">
                <a:latin typeface="Cambria" pitchFamily="18" charset="0"/>
              </a:rPr>
              <a:t> in limitless communion with Him,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enjoy</a:t>
            </a:r>
            <a:r>
              <a:rPr lang="en-US" sz="2800" b="1" dirty="0" smtClean="0">
                <a:latin typeface="Cambria" pitchFamily="18" charset="0"/>
              </a:rPr>
              <a:t> uninhibited intimacy with one another, and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rule</a:t>
            </a:r>
            <a:r>
              <a:rPr lang="en-US" sz="2800" b="1" dirty="0" smtClean="0">
                <a:latin typeface="Cambria" pitchFamily="18" charset="0"/>
              </a:rPr>
              <a:t> over the rest of creation as His vice-regents. 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6:19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629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Never was humankind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 free</a:t>
            </a:r>
            <a:r>
              <a:rPr lang="en-US" sz="2800" b="1" dirty="0" smtClean="0">
                <a:latin typeface="Cambria" pitchFamily="18" charset="0"/>
              </a:rPr>
              <a:t> as when they lived in harmony with their created purpose, or as Paul chose to put it,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“as slave to righteousness.”</a:t>
            </a:r>
            <a:r>
              <a:rPr lang="en-US" sz="2800" b="1" dirty="0" smtClean="0">
                <a:latin typeface="Cambria" pitchFamily="18" charset="0"/>
              </a:rPr>
              <a:t>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When we serve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righteousness</a:t>
            </a:r>
            <a:r>
              <a:rPr lang="en-US" sz="2800" b="1" dirty="0" smtClean="0">
                <a:latin typeface="Cambria" pitchFamily="18" charset="0"/>
              </a:rPr>
              <a:t>, we not only please God, we do what is best for ourselves.  That’s how the Lord created the universe to work before it was corrupted through </a:t>
            </a:r>
            <a:r>
              <a:rPr lang="en-US" sz="2800" b="1" i="1" u="sng" dirty="0" smtClean="0">
                <a:latin typeface="Cambria" pitchFamily="18" charset="0"/>
              </a:rPr>
              <a:t>disobedience</a:t>
            </a:r>
            <a:r>
              <a:rPr lang="en-US" sz="2800" b="1" dirty="0" smtClean="0">
                <a:latin typeface="Cambria" pitchFamily="18" charset="0"/>
              </a:rPr>
              <a:t>. 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But humanity </a:t>
            </a:r>
            <a:r>
              <a:rPr lang="en-US" sz="2800" b="1" i="1" u="sng" dirty="0" smtClean="0">
                <a:latin typeface="Cambria" pitchFamily="18" charset="0"/>
              </a:rPr>
              <a:t>exchanged</a:t>
            </a:r>
            <a:r>
              <a:rPr lang="en-US" sz="2800" b="1" dirty="0" smtClean="0">
                <a:latin typeface="Cambria" pitchFamily="18" charset="0"/>
              </a:rPr>
              <a:t> truth for a lie and looked to sin rather than their Creator to meet their basic needs.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6:19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938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That decision only perpetuated sin and intensified the accompanying bondage.  This is the downward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cycle of sin</a:t>
            </a:r>
            <a:r>
              <a:rPr lang="en-US" sz="2800" b="1" dirty="0" smtClean="0">
                <a:latin typeface="Cambria" pitchFamily="18" charset="0"/>
              </a:rPr>
              <a:t>.  The grace of God changed all of that.  Christ’s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sacrificial death</a:t>
            </a:r>
            <a:r>
              <a:rPr lang="en-US" sz="2800" b="1" dirty="0" smtClean="0">
                <a:latin typeface="Cambria" pitchFamily="18" charset="0"/>
              </a:rPr>
              <a:t> creates the potential for us to recapture some of the innocence and freedom of Eden.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Just as service to sin binds us closer to sin, service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righteousness</a:t>
            </a:r>
            <a:r>
              <a:rPr lang="en-US" sz="2800" b="1" dirty="0" smtClean="0">
                <a:latin typeface="Cambria" pitchFamily="18" charset="0"/>
              </a:rPr>
              <a:t> frees us to live in harmony with our created purpose, which is to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live</a:t>
            </a:r>
            <a:r>
              <a:rPr lang="en-US" sz="2800" b="1" dirty="0" smtClean="0">
                <a:latin typeface="Cambria" pitchFamily="18" charset="0"/>
              </a:rPr>
              <a:t> in limitless communion with God, to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enjoy</a:t>
            </a:r>
            <a:r>
              <a:rPr lang="en-US" sz="2800" b="1" dirty="0" smtClean="0">
                <a:latin typeface="Cambria" pitchFamily="18" charset="0"/>
              </a:rPr>
              <a:t> uninhibited intimacy with one another, and to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rule</a:t>
            </a:r>
            <a:r>
              <a:rPr lang="en-US" sz="2800" b="1" dirty="0" smtClean="0">
                <a:latin typeface="Cambria" pitchFamily="18" charset="0"/>
              </a:rPr>
              <a:t> over the rest of creation as His vice-regents.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6:19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35394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This is what Paul calls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sanctification</a:t>
            </a:r>
            <a:r>
              <a:rPr lang="en-US" sz="2800" b="1" dirty="0" smtClean="0">
                <a:latin typeface="Cambria" pitchFamily="18" charset="0"/>
              </a:rPr>
              <a:t>,”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holiness</a:t>
            </a:r>
            <a:r>
              <a:rPr lang="en-US" sz="2800" b="1" dirty="0" smtClean="0">
                <a:latin typeface="Cambria" pitchFamily="18" charset="0"/>
              </a:rPr>
              <a:t>,”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consecration</a:t>
            </a:r>
            <a:r>
              <a:rPr lang="en-US" sz="2800" b="1" dirty="0" smtClean="0">
                <a:latin typeface="Cambria" pitchFamily="18" charset="0"/>
              </a:rPr>
              <a:t>,” or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purity</a:t>
            </a:r>
            <a:r>
              <a:rPr lang="en-US" sz="2800" b="1" dirty="0" smtClean="0">
                <a:latin typeface="Cambria" pitchFamily="18" charset="0"/>
              </a:rPr>
              <a:t>.”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For Paul,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sanctification</a:t>
            </a:r>
            <a:r>
              <a:rPr lang="en-US" sz="2800" b="1" dirty="0" smtClean="0">
                <a:latin typeface="Cambria" pitchFamily="18" charset="0"/>
              </a:rPr>
              <a:t> is both a state of being and a process.  While this </a:t>
            </a:r>
            <a:r>
              <a:rPr lang="en-US" sz="2800" b="1" i="1" u="sng" dirty="0" smtClean="0">
                <a:latin typeface="Cambria" pitchFamily="18" charset="0"/>
              </a:rPr>
              <a:t>Greek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word</a:t>
            </a:r>
            <a:r>
              <a:rPr lang="en-US" sz="2800" b="1" dirty="0" smtClean="0">
                <a:latin typeface="Cambria" pitchFamily="18" charset="0"/>
              </a:rPr>
              <a:t> appears only twice in his letter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6:19</a:t>
            </a:r>
            <a:r>
              <a:rPr lang="en-US" sz="2800" b="1" dirty="0" smtClean="0">
                <a:latin typeface="Cambria" pitchFamily="18" charset="0"/>
              </a:rPr>
              <a:t> and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6:22</a:t>
            </a:r>
            <a:r>
              <a:rPr lang="en-US" sz="2800" b="1" dirty="0" smtClean="0">
                <a:latin typeface="Cambria" pitchFamily="18" charset="0"/>
              </a:rPr>
              <a:t>), it is nevertheless the central theme of this larger section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chapters 6 – 8</a:t>
            </a:r>
            <a:r>
              <a:rPr lang="en-US" sz="2800" b="1" dirty="0" smtClean="0">
                <a:latin typeface="Cambria" pitchFamily="18" charset="0"/>
              </a:rPr>
              <a:t>.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6:19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6:20 – 22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1071801"/>
            <a:ext cx="8503920" cy="4801314"/>
          </a:xfrm>
          <a:prstGeom prst="rect">
            <a:avLst/>
          </a:prstGeom>
          <a:gradFill>
            <a:gsLst>
              <a:gs pos="0">
                <a:srgbClr val="00B0F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>
            <a:solidFill>
              <a:srgbClr val="002060"/>
            </a:solidFill>
          </a:ln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</a:t>
            </a:r>
            <a:r>
              <a:rPr lang="en-US" sz="3200" i="1" dirty="0" smtClean="0">
                <a:latin typeface="Georgia" pitchFamily="18" charset="0"/>
              </a:rPr>
              <a:t>For when ye were the servants of sin, ye were free from [in regard to] righteousness.  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21</a:t>
            </a:r>
            <a:r>
              <a:rPr lang="en-US" sz="3200" i="1" dirty="0" smtClean="0">
                <a:latin typeface="Georgia" pitchFamily="18" charset="0"/>
              </a:rPr>
              <a:t>What fruit [advantage] had ye then in those things whereof ye are now ashamed?  for the end of those things is death.  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22</a:t>
            </a:r>
            <a:r>
              <a:rPr lang="en-US" sz="3200" i="1" dirty="0" smtClean="0">
                <a:latin typeface="Georgia" pitchFamily="18" charset="0"/>
              </a:rPr>
              <a:t>But now being made free from sin, and become servants to God, ye have your fruit unto holiness [sanctification], and the end [is] everlasting life.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429000" y="2209800"/>
            <a:ext cx="219456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1800" y="2667000"/>
            <a:ext cx="192024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5105400"/>
            <a:ext cx="24688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629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Again, Paul clarifies the believer’s choice.  Sin and righteousness are mutually exclusive.  Again, Jesus states, </a:t>
            </a:r>
            <a:r>
              <a:rPr lang="en-US" sz="2800" b="1" i="1" dirty="0" smtClean="0">
                <a:latin typeface="Cambria" pitchFamily="18" charset="0"/>
              </a:rPr>
              <a:t>“No once can serve two masters …”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God created humanity with certain needs.  In the beginning, those physical, emotional, and spiritual needs were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filled</a:t>
            </a:r>
            <a:r>
              <a:rPr lang="en-US" sz="2800" b="1" dirty="0" smtClean="0">
                <a:latin typeface="Cambria" pitchFamily="18" charset="0"/>
              </a:rPr>
              <a:t> as humankind enjoyed peace with God.  After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Fall</a:t>
            </a:r>
            <a:r>
              <a:rPr lang="en-US" sz="2800" b="1" dirty="0" smtClean="0">
                <a:latin typeface="Cambria" pitchFamily="18" charset="0"/>
              </a:rPr>
              <a:t>, we looked to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</a:t>
            </a:r>
            <a:r>
              <a:rPr lang="en-US" sz="2800" b="1" dirty="0" smtClean="0">
                <a:latin typeface="Cambria" pitchFamily="18" charset="0"/>
              </a:rPr>
              <a:t> instead.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asks another </a:t>
            </a:r>
            <a:r>
              <a:rPr lang="en-US" sz="2800" b="1" i="1" dirty="0" smtClean="0">
                <a:latin typeface="Cambria" pitchFamily="18" charset="0"/>
              </a:rPr>
              <a:t>rhetorical question</a:t>
            </a:r>
            <a:r>
              <a:rPr lang="en-US" sz="2800" b="1" dirty="0" smtClean="0">
                <a:latin typeface="Cambria" pitchFamily="18" charset="0"/>
              </a:rPr>
              <a:t> to prompt the reader to look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within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6:21</a:t>
            </a:r>
            <a:r>
              <a:rPr lang="en-US" sz="2800" b="1" dirty="0" smtClean="0">
                <a:latin typeface="Cambria" pitchFamily="18" charset="0"/>
              </a:rPr>
              <a:t>)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. . 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6:20 – 22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- 21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52400"/>
            <a:ext cx="6053328" cy="6608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938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asks, </a:t>
            </a:r>
            <a:r>
              <a:rPr lang="en-US" sz="2800" b="1" i="1" dirty="0" smtClean="0">
                <a:latin typeface="Cambria" pitchFamily="18" charset="0"/>
              </a:rPr>
              <a:t>“When you were trying to meet those God-given needs by pursuing sin, what did you gain.”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Consider the taking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mind-altering drug</a:t>
            </a:r>
            <a:r>
              <a:rPr lang="en-US" sz="2800" b="1" dirty="0" smtClean="0">
                <a:latin typeface="Cambria" pitchFamily="18" charset="0"/>
              </a:rPr>
              <a:t>.  Medical experts tell us that these drugs have a </a:t>
            </a:r>
            <a:r>
              <a:rPr lang="en-US" sz="2800" b="1" i="1" u="sng" dirty="0" smtClean="0">
                <a:latin typeface="Cambria" pitchFamily="18" charset="0"/>
              </a:rPr>
              <a:t>double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impact</a:t>
            </a:r>
            <a:r>
              <a:rPr lang="en-US" sz="2800" b="1" dirty="0" smtClean="0">
                <a:latin typeface="Cambria" pitchFamily="18" charset="0"/>
              </a:rPr>
              <a:t> in the long term: They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increase</a:t>
            </a:r>
            <a:r>
              <a:rPr lang="en-US" sz="2800" b="1" dirty="0" smtClean="0">
                <a:latin typeface="Cambria" pitchFamily="18" charset="0"/>
              </a:rPr>
              <a:t> the user’s need for the drug while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decreasing</a:t>
            </a:r>
            <a:r>
              <a:rPr lang="en-US" sz="2800" b="1" dirty="0" smtClean="0">
                <a:latin typeface="Cambria" pitchFamily="18" charset="0"/>
              </a:rPr>
              <a:t> his or her body’s response.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In other words, the drug gradually creates a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greater</a:t>
            </a:r>
            <a:r>
              <a:rPr lang="en-US" sz="2800" b="1" dirty="0" smtClean="0">
                <a:latin typeface="Cambria" pitchFamily="18" charset="0"/>
              </a:rPr>
              <a:t> need for more, and it takes larger and larger doses to achieve the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same</a:t>
            </a:r>
            <a:r>
              <a:rPr lang="en-US" sz="2800" b="1" dirty="0" smtClean="0">
                <a:latin typeface="Cambria" pitchFamily="18" charset="0"/>
              </a:rPr>
              <a:t> satisfying effect.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6:20 – 22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938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same is true of sin.</a:t>
            </a:r>
            <a:r>
              <a:rPr lang="en-US" sz="2800" b="1" dirty="0" smtClean="0">
                <a:latin typeface="Cambria" pitchFamily="18" charset="0"/>
              </a:rPr>
              <a:t>  Sin is usually the result of someone trying to fill a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legitimate</a:t>
            </a:r>
            <a:r>
              <a:rPr lang="en-US" sz="2800" b="1" dirty="0" smtClean="0">
                <a:latin typeface="Cambria" pitchFamily="18" charset="0"/>
              </a:rPr>
              <a:t>, God-given need in an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illegitimate</a:t>
            </a:r>
            <a:r>
              <a:rPr lang="en-US" sz="2800" b="1" dirty="0" smtClean="0">
                <a:latin typeface="Cambria" pitchFamily="18" charset="0"/>
              </a:rPr>
              <a:t> way.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states that once we have been freed from bondage to sin, we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still</a:t>
            </a:r>
            <a:r>
              <a:rPr lang="en-US" sz="2800" b="1" dirty="0" smtClean="0">
                <a:latin typeface="Cambria" pitchFamily="18" charset="0"/>
              </a:rPr>
              <a:t> have needs that must be filled.  And we will look to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something</a:t>
            </a:r>
            <a:r>
              <a:rPr lang="en-US" sz="2800" b="1" dirty="0" smtClean="0">
                <a:latin typeface="Cambria" pitchFamily="18" charset="0"/>
              </a:rPr>
              <a:t> to fill them.  We all serve something; it’s just a matter of what.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While the pull of sin might be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lessen</a:t>
            </a:r>
            <a:r>
              <a:rPr lang="en-US" sz="2800" b="1" dirty="0" smtClean="0">
                <a:latin typeface="Cambria" pitchFamily="18" charset="0"/>
              </a:rPr>
              <a:t>, the cycle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sanctification</a:t>
            </a:r>
            <a:r>
              <a:rPr lang="en-US" sz="2800" b="1" dirty="0" smtClean="0">
                <a:latin typeface="Cambria" pitchFamily="18" charset="0"/>
              </a:rPr>
              <a:t> draws the believer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closer</a:t>
            </a:r>
            <a:r>
              <a:rPr lang="en-US" sz="2800" b="1" dirty="0" smtClean="0">
                <a:latin typeface="Cambria" pitchFamily="18" charset="0"/>
              </a:rPr>
              <a:t> to God.  Rather than leading to death, slavery to God ultimately leads to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eternal life.</a:t>
            </a:r>
            <a:r>
              <a:rPr lang="en-US" sz="2800" b="1" dirty="0" smtClean="0">
                <a:latin typeface="Cambria" pitchFamily="18" charset="0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6:20 – 22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 - 23 text -R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04800"/>
            <a:ext cx="4462399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4724400" y="2743200"/>
            <a:ext cx="9144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343400" y="3505200"/>
            <a:ext cx="54864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477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Background: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“Sanctification”</a:t>
            </a:r>
            <a:r>
              <a:rPr lang="en-US" sz="2800" b="1" dirty="0" smtClean="0">
                <a:latin typeface="Cambria" pitchFamily="18" charset="0"/>
              </a:rPr>
              <a:t>  is Paul’s focus for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 6 thru 8</a:t>
            </a:r>
            <a:r>
              <a:rPr lang="en-US" sz="2800" b="1" dirty="0" smtClean="0">
                <a:latin typeface="Cambria" pitchFamily="18" charset="0"/>
              </a:rPr>
              <a:t>.  Sanctification is the theological term given to the gradual, internal transformation of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newly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freed</a:t>
            </a:r>
            <a:r>
              <a:rPr lang="en-US" sz="2800" b="1" dirty="0" smtClean="0">
                <a:latin typeface="Cambria" pitchFamily="18" charset="0"/>
              </a:rPr>
              <a:t> slave of sin into a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fully mature</a:t>
            </a:r>
            <a:r>
              <a:rPr lang="en-US" sz="2800" b="1" dirty="0" smtClean="0">
                <a:latin typeface="Cambria" pitchFamily="18" charset="0"/>
              </a:rPr>
              <a:t> and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completely free</a:t>
            </a:r>
            <a:r>
              <a:rPr lang="en-US" sz="2800" b="1" dirty="0" smtClean="0">
                <a:latin typeface="Cambria" pitchFamily="18" charset="0"/>
              </a:rPr>
              <a:t> individual.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 6</a:t>
            </a:r>
            <a:r>
              <a:rPr lang="en-US" sz="2800" b="1" dirty="0" smtClean="0">
                <a:latin typeface="Cambria" pitchFamily="18" charset="0"/>
              </a:rPr>
              <a:t>, Paul introduces God’s </a:t>
            </a:r>
            <a:r>
              <a:rPr lang="en-US" sz="2800" b="1" i="1" u="sng" dirty="0" smtClean="0">
                <a:latin typeface="Cambria" pitchFamily="18" charset="0"/>
              </a:rPr>
              <a:t>threefold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method</a:t>
            </a:r>
            <a:r>
              <a:rPr lang="en-US" sz="2800" b="1" dirty="0" smtClean="0">
                <a:latin typeface="Cambria" pitchFamily="18" charset="0"/>
              </a:rPr>
              <a:t> that leads to sanctification:    </a:t>
            </a:r>
          </a:p>
          <a:p>
            <a:pPr marL="731520" lvl="1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STEP ONE</a:t>
            </a:r>
            <a:r>
              <a:rPr lang="en-US" sz="2800" b="1" dirty="0" smtClean="0">
                <a:latin typeface="Cambria" pitchFamily="18" charset="0"/>
              </a:rPr>
              <a:t> 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Know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6:1-10</a:t>
            </a:r>
            <a:r>
              <a:rPr lang="en-US" sz="2800" b="1" dirty="0" smtClean="0">
                <a:latin typeface="Cambria" pitchFamily="18" charset="0"/>
              </a:rPr>
              <a:t>).</a:t>
            </a:r>
          </a:p>
          <a:p>
            <a:pPr marL="731520" lvl="1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STEP TWO</a:t>
            </a:r>
            <a:r>
              <a:rPr lang="en-US" sz="2800" b="1" dirty="0" smtClean="0">
                <a:latin typeface="Cambria" pitchFamily="18" charset="0"/>
              </a:rPr>
              <a:t> 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Reckon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6:11</a:t>
            </a:r>
            <a:r>
              <a:rPr lang="en-US" sz="2800" b="1" dirty="0" smtClean="0">
                <a:latin typeface="Cambria" pitchFamily="18" charset="0"/>
              </a:rPr>
              <a:t>).</a:t>
            </a:r>
          </a:p>
          <a:p>
            <a:pPr marL="731520" lvl="1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STEP THREE</a:t>
            </a:r>
            <a:r>
              <a:rPr lang="en-US" sz="2800" b="1" dirty="0" smtClean="0">
                <a:latin typeface="Cambria" pitchFamily="18" charset="0"/>
              </a:rPr>
              <a:t> 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Yield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6:12-23</a:t>
            </a:r>
            <a:r>
              <a:rPr lang="en-US" sz="2800" b="1" dirty="0" smtClean="0">
                <a:latin typeface="Cambria" pitchFamily="18" charset="0"/>
              </a:rPr>
              <a:t>).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629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masterfully concludes his answer to the charge that grace encourages sin. 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This verse is commonly used to explain the gospel to those who have yet to believe as a part of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“Roman Road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to Salvation.”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But, Paul wrote this verse to encourage believers 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sanctification</a:t>
            </a:r>
            <a:r>
              <a:rPr lang="en-US" sz="2800" b="1" dirty="0" smtClean="0">
                <a:latin typeface="Cambria" pitchFamily="18" charset="0"/>
              </a:rPr>
              <a:t>.  In this concluding statement, Paul introduces a new concept, being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 Christ</a:t>
            </a:r>
            <a:r>
              <a:rPr lang="en-US" sz="2800" b="1" dirty="0" smtClean="0">
                <a:latin typeface="Cambria" pitchFamily="18" charset="0"/>
              </a:rPr>
              <a:t>,” which he will take great care to explain in the </a:t>
            </a:r>
            <a:r>
              <a:rPr lang="en-US" sz="2800" b="1" i="1" u="sng" dirty="0" smtClean="0">
                <a:latin typeface="Cambria" pitchFamily="18" charset="0"/>
              </a:rPr>
              <a:t>next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chapter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6:23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629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We have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everything</a:t>
            </a:r>
            <a:r>
              <a:rPr lang="en-US" sz="2800" b="1" dirty="0" smtClean="0">
                <a:latin typeface="Cambria" pitchFamily="18" charset="0"/>
              </a:rPr>
              <a:t> by virtue of our being           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 Christ</a:t>
            </a:r>
            <a:r>
              <a:rPr lang="en-US" sz="2800" b="1" dirty="0" smtClean="0">
                <a:latin typeface="Cambria" pitchFamily="18" charset="0"/>
              </a:rPr>
              <a:t>.”  We are “dead to sin, but alive to God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 Christ</a:t>
            </a:r>
            <a:r>
              <a:rPr lang="en-US" sz="2800" b="1" dirty="0" smtClean="0">
                <a:latin typeface="Cambria" pitchFamily="18" charset="0"/>
              </a:rPr>
              <a:t>”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6:11</a:t>
            </a:r>
            <a:r>
              <a:rPr lang="en-US" sz="2800" b="1" dirty="0" smtClean="0">
                <a:latin typeface="Cambria" pitchFamily="18" charset="0"/>
              </a:rPr>
              <a:t>).  Moreover, we receive eternal life by being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 Christ</a:t>
            </a:r>
            <a:r>
              <a:rPr lang="en-US" sz="2800" b="1" dirty="0" smtClean="0">
                <a:latin typeface="Cambria" pitchFamily="18" charset="0"/>
              </a:rPr>
              <a:t>”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6:23</a:t>
            </a:r>
            <a:r>
              <a:rPr lang="en-US" sz="2800" b="1" dirty="0" smtClean="0">
                <a:latin typeface="Cambria" pitchFamily="18" charset="0"/>
              </a:rPr>
              <a:t>).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This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 Christ</a:t>
            </a:r>
            <a:r>
              <a:rPr lang="en-US" sz="2800" b="1" dirty="0" smtClean="0">
                <a:latin typeface="Cambria" pitchFamily="18" charset="0"/>
              </a:rPr>
              <a:t>” concept becomes the key to understanding everything Paul tells his readers in the following chapters.  The believer’s life derives from being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 Christ</a:t>
            </a:r>
            <a:r>
              <a:rPr lang="en-US" sz="2800" b="1" dirty="0" smtClean="0">
                <a:latin typeface="Cambria" pitchFamily="18" charset="0"/>
              </a:rPr>
              <a:t>, his or her joy must be found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 Christ</a:t>
            </a:r>
            <a:r>
              <a:rPr lang="en-US" sz="2800" b="1" dirty="0" smtClean="0">
                <a:latin typeface="Cambria" pitchFamily="18" charset="0"/>
              </a:rPr>
              <a:t>, our success depends upon resting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 Christ</a:t>
            </a:r>
            <a:r>
              <a:rPr lang="en-US" sz="2800" b="1" dirty="0" smtClean="0">
                <a:latin typeface="Cambria" pitchFamily="18" charset="0"/>
              </a:rPr>
              <a:t>, and we have fellowship with others who are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 Christ</a:t>
            </a:r>
            <a:r>
              <a:rPr lang="en-US" sz="2800" b="1" dirty="0" smtClean="0">
                <a:latin typeface="Cambria" pitchFamily="18" charset="0"/>
              </a:rPr>
              <a:t>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6:23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938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As we will see, our being 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 Christ</a:t>
            </a:r>
            <a:r>
              <a:rPr lang="en-US" sz="2800" b="1" dirty="0" smtClean="0">
                <a:latin typeface="Cambria" pitchFamily="18" charset="0"/>
              </a:rPr>
              <a:t>” provides the opportunity to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escape</a:t>
            </a:r>
            <a:r>
              <a:rPr lang="en-US" sz="2800" b="1" dirty="0" smtClean="0">
                <a:latin typeface="Cambria" pitchFamily="18" charset="0"/>
              </a:rPr>
              <a:t> the downward drag of sin and to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enjoy</a:t>
            </a:r>
            <a:r>
              <a:rPr lang="en-US" sz="2800" b="1" dirty="0" smtClean="0">
                <a:latin typeface="Cambria" pitchFamily="18" charset="0"/>
              </a:rPr>
              <a:t> freedom like we never thought possible.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However, it’s no guarantee that we will experience that kind of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joy</a:t>
            </a:r>
            <a:r>
              <a:rPr lang="en-US" sz="2800" b="1" dirty="0" smtClean="0">
                <a:latin typeface="Cambria" pitchFamily="18" charset="0"/>
              </a:rPr>
              <a:t> in this lifetime.  Like emancipation, we must 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KNOW</a:t>
            </a:r>
            <a:r>
              <a:rPr lang="en-US" sz="2800" b="1" dirty="0" smtClean="0">
                <a:latin typeface="Cambria" pitchFamily="18" charset="0"/>
              </a:rPr>
              <a:t>” (understand its truth), 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RECKON</a:t>
            </a:r>
            <a:r>
              <a:rPr lang="en-US" sz="2800" b="1" dirty="0" smtClean="0">
                <a:latin typeface="Cambria" pitchFamily="18" charset="0"/>
              </a:rPr>
              <a:t>” (claim its truth), and 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YIELD</a:t>
            </a:r>
            <a:r>
              <a:rPr lang="en-US" sz="2800" b="1" dirty="0" smtClean="0">
                <a:latin typeface="Cambria" pitchFamily="18" charset="0"/>
              </a:rPr>
              <a:t>” (apply its truth).  Unfortunately, our old master refuses to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release</a:t>
            </a:r>
            <a:r>
              <a:rPr lang="en-US" sz="2800" b="1" dirty="0" smtClean="0">
                <a:latin typeface="Cambria" pitchFamily="18" charset="0"/>
              </a:rPr>
              <a:t> its grip.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Whose slave are you?</a:t>
            </a:r>
            <a:r>
              <a:rPr lang="en-US" sz="2800" b="1" dirty="0" smtClean="0">
                <a:latin typeface="Cambria" pitchFamily="18" charset="0"/>
              </a:rPr>
              <a:t>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6:23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-1 Jesu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152400"/>
            <a:ext cx="5257800" cy="6553200"/>
          </a:xfrm>
          <a:prstGeom prst="rect">
            <a:avLst/>
          </a:prstGeom>
        </p:spPr>
      </p:pic>
      <p:pic>
        <p:nvPicPr>
          <p:cNvPr id="4" name="Picture 3" descr="Jesus outreached hands.jpg"/>
          <p:cNvPicPr>
            <a:picLocks noChangeAspect="1"/>
          </p:cNvPicPr>
          <p:nvPr/>
        </p:nvPicPr>
        <p:blipFill>
          <a:blip r:embed="rId3" cstate="print"/>
          <a:srcRect t="1"/>
          <a:stretch>
            <a:fillRect/>
          </a:stretch>
        </p:blipFill>
        <p:spPr>
          <a:xfrm>
            <a:off x="1828800" y="76200"/>
            <a:ext cx="5562600" cy="662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28800" y="6096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“In Christ”    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4582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NEXT CLASS – 14 April 2021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04800" y="1219200"/>
            <a:ext cx="8534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anchor="ctr" anchorCtr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ln>
                  <a:prstDash val="solid"/>
                </a:ln>
                <a:solidFill>
                  <a:prstClr val="black"/>
                </a:solidFill>
                <a:effectLst>
                  <a:outerShdw blurRad="88000" dist="50800" dir="5040000" algn="tl">
                    <a:srgbClr val="C3986D">
                      <a:tint val="80000"/>
                      <a:satMod val="250000"/>
                      <a:alpha val="45000"/>
                    </a:srgbClr>
                  </a:outerShdw>
                </a:effectLst>
                <a:latin typeface="Britannic Bold" pitchFamily="34" charset="0"/>
                <a:cs typeface="Arial" pitchFamily="34" charset="0"/>
              </a:rPr>
              <a:t>Book of Romans</a:t>
            </a:r>
            <a:endParaRPr lang="en-US" sz="3000" b="1" dirty="0" smtClean="0">
              <a:ln>
                <a:prstDash val="solid"/>
              </a:ln>
              <a:solidFill>
                <a:prstClr val="black"/>
              </a:solidFill>
              <a:effectLst>
                <a:outerShdw blurRad="88000" dist="50800" dir="5040000" algn="tl">
                  <a:srgbClr val="C3986D">
                    <a:tint val="80000"/>
                    <a:satMod val="250000"/>
                    <a:alpha val="45000"/>
                  </a:srgbClr>
                </a:outerShdw>
              </a:effectLst>
              <a:latin typeface="Britannic Bold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8534400" cy="3323987"/>
          </a:xfrm>
          <a:prstGeom prst="rect">
            <a:avLst/>
          </a:prstGeom>
          <a:noFill/>
        </p:spPr>
        <p:txBody>
          <a:bodyPr wrap="square" lIns="0" tIns="91440" rIns="0" bIns="91440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Britannic Bold" pitchFamily="34" charset="0"/>
              </a:rPr>
              <a:t>	</a:t>
            </a:r>
            <a:r>
              <a:rPr lang="en-US" sz="3000" b="1" dirty="0" smtClean="0">
                <a:solidFill>
                  <a:srgbClr val="C00000"/>
                </a:solidFill>
                <a:latin typeface="Britannic Bold" pitchFamily="34" charset="0"/>
              </a:rPr>
              <a:t>Before next class, read the below chapter in the KJV and in one other versions of the Bible, i.e., NKJV, NRSV, NIV, CEV, etc … </a:t>
            </a:r>
          </a:p>
          <a:p>
            <a:pPr marL="7315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Read Chapter 7 thru 8 </a:t>
            </a:r>
          </a:p>
          <a:p>
            <a:pPr marL="7315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Focus on verses 7:1 – 13   </a:t>
            </a:r>
            <a:endParaRPr lang="en-US" sz="2800" b="1" dirty="0" smtClean="0">
              <a:solidFill>
                <a:prstClr val="black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7246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Overview: 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In the second half of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 6</a:t>
            </a:r>
            <a:r>
              <a:rPr lang="en-US" sz="2800" b="1" dirty="0" smtClean="0">
                <a:latin typeface="Cambria" pitchFamily="18" charset="0"/>
              </a:rPr>
              <a:t>, Paul describes                  </a:t>
            </a:r>
            <a:r>
              <a:rPr lang="en-US" sz="2800" b="1" i="1" u="sng" dirty="0" smtClean="0">
                <a:latin typeface="Cambria" pitchFamily="18" charset="0"/>
              </a:rPr>
              <a:t>two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u="sng" dirty="0" smtClean="0">
                <a:latin typeface="Cambria" pitchFamily="18" charset="0"/>
              </a:rPr>
              <a:t>kinds</a:t>
            </a:r>
            <a:r>
              <a:rPr lang="en-US" sz="2800" b="1" dirty="0" smtClean="0">
                <a:latin typeface="Cambria" pitchFamily="18" charset="0"/>
              </a:rPr>
              <a:t> of yielding:  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WRONG KIND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6:12–13a</a:t>
            </a:r>
            <a:r>
              <a:rPr lang="en-US" sz="2800" b="1" dirty="0" smtClean="0">
                <a:latin typeface="Cambria" pitchFamily="18" charset="0"/>
              </a:rPr>
              <a:t>) – Paul does not say, let not the body live or act, but, let not sin reign in your body; neither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yield</a:t>
            </a:r>
            <a:r>
              <a:rPr lang="en-US" sz="2800" b="1" dirty="0" smtClean="0">
                <a:latin typeface="Cambria" pitchFamily="18" charset="0"/>
              </a:rPr>
              <a:t> your members to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sin</a:t>
            </a:r>
            <a:r>
              <a:rPr lang="en-US" sz="2800" b="1" dirty="0" smtClean="0">
                <a:latin typeface="Cambria" pitchFamily="18" charset="0"/>
              </a:rPr>
              <a:t>.</a:t>
            </a: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RIGHT KIND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6:13b–23</a:t>
            </a:r>
            <a:r>
              <a:rPr lang="en-US" sz="2800" b="1" dirty="0" smtClean="0">
                <a:latin typeface="Cambria" pitchFamily="18" charset="0"/>
              </a:rPr>
              <a:t>) – The body is indifferent between vice and virtue, for Christ came not to destroy your nature, but to transform your ability for freely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yield</a:t>
            </a:r>
            <a:r>
              <a:rPr lang="en-US" sz="2800" b="1" dirty="0" smtClean="0">
                <a:latin typeface="Cambria" pitchFamily="18" charset="0"/>
              </a:rPr>
              <a:t> your members to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God</a:t>
            </a:r>
            <a:r>
              <a:rPr lang="en-US" sz="2800" b="1" dirty="0" smtClean="0">
                <a:latin typeface="Cambria" pitchFamily="18" charset="0"/>
              </a:rPr>
              <a:t>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 - 15-23 sl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6:1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11" name="Picture 10" descr="6 - 15 snake.jpg"/>
          <p:cNvPicPr>
            <a:picLocks noChangeAspect="1"/>
          </p:cNvPicPr>
          <p:nvPr/>
        </p:nvPicPr>
        <p:blipFill>
          <a:blip r:embed="rId3" cstate="print"/>
          <a:srcRect l="2632" b="6120"/>
          <a:stretch>
            <a:fillRect/>
          </a:stretch>
        </p:blipFill>
        <p:spPr>
          <a:xfrm>
            <a:off x="381000" y="1143000"/>
            <a:ext cx="8458200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5029200" y="2438400"/>
            <a:ext cx="164592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6938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concludes his response to the question, “Are we to continue in sin so that grace my abound?”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</a:t>
            </a:r>
            <a:r>
              <a:rPr lang="en-US" sz="2800" b="1" dirty="0" smtClean="0">
                <a:latin typeface="Cambria" pitchFamily="18" charset="0"/>
              </a:rPr>
              <a:t>) with the statement </a:t>
            </a:r>
            <a:r>
              <a:rPr lang="en-US" sz="2800" b="1" i="1" dirty="0" smtClean="0">
                <a:latin typeface="Cambria" pitchFamily="18" charset="0"/>
              </a:rPr>
              <a:t>“Sin shall not be master over you, for you are not under law but under grace”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6:14</a:t>
            </a:r>
            <a:r>
              <a:rPr lang="en-US" sz="2800" b="1" dirty="0" smtClean="0">
                <a:latin typeface="Cambria" pitchFamily="18" charset="0"/>
              </a:rPr>
              <a:t>).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In other words, because believers can now choose not to sin, they have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freedom</a:t>
            </a:r>
            <a:r>
              <a:rPr lang="en-US" sz="2800" b="1" dirty="0" smtClean="0">
                <a:latin typeface="Cambria" pitchFamily="18" charset="0"/>
              </a:rPr>
              <a:t> to rise above the Law.  This prompted a second rhetorical question, </a:t>
            </a:r>
            <a:r>
              <a:rPr lang="en-US" sz="2800" b="1" i="1" dirty="0" smtClean="0">
                <a:latin typeface="Cambria" pitchFamily="18" charset="0"/>
              </a:rPr>
              <a:t>again</a:t>
            </a:r>
            <a:r>
              <a:rPr lang="en-US" sz="2800" b="1" dirty="0" smtClean="0">
                <a:latin typeface="Cambria" pitchFamily="18" charset="0"/>
              </a:rPr>
              <a:t>, one Paul likely heard often in response to the gospel: </a:t>
            </a:r>
            <a:r>
              <a:rPr lang="en-US" sz="2800" b="1" i="1" dirty="0" smtClean="0">
                <a:latin typeface="Cambria" pitchFamily="18" charset="0"/>
              </a:rPr>
              <a:t>“Shall we sin because we are not under law but under grace?”</a:t>
            </a:r>
            <a:r>
              <a:rPr lang="en-US" sz="2800" b="1" dirty="0" smtClean="0">
                <a:latin typeface="Cambria" pitchFamily="18" charset="0"/>
              </a:rPr>
              <a:t> 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6:15</a:t>
            </a:r>
            <a:r>
              <a:rPr lang="en-US" sz="2800" b="1" dirty="0" smtClean="0">
                <a:latin typeface="Cambria" pitchFamily="18" charset="0"/>
              </a:rPr>
              <a:t>).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6:15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8534400" cy="52629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In other words, </a:t>
            </a:r>
            <a:r>
              <a:rPr lang="en-US" sz="2800" b="1" i="1" dirty="0" smtClean="0">
                <a:latin typeface="Cambria" pitchFamily="18" charset="0"/>
              </a:rPr>
              <a:t>“Since God’s grace has set us free from the law, does this mean we can go on sinning?”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Paul response was the </a:t>
            </a:r>
            <a:r>
              <a:rPr lang="en-US" sz="2800" b="1" i="1" u="sng" dirty="0" smtClean="0">
                <a:latin typeface="Cambria" pitchFamily="18" charset="0"/>
              </a:rPr>
              <a:t>same</a:t>
            </a:r>
            <a:r>
              <a:rPr lang="en-US" sz="2800" b="1" dirty="0" smtClean="0">
                <a:latin typeface="Cambria" pitchFamily="18" charset="0"/>
              </a:rPr>
              <a:t> as before: </a:t>
            </a:r>
            <a:r>
              <a:rPr lang="en-US" sz="2800" b="1" i="1" dirty="0" smtClean="0">
                <a:latin typeface="Cambria" pitchFamily="18" charset="0"/>
              </a:rPr>
              <a:t>“God forbid”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or</a:t>
            </a:r>
            <a:r>
              <a:rPr lang="en-US" sz="2800" b="1" dirty="0" smtClean="0">
                <a:latin typeface="Cambria" pitchFamily="18" charset="0"/>
              </a:rPr>
              <a:t> by no means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or</a:t>
            </a:r>
            <a:r>
              <a:rPr lang="en-US" sz="2800" b="1" dirty="0" smtClean="0">
                <a:latin typeface="Cambria" pitchFamily="18" charset="0"/>
              </a:rPr>
              <a:t> may such a thing never occur!  </a:t>
            </a:r>
          </a:p>
          <a:p>
            <a:pPr marL="274320" indent="-274320">
              <a:buFont typeface="Arial" pitchFamily="34" charset="0"/>
              <a:buChar char="•"/>
            </a:pPr>
            <a:endParaRPr lang="en-US" sz="2800" b="1" dirty="0" smtClean="0">
              <a:latin typeface="Cambria" pitchFamily="18" charset="0"/>
            </a:endParaRPr>
          </a:p>
          <a:p>
            <a:pPr marL="274320" indent="-274320">
              <a:buFont typeface="Arial" pitchFamily="34" charset="0"/>
              <a:buChar char="•"/>
            </a:pPr>
            <a:r>
              <a:rPr lang="en-US" sz="2800" b="1" dirty="0" smtClean="0">
                <a:latin typeface="Cambria" pitchFamily="18" charset="0"/>
              </a:rPr>
              <a:t>Again, Paul proceeds to explain why that idea cannot be accepted.  That is, believers are now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free to choose not to sin</a:t>
            </a:r>
            <a:r>
              <a:rPr lang="en-US" sz="2800" b="1" dirty="0" smtClean="0">
                <a:latin typeface="Cambria" pitchFamily="18" charset="0"/>
              </a:rPr>
              <a:t>; they have the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freedom</a:t>
            </a:r>
            <a:r>
              <a:rPr lang="en-US" sz="2800" b="1" dirty="0" smtClean="0">
                <a:latin typeface="Cambria" pitchFamily="18" charset="0"/>
              </a:rPr>
              <a:t> to rise above the Law.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731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Romans 6:15   </a:t>
            </a:r>
          </a:p>
        </p:txBody>
      </p:sp>
      <p:pic>
        <p:nvPicPr>
          <p:cNvPr id="7" name="Picture 5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- 16 text.jpg"/>
          <p:cNvPicPr>
            <a:picLocks noChangeAspect="1"/>
          </p:cNvPicPr>
          <p:nvPr/>
        </p:nvPicPr>
        <p:blipFill>
          <a:blip r:embed="rId2" cstate="print"/>
          <a:srcRect b="6667"/>
          <a:stretch>
            <a:fillRect/>
          </a:stretch>
        </p:blipFill>
        <p:spPr>
          <a:xfrm>
            <a:off x="762000" y="228600"/>
            <a:ext cx="7315200" cy="632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4953000" y="1828800"/>
            <a:ext cx="137160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800600" y="4343400"/>
            <a:ext cx="73152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200400" y="5562600"/>
            <a:ext cx="356616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34401</TotalTime>
  <Words>2013</Words>
  <Application>Microsoft Office PowerPoint</Application>
  <PresentationFormat>On-screen Show (4:3)</PresentationFormat>
  <Paragraphs>136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Trek</vt:lpstr>
      <vt:lpstr>1_Trek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“Getting What You Give”</dc:title>
  <dc:creator>Pastor CALundy</dc:creator>
  <cp:lastModifiedBy>Pastor CALundy</cp:lastModifiedBy>
  <cp:revision>6622</cp:revision>
  <dcterms:created xsi:type="dcterms:W3CDTF">2016-10-08T19:35:00Z</dcterms:created>
  <dcterms:modified xsi:type="dcterms:W3CDTF">2021-04-05T22:56:08Z</dcterms:modified>
</cp:coreProperties>
</file>