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3"/>
  </p:notesMasterIdLst>
  <p:sldIdLst>
    <p:sldId id="1659" r:id="rId3"/>
    <p:sldId id="2197" r:id="rId4"/>
    <p:sldId id="2201" r:id="rId5"/>
    <p:sldId id="2261" r:id="rId6"/>
    <p:sldId id="2014" r:id="rId7"/>
    <p:sldId id="2262" r:id="rId8"/>
    <p:sldId id="2263" r:id="rId9"/>
    <p:sldId id="2281" r:id="rId10"/>
    <p:sldId id="2238" r:id="rId11"/>
    <p:sldId id="2270" r:id="rId12"/>
    <p:sldId id="2265" r:id="rId13"/>
    <p:sldId id="2272" r:id="rId14"/>
    <p:sldId id="2266" r:id="rId15"/>
    <p:sldId id="2273" r:id="rId16"/>
    <p:sldId id="2274" r:id="rId17"/>
    <p:sldId id="2283" r:id="rId18"/>
    <p:sldId id="2264" r:id="rId19"/>
    <p:sldId id="2282" r:id="rId20"/>
    <p:sldId id="2267" r:id="rId21"/>
    <p:sldId id="2275" r:id="rId22"/>
    <p:sldId id="2276" r:id="rId23"/>
    <p:sldId id="2277" r:id="rId24"/>
    <p:sldId id="2166" r:id="rId25"/>
    <p:sldId id="2244" r:id="rId26"/>
    <p:sldId id="2212" r:id="rId27"/>
    <p:sldId id="2207" r:id="rId28"/>
    <p:sldId id="2278" r:id="rId29"/>
    <p:sldId id="2286" r:id="rId30"/>
    <p:sldId id="2247" r:id="rId31"/>
    <p:sldId id="2279" r:id="rId32"/>
    <p:sldId id="2248" r:id="rId33"/>
    <p:sldId id="2287" r:id="rId34"/>
    <p:sldId id="1791" r:id="rId35"/>
    <p:sldId id="2280" r:id="rId36"/>
    <p:sldId id="2252" r:id="rId37"/>
    <p:sldId id="2258" r:id="rId38"/>
    <p:sldId id="2288" r:id="rId39"/>
    <p:sldId id="2285" r:id="rId40"/>
    <p:sldId id="1888" r:id="rId41"/>
    <p:sldId id="18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4/12/2021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11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33</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40</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4/12/2021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4/12/2021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Portrait of a Struggling Christian</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7:1  – 13</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13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14 April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Responding to the gospel by faith and accepting Jesus Christ completely </a:t>
            </a:r>
            <a:r>
              <a:rPr lang="en-US" sz="2800" b="1" i="1" u="sng" dirty="0" smtClean="0">
                <a:effectLst>
                  <a:outerShdw blurRad="38100" dist="38100" dir="2700000" algn="tl">
                    <a:srgbClr val="000000">
                      <a:alpha val="43137"/>
                    </a:srgbClr>
                  </a:outerShdw>
                </a:effectLst>
                <a:latin typeface="Cambria" pitchFamily="18" charset="0"/>
              </a:rPr>
              <a:t>reverses</a:t>
            </a:r>
            <a:r>
              <a:rPr lang="en-US" sz="2800" b="1" dirty="0" smtClean="0">
                <a:latin typeface="Cambria" pitchFamily="18" charset="0"/>
              </a:rPr>
              <a:t> things for an individual.  He or she is now </a:t>
            </a:r>
            <a:r>
              <a:rPr lang="en-US" sz="2800" b="1" i="1" dirty="0" smtClean="0">
                <a:effectLst>
                  <a:outerShdw blurRad="38100" dist="38100" dir="2700000" algn="tl">
                    <a:srgbClr val="000000">
                      <a:alpha val="43137"/>
                    </a:srgbClr>
                  </a:outerShdw>
                </a:effectLst>
                <a:latin typeface="Cambria" pitchFamily="18" charset="0"/>
              </a:rPr>
              <a:t>set free</a:t>
            </a:r>
            <a:r>
              <a:rPr lang="en-US" sz="2800" b="1" dirty="0" smtClean="0">
                <a:latin typeface="Cambria" pitchFamily="18" charset="0"/>
              </a:rPr>
              <a:t> from sin     (</a:t>
            </a:r>
            <a:r>
              <a:rPr lang="en-US" sz="2800" b="1" dirty="0" smtClean="0">
                <a:effectLst>
                  <a:outerShdw blurRad="38100" dist="38100" dir="2700000" algn="tl">
                    <a:srgbClr val="000000">
                      <a:alpha val="43137"/>
                    </a:srgbClr>
                  </a:outerShdw>
                </a:effectLst>
                <a:latin typeface="Cambria" pitchFamily="18" charset="0"/>
              </a:rPr>
              <a:t>6:18</a:t>
            </a:r>
            <a:r>
              <a:rPr lang="en-US" sz="2800" b="1" dirty="0" smtClean="0">
                <a:latin typeface="Cambria" pitchFamily="18" charset="0"/>
              </a:rPr>
              <a:t>) and has been </a:t>
            </a:r>
            <a:r>
              <a:rPr lang="en-US" sz="2800" b="1" i="1" dirty="0" smtClean="0">
                <a:effectLst>
                  <a:outerShdw blurRad="38100" dist="38100" dir="2700000" algn="tl">
                    <a:srgbClr val="000000">
                      <a:alpha val="43137"/>
                    </a:srgbClr>
                  </a:outerShdw>
                </a:effectLst>
                <a:latin typeface="Cambria" pitchFamily="18" charset="0"/>
              </a:rPr>
              <a:t>enslaved to God</a:t>
            </a:r>
            <a:r>
              <a:rPr lang="en-US" sz="2800" b="1" dirty="0" smtClean="0">
                <a:latin typeface="Cambria" pitchFamily="18" charset="0"/>
              </a:rPr>
              <a:t> with the result that she or he has the benefit of holiness (</a:t>
            </a:r>
            <a:r>
              <a:rPr lang="en-US" sz="2800" b="1" dirty="0" smtClean="0">
                <a:effectLst>
                  <a:outerShdw blurRad="38100" dist="38100" dir="2700000" algn="tl">
                    <a:srgbClr val="000000">
                      <a:alpha val="43137"/>
                    </a:srgbClr>
                  </a:outerShdw>
                </a:effectLst>
                <a:latin typeface="Cambria" pitchFamily="18" charset="0"/>
              </a:rPr>
              <a:t>6:19</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believers can now choose </a:t>
            </a:r>
            <a:r>
              <a:rPr lang="en-US" sz="2800" b="1" i="1" u="sng" dirty="0" smtClean="0">
                <a:latin typeface="Cambria" pitchFamily="18" charset="0"/>
              </a:rPr>
              <a:t>not</a:t>
            </a:r>
            <a:r>
              <a:rPr lang="en-US" sz="2800" b="1" dirty="0" smtClean="0">
                <a:latin typeface="Cambria" pitchFamily="18" charset="0"/>
              </a:rPr>
              <a:t> to sin, no longer subject to the </a:t>
            </a:r>
            <a:r>
              <a:rPr lang="en-US" sz="2800" b="1" i="1" dirty="0" smtClean="0">
                <a:effectLst>
                  <a:outerShdw blurRad="38100" dist="38100" dir="2700000" algn="tl">
                    <a:srgbClr val="000000">
                      <a:alpha val="43137"/>
                    </a:srgbClr>
                  </a:outerShdw>
                </a:effectLst>
                <a:latin typeface="Cambria" pitchFamily="18" charset="0"/>
              </a:rPr>
              <a:t>“wages of sin”</a:t>
            </a:r>
            <a:r>
              <a:rPr lang="en-US" sz="2800" b="1" dirty="0" smtClean="0">
                <a:latin typeface="Cambria" pitchFamily="18" charset="0"/>
              </a:rPr>
              <a:t>  being death, but now are the </a:t>
            </a:r>
            <a:r>
              <a:rPr lang="en-US" sz="2800" b="1" i="1" u="sng" dirty="0" smtClean="0">
                <a:effectLst>
                  <a:outerShdw blurRad="38100" dist="38100" dir="2700000" algn="tl">
                    <a:srgbClr val="000000">
                      <a:alpha val="43137"/>
                    </a:srgbClr>
                  </a:outerShdw>
                </a:effectLst>
                <a:latin typeface="Cambria" pitchFamily="18" charset="0"/>
              </a:rPr>
              <a:t>recipients</a:t>
            </a:r>
            <a:r>
              <a:rPr lang="en-US" sz="2800" b="1" i="1" dirty="0" smtClean="0">
                <a:effectLst>
                  <a:outerShdw blurRad="38100" dist="38100" dir="2700000" algn="tl">
                    <a:srgbClr val="000000">
                      <a:alpha val="43137"/>
                    </a:srgbClr>
                  </a:outerShdw>
                </a:effectLst>
                <a:latin typeface="Cambria" pitchFamily="18" charset="0"/>
              </a:rPr>
              <a:t> of</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eternal</a:t>
            </a:r>
            <a:r>
              <a:rPr lang="en-US" sz="2800" b="1" i="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life</a:t>
            </a:r>
            <a:r>
              <a:rPr lang="en-US" sz="2800" b="1" dirty="0" smtClean="0">
                <a:latin typeface="Cambria" pitchFamily="18" charset="0"/>
              </a:rPr>
              <a:t>, which is the </a:t>
            </a:r>
            <a:r>
              <a:rPr lang="en-US" sz="2800" b="1" i="1" dirty="0" smtClean="0">
                <a:effectLst>
                  <a:outerShdw blurRad="38100" dist="38100" dir="2700000" algn="tl">
                    <a:srgbClr val="000000">
                      <a:alpha val="43137"/>
                    </a:srgbClr>
                  </a:outerShdw>
                </a:effectLst>
                <a:latin typeface="Cambria" pitchFamily="18" charset="0"/>
              </a:rPr>
              <a:t>“gift of God”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6:23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3" name="Picture 2" descr="7 - 1-13 law.jpg"/>
          <p:cNvPicPr>
            <a:picLocks noChangeAspect="1"/>
          </p:cNvPicPr>
          <p:nvPr/>
        </p:nvPicPr>
        <p:blipFill>
          <a:blip r:embed="rId3" cstate="print"/>
          <a:srcRect l="1746" r="500"/>
          <a:stretch>
            <a:fillRect/>
          </a:stretch>
        </p:blipFill>
        <p:spPr>
          <a:xfrm>
            <a:off x="0" y="0"/>
            <a:ext cx="9144000" cy="6854142"/>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Chapter 7 is Paul’s self-portrait, in which he used the first-person singular pronoun, “I,” almost thirty times.  Near the end of his verbal self-portrait, he exclaims, “Wretched man that I am!” (7:24).</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describes himself as feeling like something had “wrenched” the life out of him.  This portrait begins with “lost” and rises to “victory.”  Why, after escaping the tyranny of sin, does the next portrait depict a suffering, afflicted, miserable man?</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7:1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572464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1</a:t>
            </a:r>
            <a:r>
              <a:rPr lang="en-US" sz="3000" i="1" dirty="0" smtClean="0">
                <a:latin typeface="Georgia" pitchFamily="18" charset="0"/>
              </a:rPr>
              <a:t>Do you not know, brothers and sisters—for I am speaking to those who know the law—that the law has authority over someone only as long as that person lives?  </a:t>
            </a:r>
            <a:r>
              <a:rPr lang="en-US" sz="3000" b="1" i="1" baseline="30000" dirty="0" smtClean="0">
                <a:effectLst>
                  <a:outerShdw blurRad="38100" dist="38100" dir="2700000" algn="tl">
                    <a:srgbClr val="000000">
                      <a:alpha val="43137"/>
                    </a:srgbClr>
                  </a:outerShdw>
                </a:effectLst>
                <a:latin typeface="Georgia" pitchFamily="18" charset="0"/>
              </a:rPr>
              <a:t>2</a:t>
            </a:r>
            <a:r>
              <a:rPr lang="en-US" sz="3000" i="1" dirty="0" smtClean="0">
                <a:latin typeface="Georgia" pitchFamily="18" charset="0"/>
              </a:rPr>
              <a:t>For example, by law a married woman is bound to her husband as long as he is alive, but if her husband dies, she is released from the law that binds her to him.  </a:t>
            </a:r>
            <a:r>
              <a:rPr lang="en-US" sz="3000" b="1" i="1" baseline="30000" dirty="0" smtClean="0">
                <a:effectLst>
                  <a:outerShdw blurRad="38100" dist="38100" dir="2700000" algn="tl">
                    <a:srgbClr val="000000">
                      <a:alpha val="43137"/>
                    </a:srgbClr>
                  </a:outerShdw>
                </a:effectLst>
                <a:latin typeface="Georgia" pitchFamily="18" charset="0"/>
              </a:rPr>
              <a:t>3</a:t>
            </a:r>
            <a:r>
              <a:rPr lang="en-US" sz="3000" i="1" dirty="0" smtClean="0">
                <a:latin typeface="Georgia" pitchFamily="18" charset="0"/>
              </a:rPr>
              <a:t>So then, if she has sexual relations with another man while her husband is still alive, she is called an adulteress.  But if her husband dies, she is released from that law and is not an adulteress if she marries another man.</a:t>
            </a:r>
          </a:p>
        </p:txBody>
      </p:sp>
      <p:cxnSp>
        <p:nvCxnSpPr>
          <p:cNvPr id="15" name="Straight Connector 14"/>
          <p:cNvCxnSpPr/>
          <p:nvPr/>
        </p:nvCxnSpPr>
        <p:spPr>
          <a:xfrm>
            <a:off x="2514600" y="25146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667000" y="38862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200400" y="57150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858000" y="38862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In this passage, Paul uses the illustration of a husband and wife to show that the believer has a </a:t>
            </a:r>
            <a:r>
              <a:rPr lang="en-US" sz="2800" b="1" i="1" dirty="0" smtClean="0">
                <a:effectLst>
                  <a:outerShdw blurRad="38100" dist="38100" dir="2700000" algn="tl">
                    <a:srgbClr val="000000">
                      <a:alpha val="43137"/>
                    </a:srgbClr>
                  </a:outerShdw>
                </a:effectLst>
                <a:latin typeface="Cambria" pitchFamily="18" charset="0"/>
              </a:rPr>
              <a:t>new relationship</a:t>
            </a:r>
            <a:r>
              <a:rPr lang="en-US" sz="2800" b="1" dirty="0" smtClean="0">
                <a:latin typeface="Cambria" pitchFamily="18" charset="0"/>
              </a:rPr>
              <a:t> to the Law because of his union with Jesus Christ.  When a man and woman marry, they are united for </a:t>
            </a:r>
            <a:r>
              <a:rPr lang="en-US" sz="2800" b="1" i="1" u="sng" dirty="0" smtClean="0">
                <a:effectLst>
                  <a:outerShdw blurRad="38100" dist="38100" dir="2700000" algn="tl">
                    <a:srgbClr val="000000">
                      <a:alpha val="43137"/>
                    </a:srgbClr>
                  </a:outerShdw>
                </a:effectLst>
                <a:latin typeface="Cambria" pitchFamily="18" charset="0"/>
              </a:rPr>
              <a:t>life</a:t>
            </a:r>
            <a:r>
              <a:rPr lang="en-US" sz="2800" b="1" dirty="0" smtClean="0">
                <a:latin typeface="Cambria" pitchFamily="18" charset="0"/>
              </a:rPr>
              <a:t>.  Marriage is a physical union and can only be broken by a physical cause.  One such cause is </a:t>
            </a:r>
            <a:r>
              <a:rPr lang="en-US" sz="2800" b="1" i="1" u="sng"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However, </a:t>
            </a:r>
            <a:r>
              <a:rPr lang="en-US" sz="2800" b="1" dirty="0" smtClean="0">
                <a:effectLst>
                  <a:outerShdw blurRad="38100" dist="38100" dir="2700000" algn="tl">
                    <a:srgbClr val="000000">
                      <a:alpha val="43137"/>
                    </a:srgbClr>
                  </a:outerShdw>
                </a:effectLst>
                <a:latin typeface="Cambria" pitchFamily="18" charset="0"/>
              </a:rPr>
              <a:t>Matthew 5:31–34; 19:1–12</a:t>
            </a:r>
            <a:r>
              <a:rPr lang="en-US" sz="2800" b="1" dirty="0" smtClean="0">
                <a:latin typeface="Cambria" pitchFamily="18" charset="0"/>
              </a:rPr>
              <a:t> indicate that </a:t>
            </a:r>
            <a:r>
              <a:rPr lang="en-US" sz="2800" b="1" i="1" dirty="0" smtClean="0">
                <a:effectLst>
                  <a:outerShdw blurRad="38100" dist="38100" dir="2700000" algn="tl">
                    <a:srgbClr val="000000">
                      <a:alpha val="43137"/>
                    </a:srgbClr>
                  </a:outerShdw>
                </a:effectLst>
                <a:latin typeface="Cambria" pitchFamily="18" charset="0"/>
              </a:rPr>
              <a:t>unfaithfulness</a:t>
            </a:r>
            <a:r>
              <a:rPr lang="en-US" sz="2800" b="1" dirty="0" smtClean="0">
                <a:latin typeface="Cambria" pitchFamily="18" charset="0"/>
              </a:rPr>
              <a:t> also breaks the marriage bond, but Paul does not bring this up.  He is </a:t>
            </a:r>
            <a:r>
              <a:rPr lang="en-US" sz="2800" b="1" i="1" u="sng" dirty="0" smtClean="0">
                <a:latin typeface="Cambria" pitchFamily="18" charset="0"/>
              </a:rPr>
              <a:t>not</a:t>
            </a:r>
            <a:r>
              <a:rPr lang="en-US" sz="2800" b="1" dirty="0" smtClean="0">
                <a:latin typeface="Cambria" pitchFamily="18" charset="0"/>
              </a:rPr>
              <a:t> discussing marriage and divorce; he is using marriage to illustrate his point.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7:1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As long as they live, the husband and wife are under the </a:t>
            </a:r>
            <a:r>
              <a:rPr lang="en-US" sz="2800" b="1" i="1" dirty="0" smtClean="0">
                <a:effectLst>
                  <a:outerShdw blurRad="38100" dist="38100" dir="2700000" algn="tl">
                    <a:srgbClr val="000000">
                      <a:alpha val="43137"/>
                    </a:srgbClr>
                  </a:outerShdw>
                </a:effectLst>
                <a:latin typeface="Cambria" pitchFamily="18" charset="0"/>
              </a:rPr>
              <a:t>authority</a:t>
            </a:r>
            <a:r>
              <a:rPr lang="en-US" sz="2800" b="1" dirty="0" smtClean="0">
                <a:latin typeface="Cambria" pitchFamily="18" charset="0"/>
              </a:rPr>
              <a:t> of the law of marriage.  If the woman leaves the man and marries another man, she commits </a:t>
            </a:r>
            <a:r>
              <a:rPr lang="en-US" sz="2800" b="1" u="sng" dirty="0" smtClean="0">
                <a:effectLst>
                  <a:outerShdw blurRad="38100" dist="38100" dir="2700000" algn="tl">
                    <a:srgbClr val="000000">
                      <a:alpha val="43137"/>
                    </a:srgbClr>
                  </a:outerShdw>
                </a:effectLst>
                <a:latin typeface="Cambria" pitchFamily="18" charset="0"/>
              </a:rPr>
              <a:t>adultery</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the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of the husband frees </a:t>
            </a:r>
            <a:r>
              <a:rPr lang="en-US" sz="2800" b="1" u="sng" dirty="0" smtClean="0">
                <a:effectLst>
                  <a:outerShdw blurRad="38100" dist="38100" dir="2700000" algn="tl">
                    <a:srgbClr val="000000">
                      <a:alpha val="43137"/>
                    </a:srgbClr>
                  </a:outerShdw>
                </a:effectLst>
                <a:latin typeface="Cambria" pitchFamily="18" charset="0"/>
              </a:rPr>
              <a:t>both</a:t>
            </a:r>
            <a:r>
              <a:rPr lang="en-US" sz="2800" b="1" dirty="0" smtClean="0">
                <a:latin typeface="Cambria" pitchFamily="18" charset="0"/>
              </a:rPr>
              <a:t>, and she is now free to </a:t>
            </a:r>
            <a:r>
              <a:rPr lang="en-US" sz="2800" b="1" i="1" dirty="0" smtClean="0">
                <a:effectLst>
                  <a:outerShdw blurRad="38100" dist="38100" dir="2700000" algn="tl">
                    <a:srgbClr val="000000">
                      <a:alpha val="43137"/>
                    </a:srgbClr>
                  </a:outerShdw>
                </a:effectLst>
                <a:latin typeface="Cambria" pitchFamily="18" charset="0"/>
              </a:rPr>
              <a:t>remarry</a:t>
            </a:r>
            <a:r>
              <a:rPr lang="en-US" sz="2800" b="1" dirty="0" smtClean="0">
                <a:latin typeface="Cambria" pitchFamily="18" charset="0"/>
              </a:rPr>
              <a:t> because she is no longer a wife.  It is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that has broken the marriage relationship and set her free.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Our union with Jesus is a real union too, so when He </a:t>
            </a:r>
            <a:r>
              <a:rPr lang="en-US" sz="2800" b="1" i="1" dirty="0" smtClean="0">
                <a:effectLst>
                  <a:outerShdw blurRad="38100" dist="38100" dir="2700000" algn="tl">
                    <a:srgbClr val="000000">
                      <a:alpha val="43137"/>
                    </a:srgbClr>
                  </a:outerShdw>
                </a:effectLst>
                <a:latin typeface="Cambria" pitchFamily="18" charset="0"/>
              </a:rPr>
              <a:t>died</a:t>
            </a:r>
            <a:r>
              <a:rPr lang="en-US" sz="2800" b="1" dirty="0" smtClean="0">
                <a:latin typeface="Cambria" pitchFamily="18" charset="0"/>
              </a:rPr>
              <a:t> we were legally released from any </a:t>
            </a:r>
            <a:r>
              <a:rPr lang="en-US" sz="2800" b="1" u="sng" dirty="0" smtClean="0">
                <a:effectLst>
                  <a:outerShdw blurRad="38100" dist="38100" dir="2700000" algn="tl">
                    <a:srgbClr val="000000">
                      <a:alpha val="43137"/>
                    </a:srgbClr>
                  </a:outerShdw>
                </a:effectLst>
                <a:latin typeface="Cambria" pitchFamily="18" charset="0"/>
              </a:rPr>
              <a:t>obligation</a:t>
            </a:r>
            <a:r>
              <a:rPr lang="en-US" sz="2800" b="1" dirty="0" smtClean="0">
                <a:latin typeface="Cambria" pitchFamily="18" charset="0"/>
              </a:rPr>
              <a:t> to the Law.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7:1 – 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70000"/>
          </a:srgbClr>
        </a:solidFill>
        <a:effectLst/>
      </p:bgPr>
    </p:bg>
    <p:spTree>
      <p:nvGrpSpPr>
        <p:cNvPr id="1" name=""/>
        <p:cNvGrpSpPr/>
        <p:nvPr/>
      </p:nvGrpSpPr>
      <p:grpSpPr>
        <a:xfrm>
          <a:off x="0" y="0"/>
          <a:ext cx="0" cy="0"/>
          <a:chOff x="0" y="0"/>
          <a:chExt cx="0" cy="0"/>
        </a:xfrm>
      </p:grpSpPr>
      <p:pic>
        <p:nvPicPr>
          <p:cNvPr id="4" name="Picture 3" descr="7 - 2 law to grace.jpg"/>
          <p:cNvPicPr>
            <a:picLocks noChangeAspect="1"/>
          </p:cNvPicPr>
          <p:nvPr/>
        </p:nvPicPr>
        <p:blipFill>
          <a:blip r:embed="rId2" cstate="print"/>
          <a:stretch>
            <a:fillRect/>
          </a:stretch>
        </p:blipFill>
        <p:spPr>
          <a:xfrm>
            <a:off x="152400" y="107254"/>
            <a:ext cx="8839200" cy="6636327"/>
          </a:xfrm>
          <a:prstGeom prst="rect">
            <a:avLst/>
          </a:prstGeom>
          <a:ln>
            <a:noFill/>
          </a:ln>
          <a:effectLst>
            <a:softEdge rad="112500"/>
          </a:effectLst>
        </p:spPr>
      </p:pic>
      <p:sp>
        <p:nvSpPr>
          <p:cNvPr id="5" name="Right Arrow 4"/>
          <p:cNvSpPr/>
          <p:nvPr/>
        </p:nvSpPr>
        <p:spPr>
          <a:xfrm rot="10200000">
            <a:off x="2225282" y="855186"/>
            <a:ext cx="1097280" cy="27432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6" name="Right Arrow 5"/>
          <p:cNvSpPr/>
          <p:nvPr/>
        </p:nvSpPr>
        <p:spPr>
          <a:xfrm rot="10200000">
            <a:off x="3139683" y="4665186"/>
            <a:ext cx="1097280" cy="27432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ight Arrow 6"/>
          <p:cNvSpPr/>
          <p:nvPr/>
        </p:nvSpPr>
        <p:spPr>
          <a:xfrm rot="10200000">
            <a:off x="5959082" y="4436587"/>
            <a:ext cx="1097280" cy="27432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7 - 2 marriage2.png"/>
          <p:cNvPicPr>
            <a:picLocks noChangeAspect="1"/>
          </p:cNvPicPr>
          <p:nvPr/>
        </p:nvPicPr>
        <p:blipFill>
          <a:blip r:embed="rId2" cstate="print"/>
          <a:stretch>
            <a:fillRect/>
          </a:stretch>
        </p:blipFill>
        <p:spPr>
          <a:xfrm>
            <a:off x="304800" y="381000"/>
            <a:ext cx="8458200" cy="5980209"/>
          </a:xfrm>
          <a:prstGeom prst="rect">
            <a:avLst/>
          </a:prstGeom>
          <a:ln>
            <a:noFill/>
          </a:ln>
          <a:effectLst>
            <a:softEdge rad="112500"/>
          </a:effectLst>
        </p:spPr>
      </p:pic>
      <p:sp>
        <p:nvSpPr>
          <p:cNvPr id="8" name="Down Arrow 7"/>
          <p:cNvSpPr/>
          <p:nvPr/>
        </p:nvSpPr>
        <p:spPr>
          <a:xfrm rot="900000">
            <a:off x="2172616" y="465288"/>
            <a:ext cx="182880" cy="914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Down Arrow 8"/>
          <p:cNvSpPr/>
          <p:nvPr/>
        </p:nvSpPr>
        <p:spPr>
          <a:xfrm rot="900000">
            <a:off x="2248816" y="3360888"/>
            <a:ext cx="182880" cy="914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Down Arrow 9"/>
          <p:cNvSpPr/>
          <p:nvPr/>
        </p:nvSpPr>
        <p:spPr>
          <a:xfrm rot="900000">
            <a:off x="6973216" y="465288"/>
            <a:ext cx="182880" cy="914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Down Arrow 10"/>
          <p:cNvSpPr/>
          <p:nvPr/>
        </p:nvSpPr>
        <p:spPr>
          <a:xfrm rot="900000">
            <a:off x="7049416" y="3360888"/>
            <a:ext cx="182880" cy="914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22" presetClass="entr" presetSubtype="1"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0" nodeType="clickEffect">
                                  <p:stCondLst>
                                    <p:cond delay="0"/>
                                  </p:stCondLst>
                                  <p:childTnLst>
                                    <p:animEffect transition="out" filter="dissolv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500"/>
                            </p:stCondLst>
                            <p:childTnLst>
                              <p:par>
                                <p:cTn id="28" presetID="22" presetClass="entr" presetSubtype="1" fill="hold" grpId="1"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0" nodeType="clickEffect">
                                  <p:stCondLst>
                                    <p:cond delay="0"/>
                                  </p:stCondLst>
                                  <p:childTnLst>
                                    <p:animEffect transition="out" filter="dissolv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1"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0" nodeType="click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30000"/>
          </a:srgbClr>
        </a:solidFill>
        <a:effectLst/>
      </p:bgPr>
    </p:bg>
    <p:spTree>
      <p:nvGrpSpPr>
        <p:cNvPr id="1" name=""/>
        <p:cNvGrpSpPr/>
        <p:nvPr/>
      </p:nvGrpSpPr>
      <p:grpSpPr>
        <a:xfrm>
          <a:off x="0" y="0"/>
          <a:ext cx="0" cy="0"/>
          <a:chOff x="0" y="0"/>
          <a:chExt cx="0" cy="0"/>
        </a:xfrm>
      </p:grpSpPr>
      <p:pic>
        <p:nvPicPr>
          <p:cNvPr id="3" name="Picture 2" descr="7 - 1-6 marriage.jpg"/>
          <p:cNvPicPr>
            <a:picLocks noChangeAspect="1"/>
          </p:cNvPicPr>
          <p:nvPr/>
        </p:nvPicPr>
        <p:blipFill>
          <a:blip r:embed="rId2" cstate="print"/>
          <a:stretch>
            <a:fillRect/>
          </a:stretch>
        </p:blipFill>
        <p:spPr>
          <a:xfrm>
            <a:off x="304800" y="228600"/>
            <a:ext cx="8534400" cy="6400800"/>
          </a:xfrm>
          <a:prstGeom prst="rect">
            <a:avLst/>
          </a:prstGeom>
          <a:ln>
            <a:noFill/>
          </a:ln>
          <a:effectLst>
            <a:softEdge rad="112500"/>
          </a:effectLst>
        </p:spPr>
      </p:pic>
      <p:cxnSp>
        <p:nvCxnSpPr>
          <p:cNvPr id="5" name="Straight Connector 4"/>
          <p:cNvCxnSpPr/>
          <p:nvPr/>
        </p:nvCxnSpPr>
        <p:spPr>
          <a:xfrm>
            <a:off x="838200" y="5105400"/>
            <a:ext cx="100584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2819400" y="5105400"/>
            <a:ext cx="100584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105400" y="5105400"/>
            <a:ext cx="118872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315200" y="5105400"/>
            <a:ext cx="1005840" cy="0"/>
          </a:xfrm>
          <a:prstGeom prst="line">
            <a:avLst/>
          </a:prstGeom>
          <a:ln w="50800"/>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1000"/>
                                        <p:tgtEl>
                                          <p:spTgt spid="5"/>
                                        </p:tgtEl>
                                      </p:cBhvr>
                                    </p:animEffect>
                                    <p:set>
                                      <p:cBhvr>
                                        <p:cTn id="17" dur="1" fill="hold">
                                          <p:stCondLst>
                                            <p:cond delay="999"/>
                                          </p:stCondLst>
                                        </p:cTn>
                                        <p:tgtEl>
                                          <p:spTgt spid="5"/>
                                        </p:tgtEl>
                                        <p:attrNameLst>
                                          <p:attrName>style.visibility</p:attrName>
                                        </p:attrNameLst>
                                      </p:cBhvr>
                                      <p:to>
                                        <p:strVal val="hidden"/>
                                      </p:to>
                                    </p:se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7:4 – 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610600" cy="526297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4</a:t>
            </a:r>
            <a:r>
              <a:rPr lang="en-US" sz="3000" i="1" dirty="0" smtClean="0">
                <a:latin typeface="Georgia" pitchFamily="18" charset="0"/>
              </a:rPr>
              <a:t>So, my brothers and sisters, you also died to the law through the body of Christ, that you might belong to another, to him who was raised from the dead, in order that we might bear fruit for God.  </a:t>
            </a:r>
            <a:r>
              <a:rPr lang="en-US" sz="3000" b="1" baseline="30000" dirty="0" smtClean="0">
                <a:effectLst>
                  <a:outerShdw blurRad="38100" dist="38100" dir="2700000" algn="tl">
                    <a:srgbClr val="000000">
                      <a:alpha val="43137"/>
                    </a:srgbClr>
                  </a:outerShdw>
                </a:effectLst>
                <a:latin typeface="Georgia" pitchFamily="18" charset="0"/>
              </a:rPr>
              <a:t>5</a:t>
            </a:r>
            <a:r>
              <a:rPr lang="en-US" sz="3000" i="1" dirty="0" smtClean="0">
                <a:latin typeface="Georgia" pitchFamily="18" charset="0"/>
              </a:rPr>
              <a:t>For when we were in the realm of the flesh, the sinful passions aroused by the law were at work in us, so that we bore fruit for death.  </a:t>
            </a:r>
            <a:r>
              <a:rPr lang="en-US" sz="3000" b="1" baseline="30000" dirty="0" smtClean="0">
                <a:effectLst>
                  <a:outerShdw blurRad="38100" dist="38100" dir="2700000" algn="tl">
                    <a:srgbClr val="000000">
                      <a:alpha val="43137"/>
                    </a:srgbClr>
                  </a:outerShdw>
                </a:effectLst>
                <a:latin typeface="Georgia" pitchFamily="18" charset="0"/>
              </a:rPr>
              <a:t>6</a:t>
            </a:r>
            <a:r>
              <a:rPr lang="en-US" sz="3000" i="1" dirty="0" smtClean="0">
                <a:latin typeface="Georgia" pitchFamily="18" charset="0"/>
              </a:rPr>
              <a:t>But now, by dying to what once bound us, we have been released from the law so that we serve in the new way of the Spirit, and not in the old way of the written code.  </a:t>
            </a:r>
          </a:p>
        </p:txBody>
      </p:sp>
      <p:cxnSp>
        <p:nvCxnSpPr>
          <p:cNvPr id="15" name="Straight Connector 14"/>
          <p:cNvCxnSpPr/>
          <p:nvPr/>
        </p:nvCxnSpPr>
        <p:spPr>
          <a:xfrm>
            <a:off x="1600200" y="2514600"/>
            <a:ext cx="2926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133600" y="3886200"/>
            <a:ext cx="23774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429000" y="5257800"/>
            <a:ext cx="3657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“Portrait of a Struggling Christian”</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says that the old nature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our</a:t>
            </a:r>
            <a:r>
              <a:rPr lang="en-US" sz="2800" b="1" i="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“sinful passions”</a:t>
            </a:r>
            <a:r>
              <a:rPr lang="en-US" sz="2800" b="1" i="1" dirty="0" smtClean="0">
                <a:latin typeface="Cambria" pitchFamily="18" charset="0"/>
              </a:rPr>
              <a:t>)</a:t>
            </a:r>
            <a:r>
              <a:rPr lang="en-US" sz="2800" b="1" dirty="0" smtClean="0">
                <a:latin typeface="Cambria" pitchFamily="18" charset="0"/>
              </a:rPr>
              <a:t> is aroused </a:t>
            </a:r>
            <a:r>
              <a:rPr lang="en-US" sz="2800" b="1" i="1" dirty="0" smtClean="0">
                <a:latin typeface="Cambria" pitchFamily="18" charset="0"/>
              </a:rPr>
              <a:t>(stimulated or energized)</a:t>
            </a:r>
            <a:r>
              <a:rPr lang="en-US" sz="2800" b="1" dirty="0" smtClean="0">
                <a:latin typeface="Cambria" pitchFamily="18" charset="0"/>
              </a:rPr>
              <a:t> by the Law!  And the result of this stimulation is that we produce </a:t>
            </a:r>
            <a:r>
              <a:rPr lang="en-US" sz="2800" b="1" i="1" dirty="0" smtClean="0">
                <a:effectLst>
                  <a:outerShdw blurRad="38100" dist="38100" dir="2700000" algn="tl">
                    <a:srgbClr val="000000">
                      <a:alpha val="43137"/>
                    </a:srgbClr>
                  </a:outerShdw>
                </a:effectLst>
                <a:latin typeface="Cambria" pitchFamily="18" charset="0"/>
              </a:rPr>
              <a:t>sin’s deadly fruit</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since we are </a:t>
            </a:r>
            <a:r>
              <a:rPr lang="en-US" sz="2800" b="1" i="1" dirty="0" smtClean="0">
                <a:latin typeface="Cambria" pitchFamily="18" charset="0"/>
              </a:rPr>
              <a:t>“not under Law,”</a:t>
            </a:r>
            <a:r>
              <a:rPr lang="en-US" sz="2800" b="1" dirty="0" smtClean="0">
                <a:latin typeface="Cambria" pitchFamily="18" charset="0"/>
              </a:rPr>
              <a:t> we can relate to God in a new way.  This new way is by the Spirit, who speaks to us directly from </a:t>
            </a:r>
            <a:r>
              <a:rPr lang="en-US" sz="2800" b="1" i="1" dirty="0" smtClean="0">
                <a:effectLst>
                  <a:outerShdw blurRad="38100" dist="38100" dir="2700000" algn="tl">
                    <a:srgbClr val="000000">
                      <a:alpha val="43137"/>
                    </a:srgbClr>
                  </a:outerShdw>
                </a:effectLst>
                <a:latin typeface="Cambria" pitchFamily="18" charset="0"/>
              </a:rPr>
              <a:t>within</a:t>
            </a:r>
            <a:r>
              <a:rPr lang="en-US" sz="2800" b="1" dirty="0" smtClean="0">
                <a:latin typeface="Cambria" pitchFamily="18" charset="0"/>
              </a:rPr>
              <a:t>.  And, while the Law energized the </a:t>
            </a:r>
            <a:r>
              <a:rPr lang="en-US" sz="2800" b="1" i="1" dirty="0" smtClean="0">
                <a:effectLst>
                  <a:outerShdw blurRad="38100" dist="38100" dir="2700000" algn="tl">
                    <a:srgbClr val="000000">
                      <a:alpha val="43137"/>
                    </a:srgbClr>
                  </a:outerShdw>
                </a:effectLst>
                <a:latin typeface="Cambria" pitchFamily="18" charset="0"/>
              </a:rPr>
              <a:t>old nature</a:t>
            </a:r>
            <a:r>
              <a:rPr lang="en-US" sz="2800" b="1" dirty="0" smtClean="0">
                <a:latin typeface="Cambria" pitchFamily="18" charset="0"/>
              </a:rPr>
              <a:t>, the Spirit energizes the </a:t>
            </a:r>
            <a:r>
              <a:rPr lang="en-US" sz="2800" b="1" i="1" dirty="0" smtClean="0">
                <a:effectLst>
                  <a:outerShdw blurRad="38100" dist="38100" dir="2700000" algn="tl">
                    <a:srgbClr val="000000">
                      <a:alpha val="43137"/>
                    </a:srgbClr>
                  </a:outerShdw>
                </a:effectLst>
                <a:latin typeface="Cambria" pitchFamily="18" charset="0"/>
              </a:rPr>
              <a:t>new nature!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7:4 – 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539430"/>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When we approach life as interpreted through the Law, all marked off by </a:t>
            </a:r>
            <a:r>
              <a:rPr lang="en-US" sz="2800" b="1" i="1" dirty="0" smtClean="0">
                <a:effectLst>
                  <a:outerShdw blurRad="38100" dist="38100" dir="2700000" algn="tl">
                    <a:srgbClr val="000000">
                      <a:alpha val="43137"/>
                    </a:srgbClr>
                  </a:outerShdw>
                </a:effectLst>
                <a:latin typeface="Cambria" pitchFamily="18" charset="0"/>
              </a:rPr>
              <a:t>“do’s” and “don’ts,”</a:t>
            </a:r>
            <a:r>
              <a:rPr lang="en-US" sz="2800" b="1" dirty="0" smtClean="0">
                <a:latin typeface="Cambria" pitchFamily="18" charset="0"/>
              </a:rPr>
              <a:t>     our </a:t>
            </a:r>
            <a:r>
              <a:rPr lang="en-US" sz="2800" b="1" u="sng" dirty="0" smtClean="0">
                <a:effectLst>
                  <a:outerShdw blurRad="38100" dist="38100" dir="2700000" algn="tl">
                    <a:srgbClr val="000000">
                      <a:alpha val="43137"/>
                    </a:srgbClr>
                  </a:outerShdw>
                </a:effectLst>
                <a:latin typeface="Cambria" pitchFamily="18" charset="0"/>
              </a:rPr>
              <a:t>old</a:t>
            </a:r>
            <a:r>
              <a:rPr lang="en-US" sz="2800" b="1" dirty="0" smtClean="0">
                <a:effectLst>
                  <a:outerShdw blurRad="38100" dist="38100" dir="2700000" algn="tl">
                    <a:srgbClr val="000000">
                      <a:alpha val="43137"/>
                    </a:srgbClr>
                  </a:outerShdw>
                </a:effectLst>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sinful</a:t>
            </a:r>
            <a:r>
              <a:rPr lang="en-US" sz="2800" b="1" dirty="0" smtClean="0">
                <a:effectLst>
                  <a:outerShdw blurRad="38100" dist="38100" dir="2700000" algn="tl">
                    <a:srgbClr val="000000">
                      <a:alpha val="43137"/>
                    </a:srgbClr>
                  </a:outerShdw>
                </a:effectLst>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nature</a:t>
            </a:r>
            <a:r>
              <a:rPr lang="en-US" sz="2800" b="1" dirty="0" smtClean="0">
                <a:latin typeface="Cambria" pitchFamily="18" charset="0"/>
              </a:rPr>
              <a:t> is charged with energy.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when we approach life in God’s new way, seeing each challenge as an opportunity to let God express Himself through us, we are on the </a:t>
            </a:r>
            <a:r>
              <a:rPr lang="en-US" sz="2800" b="1" u="sng" dirty="0" smtClean="0">
                <a:effectLst>
                  <a:outerShdw blurRad="38100" dist="38100" dir="2700000" algn="tl">
                    <a:srgbClr val="000000">
                      <a:alpha val="43137"/>
                    </a:srgbClr>
                  </a:outerShdw>
                </a:effectLst>
                <a:latin typeface="Cambria" pitchFamily="18" charset="0"/>
              </a:rPr>
              <a:t>way</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to</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victory</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7:4 – 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result of the Spirit’s ministry is that we produce the </a:t>
            </a:r>
            <a:r>
              <a:rPr lang="en-US" sz="2800" b="1" i="1" dirty="0" smtClean="0">
                <a:effectLst>
                  <a:outerShdw blurRad="38100" dist="38100" dir="2700000" algn="tl">
                    <a:srgbClr val="000000">
                      <a:alpha val="43137"/>
                    </a:srgbClr>
                  </a:outerShdw>
                </a:effectLst>
                <a:latin typeface="Cambria" pitchFamily="18" charset="0"/>
              </a:rPr>
              <a:t>fruit of righteousness</a:t>
            </a:r>
            <a:r>
              <a:rPr lang="en-US" sz="2800" b="1" dirty="0" smtClean="0">
                <a:latin typeface="Cambria" pitchFamily="18" charset="0"/>
              </a:rPr>
              <a:t>.  We see the energizing principle at work everywhere.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child who is told, </a:t>
            </a:r>
            <a:r>
              <a:rPr lang="en-US" sz="2800" b="1" i="1" dirty="0" smtClean="0">
                <a:latin typeface="Cambria" pitchFamily="18" charset="0"/>
              </a:rPr>
              <a:t>“Don’t touch the cookies, they’re for company,”</a:t>
            </a:r>
            <a:r>
              <a:rPr lang="en-US" sz="2800" b="1" dirty="0" smtClean="0">
                <a:latin typeface="Cambria" pitchFamily="18" charset="0"/>
              </a:rPr>
              <a:t> finds his hunger for a cookie increased!  </a:t>
            </a:r>
            <a:r>
              <a:rPr lang="en-US" sz="2800" b="1" i="1" dirty="0" smtClean="0">
                <a:effectLst>
                  <a:outerShdw blurRad="38100" dist="38100" dir="2700000" algn="tl">
                    <a:srgbClr val="000000">
                      <a:alpha val="43137"/>
                    </a:srgbClr>
                  </a:outerShdw>
                </a:effectLst>
                <a:latin typeface="Cambria" pitchFamily="18" charset="0"/>
              </a:rPr>
              <a:t>The forbidden seems far more desirable.</a:t>
            </a:r>
            <a:r>
              <a:rPr lang="en-US" sz="2800" b="1" dirty="0" smtClean="0">
                <a:latin typeface="Cambria" pitchFamily="18" charset="0"/>
              </a:rPr>
              <a:t>  </a:t>
            </a:r>
          </a:p>
          <a:p>
            <a:pPr marL="274320" indent="-274320">
              <a:buFont typeface="Arial" pitchFamily="34" charset="0"/>
              <a:buChar char="•"/>
            </a:pPr>
            <a:endParaRPr lang="en-US" sz="2800" b="1" i="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Released or delivered from the law:</a:t>
            </a:r>
            <a:r>
              <a:rPr lang="en-US" sz="2800" b="1" dirty="0" smtClean="0">
                <a:latin typeface="Cambria" pitchFamily="18" charset="0"/>
              </a:rPr>
              <a:t>  not freedom to do what God’s law forbids (</a:t>
            </a:r>
            <a:r>
              <a:rPr lang="en-US" sz="2800" b="1" dirty="0" smtClean="0">
                <a:effectLst>
                  <a:outerShdw blurRad="38100" dist="38100" dir="2700000" algn="tl">
                    <a:srgbClr val="000000">
                      <a:alpha val="43137"/>
                    </a:srgbClr>
                  </a:outerShdw>
                </a:effectLst>
                <a:latin typeface="Cambria" pitchFamily="18" charset="0"/>
              </a:rPr>
              <a:t>6:1</a:t>
            </a:r>
            <a:r>
              <a:rPr lang="en-US" sz="2800" b="1" dirty="0" smtClean="0">
                <a:latin typeface="Cambria" pitchFamily="18" charset="0"/>
              </a:rPr>
              <a:t>), but freedom from the spiritual liabilities and penalties of God’s law.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7:4 – 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6" name="Picture 5" descr="7 - 2 adultery.jpg"/>
          <p:cNvPicPr>
            <a:picLocks noChangeAspect="1"/>
          </p:cNvPicPr>
          <p:nvPr/>
        </p:nvPicPr>
        <p:blipFill>
          <a:blip r:embed="rId2" cstate="print"/>
          <a:stretch>
            <a:fillRect/>
          </a:stretch>
        </p:blipFill>
        <p:spPr>
          <a:xfrm>
            <a:off x="381000" y="381000"/>
            <a:ext cx="8491496" cy="5943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7" name="Picture 6" descr="7 - 7 title.jpg"/>
          <p:cNvPicPr>
            <a:picLocks noChangeAspect="1"/>
          </p:cNvPicPr>
          <p:nvPr/>
        </p:nvPicPr>
        <p:blipFill>
          <a:blip r:embed="rId2" cstate="print"/>
          <a:stretch>
            <a:fillRect/>
          </a:stretch>
        </p:blipFill>
        <p:spPr>
          <a:xfrm>
            <a:off x="380999" y="380999"/>
            <a:ext cx="8534401" cy="4800601"/>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7:7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480131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7</a:t>
            </a:r>
            <a:r>
              <a:rPr lang="en-US" sz="3200" i="1" dirty="0" smtClean="0">
                <a:latin typeface="Georgia" pitchFamily="18" charset="0"/>
              </a:rPr>
              <a:t>What shall we say then?  Is the law sin? Certainly not!  On the contrary, I would not have known sin except through the law.  For I would not have known covetousness (</a:t>
            </a:r>
            <a:r>
              <a:rPr lang="en-US" sz="3200" i="1" dirty="0" smtClean="0">
                <a:effectLst>
                  <a:outerShdw blurRad="38100" dist="38100" dir="2700000" algn="tl">
                    <a:srgbClr val="000000">
                      <a:alpha val="43137"/>
                    </a:srgbClr>
                  </a:outerShdw>
                </a:effectLst>
                <a:latin typeface="Georgia" pitchFamily="18" charset="0"/>
              </a:rPr>
              <a:t>lust</a:t>
            </a:r>
            <a:r>
              <a:rPr lang="en-US" sz="3200" i="1" dirty="0" smtClean="0">
                <a:latin typeface="Georgia" pitchFamily="18" charset="0"/>
              </a:rPr>
              <a:t>) unless the law had said, “You shall not covet.”  </a:t>
            </a:r>
            <a:r>
              <a:rPr lang="en-US" sz="3200" b="1" baseline="30000" dirty="0" smtClean="0">
                <a:effectLst>
                  <a:outerShdw blurRad="38100" dist="38100" dir="2700000" algn="tl">
                    <a:srgbClr val="000000">
                      <a:alpha val="43137"/>
                    </a:srgbClr>
                  </a:outerShdw>
                </a:effectLst>
                <a:latin typeface="Georgia" pitchFamily="18" charset="0"/>
              </a:rPr>
              <a:t>8</a:t>
            </a:r>
            <a:r>
              <a:rPr lang="en-US" sz="3200" i="1" dirty="0" smtClean="0">
                <a:latin typeface="Georgia" pitchFamily="18" charset="0"/>
              </a:rPr>
              <a:t>But sin, taking opportunity by the commandment, produced in me all manner of evil desire.  For apart from the law sin was dead.  </a:t>
            </a:r>
          </a:p>
        </p:txBody>
      </p:sp>
      <p:cxnSp>
        <p:nvCxnSpPr>
          <p:cNvPr id="15" name="Straight Connector 14"/>
          <p:cNvCxnSpPr/>
          <p:nvPr/>
        </p:nvCxnSpPr>
        <p:spPr>
          <a:xfrm>
            <a:off x="3429000" y="26670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876800" y="41910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Starting here in </a:t>
            </a:r>
            <a:r>
              <a:rPr lang="en-US" sz="2800" b="1" dirty="0" smtClean="0">
                <a:effectLst>
                  <a:outerShdw blurRad="38100" dist="38100" dir="2700000" algn="tl">
                    <a:srgbClr val="000000">
                      <a:alpha val="43137"/>
                    </a:srgbClr>
                  </a:outerShdw>
                </a:effectLst>
                <a:latin typeface="Cambria" pitchFamily="18" charset="0"/>
              </a:rPr>
              <a:t>v7</a:t>
            </a:r>
            <a:r>
              <a:rPr lang="en-US" sz="2800" b="1" dirty="0" smtClean="0">
                <a:latin typeface="Cambria" pitchFamily="18" charset="0"/>
              </a:rPr>
              <a:t>, and continuing through this chapter, Paul turned to the </a:t>
            </a:r>
            <a:r>
              <a:rPr lang="en-US" sz="2800" b="1" i="1" dirty="0" smtClean="0">
                <a:effectLst>
                  <a:outerShdw blurRad="38100" dist="38100" dir="2700000" algn="tl">
                    <a:srgbClr val="000000">
                      <a:alpha val="43137"/>
                    </a:srgbClr>
                  </a:outerShdw>
                </a:effectLst>
                <a:latin typeface="Cambria" pitchFamily="18" charset="0"/>
              </a:rPr>
              <a:t>first person singular</a:t>
            </a:r>
            <a:r>
              <a:rPr lang="en-US" sz="2800" b="1" dirty="0" smtClean="0">
                <a:latin typeface="Cambria" pitchFamily="18" charset="0"/>
              </a:rPr>
              <a:t>, presenting his </a:t>
            </a:r>
            <a:r>
              <a:rPr lang="en-US" sz="2800" b="1" i="1" dirty="0" smtClean="0">
                <a:effectLst>
                  <a:outerShdw blurRad="38100" dist="38100" dir="2700000" algn="tl">
                    <a:srgbClr val="000000">
                      <a:alpha val="43137"/>
                    </a:srgbClr>
                  </a:outerShdw>
                </a:effectLst>
                <a:latin typeface="Cambria" pitchFamily="18" charset="0"/>
              </a:rPr>
              <a:t>personal Christian struggles</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is saying, </a:t>
            </a:r>
            <a:r>
              <a:rPr lang="en-US" sz="2800" b="1" i="1" dirty="0" smtClean="0">
                <a:latin typeface="Cambria" pitchFamily="18" charset="0"/>
              </a:rPr>
              <a:t>“I did not know that I was dying from the disease of sin until the Law </a:t>
            </a:r>
            <a:r>
              <a:rPr lang="en-US" sz="2800" b="1" i="1" u="sng" dirty="0" smtClean="0">
                <a:latin typeface="Cambria" pitchFamily="18" charset="0"/>
              </a:rPr>
              <a:t>revealed</a:t>
            </a:r>
            <a:r>
              <a:rPr lang="en-US" sz="2800" b="1" i="1" dirty="0" smtClean="0">
                <a:latin typeface="Cambria" pitchFamily="18" charset="0"/>
              </a:rPr>
              <a:t> my terminal condition.”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continues, </a:t>
            </a:r>
            <a:r>
              <a:rPr lang="en-US" sz="2800" b="1" i="1" dirty="0" smtClean="0">
                <a:latin typeface="Cambria" pitchFamily="18" charset="0"/>
              </a:rPr>
              <a:t>“The Law </a:t>
            </a:r>
            <a:r>
              <a:rPr lang="en-US" sz="2800" b="1" i="1" u="sng" dirty="0" smtClean="0">
                <a:latin typeface="Cambria" pitchFamily="18" charset="0"/>
              </a:rPr>
              <a:t>showed</a:t>
            </a:r>
            <a:r>
              <a:rPr lang="en-US" sz="2800" b="1" i="1" dirty="0" smtClean="0">
                <a:latin typeface="Cambria" pitchFamily="18" charset="0"/>
              </a:rPr>
              <a:t> me that I loved my disease and that I would do anything to keep it.  I was like a living dead man!  By pointing out my problem, the Law </a:t>
            </a:r>
            <a:r>
              <a:rPr lang="en-US" sz="2800" b="1" i="1" u="sng" dirty="0" smtClean="0">
                <a:latin typeface="Cambria" pitchFamily="18" charset="0"/>
              </a:rPr>
              <a:t>demonstrated</a:t>
            </a:r>
            <a:r>
              <a:rPr lang="en-US" sz="2800" b="1" i="1" dirty="0" smtClean="0">
                <a:latin typeface="Cambria" pitchFamily="18" charset="0"/>
              </a:rPr>
              <a:t> that I was living under a death sentence.”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7:7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Law excites </a:t>
            </a:r>
            <a:r>
              <a:rPr lang="en-US" sz="2800" b="1" i="1" dirty="0" smtClean="0">
                <a:effectLst>
                  <a:outerShdw blurRad="38100" dist="38100" dir="2700000" algn="tl">
                    <a:srgbClr val="000000">
                      <a:alpha val="43137"/>
                    </a:srgbClr>
                  </a:outerShdw>
                </a:effectLst>
                <a:latin typeface="Cambria" pitchFamily="18" charset="0"/>
              </a:rPr>
              <a:t>lust</a:t>
            </a:r>
            <a:r>
              <a:rPr lang="en-US" sz="2800" b="1" dirty="0" smtClean="0">
                <a:latin typeface="Cambria" pitchFamily="18" charset="0"/>
              </a:rPr>
              <a:t>, in the sense that I should not have </a:t>
            </a:r>
            <a:r>
              <a:rPr lang="en-US" sz="2800" b="1" i="1" dirty="0" smtClean="0">
                <a:effectLst>
                  <a:outerShdw blurRad="38100" dist="38100" dir="2700000" algn="tl">
                    <a:srgbClr val="000000">
                      <a:alpha val="43137"/>
                    </a:srgbClr>
                  </a:outerShdw>
                </a:effectLst>
                <a:latin typeface="Cambria" pitchFamily="18" charset="0"/>
              </a:rPr>
              <a:t>lusted</a:t>
            </a:r>
            <a:r>
              <a:rPr lang="en-US" sz="2800" b="1" dirty="0" smtClean="0">
                <a:latin typeface="Cambria" pitchFamily="18" charset="0"/>
              </a:rPr>
              <a:t> as I do had not the Law forbidden me to </a:t>
            </a:r>
            <a:r>
              <a:rPr lang="en-US" sz="2800" b="1" i="1" dirty="0" smtClean="0">
                <a:effectLst>
                  <a:outerShdw blurRad="38100" dist="38100" dir="2700000" algn="tl">
                    <a:srgbClr val="000000">
                      <a:alpha val="43137"/>
                    </a:srgbClr>
                  </a:outerShdw>
                </a:effectLst>
                <a:latin typeface="Cambria" pitchFamily="18" charset="0"/>
              </a:rPr>
              <a:t>lust</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Without the Law, I might </a:t>
            </a:r>
            <a:r>
              <a:rPr lang="en-US" sz="2800" b="1" i="1" u="sng" dirty="0" smtClean="0">
                <a:latin typeface="Cambria" pitchFamily="18" charset="0"/>
              </a:rPr>
              <a:t>not</a:t>
            </a:r>
            <a:r>
              <a:rPr lang="en-US" sz="2800" b="1" dirty="0" smtClean="0">
                <a:latin typeface="Cambria" pitchFamily="18" charset="0"/>
              </a:rPr>
              <a:t> have been aware of the sinfulness of desires, as well as of deeds, and thus, been </a:t>
            </a:r>
            <a:r>
              <a:rPr lang="en-US" sz="2800" b="1" i="1" dirty="0" smtClean="0">
                <a:effectLst>
                  <a:outerShdw blurRad="38100" dist="38100" dir="2700000" algn="tl">
                    <a:srgbClr val="000000">
                      <a:alpha val="43137"/>
                    </a:srgbClr>
                  </a:outerShdw>
                </a:effectLst>
                <a:latin typeface="Cambria" pitchFamily="18" charset="0"/>
              </a:rPr>
              <a:t>unacquainted</a:t>
            </a:r>
            <a:r>
              <a:rPr lang="en-US" sz="2800" b="1" dirty="0" smtClean="0">
                <a:latin typeface="Cambria" pitchFamily="18" charset="0"/>
              </a:rPr>
              <a:t> with the essence of sin.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Law is God’s </a:t>
            </a:r>
            <a:r>
              <a:rPr lang="en-US" sz="2800" b="1" u="sng" dirty="0" smtClean="0">
                <a:effectLst>
                  <a:outerShdw blurRad="38100" dist="38100" dir="2700000" algn="tl">
                    <a:srgbClr val="000000">
                      <a:alpha val="43137"/>
                    </a:srgbClr>
                  </a:outerShdw>
                </a:effectLst>
                <a:latin typeface="Cambria" pitchFamily="18" charset="0"/>
              </a:rPr>
              <a:t>diagnostic</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tool</a:t>
            </a:r>
            <a:r>
              <a:rPr lang="en-US" sz="2800" b="1" dirty="0" smtClean="0">
                <a:latin typeface="Cambria" pitchFamily="18" charset="0"/>
              </a:rPr>
              <a:t>.  Its purpose is to </a:t>
            </a:r>
            <a:r>
              <a:rPr lang="en-US" sz="2800" b="1" u="sng" dirty="0" smtClean="0">
                <a:effectLst>
                  <a:outerShdw blurRad="38100" dist="38100" dir="2700000" algn="tl">
                    <a:srgbClr val="000000">
                      <a:alpha val="43137"/>
                    </a:srgbClr>
                  </a:outerShdw>
                </a:effectLst>
                <a:latin typeface="Cambria" pitchFamily="18" charset="0"/>
              </a:rPr>
              <a:t>expose</a:t>
            </a:r>
            <a:r>
              <a:rPr lang="en-US" sz="2800" b="1" dirty="0" smtClean="0">
                <a:latin typeface="Cambria" pitchFamily="18" charset="0"/>
              </a:rPr>
              <a:t> the disease of sin and to </a:t>
            </a:r>
            <a:r>
              <a:rPr lang="en-US" sz="2800" b="1" u="sng" dirty="0" smtClean="0">
                <a:effectLst>
                  <a:outerShdw blurRad="38100" dist="38100" dir="2700000" algn="tl">
                    <a:srgbClr val="000000">
                      <a:alpha val="43137"/>
                    </a:srgbClr>
                  </a:outerShdw>
                </a:effectLst>
                <a:latin typeface="Cambria" pitchFamily="18" charset="0"/>
              </a:rPr>
              <a:t>confront</a:t>
            </a:r>
            <a:r>
              <a:rPr lang="en-US" sz="2800" b="1" dirty="0" smtClean="0">
                <a:latin typeface="Cambria" pitchFamily="18" charset="0"/>
              </a:rPr>
              <a:t> us with the prognosis:  The disease is </a:t>
            </a:r>
            <a:r>
              <a:rPr lang="en-US" sz="2800" b="1" u="sng" dirty="0" smtClean="0">
                <a:effectLst>
                  <a:outerShdw blurRad="38100" dist="38100" dir="2700000" algn="tl">
                    <a:srgbClr val="000000">
                      <a:alpha val="43137"/>
                    </a:srgbClr>
                  </a:outerShdw>
                </a:effectLst>
                <a:latin typeface="Cambria" pitchFamily="18" charset="0"/>
              </a:rPr>
              <a:t>deadly</a:t>
            </a:r>
            <a:r>
              <a:rPr lang="en-US" sz="2800" b="1" dirty="0" smtClean="0">
                <a:latin typeface="Cambria" pitchFamily="18" charset="0"/>
              </a:rPr>
              <a:t> if not treated, but it’s completely </a:t>
            </a:r>
            <a:r>
              <a:rPr lang="en-US" sz="2800" b="1" u="sng" dirty="0" smtClean="0">
                <a:effectLst>
                  <a:outerShdw blurRad="38100" dist="38100" dir="2700000" algn="tl">
                    <a:srgbClr val="000000">
                      <a:alpha val="43137"/>
                    </a:srgbClr>
                  </a:outerShdw>
                </a:effectLst>
                <a:latin typeface="Cambria" pitchFamily="18" charset="0"/>
              </a:rPr>
              <a:t>curable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7:7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Does the Law cause death?</a:t>
            </a:r>
            <a:r>
              <a:rPr lang="en-US" sz="2800" b="1" dirty="0" smtClean="0">
                <a:latin typeface="Cambria" pitchFamily="18" charset="0"/>
              </a:rPr>
              <a:t>  No more than the MRI causes cancer.  The Law is </a:t>
            </a:r>
            <a:r>
              <a:rPr lang="en-US" sz="2800" b="1" i="1" u="sng" dirty="0" smtClean="0">
                <a:latin typeface="Cambria" pitchFamily="18" charset="0"/>
              </a:rPr>
              <a:t>not</a:t>
            </a:r>
            <a:r>
              <a:rPr lang="en-US" sz="2800" b="1" dirty="0" smtClean="0">
                <a:latin typeface="Cambria" pitchFamily="18" charset="0"/>
              </a:rPr>
              <a:t> the cause of the act of sin; the </a:t>
            </a:r>
            <a:r>
              <a:rPr lang="en-US" sz="2800" b="1" u="sng" dirty="0" smtClean="0">
                <a:effectLst>
                  <a:outerShdw blurRad="38100" dist="38100" dir="2700000" algn="tl">
                    <a:srgbClr val="000000">
                      <a:alpha val="43137"/>
                    </a:srgbClr>
                  </a:outerShdw>
                </a:effectLst>
                <a:latin typeface="Cambria" pitchFamily="18" charset="0"/>
              </a:rPr>
              <a:t>principle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nature</a:t>
            </a:r>
            <a:r>
              <a:rPr lang="en-US" sz="2800" b="1" dirty="0" smtClean="0">
                <a:effectLst>
                  <a:outerShdw blurRad="38100" dist="38100" dir="2700000" algn="tl">
                    <a:srgbClr val="000000">
                      <a:alpha val="43137"/>
                    </a:srgbClr>
                  </a:outerShdw>
                </a:effectLst>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of</a:t>
            </a:r>
            <a:r>
              <a:rPr lang="en-US" sz="2800" b="1" dirty="0" smtClean="0">
                <a:effectLst>
                  <a:outerShdw blurRad="38100" dist="38100" dir="2700000" algn="tl">
                    <a:srgbClr val="000000">
                      <a:alpha val="43137"/>
                    </a:srgbClr>
                  </a:outerShdw>
                </a:effectLst>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within an individual is.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But the Law’s specific commandments </a:t>
            </a:r>
            <a:r>
              <a:rPr lang="en-US" sz="2800" b="1" i="1" dirty="0" smtClean="0">
                <a:effectLst>
                  <a:outerShdw blurRad="38100" dist="38100" dir="2700000" algn="tl">
                    <a:srgbClr val="000000">
                      <a:alpha val="43137"/>
                    </a:srgbClr>
                  </a:outerShdw>
                </a:effectLst>
                <a:latin typeface="Cambria" pitchFamily="18" charset="0"/>
              </a:rPr>
              <a:t>stimulate</a:t>
            </a:r>
            <a:r>
              <a:rPr lang="en-US" sz="2800" b="1" dirty="0" smtClean="0">
                <a:latin typeface="Cambria" pitchFamily="18" charset="0"/>
              </a:rPr>
              <a:t> the sin principle into acts that violate the commandments and </a:t>
            </a:r>
            <a:r>
              <a:rPr lang="en-US" sz="2800" b="1" i="1" dirty="0" smtClean="0">
                <a:effectLst>
                  <a:outerShdw blurRad="38100" dist="38100" dir="2700000" algn="tl">
                    <a:srgbClr val="000000">
                      <a:alpha val="43137"/>
                    </a:srgbClr>
                  </a:outerShdw>
                </a:effectLst>
                <a:latin typeface="Cambria" pitchFamily="18" charset="0"/>
              </a:rPr>
              <a:t>give</a:t>
            </a:r>
            <a:r>
              <a:rPr lang="en-US" sz="2800" b="1" dirty="0" smtClean="0">
                <a:latin typeface="Cambria" pitchFamily="18" charset="0"/>
              </a:rPr>
              <a:t> those acts the character of transgression.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7:7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7:9 – 11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332398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9</a:t>
            </a:r>
            <a:r>
              <a:rPr lang="en-US" sz="3200" i="1" dirty="0" smtClean="0">
                <a:latin typeface="Georgia" pitchFamily="18" charset="0"/>
              </a:rPr>
              <a:t>I was alive once without the law, but when the commandment came, sin revived and I died.  </a:t>
            </a:r>
            <a:r>
              <a:rPr lang="en-US" sz="3200" b="1" baseline="30000" dirty="0" smtClean="0">
                <a:effectLst>
                  <a:outerShdw blurRad="38100" dist="38100" dir="2700000" algn="tl">
                    <a:srgbClr val="000000">
                      <a:alpha val="43137"/>
                    </a:srgbClr>
                  </a:outerShdw>
                </a:effectLst>
                <a:latin typeface="Georgia" pitchFamily="18" charset="0"/>
              </a:rPr>
              <a:t>10</a:t>
            </a:r>
            <a:r>
              <a:rPr lang="en-US" sz="3200" i="1" dirty="0" smtClean="0">
                <a:latin typeface="Georgia" pitchFamily="18" charset="0"/>
              </a:rPr>
              <a:t>And the commandment, which was to bring life, I found to bring death.  </a:t>
            </a:r>
            <a:r>
              <a:rPr lang="en-US" sz="3200" b="1" baseline="30000" dirty="0" smtClean="0">
                <a:effectLst>
                  <a:outerShdw blurRad="38100" dist="38100" dir="2700000" algn="tl">
                    <a:srgbClr val="000000">
                      <a:alpha val="43137"/>
                    </a:srgbClr>
                  </a:outerShdw>
                </a:effectLst>
                <a:latin typeface="Georgia" pitchFamily="18" charset="0"/>
              </a:rPr>
              <a:t>11</a:t>
            </a:r>
            <a:r>
              <a:rPr lang="en-US" sz="3200" i="1" dirty="0" smtClean="0">
                <a:latin typeface="Georgia" pitchFamily="18" charset="0"/>
              </a:rPr>
              <a:t>For sin, taking occasion by the commandment, deceived me, and by it killed me. </a:t>
            </a:r>
          </a:p>
        </p:txBody>
      </p:sp>
      <p:cxnSp>
        <p:nvCxnSpPr>
          <p:cNvPr id="15" name="Straight Connector 14"/>
          <p:cNvCxnSpPr/>
          <p:nvPr/>
        </p:nvCxnSpPr>
        <p:spPr>
          <a:xfrm>
            <a:off x="4648200" y="41910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914400" y="32004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724400" y="32004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6</a:t>
            </a:r>
            <a:r>
              <a:rPr lang="en-US" sz="2800" b="1" dirty="0" smtClean="0">
                <a:latin typeface="Cambria" pitchFamily="18" charset="0"/>
              </a:rPr>
              <a:t>, Paul has just completed discussing how being </a:t>
            </a:r>
            <a:r>
              <a:rPr lang="en-US" sz="2800" b="1" u="sng" dirty="0" smtClean="0">
                <a:effectLst>
                  <a:outerShdw blurRad="38100" dist="38100" dir="2700000" algn="tl">
                    <a:srgbClr val="000000">
                      <a:alpha val="43137"/>
                    </a:srgbClr>
                  </a:outerShdw>
                </a:effectLst>
                <a:latin typeface="Cambria" pitchFamily="18" charset="0"/>
              </a:rPr>
              <a:t>baptized</a:t>
            </a:r>
            <a:r>
              <a:rPr lang="en-US" sz="2800" b="1" dirty="0" smtClean="0">
                <a:latin typeface="Cambria" pitchFamily="18" charset="0"/>
              </a:rPr>
              <a:t> into Christ makes us </a:t>
            </a:r>
            <a:r>
              <a:rPr lang="en-US" sz="2800" b="1" i="1" u="sng" dirty="0" smtClean="0">
                <a:effectLst>
                  <a:outerShdw blurRad="38100" dist="38100" dir="2700000" algn="tl">
                    <a:srgbClr val="000000">
                      <a:alpha val="43137"/>
                    </a:srgbClr>
                  </a:outerShdw>
                </a:effectLst>
                <a:latin typeface="Cambria" pitchFamily="18" charset="0"/>
              </a:rPr>
              <a:t>dead</a:t>
            </a:r>
            <a:r>
              <a:rPr lang="en-US" sz="2800" b="1" dirty="0" smtClean="0">
                <a:latin typeface="Cambria" pitchFamily="18" charset="0"/>
              </a:rPr>
              <a:t> to sin and </a:t>
            </a:r>
            <a:r>
              <a:rPr lang="en-US" sz="2800" b="1" i="1" u="sng" dirty="0" smtClean="0">
                <a:effectLst>
                  <a:outerShdw blurRad="38100" dist="38100" dir="2700000" algn="tl">
                    <a:srgbClr val="000000">
                      <a:alpha val="43137"/>
                    </a:srgbClr>
                  </a:outerShdw>
                </a:effectLst>
                <a:latin typeface="Cambria" pitchFamily="18" charset="0"/>
              </a:rPr>
              <a:t>free</a:t>
            </a:r>
            <a:r>
              <a:rPr lang="en-US" sz="2800" b="1" dirty="0" smtClean="0">
                <a:latin typeface="Cambria" pitchFamily="18" charset="0"/>
              </a:rPr>
              <a:t> to present our bodies as instruments of righteousness unto holiness.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For the benefit of his Jewish readers </a:t>
            </a:r>
            <a:r>
              <a:rPr lang="en-US" sz="2800" b="1" i="1" dirty="0" smtClean="0">
                <a:latin typeface="Cambria" pitchFamily="18" charset="0"/>
              </a:rPr>
              <a:t>(those who know the Law)</a:t>
            </a:r>
            <a:r>
              <a:rPr lang="en-US" sz="2800" b="1" dirty="0" smtClean="0">
                <a:latin typeface="Cambria" pitchFamily="18" charset="0"/>
              </a:rPr>
              <a:t>, he now carries the concept of </a:t>
            </a:r>
            <a:r>
              <a:rPr lang="en-US" sz="2800" b="1" i="1" u="sng"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one step further: the Jewish believers become </a:t>
            </a:r>
            <a:r>
              <a:rPr lang="en-US" sz="2800" b="1" i="1" u="sng" dirty="0" smtClean="0">
                <a:effectLst>
                  <a:outerShdw blurRad="38100" dist="38100" dir="2700000" algn="tl">
                    <a:srgbClr val="000000">
                      <a:alpha val="43137"/>
                    </a:srgbClr>
                  </a:outerShdw>
                </a:effectLst>
                <a:latin typeface="Cambria" pitchFamily="18" charset="0"/>
              </a:rPr>
              <a:t>dead</a:t>
            </a:r>
            <a:r>
              <a:rPr lang="en-US" sz="2800" b="1" dirty="0" smtClean="0">
                <a:latin typeface="Cambria" pitchFamily="18" charset="0"/>
              </a:rPr>
              <a:t> to the Law that they might be </a:t>
            </a:r>
            <a:r>
              <a:rPr lang="en-US" sz="2800" b="1" i="1" u="sng" dirty="0" smtClean="0">
                <a:effectLst>
                  <a:outerShdw blurRad="38100" dist="38100" dir="2700000" algn="tl">
                    <a:srgbClr val="000000">
                      <a:alpha val="43137"/>
                    </a:srgbClr>
                  </a:outerShdw>
                </a:effectLst>
                <a:latin typeface="Cambria" pitchFamily="18" charset="0"/>
              </a:rPr>
              <a:t>joined</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in</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newness</a:t>
            </a:r>
            <a:r>
              <a:rPr lang="en-US" sz="2800" b="1" dirty="0" smtClean="0">
                <a:latin typeface="Cambria" pitchFamily="18" charset="0"/>
              </a:rPr>
              <a:t> to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Paul’s focus in these verses was not on whether the person is </a:t>
            </a:r>
            <a:r>
              <a:rPr lang="en-US" sz="2800" b="1" i="1" dirty="0" smtClean="0">
                <a:effectLst>
                  <a:outerShdw blurRad="38100" dist="38100" dir="2700000" algn="tl">
                    <a:srgbClr val="000000">
                      <a:alpha val="43137"/>
                    </a:srgbClr>
                  </a:outerShdw>
                </a:effectLst>
                <a:latin typeface="Cambria" pitchFamily="18" charset="0"/>
              </a:rPr>
              <a:t>regenerate or unregenerate</a:t>
            </a:r>
            <a:r>
              <a:rPr lang="en-US" sz="2800" b="1" dirty="0" smtClean="0">
                <a:latin typeface="Cambria" pitchFamily="18" charset="0"/>
              </a:rPr>
              <a:t>. The power of sin is present in any person who tries to </a:t>
            </a:r>
            <a:r>
              <a:rPr lang="en-US" sz="2800" b="1" i="1" u="sng" dirty="0" smtClean="0">
                <a:effectLst>
                  <a:outerShdw blurRad="38100" dist="38100" dir="2700000" algn="tl">
                    <a:srgbClr val="000000">
                      <a:alpha val="43137"/>
                    </a:srgbClr>
                  </a:outerShdw>
                </a:effectLst>
                <a:latin typeface="Cambria" pitchFamily="18" charset="0"/>
              </a:rPr>
              <a:t>keep</a:t>
            </a:r>
            <a:r>
              <a:rPr lang="en-US" sz="2800" b="1" dirty="0" smtClean="0">
                <a:latin typeface="Cambria" pitchFamily="18" charset="0"/>
              </a:rPr>
              <a:t> the law on his own.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Evidently Paul was speaking of </a:t>
            </a:r>
            <a:r>
              <a:rPr lang="en-US" sz="2800" b="1" i="1" dirty="0" smtClean="0">
                <a:effectLst>
                  <a:outerShdw blurRad="38100" dist="38100" dir="2700000" algn="tl">
                    <a:srgbClr val="000000">
                      <a:alpha val="43137"/>
                    </a:srgbClr>
                  </a:outerShdw>
                </a:effectLst>
                <a:latin typeface="Cambria" pitchFamily="18" charset="0"/>
              </a:rPr>
              <a:t>his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personal experience</a:t>
            </a:r>
            <a:r>
              <a:rPr lang="en-US" sz="2800" b="1" dirty="0" smtClean="0">
                <a:latin typeface="Cambria" pitchFamily="18" charset="0"/>
              </a:rPr>
              <a:t> as a child and perhaps even a youth prior to his awareness and understanding of the full impact of God’s commandments.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result was that the principle of sin </a:t>
            </a:r>
            <a:r>
              <a:rPr lang="en-US" sz="2800" b="1" i="1" dirty="0" smtClean="0">
                <a:effectLst>
                  <a:outerShdw blurRad="38100" dist="38100" dir="2700000" algn="tl">
                    <a:srgbClr val="000000">
                      <a:alpha val="43137"/>
                    </a:srgbClr>
                  </a:outerShdw>
                </a:effectLst>
                <a:latin typeface="Cambria" pitchFamily="18" charset="0"/>
              </a:rPr>
              <a:t>within</a:t>
            </a:r>
            <a:r>
              <a:rPr lang="en-US" sz="2800" b="1" dirty="0" smtClean="0">
                <a:latin typeface="Cambria" pitchFamily="18" charset="0"/>
              </a:rPr>
              <a:t> made its presence and power known (</a:t>
            </a:r>
            <a:r>
              <a:rPr lang="en-US" sz="2800" b="1" i="1" dirty="0" smtClean="0">
                <a:latin typeface="Cambria" pitchFamily="18" charset="0"/>
              </a:rPr>
              <a:t>it sprang to life</a:t>
            </a:r>
            <a:r>
              <a:rPr lang="en-US" sz="2800" b="1" dirty="0" smtClean="0">
                <a:latin typeface="Cambria" pitchFamily="18" charset="0"/>
              </a:rPr>
              <a:t>) in Paul’s violations of the commandment.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7:9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As a result Paul </a:t>
            </a:r>
            <a:r>
              <a:rPr lang="en-US" sz="2800" b="1" i="1" dirty="0" smtClean="0">
                <a:effectLst>
                  <a:outerShdw blurRad="38100" dist="38100" dir="2700000" algn="tl">
                    <a:srgbClr val="000000">
                      <a:alpha val="43137"/>
                    </a:srgbClr>
                  </a:outerShdw>
                </a:effectLst>
                <a:latin typeface="Cambria" pitchFamily="18" charset="0"/>
              </a:rPr>
              <a:t>died spiritually</a:t>
            </a:r>
            <a:r>
              <a:rPr lang="en-US" sz="2800" b="1" dirty="0" smtClean="0">
                <a:latin typeface="Cambria" pitchFamily="18" charset="0"/>
              </a:rPr>
              <a: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6:23a</a:t>
            </a:r>
            <a:r>
              <a:rPr lang="en-US" sz="2800" b="1" dirty="0" smtClean="0">
                <a:latin typeface="Cambria" pitchFamily="18" charset="0"/>
              </a:rPr>
              <a:t>) under the sentence of judgment by the Law he had broken.  The commandment not to covet was given to help people see how to </a:t>
            </a:r>
            <a:r>
              <a:rPr lang="en-US" sz="2800" b="1" u="sng" dirty="0" smtClean="0">
                <a:effectLst>
                  <a:outerShdw blurRad="38100" dist="38100" dir="2700000" algn="tl">
                    <a:srgbClr val="000000">
                      <a:alpha val="43137"/>
                    </a:srgbClr>
                  </a:outerShdw>
                </a:effectLst>
                <a:latin typeface="Cambria" pitchFamily="18" charset="0"/>
              </a:rPr>
              <a:t>live</a:t>
            </a:r>
            <a:r>
              <a:rPr lang="en-US" sz="2800" b="1" dirty="0" smtClean="0">
                <a:latin typeface="Cambria" pitchFamily="18" charset="0"/>
              </a:rPr>
              <a:t>, but it actually produced </a:t>
            </a:r>
            <a:r>
              <a:rPr lang="en-US" sz="2800" b="1" u="sng"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because of the sin in human hearts.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view of the origin of human sin presented to us in </a:t>
            </a:r>
            <a:r>
              <a:rPr lang="en-US" sz="2800" b="1" dirty="0" smtClean="0">
                <a:effectLst>
                  <a:outerShdw blurRad="38100" dist="38100" dir="2700000" algn="tl">
                    <a:srgbClr val="000000">
                      <a:alpha val="43137"/>
                    </a:srgbClr>
                  </a:outerShdw>
                </a:effectLst>
                <a:latin typeface="Cambria" pitchFamily="18" charset="0"/>
              </a:rPr>
              <a:t>Genesis 3</a:t>
            </a:r>
            <a:r>
              <a:rPr lang="en-US" sz="2800" b="1" dirty="0" smtClean="0">
                <a:latin typeface="Cambria" pitchFamily="18" charset="0"/>
              </a:rPr>
              <a:t> is that man at first lived at </a:t>
            </a:r>
            <a:r>
              <a:rPr lang="en-US" sz="2800" b="1" i="1" dirty="0" smtClean="0">
                <a:effectLst>
                  <a:outerShdw blurRad="38100" dist="38100" dir="2700000" algn="tl">
                    <a:srgbClr val="000000">
                      <a:alpha val="43137"/>
                    </a:srgbClr>
                  </a:outerShdw>
                </a:effectLst>
                <a:latin typeface="Cambria" pitchFamily="18" charset="0"/>
              </a:rPr>
              <a:t>peace with God</a:t>
            </a:r>
            <a:r>
              <a:rPr lang="en-US" sz="2800" b="1" dirty="0" smtClean="0">
                <a:latin typeface="Cambria" pitchFamily="18" charset="0"/>
              </a:rPr>
              <a:t>; but that the commandment, </a:t>
            </a:r>
            <a:r>
              <a:rPr lang="en-US" sz="2800" b="1" i="1" dirty="0" smtClean="0">
                <a:latin typeface="Cambria" pitchFamily="18" charset="0"/>
              </a:rPr>
              <a:t>“Thou shalt not eat of it, lest thou die,”</a:t>
            </a:r>
            <a:r>
              <a:rPr lang="en-US" sz="2800" b="1" dirty="0" smtClean="0">
                <a:latin typeface="Cambria" pitchFamily="18" charset="0"/>
              </a:rPr>
              <a:t> was taken advantage of by the </a:t>
            </a:r>
            <a:r>
              <a:rPr lang="en-US" sz="2800" b="1" dirty="0" smtClean="0">
                <a:effectLst>
                  <a:outerShdw blurRad="38100" dist="38100" dir="2700000" algn="tl">
                    <a:srgbClr val="000000">
                      <a:alpha val="43137"/>
                    </a:srgbClr>
                  </a:outerShdw>
                </a:effectLst>
                <a:latin typeface="Cambria" pitchFamily="18" charset="0"/>
              </a:rPr>
              <a:t>“serpent”</a:t>
            </a:r>
            <a:r>
              <a:rPr lang="en-US" sz="2800" b="1" dirty="0" smtClean="0">
                <a:latin typeface="Cambria" pitchFamily="18" charset="0"/>
              </a:rPr>
              <a:t> inspiring sinful lust.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7:9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thing [</a:t>
            </a:r>
            <a:r>
              <a:rPr lang="en-US" sz="2800" b="1" dirty="0" smtClean="0">
                <a:effectLst>
                  <a:outerShdw blurRad="38100" dist="38100" dir="2700000" algn="tl">
                    <a:srgbClr val="000000">
                      <a:alpha val="43137"/>
                    </a:srgbClr>
                  </a:outerShdw>
                </a:effectLst>
                <a:latin typeface="Cambria" pitchFamily="18" charset="0"/>
              </a:rPr>
              <a:t>fruit</a:t>
            </a:r>
            <a:r>
              <a:rPr lang="en-US" sz="2800" b="1" dirty="0" smtClean="0">
                <a:latin typeface="Cambria" pitchFamily="18" charset="0"/>
              </a:rPr>
              <a:t>] desired was not really good for man; but inspired by the </a:t>
            </a:r>
            <a:r>
              <a:rPr lang="en-US" sz="2800" b="1" dirty="0" smtClean="0">
                <a:effectLst>
                  <a:outerShdw blurRad="38100" dist="38100" dir="2700000" algn="tl">
                    <a:srgbClr val="000000">
                      <a:alpha val="43137"/>
                    </a:srgbClr>
                  </a:outerShdw>
                </a:effectLst>
                <a:latin typeface="Cambria" pitchFamily="18" charset="0"/>
              </a:rPr>
              <a:t>“tempter”</a:t>
            </a:r>
            <a:r>
              <a:rPr lang="en-US" sz="2800" b="1" dirty="0" smtClean="0">
                <a:latin typeface="Cambria" pitchFamily="18" charset="0"/>
              </a:rPr>
              <a:t> caused it to seem so.  One great purpose of regenerating grace is to </a:t>
            </a:r>
            <a:r>
              <a:rPr lang="en-US" sz="2800" b="1" u="sng" dirty="0" smtClean="0">
                <a:effectLst>
                  <a:outerShdw blurRad="38100" dist="38100" dir="2700000" algn="tl">
                    <a:srgbClr val="000000">
                      <a:alpha val="43137"/>
                    </a:srgbClr>
                  </a:outerShdw>
                </a:effectLst>
                <a:latin typeface="Cambria" pitchFamily="18" charset="0"/>
              </a:rPr>
              <a:t>dispel</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this</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delusion</a:t>
            </a:r>
            <a:r>
              <a:rPr lang="en-US" sz="2800" b="1" dirty="0" smtClean="0">
                <a:latin typeface="Cambria" pitchFamily="18" charset="0"/>
              </a:rPr>
              <a:t>; to bring us back to the true view of things as they are, and so to </a:t>
            </a:r>
            <a:r>
              <a:rPr lang="en-US" sz="2800" b="1" i="1" dirty="0" smtClean="0">
                <a:effectLst>
                  <a:outerShdw blurRad="38100" dist="38100" dir="2700000" algn="tl">
                    <a:srgbClr val="000000">
                      <a:alpha val="43137"/>
                    </a:srgbClr>
                  </a:outerShdw>
                </a:effectLst>
                <a:latin typeface="Cambria" pitchFamily="18" charset="0"/>
              </a:rPr>
              <a:t>peace with God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Note:</a:t>
            </a:r>
            <a:r>
              <a:rPr lang="en-US" sz="2800" b="1" dirty="0" smtClean="0">
                <a:latin typeface="Cambria" pitchFamily="18" charset="0"/>
              </a:rPr>
              <a:t> Paul’s words about the </a:t>
            </a:r>
            <a:r>
              <a:rPr lang="en-US" sz="2800" b="1" i="1" u="sng" dirty="0" smtClean="0">
                <a:latin typeface="Cambria" pitchFamily="18" charset="0"/>
              </a:rPr>
              <a:t>flesh</a:t>
            </a:r>
            <a:r>
              <a:rPr lang="en-US" sz="2800" b="1" dirty="0" smtClean="0">
                <a:latin typeface="Cambria" pitchFamily="18" charset="0"/>
              </a:rPr>
              <a:t> and </a:t>
            </a:r>
            <a:r>
              <a:rPr lang="en-US" sz="2800" b="1" i="1" u="sng" dirty="0" smtClean="0">
                <a:latin typeface="Cambria" pitchFamily="18" charset="0"/>
              </a:rPr>
              <a:t>Spirit</a:t>
            </a:r>
            <a:r>
              <a:rPr lang="en-US" sz="2800" b="1" dirty="0" smtClean="0">
                <a:latin typeface="Cambria" pitchFamily="18" charset="0"/>
              </a:rPr>
              <a:t> are also in </a:t>
            </a:r>
            <a:r>
              <a:rPr lang="en-US" sz="2800" b="1" dirty="0" smtClean="0">
                <a:effectLst>
                  <a:outerShdw blurRad="38100" dist="38100" dir="2700000" algn="tl">
                    <a:srgbClr val="000000">
                      <a:alpha val="43137"/>
                    </a:srgbClr>
                  </a:outerShdw>
                </a:effectLst>
                <a:latin typeface="Cambria" pitchFamily="18" charset="0"/>
              </a:rPr>
              <a:t>Galatians 5:17-18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“For the flesh lusts against the Spirit, and the Spirit against the flesh: and these are </a:t>
            </a:r>
            <a:r>
              <a:rPr lang="en-US" sz="2800" b="1" i="1" u="sng" dirty="0" smtClean="0">
                <a:latin typeface="Cambria" pitchFamily="18" charset="0"/>
              </a:rPr>
              <a:t>contrary</a:t>
            </a:r>
            <a:r>
              <a:rPr lang="en-US" sz="2800" b="1" i="1" dirty="0" smtClean="0">
                <a:latin typeface="Cambria" pitchFamily="18" charset="0"/>
              </a:rPr>
              <a:t> the one to the other: so that you cannot do the things that you would.  </a:t>
            </a:r>
            <a:r>
              <a:rPr lang="en-US" sz="2800" b="1" baseline="30000" dirty="0" smtClean="0">
                <a:effectLst>
                  <a:outerShdw blurRad="38100" dist="38100" dir="2700000" algn="tl">
                    <a:srgbClr val="000000">
                      <a:alpha val="43137"/>
                    </a:srgbClr>
                  </a:outerShdw>
                </a:effectLst>
                <a:latin typeface="Cambria" pitchFamily="18" charset="0"/>
              </a:rPr>
              <a:t>18</a:t>
            </a:r>
            <a:r>
              <a:rPr lang="en-US" sz="2800" b="1" i="1" dirty="0" smtClean="0">
                <a:latin typeface="Cambria" pitchFamily="18" charset="0"/>
              </a:rPr>
              <a:t>But if you be </a:t>
            </a:r>
            <a:r>
              <a:rPr lang="en-US" sz="2800" b="1" i="1" u="sng" dirty="0" smtClean="0">
                <a:latin typeface="Cambria" pitchFamily="18" charset="0"/>
              </a:rPr>
              <a:t>led</a:t>
            </a:r>
            <a:r>
              <a:rPr lang="en-US" sz="2800" b="1" i="1" dirty="0" smtClean="0">
                <a:latin typeface="Cambria" pitchFamily="18" charset="0"/>
              </a:rPr>
              <a:t> of the Spirit, you are not under the law.”</a:t>
            </a:r>
            <a:r>
              <a:rPr lang="en-US" sz="2800" b="1" dirty="0" smtClean="0">
                <a:latin typeface="Cambria" pitchFamily="18" charset="0"/>
              </a:rPr>
              <a:t>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7:9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Picture 3" descr="7 - 1-13 flesh v spirit.jpg"/>
          <p:cNvPicPr>
            <a:picLocks noChangeAspect="1"/>
          </p:cNvPicPr>
          <p:nvPr/>
        </p:nvPicPr>
        <p:blipFill>
          <a:blip r:embed="rId3" cstate="print"/>
          <a:stretch>
            <a:fillRect/>
          </a:stretch>
        </p:blipFill>
        <p:spPr>
          <a:xfrm>
            <a:off x="838200" y="0"/>
            <a:ext cx="7467600" cy="68580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7:12 – 13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30887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12</a:t>
            </a:r>
            <a:r>
              <a:rPr lang="en-US" sz="3200" i="1" dirty="0" smtClean="0">
                <a:latin typeface="Georgia" pitchFamily="18" charset="0"/>
              </a:rPr>
              <a:t>Therefore the law is holy, and the commandment holy and just and good.</a:t>
            </a:r>
          </a:p>
          <a:p>
            <a:r>
              <a:rPr lang="en-US" sz="3200" b="1" baseline="30000" dirty="0" smtClean="0">
                <a:effectLst>
                  <a:outerShdw blurRad="38100" dist="38100" dir="2700000" algn="tl">
                    <a:srgbClr val="000000">
                      <a:alpha val="43137"/>
                    </a:srgbClr>
                  </a:outerShdw>
                </a:effectLst>
                <a:latin typeface="Georgia" pitchFamily="18" charset="0"/>
              </a:rPr>
              <a:t>13</a:t>
            </a:r>
            <a:r>
              <a:rPr lang="en-US" sz="3200" i="1" dirty="0" smtClean="0">
                <a:latin typeface="Georgia" pitchFamily="18" charset="0"/>
              </a:rPr>
              <a:t>Has then what is good become death to me?  Certainly not!  But sin, that it might appear sin, was producing death in me through what is good, so that sin through the commandment might become exceedingly sinful. </a:t>
            </a:r>
          </a:p>
        </p:txBody>
      </p:sp>
      <p:cxnSp>
        <p:nvCxnSpPr>
          <p:cNvPr id="15" name="Straight Connector 14"/>
          <p:cNvCxnSpPr/>
          <p:nvPr/>
        </p:nvCxnSpPr>
        <p:spPr>
          <a:xfrm>
            <a:off x="533400" y="5181600"/>
            <a:ext cx="3200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447800" y="3200400"/>
            <a:ext cx="23774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486400" y="36576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fact that the Law reveals, arouses, and condemns sin, bringing death to the sinner, does not mean that the law is evil.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Rather the Law is a perfect reflection of God’s holy character and the standard for believers to please Him.</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Instead of being sin, the Law is holy, and the commandment </a:t>
            </a:r>
            <a:r>
              <a:rPr lang="en-US" sz="2800" b="1" i="1" u="sng" dirty="0" smtClean="0">
                <a:latin typeface="Cambria" pitchFamily="18" charset="0"/>
              </a:rPr>
              <a:t>not</a:t>
            </a:r>
            <a:r>
              <a:rPr lang="en-US" sz="2800" b="1" dirty="0" smtClean="0">
                <a:latin typeface="Cambria" pitchFamily="18" charset="0"/>
              </a:rPr>
              <a:t> to covet is holy, righteous, and good (</a:t>
            </a:r>
            <a:r>
              <a:rPr lang="en-US" sz="2800" b="1" dirty="0" smtClean="0">
                <a:effectLst>
                  <a:outerShdw blurRad="38100" dist="38100" dir="2700000" algn="tl">
                    <a:srgbClr val="000000">
                      <a:alpha val="43137"/>
                    </a:srgbClr>
                  </a:outerShdw>
                </a:effectLst>
                <a:latin typeface="Cambria" pitchFamily="18" charset="0"/>
              </a:rPr>
              <a:t>7:12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alpha val="20000"/>
          </a:schemeClr>
        </a:solidFill>
        <a:effectLst/>
      </p:bgPr>
    </p:bg>
    <p:spTree>
      <p:nvGrpSpPr>
        <p:cNvPr id="1" name=""/>
        <p:cNvGrpSpPr/>
        <p:nvPr/>
      </p:nvGrpSpPr>
      <p:grpSpPr>
        <a:xfrm>
          <a:off x="0" y="0"/>
          <a:ext cx="0" cy="0"/>
          <a:chOff x="0" y="0"/>
          <a:chExt cx="0" cy="0"/>
        </a:xfrm>
      </p:grpSpPr>
      <p:pic>
        <p:nvPicPr>
          <p:cNvPr id="3" name="Picture 2" descr="7 - 12 text.jpg"/>
          <p:cNvPicPr>
            <a:picLocks noChangeAspect="1"/>
          </p:cNvPicPr>
          <p:nvPr/>
        </p:nvPicPr>
        <p:blipFill>
          <a:blip r:embed="rId2" cstate="print"/>
          <a:stretch>
            <a:fillRect/>
          </a:stretch>
        </p:blipFill>
        <p:spPr>
          <a:xfrm>
            <a:off x="762000" y="609600"/>
            <a:ext cx="7315200" cy="5486400"/>
          </a:xfrm>
          <a:prstGeom prst="rect">
            <a:avLst/>
          </a:prstGeom>
          <a:ln>
            <a:noFill/>
          </a:ln>
          <a:effectLst>
            <a:softEdge rad="112500"/>
          </a:effectLst>
        </p:spPr>
      </p:pic>
      <p:sp>
        <p:nvSpPr>
          <p:cNvPr id="4" name="Right Arrow 3"/>
          <p:cNvSpPr/>
          <p:nvPr/>
        </p:nvSpPr>
        <p:spPr>
          <a:xfrm rot="10200000">
            <a:off x="5728013" y="2391593"/>
            <a:ext cx="1371600" cy="27432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 name="Right Arrow 4"/>
          <p:cNvSpPr/>
          <p:nvPr/>
        </p:nvSpPr>
        <p:spPr>
          <a:xfrm rot="10200000">
            <a:off x="7099614" y="2924995"/>
            <a:ext cx="1371600" cy="27432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answers the question of </a:t>
            </a:r>
            <a:r>
              <a:rPr lang="en-US" sz="2800" b="1" dirty="0" smtClean="0">
                <a:effectLst>
                  <a:outerShdw blurRad="38100" dist="38100" dir="2700000" algn="tl">
                    <a:srgbClr val="000000">
                      <a:alpha val="43137"/>
                    </a:srgbClr>
                  </a:outerShdw>
                </a:effectLst>
                <a:latin typeface="Cambria" pitchFamily="18" charset="0"/>
              </a:rPr>
              <a:t>v13</a:t>
            </a:r>
            <a:r>
              <a:rPr lang="en-US" sz="2800" b="1" dirty="0" smtClean="0">
                <a:latin typeface="Cambria" pitchFamily="18" charset="0"/>
              </a:rPr>
              <a:t> with a vehement denial, </a:t>
            </a:r>
            <a:r>
              <a:rPr lang="en-US" sz="2800" b="1" dirty="0" smtClean="0">
                <a:effectLst>
                  <a:outerShdw blurRad="38100" dist="38100" dir="2700000" algn="tl">
                    <a:srgbClr val="000000">
                      <a:alpha val="43137"/>
                    </a:srgbClr>
                  </a:outerShdw>
                </a:effectLst>
                <a:latin typeface="Cambria" pitchFamily="18" charset="0"/>
              </a:rPr>
              <a:t>“certainly not.”</a:t>
            </a:r>
            <a:r>
              <a:rPr lang="en-US" sz="2800" b="1" dirty="0" smtClean="0">
                <a:latin typeface="Cambria" pitchFamily="18" charset="0"/>
              </a:rPr>
              <a:t>  The principle of sin, not the Law, becomes death to an individual.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 is the cause of </a:t>
            </a:r>
            <a:r>
              <a:rPr lang="en-US" sz="2800" b="1" i="1" dirty="0" smtClean="0">
                <a:effectLst>
                  <a:outerShdw blurRad="38100" dist="38100" dir="2700000" algn="tl">
                    <a:srgbClr val="000000">
                      <a:alpha val="43137"/>
                    </a:srgbClr>
                  </a:outerShdw>
                </a:effectLst>
                <a:latin typeface="Cambria" pitchFamily="18" charset="0"/>
              </a:rPr>
              <a:t>spiritual death</a:t>
            </a:r>
            <a:r>
              <a:rPr lang="en-US" sz="2800" b="1" dirty="0" smtClean="0">
                <a:latin typeface="Cambria" pitchFamily="18" charset="0"/>
              </a:rPr>
              <a:t>, not the good law.   An awareness of the true nature of sin and its deadly character, which brings sinners to see their </a:t>
            </a:r>
            <a:r>
              <a:rPr lang="en-US" sz="2800" b="1" i="1" dirty="0" smtClean="0">
                <a:effectLst>
                  <a:outerShdw blurRad="38100" dist="38100" dir="2700000" algn="tl">
                    <a:srgbClr val="000000">
                      <a:alpha val="43137"/>
                    </a:srgbClr>
                  </a:outerShdw>
                </a:effectLst>
                <a:latin typeface="Cambria" pitchFamily="18" charset="0"/>
              </a:rPr>
              <a:t>need of salvation</a:t>
            </a:r>
            <a:r>
              <a:rPr lang="en-US" sz="2800" b="1" dirty="0" smtClean="0">
                <a:latin typeface="Cambria" pitchFamily="18" charset="0"/>
              </a:rPr>
              <a:t> – the very purpose God intended the law to serve.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nature of sin uses the commandments of the Law of God to </a:t>
            </a:r>
            <a:r>
              <a:rPr lang="en-US" sz="2800" b="1" u="sng" dirty="0" smtClean="0">
                <a:effectLst>
                  <a:outerShdw blurRad="38100" dist="38100" dir="2700000" algn="tl">
                    <a:srgbClr val="000000">
                      <a:alpha val="43137"/>
                    </a:srgbClr>
                  </a:outerShdw>
                </a:effectLst>
                <a:latin typeface="Cambria" pitchFamily="18" charset="0"/>
              </a:rPr>
              <a:t>reveal</a:t>
            </a:r>
            <a:r>
              <a:rPr lang="en-US" sz="2800" b="1" dirty="0" smtClean="0">
                <a:latin typeface="Cambria" pitchFamily="18" charset="0"/>
              </a:rPr>
              <a:t> its true nature as opposed to God and to </a:t>
            </a:r>
            <a:r>
              <a:rPr lang="en-US" sz="2800" b="1" u="sng" dirty="0" smtClean="0">
                <a:effectLst>
                  <a:outerShdw blurRad="38100" dist="38100" dir="2700000" algn="tl">
                    <a:srgbClr val="000000">
                      <a:alpha val="43137"/>
                    </a:srgbClr>
                  </a:outerShdw>
                </a:effectLst>
                <a:latin typeface="Cambria" pitchFamily="18" charset="0"/>
              </a:rPr>
              <a:t>demonstrate</a:t>
            </a:r>
            <a:r>
              <a:rPr lang="en-US" sz="2800" b="1" dirty="0" smtClean="0">
                <a:latin typeface="Cambria" pitchFamily="18" charset="0"/>
              </a:rPr>
              <a:t> its power within individuals.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 uses the Law, the good thing, as an agent or instrument to keep on </a:t>
            </a:r>
            <a:r>
              <a:rPr lang="en-US" sz="2800" b="1" i="1" dirty="0" smtClean="0">
                <a:effectLst>
                  <a:outerShdw blurRad="38100" dist="38100" dir="2700000" algn="tl">
                    <a:srgbClr val="000000">
                      <a:alpha val="43137"/>
                    </a:srgbClr>
                  </a:outerShdw>
                </a:effectLst>
                <a:latin typeface="Cambria" pitchFamily="18" charset="0"/>
              </a:rPr>
              <a:t>producing death</a:t>
            </a:r>
            <a:r>
              <a:rPr lang="en-US" sz="2800" b="1" dirty="0" smtClean="0">
                <a:latin typeface="Cambria" pitchFamily="18" charset="0"/>
              </a:rPr>
              <a:t> in an individual and thereby sin is seen as utterly or </a:t>
            </a:r>
            <a:r>
              <a:rPr lang="en-US" sz="2800" b="1" i="1" dirty="0" smtClean="0">
                <a:effectLst>
                  <a:outerShdw blurRad="38100" dist="38100" dir="2700000" algn="tl">
                    <a:srgbClr val="000000">
                      <a:alpha val="43137"/>
                    </a:srgbClr>
                  </a:outerShdw>
                </a:effectLst>
                <a:latin typeface="Cambria" pitchFamily="18" charset="0"/>
              </a:rPr>
              <a:t>“exceedingly”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sinful</a:t>
            </a:r>
            <a:r>
              <a:rPr lang="en-US" sz="2800" b="1" dirty="0" smtClean="0">
                <a:latin typeface="Cambria" pitchFamily="18" charset="0"/>
              </a:rPr>
              <a:t>.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7:12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6" name="Picture 5" descr="7 - 24 Jesus.jpg"/>
          <p:cNvPicPr>
            <a:picLocks noChangeAspect="1"/>
          </p:cNvPicPr>
          <p:nvPr/>
        </p:nvPicPr>
        <p:blipFill>
          <a:blip r:embed="rId3" cstate="print"/>
          <a:stretch>
            <a:fillRect/>
          </a:stretch>
        </p:blipFill>
        <p:spPr>
          <a:xfrm>
            <a:off x="2000250" y="0"/>
            <a:ext cx="5314950" cy="6858000"/>
          </a:xfrm>
          <a:prstGeom prst="rect">
            <a:avLst/>
          </a:prstGeom>
        </p:spPr>
      </p:pic>
      <p:sp>
        <p:nvSpPr>
          <p:cNvPr id="5" name="TextBox 4"/>
          <p:cNvSpPr txBox="1"/>
          <p:nvPr/>
        </p:nvSpPr>
        <p:spPr>
          <a:xfrm>
            <a:off x="2438400" y="6172200"/>
            <a:ext cx="4419600" cy="523220"/>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Britannic Bold" pitchFamily="34" charset="0"/>
              </a:rPr>
              <a:t>“I Am With You Always”    </a:t>
            </a:r>
            <a:endParaRPr lang="en-US" sz="28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262432"/>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He illustrates his point by referring to the             </a:t>
            </a:r>
            <a:r>
              <a:rPr lang="en-US" sz="2800" b="1" i="1" dirty="0" smtClean="0">
                <a:effectLst>
                  <a:outerShdw blurRad="38100" dist="38100" dir="2700000" algn="tl">
                    <a:srgbClr val="000000">
                      <a:alpha val="43137"/>
                    </a:srgbClr>
                  </a:outerShdw>
                </a:effectLst>
                <a:latin typeface="Cambria" pitchFamily="18" charset="0"/>
              </a:rPr>
              <a:t>marital relationship</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7:1-4</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result of being freed from the Law is that they might </a:t>
            </a:r>
            <a:r>
              <a:rPr lang="en-US" sz="2800" b="1" i="1" dirty="0" smtClean="0">
                <a:latin typeface="Cambria" pitchFamily="18" charset="0"/>
              </a:rPr>
              <a:t>“serve in the </a:t>
            </a:r>
            <a:r>
              <a:rPr lang="en-US" sz="2800" b="1" i="1" u="sng" dirty="0" smtClean="0">
                <a:effectLst>
                  <a:outerShdw blurRad="38100" dist="38100" dir="2700000" algn="tl">
                    <a:srgbClr val="000000">
                      <a:alpha val="43137"/>
                    </a:srgbClr>
                  </a:outerShdw>
                </a:effectLst>
                <a:latin typeface="Cambria" pitchFamily="18" charset="0"/>
              </a:rPr>
              <a:t>newness</a:t>
            </a:r>
            <a:r>
              <a:rPr lang="en-US" sz="2800" b="1" i="1" dirty="0" smtClean="0">
                <a:latin typeface="Cambria" pitchFamily="18" charset="0"/>
              </a:rPr>
              <a:t> of the Spirit and not in the </a:t>
            </a:r>
            <a:r>
              <a:rPr lang="en-US" sz="2800" b="1" i="1" u="sng" dirty="0" smtClean="0">
                <a:effectLst>
                  <a:outerShdw blurRad="38100" dist="38100" dir="2700000" algn="tl">
                    <a:srgbClr val="000000">
                      <a:alpha val="43137"/>
                    </a:srgbClr>
                  </a:outerShdw>
                </a:effectLst>
                <a:latin typeface="Cambria" pitchFamily="18" charset="0"/>
              </a:rPr>
              <a:t>oldness</a:t>
            </a:r>
            <a:r>
              <a:rPr lang="en-US" sz="2800" b="1" i="1" dirty="0" smtClean="0">
                <a:latin typeface="Cambria" pitchFamily="18" charset="0"/>
              </a:rPr>
              <a:t> of the letter”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7:5-6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21 April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Chapter 7 thru 8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verses 7:14 – 25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buFont typeface="Arial" pitchFamily="34" charset="0"/>
              <a:buChar char="•"/>
            </a:pPr>
            <a:r>
              <a:rPr lang="en-US" sz="2800" b="1" dirty="0" smtClean="0">
                <a:latin typeface="Cambria" pitchFamily="18" charset="0"/>
              </a:rPr>
              <a:t>Lest his Jewish readers think he is implying that the Law was sinful, Paul is quick to </a:t>
            </a:r>
            <a:r>
              <a:rPr lang="en-US" sz="2800" b="1" i="1" dirty="0" smtClean="0">
                <a:effectLst>
                  <a:outerShdw blurRad="38100" dist="38100" dir="2700000" algn="tl">
                    <a:srgbClr val="000000">
                      <a:alpha val="43137"/>
                    </a:srgbClr>
                  </a:outerShdw>
                </a:effectLst>
                <a:latin typeface="Cambria" pitchFamily="18" charset="0"/>
              </a:rPr>
              <a:t>dispel</a:t>
            </a:r>
            <a:r>
              <a:rPr lang="en-US" sz="2800" b="1" dirty="0" smtClean="0">
                <a:latin typeface="Cambria" pitchFamily="18" charset="0"/>
              </a:rPr>
              <a:t> that notion (</a:t>
            </a:r>
            <a:r>
              <a:rPr lang="en-US" sz="2800" b="1" dirty="0" smtClean="0">
                <a:effectLst>
                  <a:outerShdw blurRad="38100" dist="38100" dir="2700000" algn="tl">
                    <a:srgbClr val="000000">
                      <a:alpha val="43137"/>
                    </a:srgbClr>
                  </a:outerShdw>
                </a:effectLst>
                <a:latin typeface="Cambria" pitchFamily="18" charset="0"/>
              </a:rPr>
              <a:t>7:7</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Law, he says, is </a:t>
            </a:r>
            <a:r>
              <a:rPr lang="en-US" sz="2800" b="1" i="1" dirty="0" smtClean="0">
                <a:latin typeface="Cambria" pitchFamily="18" charset="0"/>
              </a:rPr>
              <a:t>“holy and just and good.”</a:t>
            </a:r>
            <a:r>
              <a:rPr lang="en-US" sz="2800" b="1" dirty="0" smtClean="0">
                <a:latin typeface="Cambria" pitchFamily="18" charset="0"/>
              </a:rPr>
              <a:t>  The problem is that the Law only makes known that which is </a:t>
            </a:r>
            <a:r>
              <a:rPr lang="en-US" sz="2800" b="1" i="1" dirty="0" smtClean="0">
                <a:effectLst>
                  <a:outerShdw blurRad="38100" dist="38100" dir="2700000" algn="tl">
                    <a:srgbClr val="000000">
                      <a:alpha val="43137"/>
                    </a:srgbClr>
                  </a:outerShdw>
                </a:effectLst>
                <a:latin typeface="Cambria" pitchFamily="18" charset="0"/>
              </a:rPr>
              <a:t>sinful</a:t>
            </a:r>
            <a:r>
              <a:rPr lang="en-US" sz="2800" b="1" dirty="0" smtClean="0">
                <a:latin typeface="Cambria" pitchFamily="18" charset="0"/>
              </a:rPr>
              <a:t>, but sin took opportunity by the commandment to produce </a:t>
            </a:r>
            <a:r>
              <a:rPr lang="en-US" sz="2800" b="1" i="1" dirty="0" smtClean="0">
                <a:effectLst>
                  <a:outerShdw blurRad="38100" dist="38100" dir="2700000" algn="tl">
                    <a:srgbClr val="000000">
                      <a:alpha val="43137"/>
                    </a:srgbClr>
                  </a:outerShdw>
                </a:effectLst>
                <a:latin typeface="Cambria" pitchFamily="18" charset="0"/>
              </a:rPr>
              <a:t>evil desire</a:t>
            </a:r>
            <a:r>
              <a:rPr lang="en-US" sz="2800" b="1" dirty="0" smtClean="0">
                <a:latin typeface="Cambria" pitchFamily="18" charset="0"/>
              </a:rPr>
              <a:t> and deceived him, resulting in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7:8-12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buFont typeface="Arial" pitchFamily="34" charset="0"/>
              <a:buChar char="•"/>
            </a:pPr>
            <a:r>
              <a:rPr lang="en-US" sz="2800" b="1" dirty="0" smtClean="0">
                <a:latin typeface="Cambria" pitchFamily="18" charset="0"/>
              </a:rPr>
              <a:t>To further illustrate his point, Paul pictures himself as man </a:t>
            </a:r>
            <a:r>
              <a:rPr lang="en-US" sz="2800" b="1" u="sng" dirty="0" smtClean="0">
                <a:effectLst>
                  <a:outerShdw blurRad="38100" dist="38100" dir="2700000" algn="tl">
                    <a:srgbClr val="000000">
                      <a:alpha val="43137"/>
                    </a:srgbClr>
                  </a:outerShdw>
                </a:effectLst>
                <a:latin typeface="Cambria" pitchFamily="18" charset="0"/>
              </a:rPr>
              <a:t>under</a:t>
            </a:r>
            <a:r>
              <a:rPr lang="en-US" sz="2800" b="1" dirty="0" smtClean="0">
                <a:latin typeface="Cambria" pitchFamily="18" charset="0"/>
              </a:rPr>
              <a:t> the Law who finds himself in a terrible dilemma (</a:t>
            </a:r>
            <a:r>
              <a:rPr lang="en-US" sz="2800" b="1" dirty="0" smtClean="0">
                <a:effectLst>
                  <a:outerShdw blurRad="38100" dist="38100" dir="2700000" algn="tl">
                    <a:srgbClr val="000000">
                      <a:alpha val="43137"/>
                    </a:srgbClr>
                  </a:outerShdw>
                </a:effectLst>
                <a:latin typeface="Cambria" pitchFamily="18" charset="0"/>
              </a:rPr>
              <a:t>7:13-14</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With his </a:t>
            </a:r>
            <a:r>
              <a:rPr lang="en-US" sz="2800" b="1" u="sng" dirty="0" smtClean="0">
                <a:effectLst>
                  <a:outerShdw blurRad="38100" dist="38100" dir="2700000" algn="tl">
                    <a:srgbClr val="000000">
                      <a:alpha val="43137"/>
                    </a:srgbClr>
                  </a:outerShdw>
                </a:effectLst>
                <a:latin typeface="Cambria" pitchFamily="18" charset="0"/>
              </a:rPr>
              <a:t>mind</a:t>
            </a:r>
            <a:r>
              <a:rPr lang="en-US" sz="2800" b="1" dirty="0" smtClean="0">
                <a:latin typeface="Cambria" pitchFamily="18" charset="0"/>
              </a:rPr>
              <a:t> he knows that which good and wants to do it.  He also knows that which is </a:t>
            </a:r>
            <a:r>
              <a:rPr lang="en-US" sz="2800" b="1" u="sng" dirty="0" smtClean="0">
                <a:effectLst>
                  <a:outerShdw blurRad="38100" dist="38100" dir="2700000" algn="tl">
                    <a:srgbClr val="000000">
                      <a:alpha val="43137"/>
                    </a:srgbClr>
                  </a:outerShdw>
                </a:effectLst>
                <a:latin typeface="Cambria" pitchFamily="18" charset="0"/>
              </a:rPr>
              <a:t>evil</a:t>
            </a:r>
            <a:r>
              <a:rPr lang="en-US" sz="2800" b="1" dirty="0" smtClean="0">
                <a:latin typeface="Cambria" pitchFamily="18" charset="0"/>
              </a:rPr>
              <a:t> and wants to </a:t>
            </a:r>
            <a:r>
              <a:rPr lang="en-US" sz="2800" b="1" i="1" dirty="0" smtClean="0">
                <a:effectLst>
                  <a:outerShdw blurRad="38100" dist="38100" dir="2700000" algn="tl">
                    <a:srgbClr val="000000">
                      <a:alpha val="43137"/>
                    </a:srgbClr>
                  </a:outerShdw>
                </a:effectLst>
                <a:latin typeface="Cambria" pitchFamily="18" charset="0"/>
              </a:rPr>
              <a:t>avoid</a:t>
            </a:r>
            <a:r>
              <a:rPr lang="en-US" sz="2800" b="1" dirty="0" smtClean="0">
                <a:latin typeface="Cambria" pitchFamily="18" charset="0"/>
              </a:rPr>
              <a:t> that.  But he finds a “law”        </a:t>
            </a:r>
            <a:r>
              <a:rPr lang="en-US" sz="2800" b="1" i="1" dirty="0" smtClean="0">
                <a:latin typeface="Cambria" pitchFamily="18" charset="0"/>
              </a:rPr>
              <a:t>(or principle)</a:t>
            </a:r>
            <a:r>
              <a:rPr lang="en-US" sz="2800" b="1" dirty="0" smtClean="0">
                <a:latin typeface="Cambria" pitchFamily="18" charset="0"/>
              </a:rPr>
              <a:t> in his </a:t>
            </a:r>
            <a:r>
              <a:rPr lang="en-US" sz="2800" b="1" u="sng" dirty="0" smtClean="0">
                <a:effectLst>
                  <a:outerShdw blurRad="38100" dist="38100" dir="2700000" algn="tl">
                    <a:srgbClr val="000000">
                      <a:alpha val="43137"/>
                    </a:srgbClr>
                  </a:outerShdw>
                </a:effectLst>
                <a:latin typeface="Cambria" pitchFamily="18" charset="0"/>
              </a:rPr>
              <a:t>flesh</a:t>
            </a:r>
            <a:r>
              <a:rPr lang="en-US" sz="2800" b="1" dirty="0" smtClean="0">
                <a:latin typeface="Cambria" pitchFamily="18" charset="0"/>
              </a:rPr>
              <a:t> which </a:t>
            </a:r>
            <a:r>
              <a:rPr lang="en-US" sz="2800" b="1" i="1" dirty="0" smtClean="0">
                <a:effectLst>
                  <a:outerShdw blurRad="38100" dist="38100" dir="2700000" algn="tl">
                    <a:srgbClr val="000000">
                      <a:alpha val="43137"/>
                    </a:srgbClr>
                  </a:outerShdw>
                </a:effectLst>
                <a:latin typeface="Cambria" pitchFamily="18" charset="0"/>
              </a:rPr>
              <a:t>wins</a:t>
            </a:r>
            <a:r>
              <a:rPr lang="en-US" sz="2800" b="1" dirty="0" smtClean="0">
                <a:latin typeface="Cambria" pitchFamily="18" charset="0"/>
              </a:rPr>
              <a:t> over the desire of the mind (</a:t>
            </a:r>
            <a:r>
              <a:rPr lang="en-US" sz="2800" b="1" dirty="0" smtClean="0">
                <a:effectLst>
                  <a:outerShdw blurRad="38100" dist="38100" dir="2700000" algn="tl">
                    <a:srgbClr val="000000">
                      <a:alpha val="43137"/>
                    </a:srgbClr>
                  </a:outerShdw>
                </a:effectLst>
                <a:latin typeface="Cambria" pitchFamily="18" charset="0"/>
              </a:rPr>
              <a:t>7:15-23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262432"/>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buFont typeface="Arial" pitchFamily="34" charset="0"/>
              <a:buChar char="•"/>
            </a:pPr>
            <a:r>
              <a:rPr lang="en-US" sz="2800" b="1" dirty="0" smtClean="0">
                <a:latin typeface="Cambria" pitchFamily="18" charset="0"/>
              </a:rPr>
              <a:t>As a </a:t>
            </a:r>
            <a:r>
              <a:rPr lang="en-US" sz="2800" b="1" i="1" dirty="0" smtClean="0">
                <a:effectLst>
                  <a:outerShdw blurRad="38100" dist="38100" dir="2700000" algn="tl">
                    <a:srgbClr val="000000">
                      <a:alpha val="43137"/>
                    </a:srgbClr>
                  </a:outerShdw>
                </a:effectLst>
                <a:latin typeface="Cambria" pitchFamily="18" charset="0"/>
              </a:rPr>
              <a:t>prisoner</a:t>
            </a:r>
            <a:r>
              <a:rPr lang="en-US" sz="2800" b="1" dirty="0" smtClean="0">
                <a:latin typeface="Cambria" pitchFamily="18" charset="0"/>
              </a:rPr>
              <a:t>, he cries out for </a:t>
            </a:r>
            <a:r>
              <a:rPr lang="en-US" sz="2800" b="1" i="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Is there no hope?  </a:t>
            </a:r>
          </a:p>
          <a:p>
            <a:pPr marL="274320" indent="-274320">
              <a:buFont typeface="Arial" pitchFamily="34" charset="0"/>
              <a:buChar char="•"/>
            </a:pPr>
            <a:endParaRPr lang="en-US" sz="2800" b="1" dirty="0" smtClean="0">
              <a:effectLst>
                <a:outerShdw blurRad="38100" dist="38100" dir="2700000" algn="tl">
                  <a:srgbClr val="000000">
                    <a:alpha val="43137"/>
                  </a:srgbClr>
                </a:outerShdw>
              </a:effectLst>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Yes!</a:t>
            </a:r>
            <a:r>
              <a:rPr lang="en-US" sz="2800" b="1" dirty="0" smtClean="0">
                <a:latin typeface="Cambria" pitchFamily="18" charset="0"/>
              </a:rPr>
              <a:t> God provides the solution through His Son </a:t>
            </a:r>
            <a:r>
              <a:rPr lang="en-US" sz="2800" b="1" i="1" dirty="0" smtClean="0">
                <a:effectLst>
                  <a:outerShdw blurRad="38100" dist="38100" dir="2700000" algn="tl">
                    <a:srgbClr val="000000">
                      <a:alpha val="43137"/>
                    </a:srgbClr>
                  </a:outerShdw>
                </a:effectLst>
                <a:latin typeface="Cambria" pitchFamily="18" charset="0"/>
              </a:rPr>
              <a:t>Jesus Christ</a:t>
            </a:r>
            <a:r>
              <a:rPr lang="en-US" sz="2800" b="1" dirty="0" smtClean="0">
                <a:latin typeface="Cambria" pitchFamily="18" charset="0"/>
              </a:rPr>
              <a:t>, upon which Paul will elaborate in chapter eight (</a:t>
            </a:r>
            <a:r>
              <a:rPr lang="en-US" sz="2800" b="1" dirty="0" smtClean="0">
                <a:effectLst>
                  <a:outerShdw blurRad="38100" dist="38100" dir="2700000" algn="tl">
                    <a:srgbClr val="000000">
                      <a:alpha val="43137"/>
                    </a:srgbClr>
                  </a:outerShdw>
                </a:effectLst>
                <a:latin typeface="Cambria" pitchFamily="18" charset="0"/>
              </a:rPr>
              <a:t>7:24-25</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7 - 14 tug of war.jpg"/>
          <p:cNvPicPr>
            <a:picLocks noChangeAspect="1"/>
          </p:cNvPicPr>
          <p:nvPr/>
        </p:nvPicPr>
        <p:blipFill>
          <a:blip r:embed="rId2" cstate="print"/>
          <a:stretch>
            <a:fillRect/>
          </a:stretch>
        </p:blipFill>
        <p:spPr>
          <a:xfrm>
            <a:off x="152400" y="533400"/>
            <a:ext cx="8805333" cy="5105400"/>
          </a:xfrm>
          <a:prstGeom prst="rect">
            <a:avLst/>
          </a:prstGeom>
          <a:ln>
            <a:noFill/>
          </a:ln>
          <a:effectLst>
            <a:softEdge rad="112500"/>
          </a:effectLst>
        </p:spPr>
      </p:pic>
      <p:sp>
        <p:nvSpPr>
          <p:cNvPr id="3" name="TextBox 2"/>
          <p:cNvSpPr txBox="1"/>
          <p:nvPr/>
        </p:nvSpPr>
        <p:spPr>
          <a:xfrm>
            <a:off x="0" y="5791200"/>
            <a:ext cx="9144000" cy="830997"/>
          </a:xfrm>
          <a:prstGeom prst="rect">
            <a:avLst/>
          </a:prstGeom>
          <a:noFill/>
          <a:effectLst>
            <a:outerShdw blurRad="127000" dist="38100" dir="4200000" algn="ctr" rotWithShape="0">
              <a:srgbClr val="FFFF00">
                <a:alpha val="97000"/>
              </a:srgbClr>
            </a:outerShdw>
          </a:effectLst>
        </p:spPr>
        <p:txBody>
          <a:bodyPr wrap="square" rtlCol="0" anchor="ctr" anchorCtr="0">
            <a:spAutoFit/>
          </a:bodyPr>
          <a:lstStyle/>
          <a:p>
            <a:pPr algn="ctr"/>
            <a:r>
              <a:rPr lang="en-US" sz="4800" b="1" dirty="0" smtClean="0">
                <a:solidFill>
                  <a:srgbClr val="C00000"/>
                </a:solidFill>
                <a:effectLst>
                  <a:outerShdw blurRad="38100" dist="63500" dir="2400000" sx="101000" sy="101000" algn="tl">
                    <a:srgbClr val="FFC000">
                      <a:alpha val="70000"/>
                    </a:srgbClr>
                  </a:outerShdw>
                </a:effectLst>
                <a:latin typeface="Gabriola" pitchFamily="82" charset="0"/>
              </a:rPr>
              <a:t>Portrait of a Struggling Christian</a:t>
            </a:r>
            <a:endParaRPr lang="en-US" sz="4800" b="1" dirty="0">
              <a:solidFill>
                <a:srgbClr val="C00000"/>
              </a:solidFill>
              <a:effectLst>
                <a:outerShdw blurRad="38100" dist="63500" dir="2400000" sx="101000" sy="101000" algn="tl">
                  <a:srgbClr val="FFC000">
                    <a:alpha val="70000"/>
                  </a:srgbClr>
                </a:outerShdw>
              </a:effectLst>
              <a:latin typeface="Gabriola" pitchFamily="8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concludes his response to the question, “Are we to continue in sin so that grace my abound?” (</a:t>
            </a:r>
            <a:r>
              <a:rPr lang="en-US" sz="2800" b="1" dirty="0" smtClean="0">
                <a:effectLst>
                  <a:outerShdw blurRad="38100" dist="38100" dir="2700000" algn="tl">
                    <a:srgbClr val="000000">
                      <a:alpha val="43137"/>
                    </a:srgbClr>
                  </a:outerShdw>
                </a:effectLst>
                <a:latin typeface="Cambria" pitchFamily="18" charset="0"/>
              </a:rPr>
              <a:t>6:1</a:t>
            </a:r>
            <a:r>
              <a:rPr lang="en-US" sz="2800" b="1" dirty="0" smtClean="0">
                <a:latin typeface="Cambria" pitchFamily="18" charset="0"/>
              </a:rPr>
              <a:t>) with the statement </a:t>
            </a:r>
            <a:r>
              <a:rPr lang="en-US" sz="2800" b="1" i="1" dirty="0" smtClean="0">
                <a:latin typeface="Cambria" pitchFamily="18" charset="0"/>
              </a:rPr>
              <a:t>“Sin shall not be master over you, for you are not under law but under grace”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6:14</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because believers can now choose </a:t>
            </a:r>
            <a:r>
              <a:rPr lang="en-US" sz="2800" b="1" i="1" u="sng" dirty="0" smtClean="0">
                <a:latin typeface="Cambria" pitchFamily="18" charset="0"/>
              </a:rPr>
              <a:t>not</a:t>
            </a:r>
            <a:r>
              <a:rPr lang="en-US" sz="2800" b="1" dirty="0" smtClean="0">
                <a:latin typeface="Cambria" pitchFamily="18" charset="0"/>
              </a:rPr>
              <a:t> to sin, they have the </a:t>
            </a:r>
            <a:r>
              <a:rPr lang="en-US" sz="2800" b="1" i="1"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to rise above the Law.  This prompted a second </a:t>
            </a:r>
            <a:r>
              <a:rPr lang="en-US" sz="2800" b="1" u="sng" dirty="0" smtClean="0">
                <a:latin typeface="Cambria" pitchFamily="18" charset="0"/>
              </a:rPr>
              <a:t>rhetorical</a:t>
            </a:r>
            <a:r>
              <a:rPr lang="en-US" sz="2800" b="1" dirty="0" smtClean="0">
                <a:latin typeface="Cambria" pitchFamily="18" charset="0"/>
              </a:rPr>
              <a:t> </a:t>
            </a:r>
            <a:r>
              <a:rPr lang="en-US" sz="2800" b="1" u="sng" dirty="0" smtClean="0">
                <a:latin typeface="Cambria" pitchFamily="18" charset="0"/>
              </a:rPr>
              <a:t>question</a:t>
            </a:r>
            <a:r>
              <a:rPr lang="en-US" sz="2800" b="1" dirty="0" smtClean="0">
                <a:latin typeface="Cambria" pitchFamily="18" charset="0"/>
              </a:rPr>
              <a:t>, </a:t>
            </a:r>
            <a:r>
              <a:rPr lang="en-US" sz="2800" b="1" i="1" dirty="0" smtClean="0">
                <a:latin typeface="Cambria" pitchFamily="18" charset="0"/>
              </a:rPr>
              <a:t>again</a:t>
            </a:r>
            <a:r>
              <a:rPr lang="en-US" sz="2800" b="1" dirty="0" smtClean="0">
                <a:latin typeface="Cambria" pitchFamily="18" charset="0"/>
              </a:rPr>
              <a:t>, one Paul likely heard often in response to the gospel: </a:t>
            </a:r>
            <a:r>
              <a:rPr lang="en-US" sz="2800" b="1" i="1" dirty="0" smtClean="0">
                <a:latin typeface="Cambria" pitchFamily="18" charset="0"/>
              </a:rPr>
              <a:t>“Shall we sin because we are not under law but under grace?”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6:15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35939</TotalTime>
  <Words>2410</Words>
  <Application>Microsoft Office PowerPoint</Application>
  <PresentationFormat>On-screen Show (4:3)</PresentationFormat>
  <Paragraphs>133</Paragraphs>
  <Slides>40</Slides>
  <Notes>5</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6709</cp:revision>
  <dcterms:created xsi:type="dcterms:W3CDTF">2016-10-08T19:35:00Z</dcterms:created>
  <dcterms:modified xsi:type="dcterms:W3CDTF">2021-04-12T19:59:27Z</dcterms:modified>
</cp:coreProperties>
</file>