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45"/>
  </p:notesMasterIdLst>
  <p:sldIdLst>
    <p:sldId id="1659" r:id="rId3"/>
    <p:sldId id="2197" r:id="rId4"/>
    <p:sldId id="2201" r:id="rId5"/>
    <p:sldId id="2298" r:id="rId6"/>
    <p:sldId id="2296" r:id="rId7"/>
    <p:sldId id="2297" r:id="rId8"/>
    <p:sldId id="2281" r:id="rId9"/>
    <p:sldId id="2262" r:id="rId10"/>
    <p:sldId id="2289" r:id="rId11"/>
    <p:sldId id="2302" r:id="rId12"/>
    <p:sldId id="2300" r:id="rId13"/>
    <p:sldId id="2299" r:id="rId14"/>
    <p:sldId id="2263" r:id="rId15"/>
    <p:sldId id="2265" r:id="rId16"/>
    <p:sldId id="2266" r:id="rId17"/>
    <p:sldId id="2166" r:id="rId18"/>
    <p:sldId id="2306" r:id="rId19"/>
    <p:sldId id="2273" r:id="rId20"/>
    <p:sldId id="2301" r:id="rId21"/>
    <p:sldId id="2307" r:id="rId22"/>
    <p:sldId id="2303" r:id="rId23"/>
    <p:sldId id="2314" r:id="rId24"/>
    <p:sldId id="2267" r:id="rId25"/>
    <p:sldId id="2275" r:id="rId26"/>
    <p:sldId id="2304" r:id="rId27"/>
    <p:sldId id="2305" r:id="rId28"/>
    <p:sldId id="2244" r:id="rId29"/>
    <p:sldId id="2212" r:id="rId30"/>
    <p:sldId id="1791" r:id="rId31"/>
    <p:sldId id="2308" r:id="rId32"/>
    <p:sldId id="2207" r:id="rId33"/>
    <p:sldId id="2309" r:id="rId34"/>
    <p:sldId id="2247" r:id="rId35"/>
    <p:sldId id="2290" r:id="rId36"/>
    <p:sldId id="2310" r:id="rId37"/>
    <p:sldId id="2311" r:id="rId38"/>
    <p:sldId id="2312" r:id="rId39"/>
    <p:sldId id="2313" r:id="rId40"/>
    <p:sldId id="2259" r:id="rId41"/>
    <p:sldId id="2295" r:id="rId42"/>
    <p:sldId id="1888" r:id="rId43"/>
    <p:sldId id="189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3DC"/>
    <a:srgbClr val="F74BBA"/>
    <a:srgbClr val="FFF3E5"/>
    <a:srgbClr val="FFEB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96" autoAdjust="0"/>
    <p:restoredTop sz="86436" autoAdjust="0"/>
  </p:normalViewPr>
  <p:slideViewPr>
    <p:cSldViewPr>
      <p:cViewPr varScale="1">
        <p:scale>
          <a:sx n="97" d="100"/>
          <a:sy n="97" d="100"/>
        </p:scale>
        <p:origin x="-1293" y="-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24"/>
    </p:cViewPr>
  </p:sorterViewPr>
  <p:notesViewPr>
    <p:cSldViewPr>
      <p:cViewPr varScale="1">
        <p:scale>
          <a:sx n="83" d="100"/>
          <a:sy n="83" d="100"/>
        </p:scale>
        <p:origin x="-3241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478F-85AB-4F2F-9836-360E2A3B8D3A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13DB-1E66-41C6-A5A3-6652159AB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C13DB-1E66-41C6-A5A3-6652159ABC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4/19/2021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4/19/2021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4/19/2021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4/19/2021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4/19/2021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4/19/2021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4/19/2021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4/19/2021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4/19/2021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4/19/2021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4/19/2021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4/19/2021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- Romans -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4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Portrait of a Struggling Christian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Chapter 7:14  – 25</a:t>
            </a:r>
            <a:endParaRPr lang="en-US" sz="4400" b="1" dirty="0" smtClean="0">
              <a:ln w="1270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05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Week  14  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21 April 2021</a:t>
            </a:r>
            <a:endParaRPr lang="en-US" sz="4000" b="1" dirty="0">
              <a:ln w="1270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1242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the </a:t>
            </a:r>
            <a:r>
              <a:rPr lang="en-US" sz="2800" b="1" i="1" u="sng" dirty="0" smtClean="0">
                <a:latin typeface="Cambria" pitchFamily="18" charset="0"/>
              </a:rPr>
              <a:t>first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part</a:t>
            </a:r>
            <a:r>
              <a:rPr lang="en-US" sz="2800" b="1" dirty="0" smtClean="0">
                <a:latin typeface="Cambria" pitchFamily="18" charset="0"/>
              </a:rPr>
              <a:t> of “A Portrait of a Struggling Christian, Paul teaches that our connection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(marriage)</a:t>
            </a:r>
            <a:r>
              <a:rPr lang="en-US" sz="2800" b="1" dirty="0" smtClean="0">
                <a:latin typeface="Cambria" pitchFamily="18" charset="0"/>
              </a:rPr>
              <a:t> to Christ frees us from the Law and makes people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</a:t>
            </a:r>
            <a:r>
              <a:rPr lang="en-US" sz="2800" b="1" dirty="0" smtClean="0">
                <a:latin typeface="Cambria" pitchFamily="18" charset="0"/>
              </a:rPr>
              <a:t>.”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Also, in the </a:t>
            </a:r>
            <a:r>
              <a:rPr lang="en-US" sz="2800" b="1" i="1" u="sng" dirty="0" smtClean="0">
                <a:latin typeface="Cambria" pitchFamily="18" charset="0"/>
              </a:rPr>
              <a:t>first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part</a:t>
            </a:r>
            <a:r>
              <a:rPr lang="en-US" sz="2800" b="1" dirty="0" smtClean="0">
                <a:latin typeface="Cambria" pitchFamily="18" charset="0"/>
              </a:rPr>
              <a:t>, that God uses the law to reveal the sinfulness of the flesh, and thus,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natural</a:t>
            </a:r>
            <a:r>
              <a:rPr lang="en-US" sz="2800" b="1" dirty="0" smtClean="0">
                <a:latin typeface="Cambria" pitchFamily="18" charset="0"/>
              </a:rPr>
              <a:t>” people are doomed by the Law.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7:14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– 25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41686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the </a:t>
            </a:r>
            <a:r>
              <a:rPr lang="en-US" sz="2800" b="1" i="1" u="sng" dirty="0" smtClean="0">
                <a:latin typeface="Cambria" pitchFamily="18" charset="0"/>
              </a:rPr>
              <a:t>second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part</a:t>
            </a:r>
            <a:r>
              <a:rPr lang="en-US" sz="2800" b="1" dirty="0" smtClean="0">
                <a:latin typeface="Cambria" pitchFamily="18" charset="0"/>
              </a:rPr>
              <a:t> of “A Portrait of a Struggling Christian, Paul teaches that any attempt to keep the law leads to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carnality</a:t>
            </a:r>
            <a:r>
              <a:rPr lang="en-US" sz="2800" b="1" dirty="0" smtClean="0">
                <a:latin typeface="Cambria" pitchFamily="18" charset="0"/>
              </a:rPr>
              <a:t>” through . . 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confusion</a:t>
            </a:r>
            <a:r>
              <a:rPr lang="en-US" sz="2800" b="1" dirty="0" smtClean="0">
                <a:latin typeface="Cambria" pitchFamily="18" charset="0"/>
              </a:rPr>
              <a:t> of doing evil when we try to do good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7:4-16</a:t>
            </a:r>
            <a:r>
              <a:rPr lang="en-US" sz="2800" b="1" dirty="0" smtClean="0">
                <a:latin typeface="Cambria" pitchFamily="18" charset="0"/>
              </a:rPr>
              <a:t>),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corruption</a:t>
            </a:r>
            <a:r>
              <a:rPr lang="en-US" sz="2800" b="1" dirty="0" smtClean="0">
                <a:latin typeface="Cambria" pitchFamily="18" charset="0"/>
              </a:rPr>
              <a:t> of our old sinful nature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7:17-20</a:t>
            </a:r>
            <a:r>
              <a:rPr lang="en-US" sz="2800" b="1" dirty="0" smtClean="0">
                <a:latin typeface="Cambria" pitchFamily="18" charset="0"/>
              </a:rPr>
              <a:t>),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conclusion</a:t>
            </a:r>
            <a:r>
              <a:rPr lang="en-US" sz="2800" b="1" dirty="0" smtClean="0">
                <a:latin typeface="Cambria" pitchFamily="18" charset="0"/>
              </a:rPr>
              <a:t> of our daily struggle within with sin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7:21-23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7:14 – 25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41686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discussing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BODY – SOUL – SPIRIT</a:t>
            </a:r>
            <a:r>
              <a:rPr lang="en-US" sz="2800" b="1" dirty="0" smtClean="0">
                <a:latin typeface="Cambria" pitchFamily="18" charset="0"/>
              </a:rPr>
              <a:t>, Paul uses the terms “me”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</a:t>
            </a:r>
            <a:r>
              <a:rPr lang="en-US" sz="2800" b="1" dirty="0" smtClean="0">
                <a:latin typeface="Cambria" pitchFamily="18" charset="0"/>
              </a:rPr>
              <a:t> “flesh,” “I,” and “mind.” 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As in,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“I”</a:t>
            </a:r>
            <a:r>
              <a:rPr lang="en-US" sz="2800" b="1" dirty="0" smtClean="0">
                <a:latin typeface="Cambria" pitchFamily="18" charset="0"/>
              </a:rPr>
              <a:t> as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carnal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person</a:t>
            </a:r>
            <a:r>
              <a:rPr lang="en-US" sz="2800" b="1" dirty="0" smtClean="0">
                <a:latin typeface="Cambria" pitchFamily="18" charset="0"/>
              </a:rPr>
              <a:t> living by the fleshly craving of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SOUL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7:14</a:t>
            </a:r>
            <a:r>
              <a:rPr lang="en-US" sz="2800" b="1" dirty="0" smtClean="0">
                <a:latin typeface="Cambria" pitchFamily="18" charset="0"/>
              </a:rPr>
              <a:t>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. .</a:t>
            </a:r>
            <a:r>
              <a:rPr lang="en-US" sz="2800" b="1" dirty="0" smtClean="0">
                <a:latin typeface="Cambria" pitchFamily="18" charset="0"/>
              </a:rPr>
              <a:t> </a:t>
            </a:r>
          </a:p>
          <a:p>
            <a:pPr marL="274320" indent="-274320"/>
            <a:r>
              <a:rPr lang="en-US" sz="28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As with,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“me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flesh”</a:t>
            </a:r>
            <a:r>
              <a:rPr lang="en-US" sz="2800" b="1" dirty="0" smtClean="0">
                <a:latin typeface="Cambria" pitchFamily="18" charset="0"/>
              </a:rPr>
              <a:t> as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natural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person</a:t>
            </a:r>
            <a:r>
              <a:rPr lang="en-US" sz="2800" b="1" dirty="0" smtClean="0">
                <a:latin typeface="Cambria" pitchFamily="18" charset="0"/>
              </a:rPr>
              <a:t> living by the worldly wants of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BODY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7:18</a:t>
            </a:r>
            <a:r>
              <a:rPr lang="en-US" sz="2800" b="1" dirty="0" smtClean="0">
                <a:latin typeface="Cambria" pitchFamily="18" charset="0"/>
              </a:rPr>
              <a:t>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. .</a:t>
            </a:r>
            <a:r>
              <a:rPr lang="en-US" sz="28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That is,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“mind”</a:t>
            </a:r>
            <a:r>
              <a:rPr lang="en-US" sz="2800" b="1" dirty="0" smtClean="0">
                <a:latin typeface="Cambria" pitchFamily="18" charset="0"/>
              </a:rPr>
              <a:t> as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person</a:t>
            </a:r>
            <a:r>
              <a:rPr lang="en-US" sz="2800" b="1" dirty="0" smtClean="0">
                <a:latin typeface="Cambria" pitchFamily="18" charset="0"/>
              </a:rPr>
              <a:t> of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</a:t>
            </a:r>
            <a:r>
              <a:rPr lang="en-US" sz="2800" b="1" dirty="0" smtClean="0">
                <a:latin typeface="Cambria" pitchFamily="18" charset="0"/>
              </a:rPr>
              <a:t> warring daily against the law of sin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7:23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7:14 – 25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3693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As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prisoner</a:t>
            </a:r>
            <a:r>
              <a:rPr lang="en-US" sz="2800" b="1" dirty="0" smtClean="0">
                <a:latin typeface="Cambria" pitchFamily="18" charset="0"/>
              </a:rPr>
              <a:t> caught in the daily struggle with sin, Paul cries out for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freedom</a:t>
            </a:r>
            <a:r>
              <a:rPr lang="en-US" sz="2800" b="1" dirty="0" smtClean="0">
                <a:latin typeface="Cambria" pitchFamily="18" charset="0"/>
              </a:rPr>
              <a:t>.  Is there any hope?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Yes!</a:t>
            </a:r>
            <a:r>
              <a:rPr lang="en-US" sz="28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God provides the ultimate solution for sin through His only begotten Son –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Jesus Christ</a:t>
            </a:r>
            <a:r>
              <a:rPr lang="en-US" sz="2800" b="1" dirty="0" smtClean="0">
                <a:latin typeface="Cambria" pitchFamily="18" charset="0"/>
              </a:rPr>
              <a:t>           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7:24-25</a:t>
            </a:r>
            <a:r>
              <a:rPr lang="en-US" sz="2800" b="1" dirty="0" smtClean="0">
                <a:latin typeface="Cambria" pitchFamily="18" charset="0"/>
              </a:rPr>
              <a:t>).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7:14 – 25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 - 14-25 war with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8382000" cy="6286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7:14 – 16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1071801"/>
            <a:ext cx="8534400" cy="3323987"/>
          </a:xfrm>
          <a:prstGeom prst="rect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rgbClr val="002060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14</a:t>
            </a:r>
            <a:r>
              <a:rPr lang="en-US" sz="3200" i="1" dirty="0" smtClean="0">
                <a:latin typeface="Georgia" pitchFamily="18" charset="0"/>
              </a:rPr>
              <a:t>For we know that the law is spiritual: but I am carnal, sold under sin.  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15</a:t>
            </a:r>
            <a:r>
              <a:rPr lang="en-US" sz="3200" i="1" dirty="0" smtClean="0">
                <a:latin typeface="Georgia" pitchFamily="18" charset="0"/>
              </a:rPr>
              <a:t>For that which I do I allow not: for what I would, that do I not; but what I hate, that do I.  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16</a:t>
            </a:r>
            <a:r>
              <a:rPr lang="en-US" sz="3200" i="1" dirty="0" smtClean="0">
                <a:latin typeface="Georgia" pitchFamily="18" charset="0"/>
              </a:rPr>
              <a:t>If then I do that which I would not, I consent unto the law that it is good.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943600" y="1752600"/>
            <a:ext cx="15544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9200" y="2209800"/>
            <a:ext cx="118872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05400" y="3657600"/>
            <a:ext cx="13716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52800" y="3200400"/>
            <a:ext cx="73152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 - 14 inner wa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538074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486400"/>
            <a:ext cx="9144000" cy="830997"/>
          </a:xfrm>
          <a:prstGeom prst="rect">
            <a:avLst/>
          </a:prstGeom>
          <a:noFill/>
          <a:effectLst>
            <a:outerShdw blurRad="127000" dist="38100" dir="4200000" algn="ctr" rotWithShape="0">
              <a:srgbClr val="FFFF00">
                <a:alpha val="97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63500" dir="2400000" sx="101000" sy="101000" algn="tl">
                    <a:schemeClr val="bg1">
                      <a:alpha val="70000"/>
                    </a:schemeClr>
                  </a:outerShdw>
                </a:effectLst>
                <a:latin typeface="Gabriola" pitchFamily="82" charset="0"/>
              </a:rPr>
              <a:t>Portrait of a Struggling Christian</a:t>
            </a:r>
            <a:endParaRPr lang="en-US" sz="4800" b="1" dirty="0">
              <a:solidFill>
                <a:srgbClr val="C00000"/>
              </a:solidFill>
              <a:effectLst>
                <a:outerShdw blurRad="38100" dist="63500" dir="2400000" sx="101000" sy="101000" algn="tl">
                  <a:schemeClr val="bg1">
                    <a:alpha val="70000"/>
                  </a:scheme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938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relating his personal experience, Paul describes his present struggle as a Christian with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indwelling sin</a:t>
            </a:r>
            <a:r>
              <a:rPr lang="en-US" sz="2800" b="1" dirty="0" smtClean="0">
                <a:latin typeface="Cambria" pitchFamily="18" charset="0"/>
              </a:rPr>
              <a:t> and its continuing efforts to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control</a:t>
            </a:r>
            <a:r>
              <a:rPr lang="en-US" sz="2800" b="1" dirty="0" smtClean="0">
                <a:latin typeface="Cambria" pitchFamily="18" charset="0"/>
              </a:rPr>
              <a:t> his daily life.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clause, </a:t>
            </a:r>
            <a:r>
              <a:rPr lang="en-US" sz="2800" b="1" i="1" dirty="0" smtClean="0">
                <a:latin typeface="Cambria" pitchFamily="18" charset="0"/>
              </a:rPr>
              <a:t>“sold under sin”</a:t>
            </a:r>
            <a:r>
              <a:rPr lang="en-US" sz="2800" b="1" dirty="0" smtClean="0">
                <a:latin typeface="Cambria" pitchFamily="18" charset="0"/>
              </a:rPr>
              <a:t> describes an unregenerate person; but sin also resides in a believer, who is still subject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sin’s penalty</a:t>
            </a:r>
            <a:r>
              <a:rPr lang="en-US" sz="2800" b="1" dirty="0" smtClean="0">
                <a:latin typeface="Cambria" pitchFamily="18" charset="0"/>
              </a:rPr>
              <a:t> of physical death.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As a result,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indwelling sin</a:t>
            </a:r>
            <a:r>
              <a:rPr lang="en-US" sz="2800" b="1" dirty="0" smtClean="0">
                <a:latin typeface="Cambria" pitchFamily="18" charset="0"/>
              </a:rPr>
              <a:t> continues to seek to claim what it considers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its property</a:t>
            </a:r>
            <a:r>
              <a:rPr lang="en-US" sz="2800" b="1" dirty="0" smtClean="0">
                <a:latin typeface="Cambria" pitchFamily="18" charset="0"/>
              </a:rPr>
              <a:t> even after one has become a Christian.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7:14 – 16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introduced the concept of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flesh</a:t>
            </a:r>
            <a:r>
              <a:rPr lang="en-US" sz="2800" b="1" dirty="0" smtClean="0">
                <a:latin typeface="Cambria" pitchFamily="18" charset="0"/>
              </a:rPr>
              <a:t>” earlier, declaring it to be the opposite of the Spirit.  But he needed to explain how it continues to impact a believer, especially as the interactions become more complex.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Before someone believes,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flesh</a:t>
            </a:r>
            <a:r>
              <a:rPr lang="en-US" sz="2800" b="1" dirty="0" smtClean="0">
                <a:latin typeface="Cambria" pitchFamily="18" charset="0"/>
              </a:rPr>
              <a:t> serves sin and feels the condemnation of law.  Even if he or she wanted to obey the Law consistently, any endeavor would soon end in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failure</a:t>
            </a:r>
            <a:r>
              <a:rPr lang="en-US" sz="2800" b="1" dirty="0" smtClean="0">
                <a:latin typeface="Cambria" pitchFamily="18" charset="0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7:14 – 16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Once someone has received God’s grace though faith, the Holy Spirit takes up residence in the believer.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And so begins the internal struggle.</a:t>
            </a:r>
            <a:r>
              <a:rPr lang="en-US" sz="2800" b="1" dirty="0" smtClean="0">
                <a:latin typeface="Cambria" pitchFamily="18" charset="0"/>
              </a:rPr>
              <a:t>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flesh</a:t>
            </a:r>
            <a:r>
              <a:rPr lang="en-US" sz="2800" b="1" dirty="0" smtClean="0">
                <a:latin typeface="Cambria" pitchFamily="18" charset="0"/>
              </a:rPr>
              <a:t> continues to serve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</a:t>
            </a:r>
            <a:r>
              <a:rPr lang="en-US" sz="2800" b="1" dirty="0" smtClean="0">
                <a:latin typeface="Cambria" pitchFamily="18" charset="0"/>
              </a:rPr>
              <a:t>, while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</a:t>
            </a:r>
            <a:r>
              <a:rPr lang="en-US" sz="2800" b="1" dirty="0" smtClean="0">
                <a:latin typeface="Cambria" pitchFamily="18" charset="0"/>
              </a:rPr>
              <a:t> serves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righteousness</a:t>
            </a:r>
            <a:r>
              <a:rPr lang="en-US" sz="2800" b="1" dirty="0" smtClean="0">
                <a:latin typeface="Cambria" pitchFamily="18" charset="0"/>
              </a:rPr>
              <a:t> . . 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latin typeface="Cambria" pitchFamily="18" charset="0"/>
              </a:rPr>
              <a:t>“For what I am doing, I do not understand; for I am not practicing what I would like to do, but I am doing the very thing I hate.  But if I do the very thing I do not want to do, I agree with the Law, confessing that the Law is good”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7:15-16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7:14 – 16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 - Romans -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-180000">
            <a:off x="602425" y="3105895"/>
            <a:ext cx="5879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“Portrait of a Struggling Christian”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35394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Here, Paul’s experience convinced him that “the Law is good”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7:16</a:t>
            </a:r>
            <a:r>
              <a:rPr lang="en-US" sz="2800" b="1" dirty="0" smtClean="0">
                <a:latin typeface="Cambria" pitchFamily="18" charset="0"/>
              </a:rPr>
              <a:t>).  But he also concluded, I know that nothing good lives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me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quickly explains that by the phrase </a:t>
            </a:r>
            <a:r>
              <a:rPr lang="en-US" sz="2800" b="1" i="1" dirty="0" smtClean="0">
                <a:latin typeface="Cambria" pitchFamily="18" charset="0"/>
              </a:rPr>
              <a:t>“in me”</a:t>
            </a:r>
            <a:r>
              <a:rPr lang="en-US" sz="2800" b="1" dirty="0" smtClean="0">
                <a:latin typeface="Cambria" pitchFamily="18" charset="0"/>
              </a:rPr>
              <a:t> he meant in my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sinful nature</a:t>
            </a:r>
            <a:r>
              <a:rPr lang="en-US" sz="2800" b="1" dirty="0" smtClean="0">
                <a:latin typeface="Cambria" pitchFamily="18" charset="0"/>
              </a:rPr>
              <a:t>.  This is the principle of sin that expresses itself through one’s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mind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and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body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7:25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7:14 – 16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57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Britannic Bold" pitchFamily="34" charset="0"/>
              </a:rPr>
              <a:t>BODY</a:t>
            </a:r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457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Britannic Bold" pitchFamily="34" charset="0"/>
              </a:rPr>
              <a:t>SOUL</a:t>
            </a:r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533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Britannic Bold" pitchFamily="34" charset="0"/>
              </a:rPr>
              <a:t>SPIRIT</a:t>
            </a:r>
            <a:r>
              <a:rPr lang="en-US" dirty="0" smtClean="0"/>
              <a:t>                  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1400" y="1524000"/>
            <a:ext cx="1828800" cy="3294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Heart Outline-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53200" y="1600200"/>
            <a:ext cx="1828800" cy="2034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Brain Outline-3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3400" y="1524000"/>
            <a:ext cx="1961804" cy="1936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81000" y="3733800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“Me” or “Flesh” </a:t>
            </a:r>
          </a:p>
          <a:p>
            <a:pPr algn="ctr">
              <a:spcAft>
                <a:spcPts val="120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Worldly Wants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4953000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“I”</a:t>
            </a:r>
          </a:p>
          <a:p>
            <a:pPr algn="ctr">
              <a:spcAft>
                <a:spcPts val="120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Fleshly Craving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4191000"/>
            <a:ext cx="281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“Mind”</a:t>
            </a:r>
          </a:p>
          <a:p>
            <a:pPr algn="ctr">
              <a:spcAft>
                <a:spcPts val="120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Warring Against Sin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990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MAN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990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CARNAL MAN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1066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MAN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14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7089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NATURAL</a:t>
            </a:r>
            <a:r>
              <a:rPr lang="en-US" sz="2000" b="1" dirty="0" smtClean="0">
                <a:latin typeface="Cambria" pitchFamily="18" charset="0"/>
              </a:rPr>
              <a:t> – Relating to or in accordance with nature; existing in or derived from nature or physical things.  More specifically, those who have not been born again of the Spirit; those still unregenerated.</a:t>
            </a:r>
          </a:p>
          <a:p>
            <a:pPr marL="182880" indent="-182880">
              <a:buFont typeface="Arial" pitchFamily="34" charset="0"/>
              <a:buChar char="•"/>
            </a:pPr>
            <a:endParaRPr lang="en-US" sz="2000" b="1" dirty="0" smtClean="0">
              <a:latin typeface="Cambria" pitchFamily="18" charset="0"/>
            </a:endParaRPr>
          </a:p>
          <a:p>
            <a:pPr marL="182880" indent="-18288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</a:t>
            </a:r>
            <a:r>
              <a:rPr lang="en-US" sz="2000" b="1" dirty="0" smtClean="0">
                <a:latin typeface="Cambria" pitchFamily="18" charset="0"/>
              </a:rPr>
              <a:t> – Relating to or affecting the human spirit as opposed to material or physical things.  Relating to, consisting of, or affecting the spirit things of a spiritual, ecclesiastical, or religious nature.  More specifically, those who are born again into Christ Jesus.    </a:t>
            </a:r>
          </a:p>
          <a:p>
            <a:pPr marL="182880" indent="-182880">
              <a:buFont typeface="Arial" pitchFamily="34" charset="0"/>
              <a:buChar char="•"/>
            </a:pPr>
            <a:endParaRPr lang="en-US" sz="2000" b="1" dirty="0" smtClean="0">
              <a:latin typeface="Cambria" pitchFamily="18" charset="0"/>
            </a:endParaRPr>
          </a:p>
          <a:p>
            <a:pPr marL="182880" indent="-18288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CARNALITY</a:t>
            </a:r>
            <a:r>
              <a:rPr lang="en-US" sz="2000" b="1" dirty="0" smtClean="0">
                <a:latin typeface="Cambria" pitchFamily="18" charset="0"/>
              </a:rPr>
              <a:t> – Relating to or given to crude bodily pleasures and appetite.  More often connotes derogatorily an action or manifestation of a person’s lower nature </a:t>
            </a:r>
            <a:r>
              <a:rPr lang="en-US" sz="2000" b="1" i="1" dirty="0" smtClean="0">
                <a:latin typeface="Cambria" pitchFamily="18" charset="0"/>
              </a:rPr>
              <a:t>(a slave to carnal desires)</a:t>
            </a:r>
            <a:r>
              <a:rPr lang="en-US" sz="2000" b="1" dirty="0" smtClean="0">
                <a:latin typeface="Cambria" pitchFamily="18" charset="0"/>
              </a:rPr>
              <a:t>; fleshly is less derogatory than carnal </a:t>
            </a:r>
            <a:r>
              <a:rPr lang="en-US" sz="2000" b="1" i="1" dirty="0" smtClean="0">
                <a:latin typeface="Cambria" pitchFamily="18" charset="0"/>
              </a:rPr>
              <a:t>(a saint who had experienced fleshly temptations)</a:t>
            </a:r>
            <a:r>
              <a:rPr lang="en-US" sz="2000" b="1" dirty="0" smtClean="0">
                <a:latin typeface="Cambria" pitchFamily="18" charset="0"/>
              </a:rPr>
              <a:t>.  More specifically, those who are born again and still live according to </a:t>
            </a:r>
            <a:r>
              <a:rPr lang="en-US" sz="2000" b="1" smtClean="0">
                <a:latin typeface="Cambria" pitchFamily="18" charset="0"/>
              </a:rPr>
              <a:t>the flesh.  </a:t>
            </a:r>
            <a:endParaRPr lang="en-US" sz="20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7:14 – 16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7:17 – 20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1071801"/>
            <a:ext cx="8534400" cy="4801314"/>
          </a:xfrm>
          <a:prstGeom prst="rect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rgbClr val="002060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17</a:t>
            </a:r>
            <a:r>
              <a:rPr lang="en-US" sz="3200" i="1" dirty="0" smtClean="0">
                <a:latin typeface="Georgia" pitchFamily="18" charset="0"/>
              </a:rPr>
              <a:t>Now then it is no more I that do it, but sin that dwells in </a:t>
            </a:r>
            <a:r>
              <a:rPr lang="en-US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</a:t>
            </a:r>
            <a:r>
              <a:rPr lang="en-US" sz="3200" i="1" dirty="0" smtClean="0">
                <a:latin typeface="Georgia" pitchFamily="18" charset="0"/>
              </a:rPr>
              <a:t>.  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18</a:t>
            </a:r>
            <a:r>
              <a:rPr lang="en-US" sz="3200" i="1" dirty="0" smtClean="0">
                <a:latin typeface="Georgia" pitchFamily="18" charset="0"/>
              </a:rPr>
              <a:t>For I know that in </a:t>
            </a:r>
            <a:r>
              <a:rPr lang="en-US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</a:t>
            </a:r>
            <a:r>
              <a:rPr lang="en-US" sz="3200" i="1" dirty="0" smtClean="0">
                <a:latin typeface="Georgia" pitchFamily="18" charset="0"/>
              </a:rPr>
              <a:t> (that is, in my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flesh</a:t>
            </a:r>
            <a:r>
              <a:rPr lang="en-US" sz="3200" i="1" dirty="0" smtClean="0">
                <a:latin typeface="Georgia" pitchFamily="18" charset="0"/>
              </a:rPr>
              <a:t>,) dwells no good thing: for to will is present with </a:t>
            </a:r>
            <a:r>
              <a:rPr lang="en-US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</a:t>
            </a:r>
            <a:r>
              <a:rPr lang="en-US" sz="3200" i="1" dirty="0" smtClean="0">
                <a:latin typeface="Georgia" pitchFamily="18" charset="0"/>
              </a:rPr>
              <a:t>; but how to perform that which is good I find not.  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19</a:t>
            </a:r>
            <a:r>
              <a:rPr lang="en-US" sz="3200" i="1" dirty="0" smtClean="0">
                <a:latin typeface="Georgia" pitchFamily="18" charset="0"/>
              </a:rPr>
              <a:t>For the good that I would I do not: but the evil which I would not, that I do.  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</a:t>
            </a:r>
            <a:r>
              <a:rPr lang="en-US" sz="3200" i="1" dirty="0" smtClean="0">
                <a:latin typeface="Georgia" pitchFamily="18" charset="0"/>
              </a:rPr>
              <a:t>Now if I do that I would not, it is no more I that do it, but sin that dwells in </a:t>
            </a:r>
            <a:r>
              <a:rPr lang="en-US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</a:t>
            </a:r>
            <a:r>
              <a:rPr lang="en-US" sz="3200" i="1" dirty="0" smtClean="0">
                <a:latin typeface="Georgia" pitchFamily="18" charset="0"/>
              </a:rPr>
              <a:t>. 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371600" y="2209800"/>
            <a:ext cx="219456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1800" y="4191000"/>
            <a:ext cx="283464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62400" y="4648200"/>
            <a:ext cx="15544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3000" y="5638800"/>
            <a:ext cx="4572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describes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fleshy pull</a:t>
            </a:r>
            <a:r>
              <a:rPr lang="en-US" sz="2800" b="1" dirty="0" smtClean="0">
                <a:latin typeface="Cambria" pitchFamily="18" charset="0"/>
              </a:rPr>
              <a:t> toward sin as the “dwelling-within-me sin”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7:17</a:t>
            </a:r>
            <a:r>
              <a:rPr lang="en-US" sz="2800" b="1" dirty="0" smtClean="0">
                <a:latin typeface="Cambria" pitchFamily="18" charset="0"/>
              </a:rPr>
              <a:t>).  While he received a new nature when he believed in Jesus Christ,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flesh</a:t>
            </a:r>
            <a:r>
              <a:rPr lang="en-US" sz="2800" b="1" dirty="0" smtClean="0">
                <a:latin typeface="Cambria" pitchFamily="18" charset="0"/>
              </a:rPr>
              <a:t> seemed to have a </a:t>
            </a:r>
            <a:r>
              <a:rPr lang="en-US" sz="2800" b="1" i="1" u="sng" dirty="0" smtClean="0">
                <a:latin typeface="Cambria" pitchFamily="18" charset="0"/>
              </a:rPr>
              <a:t>will</a:t>
            </a:r>
            <a:r>
              <a:rPr lang="en-US" sz="2800" b="1" dirty="0" smtClean="0">
                <a:latin typeface="Cambria" pitchFamily="18" charset="0"/>
              </a:rPr>
              <a:t> of its own.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It’s as though Paul is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conjoined</a:t>
            </a:r>
            <a:r>
              <a:rPr lang="en-US" sz="2800" b="1" dirty="0" smtClean="0">
                <a:latin typeface="Cambria" pitchFamily="18" charset="0"/>
              </a:rPr>
              <a:t> to a person who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loves</a:t>
            </a:r>
            <a:r>
              <a:rPr lang="en-US" sz="2800" b="1" dirty="0" smtClean="0">
                <a:latin typeface="Cambria" pitchFamily="18" charset="0"/>
              </a:rPr>
              <a:t> the very things 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hates</a:t>
            </a:r>
            <a:r>
              <a:rPr lang="en-US" sz="2800" b="1" dirty="0" smtClean="0">
                <a:latin typeface="Cambria" pitchFamily="18" charset="0"/>
              </a:rPr>
              <a:t> the most.  And the same is true for every believer.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Every Christian receives a new nature, one which wants nothing more than to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behave</a:t>
            </a:r>
            <a:r>
              <a:rPr lang="en-US" sz="2800" b="1" dirty="0" smtClean="0">
                <a:latin typeface="Cambria" pitchFamily="18" charset="0"/>
              </a:rPr>
              <a:t> as Jesus Christ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behaves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7:17 – 20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Meanwhile the flesh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Body</a:t>
            </a:r>
            <a:r>
              <a:rPr lang="en-US" sz="2800" b="1" dirty="0" smtClean="0">
                <a:latin typeface="Cambria" pitchFamily="18" charset="0"/>
              </a:rPr>
              <a:t>), the old human nature, wants life to continue as it was.  Here’s part of Paul’s description of the battle: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So now, no longer am I the one doing it [</a:t>
            </a:r>
            <a:r>
              <a:rPr lang="en-US" sz="2800" b="1" i="1" dirty="0" smtClean="0">
                <a:latin typeface="Cambria" pitchFamily="18" charset="0"/>
              </a:rPr>
              <a:t>what I don’t want to do</a:t>
            </a:r>
            <a:r>
              <a:rPr lang="en-US" sz="2800" b="1" dirty="0" smtClean="0">
                <a:latin typeface="Cambria" pitchFamily="18" charset="0"/>
              </a:rPr>
              <a:t>], but sin which dwells in me.  For I know that nothing good dwells in me . . . For the willing is present in me, but the doing of the good is not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7:17-18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For the good that I want, I do not do, but I practice the very evil that I do not want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7:19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7:17 – 20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8320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then repeated in slightly different words the statement of verse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15b</a:t>
            </a:r>
            <a:r>
              <a:rPr lang="en-US" sz="2800" b="1" dirty="0" smtClean="0">
                <a:latin typeface="Cambria" pitchFamily="18" charset="0"/>
              </a:rPr>
              <a:t>, and then in verse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</a:t>
            </a:r>
            <a:r>
              <a:rPr lang="en-US" sz="2800" b="1" dirty="0" smtClean="0">
                <a:latin typeface="Cambria" pitchFamily="18" charset="0"/>
              </a:rPr>
              <a:t> he repeats in effect his statement in verse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17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recognized that even as a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believe</a:t>
            </a:r>
            <a:r>
              <a:rPr lang="en-US" sz="2800" b="1" dirty="0" smtClean="0">
                <a:latin typeface="Cambria" pitchFamily="18" charset="0"/>
              </a:rPr>
              <a:t> he had an indwelling principle of sin that once owned him as a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slave</a:t>
            </a:r>
            <a:r>
              <a:rPr lang="en-US" sz="2800" b="1" dirty="0" smtClean="0">
                <a:latin typeface="Cambria" pitchFamily="18" charset="0"/>
              </a:rPr>
              <a:t> and that still expressed itself through him to do things </a:t>
            </a:r>
            <a:r>
              <a:rPr lang="en-US" sz="2800" b="1" i="1" u="sng" dirty="0" smtClean="0">
                <a:latin typeface="Cambria" pitchFamily="18" charset="0"/>
              </a:rPr>
              <a:t>he did not want to do</a:t>
            </a:r>
            <a:r>
              <a:rPr lang="en-US" sz="2800" b="1" dirty="0" smtClean="0">
                <a:latin typeface="Cambria" pitchFamily="18" charset="0"/>
              </a:rPr>
              <a:t> and not to do things </a:t>
            </a:r>
            <a:r>
              <a:rPr lang="en-US" sz="2800" b="1" i="1" u="sng" dirty="0" smtClean="0">
                <a:latin typeface="Cambria" pitchFamily="18" charset="0"/>
              </a:rPr>
              <a:t>he</a:t>
            </a:r>
            <a:r>
              <a:rPr lang="en-US" sz="2800" b="1" i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desired</a:t>
            </a:r>
            <a:r>
              <a:rPr lang="en-US" sz="2800" b="1" i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to</a:t>
            </a:r>
            <a:r>
              <a:rPr lang="en-US" sz="2800" b="1" i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do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This is a problem common to all believers.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7:17 – 20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 - 7 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380999"/>
            <a:ext cx="8534401" cy="480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7:21 – 23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1071801"/>
            <a:ext cx="8534400" cy="3816429"/>
          </a:xfrm>
          <a:prstGeom prst="rect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rgbClr val="002060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21</a:t>
            </a:r>
            <a:r>
              <a:rPr lang="en-US" sz="3200" i="1" dirty="0" smtClean="0">
                <a:latin typeface="Georgia" pitchFamily="18" charset="0"/>
              </a:rPr>
              <a:t>I find then a law (principle), that, when I would do good, evil is present with me.  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22</a:t>
            </a:r>
            <a:r>
              <a:rPr lang="en-US" sz="3200" i="1" dirty="0" smtClean="0">
                <a:latin typeface="Georgia" pitchFamily="18" charset="0"/>
              </a:rPr>
              <a:t>For I delight in the law of God after the inward man:  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23</a:t>
            </a:r>
            <a:r>
              <a:rPr lang="en-US" sz="3200" i="1" dirty="0" smtClean="0">
                <a:latin typeface="Georgia" pitchFamily="18" charset="0"/>
              </a:rPr>
              <a:t>But I see another law in my members, warring against the law of my mind, and bringing me into captivity to the law of sin which is in my members.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124200" y="1752600"/>
            <a:ext cx="6400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3657600"/>
            <a:ext cx="164592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52800" y="2209800"/>
            <a:ext cx="6400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81600" y="4648200"/>
            <a:ext cx="146304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 - 23 text.jpg"/>
          <p:cNvPicPr>
            <a:picLocks noChangeAspect="1"/>
          </p:cNvPicPr>
          <p:nvPr/>
        </p:nvPicPr>
        <p:blipFill>
          <a:blip r:embed="rId3" cstate="print"/>
          <a:srcRect t="3922" b="5882"/>
          <a:stretch>
            <a:fillRect/>
          </a:stretch>
        </p:blipFill>
        <p:spPr>
          <a:xfrm>
            <a:off x="381000" y="457200"/>
            <a:ext cx="8560904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7708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Background: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Remember, the purpose of Paul’s Letter to the Romans is to: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[1]</a:t>
            </a:r>
            <a:r>
              <a:rPr lang="en-US" sz="2800" b="1" dirty="0" smtClean="0">
                <a:latin typeface="Cambria" pitchFamily="18" charset="0"/>
              </a:rPr>
              <a:t>  Announce his plans to </a:t>
            </a:r>
            <a:r>
              <a:rPr lang="en-US" sz="2800" b="1" u="sng" dirty="0" smtClean="0">
                <a:latin typeface="Cambria" pitchFamily="18" charset="0"/>
              </a:rPr>
              <a:t>visit</a:t>
            </a:r>
            <a:r>
              <a:rPr lang="en-US" sz="2800" b="1" dirty="0" smtClean="0">
                <a:latin typeface="Cambria" pitchFamily="18" charset="0"/>
              </a:rPr>
              <a:t> Rome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. .  </a:t>
            </a:r>
            <a:r>
              <a:rPr lang="en-US" sz="28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548640" indent="-109728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[2]</a:t>
            </a:r>
            <a:r>
              <a:rPr lang="en-US" sz="2800" b="1" dirty="0" smtClean="0">
                <a:latin typeface="Cambria" pitchFamily="18" charset="0"/>
              </a:rPr>
              <a:t>  Present a complete and detailed statement of the </a:t>
            </a:r>
            <a:r>
              <a:rPr lang="en-US" sz="2800" b="1" i="1" u="sng" dirty="0" smtClean="0">
                <a:latin typeface="Cambria" pitchFamily="18" charset="0"/>
              </a:rPr>
              <a:t>gospel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message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. .</a:t>
            </a:r>
            <a:r>
              <a:rPr lang="en-US" sz="2800" b="1" dirty="0" smtClean="0">
                <a:latin typeface="Cambria" pitchFamily="18" charset="0"/>
              </a:rPr>
              <a:t> </a:t>
            </a:r>
          </a:p>
          <a:p>
            <a:pPr marL="548640" indent="-109728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548640" indent="-109728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[3]</a:t>
            </a:r>
            <a:r>
              <a:rPr lang="en-US" sz="2800" b="1" dirty="0" smtClean="0">
                <a:latin typeface="Cambria" pitchFamily="18" charset="0"/>
              </a:rPr>
              <a:t>  Ease the tension and possible conflict between the </a:t>
            </a:r>
            <a:r>
              <a:rPr lang="en-US" sz="2800" b="1" i="1" u="sng" dirty="0" smtClean="0">
                <a:latin typeface="Cambria" pitchFamily="18" charset="0"/>
              </a:rPr>
              <a:t>Jewish</a:t>
            </a:r>
            <a:r>
              <a:rPr lang="en-US" sz="2800" b="1" dirty="0" smtClean="0">
                <a:latin typeface="Cambria" pitchFamily="18" charset="0"/>
              </a:rPr>
              <a:t> and the </a:t>
            </a:r>
            <a:r>
              <a:rPr lang="en-US" sz="2800" b="1" i="1" u="sng" dirty="0" smtClean="0">
                <a:latin typeface="Cambria" pitchFamily="18" charset="0"/>
              </a:rPr>
              <a:t>Gentile</a:t>
            </a:r>
            <a:r>
              <a:rPr lang="en-US" sz="2800" b="1" dirty="0" smtClean="0">
                <a:latin typeface="Cambria" pitchFamily="18" charset="0"/>
              </a:rPr>
              <a:t> segments in the Christian community at Rome because of his previous hounding by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Judaizers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938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was a person who tried to learn from his experiences, so now he concludes, </a:t>
            </a:r>
            <a:r>
              <a:rPr lang="en-US" sz="2800" b="1" i="1" dirty="0" smtClean="0">
                <a:latin typeface="Cambria" pitchFamily="18" charset="0"/>
              </a:rPr>
              <a:t>I find this law at work.</a:t>
            </a:r>
            <a:r>
              <a:rPr lang="en-US" sz="2800" b="1" dirty="0" smtClean="0">
                <a:latin typeface="Cambria" pitchFamily="18" charset="0"/>
              </a:rPr>
              <a:t>  This is not the Mosaic Law, but a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principle</a:t>
            </a:r>
            <a:r>
              <a:rPr lang="en-US" sz="2800" b="1" dirty="0" smtClean="0">
                <a:latin typeface="Cambria" pitchFamily="18" charset="0"/>
              </a:rPr>
              <a:t> drawn from experience.  This law or principle is the reality of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ever-present evil</a:t>
            </a:r>
            <a:r>
              <a:rPr lang="en-US" sz="2800" b="1" dirty="0" smtClean="0">
                <a:latin typeface="Cambria" pitchFamily="18" charset="0"/>
              </a:rPr>
              <a:t> in an individual whenever she or he wants to do good.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Because of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regeneration</a:t>
            </a:r>
            <a:r>
              <a:rPr lang="en-US" sz="2800" b="1" dirty="0" smtClean="0">
                <a:latin typeface="Cambria" pitchFamily="18" charset="0"/>
              </a:rPr>
              <a:t>, a believer has a new nature for loving spiritual truths.  Yet, Paul sees another principle at work within him.  This is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principle of sin</a:t>
            </a:r>
            <a:r>
              <a:rPr lang="en-US" sz="2800" b="1" dirty="0" smtClean="0">
                <a:latin typeface="Cambria" pitchFamily="18" charset="0"/>
              </a:rPr>
              <a:t>.  Paul called it </a:t>
            </a:r>
            <a:r>
              <a:rPr lang="en-US" sz="2800" b="1" i="1" dirty="0" smtClean="0">
                <a:latin typeface="Cambria" pitchFamily="18" charset="0"/>
              </a:rPr>
              <a:t>“sin dwelling in me”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7:17, 20</a:t>
            </a:r>
            <a:r>
              <a:rPr lang="en-US" sz="2800" b="1" dirty="0" smtClean="0">
                <a:latin typeface="Cambria" pitchFamily="18" charset="0"/>
              </a:rPr>
              <a:t>), </a:t>
            </a:r>
            <a:r>
              <a:rPr lang="en-US" sz="2800" b="1" i="1" dirty="0" smtClean="0">
                <a:latin typeface="Cambria" pitchFamily="18" charset="0"/>
              </a:rPr>
              <a:t>“evil”</a:t>
            </a:r>
            <a:r>
              <a:rPr lang="en-US" sz="2800" b="1" dirty="0" smtClean="0">
                <a:latin typeface="Cambria" pitchFamily="18" charset="0"/>
              </a:rPr>
              <a:t> right there with me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7:21</a:t>
            </a:r>
            <a:r>
              <a:rPr lang="en-US" sz="2800" b="1" dirty="0" smtClean="0">
                <a:latin typeface="Cambria" pitchFamily="18" charset="0"/>
              </a:rPr>
              <a:t>), and </a:t>
            </a:r>
            <a:r>
              <a:rPr lang="en-US" sz="2800" b="1" i="1" dirty="0" smtClean="0">
                <a:latin typeface="Cambria" pitchFamily="18" charset="0"/>
              </a:rPr>
              <a:t>“the sinful nature”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7:18, 25</a:t>
            </a:r>
            <a:r>
              <a:rPr lang="en-US" sz="2800" b="1" dirty="0" smtClean="0">
                <a:latin typeface="Cambria" pitchFamily="18" charset="0"/>
              </a:rPr>
              <a:t>).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7:21 – 23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Anyone who has experienced physical dependence upon anything will affirm that the craving is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never</a:t>
            </a:r>
            <a:r>
              <a:rPr lang="en-US" sz="2800" b="1" dirty="0" smtClean="0">
                <a:latin typeface="Cambria" pitchFamily="18" charset="0"/>
              </a:rPr>
              <a:t> far away.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Treating the body to overcome physical dependence is only a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beginning</a:t>
            </a:r>
            <a:r>
              <a:rPr lang="en-US" sz="2800" b="1" dirty="0" smtClean="0">
                <a:latin typeface="Cambria" pitchFamily="18" charset="0"/>
              </a:rPr>
              <a:t>.  The key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lifelong sobriety or recovery</a:t>
            </a:r>
            <a:r>
              <a:rPr lang="en-US" sz="2800" b="1" dirty="0" smtClean="0">
                <a:latin typeface="Cambria" pitchFamily="18" charset="0"/>
              </a:rPr>
              <a:t> lies in treating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mind</a:t>
            </a:r>
            <a:r>
              <a:rPr lang="en-US" sz="2800" b="1" dirty="0" smtClean="0">
                <a:latin typeface="Cambria" pitchFamily="18" charset="0"/>
              </a:rPr>
              <a:t>, which is itself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lifelong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endeavor</a:t>
            </a:r>
            <a:r>
              <a:rPr lang="en-US" sz="2800" b="1" dirty="0" smtClean="0">
                <a:latin typeface="Cambria" pitchFamily="18" charset="0"/>
              </a:rPr>
              <a:t>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addict is never really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cured.</a:t>
            </a:r>
            <a:r>
              <a:rPr lang="en-US" sz="2800" b="1" dirty="0" smtClean="0">
                <a:latin typeface="Cambria" pitchFamily="18" charset="0"/>
              </a:rPr>
              <a:t>”  The addiction will always be a part of his or her life.  However, addicts can remain “in recovery”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forever</a:t>
            </a:r>
            <a:r>
              <a:rPr lang="en-US" sz="2800" b="1" dirty="0" smtClean="0">
                <a:latin typeface="Cambria" pitchFamily="18" charset="0"/>
              </a:rPr>
              <a:t>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7:21 – 23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8320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All of us are chronically addicted to sin!</a:t>
            </a:r>
            <a:r>
              <a:rPr lang="en-US" sz="2800" b="1" dirty="0" smtClean="0">
                <a:latin typeface="Cambria" pitchFamily="18" charset="0"/>
              </a:rPr>
              <a:t>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Long after we are saved, our bodies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crave</a:t>
            </a:r>
            <a:r>
              <a:rPr lang="en-US" sz="2800" b="1" dirty="0" smtClean="0">
                <a:latin typeface="Cambria" pitchFamily="18" charset="0"/>
              </a:rPr>
              <a:t> that which gave us </a:t>
            </a:r>
            <a:r>
              <a:rPr lang="en-US" sz="2800" b="1" i="1" u="sng" dirty="0" smtClean="0">
                <a:latin typeface="Cambria" pitchFamily="18" charset="0"/>
              </a:rPr>
              <a:t>short-term</a:t>
            </a:r>
            <a:r>
              <a:rPr lang="en-US" sz="2800" b="1" dirty="0" smtClean="0">
                <a:latin typeface="Cambria" pitchFamily="18" charset="0"/>
              </a:rPr>
              <a:t> pleasure and caused </a:t>
            </a:r>
            <a:r>
              <a:rPr lang="en-US" sz="2800" b="1" i="1" u="sng" dirty="0" smtClean="0">
                <a:latin typeface="Cambria" pitchFamily="18" charset="0"/>
              </a:rPr>
              <a:t>long-term</a:t>
            </a:r>
            <a:r>
              <a:rPr lang="en-US" sz="2800" b="1" dirty="0" smtClean="0">
                <a:latin typeface="Cambria" pitchFamily="18" charset="0"/>
              </a:rPr>
              <a:t> anguish.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And the pull to indulge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craving</a:t>
            </a:r>
            <a:r>
              <a:rPr lang="en-US" sz="2800" b="1" dirty="0" smtClean="0">
                <a:latin typeface="Cambria" pitchFamily="18" charset="0"/>
              </a:rPr>
              <a:t> for sin will always be a part of our lives . . . at least until we are freed from </a:t>
            </a:r>
            <a:r>
              <a:rPr lang="en-US" sz="2800" b="1" i="1" dirty="0" smtClean="0">
                <a:latin typeface="Cambria" pitchFamily="18" charset="0"/>
              </a:rPr>
              <a:t>“the body of this death”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7:24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As for the present?  </a:t>
            </a:r>
            <a:r>
              <a:rPr lang="en-US" sz="2800" b="1" i="1" dirty="0" smtClean="0">
                <a:latin typeface="Cambria" pitchFamily="18" charset="0"/>
              </a:rPr>
              <a:t>“Wretched man that I am!”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7:21 – 23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7:24 – 25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1071801"/>
            <a:ext cx="8503920" cy="3323987"/>
          </a:xfrm>
          <a:prstGeom prst="rect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rgbClr val="002060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24</a:t>
            </a:r>
            <a:r>
              <a:rPr lang="en-US" sz="3200" i="1" dirty="0" smtClean="0">
                <a:latin typeface="Georgia" pitchFamily="18" charset="0"/>
              </a:rPr>
              <a:t> O wretched man that I am! who shall deliver me from the body of this death?  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25</a:t>
            </a:r>
            <a:r>
              <a:rPr lang="en-US" sz="3200" i="1" dirty="0" smtClean="0">
                <a:latin typeface="Georgia" pitchFamily="18" charset="0"/>
              </a:rPr>
              <a:t>I thank God through Jesus Christ our Lord. So then with the mind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[Sp]</a:t>
            </a:r>
            <a:r>
              <a:rPr lang="en-US" sz="3200" i="1" dirty="0" smtClean="0">
                <a:latin typeface="Georgia" pitchFamily="18" charset="0"/>
              </a:rPr>
              <a:t>, I myself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[S]</a:t>
            </a:r>
            <a:r>
              <a:rPr lang="en-US" sz="3200" i="1" dirty="0" smtClean="0">
                <a:latin typeface="Georgia" pitchFamily="18" charset="0"/>
              </a:rPr>
              <a:t> serve the law of God; but with the flesh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[B]</a:t>
            </a:r>
            <a:r>
              <a:rPr lang="en-US" sz="3200" i="1" dirty="0" smtClean="0">
                <a:latin typeface="Georgia" pitchFamily="18" charset="0"/>
              </a:rPr>
              <a:t> the law of sin.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638800" y="3657600"/>
            <a:ext cx="9144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05200" y="3200400"/>
            <a:ext cx="9144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86400" y="3200400"/>
            <a:ext cx="13716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Paul’s description of his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personal struggle</a:t>
            </a:r>
            <a:r>
              <a:rPr lang="en-US" sz="2800" b="1" dirty="0" smtClean="0">
                <a:latin typeface="Cambria" pitchFamily="18" charset="0"/>
              </a:rPr>
              <a:t> with the old nature paints a bleak picture of the future for the average Christian.  Wow, if the Apostle Paul felt defeated,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what hope is there for us?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uses the word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“wretched”</a:t>
            </a:r>
            <a:r>
              <a:rPr lang="en-US" sz="2800" b="1" dirty="0" smtClean="0">
                <a:latin typeface="Cambria" pitchFamily="18" charset="0"/>
              </a:rPr>
              <a:t> to describe himself.  Imagine a defeated boxer, after fifteen rounds of pummeling, takes his place in the middle of the ring to hear his defeat announced to the crowd.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7:21 – 23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fight Paul describes has left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wretched</a:t>
            </a:r>
            <a:r>
              <a:rPr lang="en-US" sz="2800" b="1" dirty="0" smtClean="0">
                <a:latin typeface="Cambria" pitchFamily="18" charset="0"/>
              </a:rPr>
              <a:t>.  Unable to defeat his </a:t>
            </a:r>
            <a:r>
              <a:rPr lang="en-US" sz="2800" b="1" i="1" u="sng" dirty="0" smtClean="0">
                <a:latin typeface="Cambria" pitchFamily="18" charset="0"/>
              </a:rPr>
              <a:t>flesh</a:t>
            </a:r>
            <a:r>
              <a:rPr lang="en-US" sz="2800" b="1" dirty="0" smtClean="0">
                <a:latin typeface="Cambria" pitchFamily="18" charset="0"/>
              </a:rPr>
              <a:t> by means of his </a:t>
            </a:r>
            <a:r>
              <a:rPr lang="en-US" sz="2800" b="1" i="1" u="sng" dirty="0" smtClean="0">
                <a:latin typeface="Cambria" pitchFamily="18" charset="0"/>
              </a:rPr>
              <a:t>flesh</a:t>
            </a:r>
            <a:r>
              <a:rPr lang="en-US" sz="2800" b="1" dirty="0" smtClean="0">
                <a:latin typeface="Cambria" pitchFamily="18" charset="0"/>
              </a:rPr>
              <a:t>.  That is, by his own ability – Paul cries out for help.  The apostle asks, </a:t>
            </a:r>
            <a:r>
              <a:rPr lang="en-US" sz="2800" b="1" i="1" dirty="0" smtClean="0">
                <a:latin typeface="Cambria" pitchFamily="18" charset="0"/>
              </a:rPr>
              <a:t>Who will rescue me from this body of death?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recognized that as long as he was in his mortal body he would face the conflict and struggle with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indwelling sin principle</a:t>
            </a:r>
            <a:r>
              <a:rPr lang="en-US" sz="2800" b="1" dirty="0" smtClean="0">
                <a:latin typeface="Cambria" pitchFamily="18" charset="0"/>
              </a:rPr>
              <a:t> and would have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defeat</a:t>
            </a:r>
            <a:r>
              <a:rPr lang="en-US" sz="2800" b="1" dirty="0" smtClean="0">
                <a:latin typeface="Cambria" pitchFamily="18" charset="0"/>
              </a:rPr>
              <a:t> in his own strength.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7:21 – 23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What, </a:t>
            </a:r>
            <a:r>
              <a:rPr lang="en-US" sz="2800" b="1" i="1" dirty="0" smtClean="0">
                <a:latin typeface="Cambria" pitchFamily="18" charset="0"/>
              </a:rPr>
              <a:t>other than death</a:t>
            </a:r>
            <a:r>
              <a:rPr lang="en-US" sz="2800" b="1" dirty="0" smtClean="0">
                <a:latin typeface="Cambria" pitchFamily="18" charset="0"/>
              </a:rPr>
              <a:t>, can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free</a:t>
            </a:r>
            <a:r>
              <a:rPr lang="en-US" sz="2800" b="1" dirty="0" smtClean="0">
                <a:latin typeface="Cambria" pitchFamily="18" charset="0"/>
              </a:rPr>
              <a:t> him [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us</a:t>
            </a:r>
            <a:r>
              <a:rPr lang="en-US" sz="2800" b="1" dirty="0" smtClean="0">
                <a:latin typeface="Cambria" pitchFamily="18" charset="0"/>
              </a:rPr>
              <a:t>] from a body that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craves</a:t>
            </a:r>
            <a:r>
              <a:rPr lang="en-US" sz="2800" b="1" dirty="0" smtClean="0">
                <a:latin typeface="Cambria" pitchFamily="18" charset="0"/>
              </a:rPr>
              <a:t> sin more powerfully than his mind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craves</a:t>
            </a:r>
            <a:r>
              <a:rPr lang="en-US" sz="2800" b="1" dirty="0" smtClean="0">
                <a:latin typeface="Cambria" pitchFamily="18" charset="0"/>
              </a:rPr>
              <a:t> righteousness?  Who will rescue him [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us</a:t>
            </a:r>
            <a:r>
              <a:rPr lang="en-US" sz="2800" b="1" dirty="0" smtClean="0">
                <a:latin typeface="Cambria" pitchFamily="18" charset="0"/>
              </a:rPr>
              <a:t>] from this misery?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answer comes quickly:  </a:t>
            </a:r>
            <a:r>
              <a:rPr lang="en-US" sz="2800" b="1" i="1" dirty="0" smtClean="0">
                <a:latin typeface="Cambria" pitchFamily="18" charset="0"/>
              </a:rPr>
              <a:t>“God through Jesus Christ our Lord”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7:25</a:t>
            </a:r>
            <a:r>
              <a:rPr lang="en-US" sz="2800" b="1" dirty="0" smtClean="0">
                <a:latin typeface="Cambria" pitchFamily="18" charset="0"/>
              </a:rPr>
              <a:t>).  Just as we [believers] are identified with Christ in His death and resurrection by faith; here and now, so we shall join our resurrected and exalted Lord for all eternity in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new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bodies</a:t>
            </a:r>
            <a:r>
              <a:rPr lang="en-US" sz="2800" b="1" dirty="0" smtClean="0">
                <a:latin typeface="Cambria" pitchFamily="18" charset="0"/>
              </a:rPr>
              <a:t>, free forever from the presence of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7:21 – 23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35394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Meanwhile, in this life, Paul concluded, I myself in my mind am a slave to God’s Law, but in the sinful nature a slave to the law of sin.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While awaiting freedom from the presence of     sin, believers still face the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struggle</a:t>
            </a:r>
            <a:r>
              <a:rPr lang="en-US" sz="2800" b="1" dirty="0" smtClean="0">
                <a:latin typeface="Cambria" pitchFamily="18" charset="0"/>
              </a:rPr>
              <a:t> between       their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new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regenerated minds</a:t>
            </a:r>
            <a:r>
              <a:rPr lang="en-US" sz="2800" b="1" dirty="0" smtClean="0">
                <a:latin typeface="Cambria" pitchFamily="18" charset="0"/>
              </a:rPr>
              <a:t> (new natures) and their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old sinful natures</a:t>
            </a:r>
            <a:r>
              <a:rPr lang="en-US" sz="2800" b="1" dirty="0" smtClean="0">
                <a:latin typeface="Cambria" pitchFamily="18" charset="0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7:21 – 23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-Romans-7-24.jpg"/>
          <p:cNvPicPr>
            <a:picLocks noChangeAspect="1"/>
          </p:cNvPicPr>
          <p:nvPr/>
        </p:nvPicPr>
        <p:blipFill>
          <a:blip r:embed="rId2" cstate="print"/>
          <a:srcRect r="2500" b="7965"/>
          <a:stretch>
            <a:fillRect/>
          </a:stretch>
        </p:blipFill>
        <p:spPr>
          <a:xfrm>
            <a:off x="304799" y="1066801"/>
            <a:ext cx="8595360" cy="5448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7:24 – 25</a:t>
            </a:r>
          </a:p>
        </p:txBody>
      </p:sp>
      <p:pic>
        <p:nvPicPr>
          <p:cNvPr id="6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- 24-25 rescue.jpg"/>
          <p:cNvPicPr>
            <a:picLocks noChangeAspect="1"/>
          </p:cNvPicPr>
          <p:nvPr/>
        </p:nvPicPr>
        <p:blipFill>
          <a:blip r:embed="rId2" cstate="print"/>
          <a:srcRect l="2190" t="4800" r="3650" b="1600"/>
          <a:stretch>
            <a:fillRect/>
          </a:stretch>
        </p:blipFill>
        <p:spPr>
          <a:xfrm>
            <a:off x="2209801" y="76199"/>
            <a:ext cx="3886199" cy="6761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2780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Background: </a:t>
            </a:r>
          </a:p>
          <a:p>
            <a:pPr marL="274320" indent="-27432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Growing out of Paul’s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three purposes</a:t>
            </a:r>
            <a:r>
              <a:rPr lang="en-US" sz="2800" b="1" dirty="0" smtClean="0">
                <a:latin typeface="Cambria" pitchFamily="18" charset="0"/>
              </a:rPr>
              <a:t> for writing this letter is the theme of the work.   That is, the presentation of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“gospel”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1:16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More specifically, it’s the</a:t>
            </a:r>
            <a:r>
              <a:rPr lang="en-US" sz="2800" b="1" i="1" dirty="0" smtClean="0">
                <a:latin typeface="Cambria" pitchFamily="18" charset="0"/>
              </a:rPr>
              <a:t> “righteousness from God”</a:t>
            </a:r>
            <a:r>
              <a:rPr lang="en-US" sz="2800" b="1" dirty="0" smtClean="0">
                <a:latin typeface="Cambria" pitchFamily="18" charset="0"/>
              </a:rPr>
              <a:t> which </a:t>
            </a:r>
            <a:r>
              <a:rPr lang="en-US" sz="2800" b="1" i="1" dirty="0" smtClean="0">
                <a:latin typeface="Cambria" pitchFamily="18" charset="0"/>
              </a:rPr>
              <a:t>“is revealed” </a:t>
            </a:r>
            <a:r>
              <a:rPr lang="en-US" sz="2800" b="1" dirty="0" smtClean="0">
                <a:latin typeface="Cambria" pitchFamily="18" charset="0"/>
              </a:rPr>
              <a:t>in that gospel and is understood and appropriated </a:t>
            </a:r>
            <a:r>
              <a:rPr lang="en-US" sz="2800" b="1" i="1" dirty="0" smtClean="0">
                <a:latin typeface="Cambria" pitchFamily="18" charset="0"/>
              </a:rPr>
              <a:t>“by faith from first faith to last faith”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1:17</a:t>
            </a:r>
            <a:r>
              <a:rPr lang="en-US" sz="2800" b="1" dirty="0" smtClean="0">
                <a:latin typeface="Cambria" pitchFamily="18" charset="0"/>
              </a:rPr>
              <a:t>).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 - 25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610600" cy="628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-1 Jes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400"/>
            <a:ext cx="5257800" cy="6553200"/>
          </a:xfrm>
          <a:prstGeom prst="rect">
            <a:avLst/>
          </a:prstGeom>
        </p:spPr>
      </p:pic>
      <p:pic>
        <p:nvPicPr>
          <p:cNvPr id="6" name="Picture 5" descr="7 - 24 Jes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0" y="0"/>
            <a:ext cx="53149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6172200"/>
            <a:ext cx="5334000" cy="523220"/>
          </a:xfrm>
          <a:prstGeom prst="rect">
            <a:avLst/>
          </a:prstGeom>
          <a:noFill/>
          <a:effectLst>
            <a:outerShdw blurRad="76200" dist="38100" dir="12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“I Have Already Overcome”    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NEXT CLASS – 28 April 2021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04800" y="1219200"/>
            <a:ext cx="8534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anchor="ctr" anchorCtr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ln>
                  <a:prstDash val="solid"/>
                </a:ln>
                <a:solidFill>
                  <a:prstClr val="black"/>
                </a:solidFill>
                <a:effectLst>
                  <a:outerShdw blurRad="88000" dist="50800" dir="5040000" algn="tl">
                    <a:srgbClr val="C3986D">
                      <a:tint val="80000"/>
                      <a:satMod val="250000"/>
                      <a:alpha val="45000"/>
                    </a:srgbClr>
                  </a:outerShdw>
                </a:effectLst>
                <a:latin typeface="Britannic Bold" pitchFamily="34" charset="0"/>
                <a:cs typeface="Arial" pitchFamily="34" charset="0"/>
              </a:rPr>
              <a:t>Book of Romans</a:t>
            </a:r>
            <a:endParaRPr lang="en-US" sz="3000" b="1" dirty="0" smtClean="0">
              <a:ln>
                <a:prstDash val="solid"/>
              </a:ln>
              <a:solidFill>
                <a:prstClr val="black"/>
              </a:solidFill>
              <a:effectLst>
                <a:outerShdw blurRad="88000" dist="50800" dir="5040000" algn="tl">
                  <a:srgbClr val="C3986D">
                    <a:tint val="80000"/>
                    <a:satMod val="250000"/>
                    <a:alpha val="45000"/>
                  </a:srgbClr>
                </a:outerShdw>
              </a:effectLst>
              <a:latin typeface="Britannic Bol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81200"/>
            <a:ext cx="8534400" cy="4739759"/>
          </a:xfrm>
          <a:prstGeom prst="rect">
            <a:avLst/>
          </a:prstGeom>
          <a:noFill/>
        </p:spPr>
        <p:txBody>
          <a:bodyPr wrap="square" lIns="0" tIns="91440" rIns="0" bIns="91440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Britannic Bold" pitchFamily="34" charset="0"/>
              </a:rPr>
              <a:t>	</a:t>
            </a:r>
            <a:r>
              <a:rPr lang="en-US" sz="3000" b="1" dirty="0" smtClean="0">
                <a:solidFill>
                  <a:srgbClr val="C00000"/>
                </a:solidFill>
                <a:latin typeface="Britannic Bold" pitchFamily="34" charset="0"/>
              </a:rPr>
              <a:t>Before next class, read the below chapter in the KJV and in one other versions of the Bible, i.e., NKJV, NRSV, NIV, CEV, etc … </a:t>
            </a:r>
          </a:p>
          <a:p>
            <a:pPr marL="7315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Read the entire Chapter 8 – we will study this chapter in three parts</a:t>
            </a:r>
          </a:p>
          <a:p>
            <a:pPr marL="7315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First lesson:  8:1-17  </a:t>
            </a:r>
          </a:p>
          <a:p>
            <a:pPr marL="7315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Other lessons:  8:18-27 and 8:28-39   </a:t>
            </a:r>
            <a:endParaRPr lang="en-US" sz="2800" b="1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9859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Background: 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This </a:t>
            </a:r>
            <a:r>
              <a:rPr lang="en-US" sz="2800" b="1" i="1" dirty="0" smtClean="0">
                <a:latin typeface="Cambria" pitchFamily="18" charset="0"/>
              </a:rPr>
              <a:t>“righteousness from God”</a:t>
            </a:r>
            <a:r>
              <a:rPr lang="en-US" sz="2800" b="1" dirty="0" smtClean="0">
                <a:latin typeface="Cambria" pitchFamily="18" charset="0"/>
              </a:rPr>
              <a:t> is </a:t>
            </a:r>
            <a:r>
              <a:rPr lang="en-US" sz="2800" b="1" i="1" u="sng" dirty="0" smtClean="0">
                <a:latin typeface="Cambria" pitchFamily="18" charset="0"/>
              </a:rPr>
              <a:t>first</a:t>
            </a:r>
            <a:r>
              <a:rPr lang="en-US" sz="2800" b="1" dirty="0" smtClean="0">
                <a:latin typeface="Cambria" pitchFamily="18" charset="0"/>
              </a:rPr>
              <a:t> the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righteousness</a:t>
            </a:r>
            <a:r>
              <a:rPr lang="en-US" sz="2800" b="1" dirty="0" smtClean="0">
                <a:latin typeface="Cambria" pitchFamily="18" charset="0"/>
              </a:rPr>
              <a:t> God Himself possesses and manifests in all His actions; and </a:t>
            </a:r>
            <a:r>
              <a:rPr lang="en-US" sz="2800" b="1" i="1" u="sng" dirty="0" smtClean="0">
                <a:latin typeface="Cambria" pitchFamily="18" charset="0"/>
              </a:rPr>
              <a:t>second</a:t>
            </a:r>
            <a:r>
              <a:rPr lang="en-US" sz="2800" b="1" dirty="0" smtClean="0">
                <a:latin typeface="Cambria" pitchFamily="18" charset="0"/>
              </a:rPr>
              <a:t>, it is the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righteousness</a:t>
            </a:r>
            <a:r>
              <a:rPr lang="en-US" sz="2800" b="1" dirty="0" smtClean="0">
                <a:latin typeface="Cambria" pitchFamily="18" charset="0"/>
              </a:rPr>
              <a:t> that God gives to human beings by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grace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through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faith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This involves an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imputed</a:t>
            </a:r>
            <a:r>
              <a:rPr lang="en-US" sz="2800" b="1" dirty="0" smtClean="0">
                <a:latin typeface="Cambria" pitchFamily="18" charset="0"/>
              </a:rPr>
              <a:t> righteous standing before God </a:t>
            </a:r>
            <a:r>
              <a:rPr lang="en-US" sz="2800" b="1" i="1" dirty="0" smtClean="0">
                <a:latin typeface="Cambria" pitchFamily="18" charset="0"/>
              </a:rPr>
              <a:t>(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justification</a:t>
            </a:r>
            <a:r>
              <a:rPr lang="en-US" sz="2800" b="1" i="1" dirty="0" smtClean="0">
                <a:latin typeface="Cambria" pitchFamily="18" charset="0"/>
              </a:rPr>
              <a:t>)</a:t>
            </a:r>
            <a:r>
              <a:rPr lang="en-US" sz="2800" b="1" dirty="0" smtClean="0">
                <a:latin typeface="Cambria" pitchFamily="18" charset="0"/>
              </a:rPr>
              <a:t> and an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imparted</a:t>
            </a:r>
            <a:r>
              <a:rPr lang="en-US" sz="2800" b="1" dirty="0" smtClean="0">
                <a:latin typeface="Cambria" pitchFamily="18" charset="0"/>
              </a:rPr>
              <a:t> righteous practice and a progressively transformed lifestyle.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41686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Background: 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latter is due to the regenerating and indwelling Holy Spirit </a:t>
            </a:r>
            <a:r>
              <a:rPr lang="en-US" sz="2800" b="1" i="1" dirty="0" smtClean="0">
                <a:latin typeface="Cambria" pitchFamily="18" charset="0"/>
              </a:rPr>
              <a:t>(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regeneration and sanctification</a:t>
            </a:r>
            <a:r>
              <a:rPr lang="en-US" sz="2800" b="1" i="1" dirty="0" smtClean="0">
                <a:latin typeface="Cambria" pitchFamily="18" charset="0"/>
              </a:rPr>
              <a:t>)</a:t>
            </a:r>
            <a:r>
              <a:rPr lang="en-US" sz="2800" b="1" dirty="0" smtClean="0">
                <a:latin typeface="Cambria" pitchFamily="18" charset="0"/>
              </a:rPr>
              <a:t>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Practice is consummated and conformed to standing </a:t>
            </a:r>
            <a:r>
              <a:rPr lang="en-US" sz="2800" b="1" i="1" dirty="0" smtClean="0">
                <a:latin typeface="Cambria" pitchFamily="18" charset="0"/>
              </a:rPr>
              <a:t>(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glorification</a:t>
            </a:r>
            <a:r>
              <a:rPr lang="en-US" sz="2800" b="1" i="1" dirty="0" smtClean="0">
                <a:latin typeface="Cambria" pitchFamily="18" charset="0"/>
              </a:rPr>
              <a:t>)</a:t>
            </a:r>
            <a:r>
              <a:rPr lang="en-US" sz="2800" b="1" dirty="0" smtClean="0">
                <a:latin typeface="Cambria" pitchFamily="18" charset="0"/>
              </a:rPr>
              <a:t> when a believer in Jesus Christ through death and resurrection or through translation — </a:t>
            </a:r>
            <a:r>
              <a:rPr lang="en-US" sz="2800" b="1" i="1" dirty="0" smtClean="0">
                <a:latin typeface="Cambria" pitchFamily="18" charset="0"/>
              </a:rPr>
              <a:t>“our adoption as sons, the redemption of our bodies”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8:23</a:t>
            </a:r>
            <a:r>
              <a:rPr lang="en-US" sz="2800" b="1" dirty="0" smtClean="0">
                <a:latin typeface="Cambria" pitchFamily="18" charset="0"/>
              </a:rPr>
              <a:t>) — stands in the presence of God </a:t>
            </a:r>
            <a:r>
              <a:rPr lang="en-US" sz="2800" b="1" i="1" dirty="0" smtClean="0">
                <a:latin typeface="Cambria" pitchFamily="18" charset="0"/>
              </a:rPr>
              <a:t>“conformed to the likeness of His Son”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8:29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- 14 tug of 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533400"/>
            <a:ext cx="8805333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5791200"/>
            <a:ext cx="9144000" cy="830997"/>
          </a:xfrm>
          <a:prstGeom prst="rect">
            <a:avLst/>
          </a:prstGeom>
          <a:noFill/>
          <a:effectLst>
            <a:outerShdw blurRad="127000" dist="38100" dir="4200000" algn="ctr" rotWithShape="0">
              <a:srgbClr val="FFFF00">
                <a:alpha val="97000"/>
              </a:srgb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63500" dir="2400000" sx="101000" sy="101000" algn="tl">
                    <a:srgbClr val="FFC000">
                      <a:alpha val="70000"/>
                    </a:srgbClr>
                  </a:outerShdw>
                </a:effectLst>
                <a:latin typeface="Gabriola" pitchFamily="82" charset="0"/>
              </a:rPr>
              <a:t>Portrait of a Struggling Christian</a:t>
            </a:r>
            <a:endParaRPr lang="en-US" sz="4800" b="1" dirty="0">
              <a:solidFill>
                <a:srgbClr val="C00000"/>
              </a:solidFill>
              <a:effectLst>
                <a:outerShdw blurRad="38100" dist="63500" dir="2400000" sx="101000" sy="101000" algn="tl">
                  <a:srgbClr val="FFC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0321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Here, 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Chapter 7</a:t>
            </a:r>
            <a:r>
              <a:rPr lang="en-US" sz="2800" b="1" dirty="0" smtClean="0">
                <a:latin typeface="Cambria" pitchFamily="18" charset="0"/>
              </a:rPr>
              <a:t>, Paul discusses how the law of God applies to and affects the three kinds of men: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NATURAL</a:t>
            </a:r>
            <a:r>
              <a:rPr lang="en-US" sz="3200" b="1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latin typeface="Cambria" pitchFamily="18" charset="0"/>
              </a:rPr>
              <a:t>– Lost and unsaved, sins are unforgiven, and he is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lead</a:t>
            </a:r>
            <a:r>
              <a:rPr lang="en-US" sz="2800" b="1" dirty="0" smtClean="0">
                <a:latin typeface="Cambria" pitchFamily="18" charset="0"/>
              </a:rPr>
              <a:t> by the dictates of this world. </a:t>
            </a:r>
            <a:endParaRPr lang="en-US" sz="3200" b="1" dirty="0" smtClean="0">
              <a:latin typeface="Cambria" pitchFamily="18" charset="0"/>
            </a:endParaRP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</a:t>
            </a:r>
            <a:r>
              <a:rPr lang="en-US" sz="2800" b="1" dirty="0" smtClean="0">
                <a:latin typeface="Cambria" pitchFamily="18" charset="0"/>
              </a:rPr>
              <a:t> – Jesus saves, sins are forgiven, and he is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lead</a:t>
            </a:r>
            <a:r>
              <a:rPr lang="en-US" sz="2800" b="1" dirty="0" smtClean="0">
                <a:latin typeface="Cambria" pitchFamily="18" charset="0"/>
              </a:rPr>
              <a:t> and guided by the Holy Spirit.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CARNAL</a:t>
            </a:r>
            <a:r>
              <a:rPr lang="en-US" sz="2800" b="1" dirty="0" smtClean="0">
                <a:latin typeface="Cambria" pitchFamily="18" charset="0"/>
              </a:rPr>
              <a:t> – Jesus saves, sins are unconfessed and unforgiven, and he is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lead</a:t>
            </a:r>
            <a:r>
              <a:rPr lang="en-US" sz="2800" b="1" dirty="0" smtClean="0">
                <a:latin typeface="Cambria" pitchFamily="18" charset="0"/>
              </a:rPr>
              <a:t> by his flesh.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7:14</a:t>
            </a: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– 25</a:t>
            </a: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Britannic Bold" pitchFamily="34" charset="0"/>
              </a:rPr>
              <a:t>BODY</a:t>
            </a:r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1143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Britannic Bold" pitchFamily="34" charset="0"/>
              </a:rPr>
              <a:t>SOUL</a:t>
            </a:r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1143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Britannic Bold" pitchFamily="34" charset="0"/>
              </a:rPr>
              <a:t>SPIRIT</a:t>
            </a:r>
            <a:r>
              <a:rPr lang="en-US" dirty="0" smtClean="0"/>
              <a:t>                  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1400" y="1828800"/>
            <a:ext cx="1828800" cy="329443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Heart Outline-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53200" y="1905000"/>
            <a:ext cx="1828800" cy="2034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Brain Outline-3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3400" y="1905000"/>
            <a:ext cx="1961804" cy="1936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09600" y="419100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Taste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Touch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Sight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Smell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Hearing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5334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Intellect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Will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Emotions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41910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Seat of the Holy Spirit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33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“Dust of the Ground”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533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“Living Soul”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533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“Breath of Life”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37385</TotalTime>
  <Words>2537</Words>
  <Application>Microsoft Office PowerPoint</Application>
  <PresentationFormat>On-screen Show (4:3)</PresentationFormat>
  <Paragraphs>191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Trek</vt:lpstr>
      <vt:lpstr>1_Trek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“Getting What You Give”</dc:title>
  <dc:creator>Pastor CALundy</dc:creator>
  <cp:lastModifiedBy>Pastor CALundy</cp:lastModifiedBy>
  <cp:revision>6816</cp:revision>
  <dcterms:created xsi:type="dcterms:W3CDTF">2016-10-08T19:35:00Z</dcterms:created>
  <dcterms:modified xsi:type="dcterms:W3CDTF">2021-04-19T20:05:19Z</dcterms:modified>
</cp:coreProperties>
</file>