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56"/>
  </p:notesMasterIdLst>
  <p:sldIdLst>
    <p:sldId id="1659" r:id="rId3"/>
    <p:sldId id="2197" r:id="rId4"/>
    <p:sldId id="2201" r:id="rId5"/>
    <p:sldId id="2298" r:id="rId6"/>
    <p:sldId id="2315" r:id="rId7"/>
    <p:sldId id="2316" r:id="rId8"/>
    <p:sldId id="2317" r:id="rId9"/>
    <p:sldId id="2318" r:id="rId10"/>
    <p:sldId id="2319" r:id="rId11"/>
    <p:sldId id="2320" r:id="rId12"/>
    <p:sldId id="2321" r:id="rId13"/>
    <p:sldId id="2262" r:id="rId14"/>
    <p:sldId id="2322" r:id="rId15"/>
    <p:sldId id="2323" r:id="rId16"/>
    <p:sldId id="2292" r:id="rId17"/>
    <p:sldId id="2306" r:id="rId18"/>
    <p:sldId id="2334" r:id="rId19"/>
    <p:sldId id="2266" r:id="rId20"/>
    <p:sldId id="2335" r:id="rId21"/>
    <p:sldId id="2337" r:id="rId22"/>
    <p:sldId id="2338" r:id="rId23"/>
    <p:sldId id="2361" r:id="rId24"/>
    <p:sldId id="2324" r:id="rId25"/>
    <p:sldId id="2327" r:id="rId26"/>
    <p:sldId id="2339" r:id="rId27"/>
    <p:sldId id="2340" r:id="rId28"/>
    <p:sldId id="2325" r:id="rId29"/>
    <p:sldId id="2341" r:id="rId30"/>
    <p:sldId id="2342" r:id="rId31"/>
    <p:sldId id="2166" r:id="rId32"/>
    <p:sldId id="2331" r:id="rId33"/>
    <p:sldId id="2343" r:id="rId34"/>
    <p:sldId id="2345" r:id="rId35"/>
    <p:sldId id="2344" r:id="rId36"/>
    <p:sldId id="2333" r:id="rId37"/>
    <p:sldId id="2346" r:id="rId38"/>
    <p:sldId id="2347" r:id="rId39"/>
    <p:sldId id="2348" r:id="rId40"/>
    <p:sldId id="2349" r:id="rId41"/>
    <p:sldId id="2332" r:id="rId42"/>
    <p:sldId id="2350" r:id="rId43"/>
    <p:sldId id="2351" r:id="rId44"/>
    <p:sldId id="2352" r:id="rId45"/>
    <p:sldId id="2354" r:id="rId46"/>
    <p:sldId id="2355" r:id="rId47"/>
    <p:sldId id="2356" r:id="rId48"/>
    <p:sldId id="2358" r:id="rId49"/>
    <p:sldId id="2359" r:id="rId50"/>
    <p:sldId id="2357" r:id="rId51"/>
    <p:sldId id="2360" r:id="rId52"/>
    <p:sldId id="2330" r:id="rId53"/>
    <p:sldId id="1888" r:id="rId54"/>
    <p:sldId id="189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DC"/>
    <a:srgbClr val="F74BBA"/>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96" autoAdjust="0"/>
    <p:restoredTop sz="86436"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4/26/2021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53</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4/26/2021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4/26/2021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4/26/2021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4/26/2021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4/26/2021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4/26/2021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4/26/2021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4/26/2021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4/26/2021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4/26/2021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4/26/2021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4/26/2021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4/26/2021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4/26/2021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4/26/2021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4/26/2021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4/26/2021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4/26/2021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4/26/2021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4/26/2021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 Talk About Our Walk</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8:1  – 17</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28 April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15</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339923"/>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And as we engage in personal piety, fellowship with other believers, and engage the world at large in the name of Christ—as we come to know Him more intimately—the Holy Spirit will do what only He can do: make us more like our Savior.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As the moon reflects the light of the sun, yet has no light of its own, so we will shine with God’s radiance as we live in proximity to His Son.       </a:t>
            </a:r>
            <a:r>
              <a:rPr lang="en-US" sz="2800" b="1" i="1" dirty="0" smtClean="0">
                <a:effectLst>
                  <a:outerShdw blurRad="38100" dist="38100" dir="2700000" algn="tl">
                    <a:srgbClr val="000000">
                      <a:alpha val="43137"/>
                    </a:srgbClr>
                  </a:outerShdw>
                </a:effectLst>
                <a:latin typeface="Cambria" pitchFamily="18" charset="0"/>
              </a:rPr>
              <a:t>Now, that is a worthy pursuit</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85000"/>
          </a:srgbClr>
        </a:solidFill>
        <a:effectLst/>
      </p:bgPr>
    </p:bg>
    <p:spTree>
      <p:nvGrpSpPr>
        <p:cNvPr id="1" name=""/>
        <p:cNvGrpSpPr/>
        <p:nvPr/>
      </p:nvGrpSpPr>
      <p:grpSpPr>
        <a:xfrm>
          <a:off x="0" y="0"/>
          <a:ext cx="0" cy="0"/>
          <a:chOff x="0" y="0"/>
          <a:chExt cx="0" cy="0"/>
        </a:xfrm>
      </p:grpSpPr>
      <p:pic>
        <p:nvPicPr>
          <p:cNvPr id="2" name="Picture 1" descr="8 - 1 condemnation (2).jpg"/>
          <p:cNvPicPr>
            <a:picLocks noChangeAspect="1"/>
          </p:cNvPicPr>
          <p:nvPr/>
        </p:nvPicPr>
        <p:blipFill>
          <a:blip r:embed="rId2" cstate="print"/>
          <a:srcRect l="2561" t="3279" r="2459" b="3279"/>
          <a:stretch>
            <a:fillRect/>
          </a:stretch>
        </p:blipFill>
        <p:spPr>
          <a:xfrm>
            <a:off x="304800" y="1066800"/>
            <a:ext cx="8537074" cy="4724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662815"/>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Overview: </a:t>
            </a:r>
          </a:p>
          <a:p>
            <a:pPr marL="274320" indent="-274320">
              <a:spcAft>
                <a:spcPts val="24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Chapter 7</a:t>
            </a:r>
            <a:r>
              <a:rPr lang="en-US" sz="2800" b="1" dirty="0" smtClean="0">
                <a:latin typeface="Cambria" pitchFamily="18" charset="0"/>
              </a:rPr>
              <a:t>, Paul described the dilemma of a man who becomes a prisoner of the law of sin which is in the members of his body.  </a:t>
            </a:r>
          </a:p>
          <a:p>
            <a:pPr marL="274320" indent="-274320">
              <a:spcAft>
                <a:spcPts val="2400"/>
              </a:spcAft>
              <a:buFont typeface="Arial" pitchFamily="34" charset="0"/>
              <a:buChar char="•"/>
            </a:pPr>
            <a:r>
              <a:rPr lang="en-US" sz="2800" b="1" dirty="0" smtClean="0">
                <a:latin typeface="Cambria" pitchFamily="18" charset="0"/>
              </a:rPr>
              <a:t>In those last few verses, Paul made reference to the hope of liberation made possible by God through Jesus Christ. </a:t>
            </a:r>
          </a:p>
          <a:p>
            <a:pPr marL="274320" indent="-274320">
              <a:spcAft>
                <a:spcPts val="24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Chapter 8</a:t>
            </a:r>
            <a:r>
              <a:rPr lang="en-US" sz="2800" b="1" dirty="0" smtClean="0">
                <a:latin typeface="Cambria" pitchFamily="18" charset="0"/>
              </a:rPr>
              <a:t>, Paul amplifies on the freedom from sin found in Jesus Christ.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17</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27546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Overview: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 for those in Christ who are walking according to the Spirit, there is no condemnation for sin, for the death of Christ for sin has set us free from the law of sin and death by fulfilling the requirement of the law (</a:t>
            </a:r>
            <a:r>
              <a:rPr lang="en-US" sz="2800" b="1" dirty="0" smtClean="0">
                <a:effectLst>
                  <a:outerShdw blurRad="38100" dist="38100" dir="2700000" algn="tl">
                    <a:srgbClr val="000000">
                      <a:alpha val="43137"/>
                    </a:srgbClr>
                  </a:outerShdw>
                </a:effectLst>
                <a:latin typeface="Cambria" pitchFamily="18" charset="0"/>
              </a:rPr>
              <a:t>8:1-4</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17</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24151"/>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Overview: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 by setting our minds on the things of the Spirit and not the flesh, we are able to enjoy life and peace, pleasing God (</a:t>
            </a:r>
            <a:r>
              <a:rPr lang="en-US" sz="2800" b="1" dirty="0" smtClean="0">
                <a:effectLst>
                  <a:outerShdw blurRad="38100" dist="38100" dir="2700000" algn="tl">
                    <a:srgbClr val="000000">
                      <a:alpha val="43137"/>
                    </a:srgbClr>
                  </a:outerShdw>
                </a:effectLst>
                <a:latin typeface="Cambria" pitchFamily="18" charset="0"/>
              </a:rPr>
              <a:t>8:5-8</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and . . .</a:t>
            </a:r>
            <a:r>
              <a:rPr lang="en-US" sz="2800" b="1" dirty="0" smtClean="0">
                <a:latin typeface="Cambria" pitchFamily="18" charset="0"/>
              </a:rPr>
              <a:t>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THIRD</a:t>
            </a:r>
            <a:r>
              <a:rPr lang="en-US" sz="2800" b="1" dirty="0" smtClean="0">
                <a:latin typeface="Cambria" pitchFamily="18" charset="0"/>
              </a:rPr>
              <a:t> – we now enjoy the indwelling of the Spirit of God, by whom we can put to death the deeds of the body and enjoy both present and future blessings as the children of God (</a:t>
            </a:r>
            <a:r>
              <a:rPr lang="en-US" sz="2800" b="1" dirty="0" smtClean="0">
                <a:effectLst>
                  <a:outerShdw blurRad="38100" dist="38100" dir="2700000" algn="tl">
                    <a:srgbClr val="000000">
                      <a:alpha val="43137"/>
                    </a:srgbClr>
                  </a:outerShdw>
                </a:effectLst>
                <a:latin typeface="Cambria" pitchFamily="18" charset="0"/>
              </a:rPr>
              <a:t>8:9-17</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17</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25000"/>
          </a:schemeClr>
        </a:solidFill>
        <a:effectLst/>
      </p:bgPr>
    </p:bg>
    <p:spTree>
      <p:nvGrpSpPr>
        <p:cNvPr id="1" name=""/>
        <p:cNvGrpSpPr/>
        <p:nvPr/>
      </p:nvGrpSpPr>
      <p:grpSpPr>
        <a:xfrm>
          <a:off x="0" y="0"/>
          <a:ext cx="0" cy="0"/>
          <a:chOff x="0" y="0"/>
          <a:chExt cx="0" cy="0"/>
        </a:xfrm>
      </p:grpSpPr>
      <p:pic>
        <p:nvPicPr>
          <p:cNvPr id="3" name="Picture 2" descr="8 - 1 text.jpg"/>
          <p:cNvPicPr>
            <a:picLocks noChangeAspect="1"/>
          </p:cNvPicPr>
          <p:nvPr/>
        </p:nvPicPr>
        <p:blipFill>
          <a:blip r:embed="rId2" cstate="print"/>
          <a:srcRect l="15152" r="5050"/>
          <a:stretch>
            <a:fillRect/>
          </a:stretch>
        </p:blipFill>
        <p:spPr>
          <a:xfrm>
            <a:off x="457200" y="609600"/>
            <a:ext cx="8339117" cy="5486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Like Paul, we eventually discover our own </a:t>
            </a:r>
            <a:r>
              <a:rPr lang="en-US" sz="2800" b="1" dirty="0" smtClean="0">
                <a:effectLst>
                  <a:outerShdw blurRad="38100" dist="38100" dir="2700000" algn="tl">
                    <a:srgbClr val="000000">
                      <a:alpha val="43137"/>
                    </a:srgbClr>
                  </a:outerShdw>
                </a:effectLst>
                <a:latin typeface="Cambria" pitchFamily="18" charset="0"/>
              </a:rPr>
              <a:t>“wretchedness”</a:t>
            </a:r>
            <a:r>
              <a:rPr lang="en-US" sz="2800" b="1" dirty="0" smtClean="0">
                <a:latin typeface="Cambria" pitchFamily="18" charset="0"/>
              </a:rPr>
              <a:t> in our Christian journey, defeated, ashamed, and guilt-ridden.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Regrettably, some teach that Christians are left to wrestle the flesh on their own until Judgment Day, at which time a tape of their miserable failures will be played for all to see just as the pearly gates open to receive them.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Saved by grace, but sanctified by works?               </a:t>
            </a:r>
            <a:r>
              <a:rPr lang="en-US" sz="2800" b="1" i="1" dirty="0" smtClean="0">
                <a:effectLst>
                  <a:outerShdw blurRad="38100" dist="38100" dir="2700000" algn="tl">
                    <a:srgbClr val="000000">
                      <a:alpha val="43137"/>
                    </a:srgbClr>
                  </a:outerShdw>
                </a:effectLst>
                <a:latin typeface="Cambria" pitchFamily="18" charset="0"/>
              </a:rPr>
              <a:t>That’s not good news.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This is the cardinal truth of every believer’s new life “</a:t>
            </a:r>
            <a:r>
              <a:rPr lang="en-US" sz="2800" b="1" dirty="0" smtClean="0">
                <a:effectLst>
                  <a:outerShdw blurRad="38100" dist="38100" dir="2700000" algn="tl">
                    <a:srgbClr val="000000">
                      <a:alpha val="43137"/>
                    </a:srgbClr>
                  </a:outerShdw>
                </a:effectLst>
                <a:latin typeface="Cambria" pitchFamily="18" charset="0"/>
              </a:rPr>
              <a:t>in Christ</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“Therefore there is now no condemnation for those who are in Christ Jesus.”</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This is the truth on which we </a:t>
            </a:r>
            <a:r>
              <a:rPr lang="en-US" sz="2800" b="1" u="sng" dirty="0" smtClean="0">
                <a:effectLst>
                  <a:outerShdw blurRad="38100" dist="38100" dir="2700000" algn="tl">
                    <a:srgbClr val="000000">
                      <a:alpha val="43137"/>
                    </a:srgbClr>
                  </a:outerShdw>
                </a:effectLst>
                <a:latin typeface="Cambria" pitchFamily="18" charset="0"/>
              </a:rPr>
              <a:t>stand</a:t>
            </a:r>
            <a:r>
              <a:rPr lang="en-US" sz="2800" b="1" dirty="0" smtClean="0">
                <a:latin typeface="Cambria" pitchFamily="18" charset="0"/>
              </a:rPr>
              <a:t>, by which    we </a:t>
            </a:r>
            <a:r>
              <a:rPr lang="en-US" sz="2800" b="1" u="sng" dirty="0" smtClean="0">
                <a:effectLst>
                  <a:outerShdw blurRad="38100" dist="38100" dir="2700000" algn="tl">
                    <a:srgbClr val="000000">
                      <a:alpha val="43137"/>
                    </a:srgbClr>
                  </a:outerShdw>
                </a:effectLst>
                <a:latin typeface="Cambria" pitchFamily="18" charset="0"/>
              </a:rPr>
              <a:t>live</a:t>
            </a:r>
            <a:r>
              <a:rPr lang="en-US" sz="2800" b="1" dirty="0" smtClean="0">
                <a:latin typeface="Cambria" pitchFamily="18" charset="0"/>
              </a:rPr>
              <a:t>, and through which we ultimately     achieve </a:t>
            </a:r>
            <a:r>
              <a:rPr lang="en-US" sz="2800" b="1" u="sng" dirty="0" smtClean="0">
                <a:effectLst>
                  <a:outerShdw blurRad="38100" dist="38100" dir="2700000" algn="tl">
                    <a:srgbClr val="000000">
                      <a:alpha val="43137"/>
                    </a:srgbClr>
                  </a:outerShdw>
                </a:effectLst>
                <a:latin typeface="Cambria" pitchFamily="18" charset="0"/>
              </a:rPr>
              <a:t>victory</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We have reached a significant turning point in Romans.  From this place forward, the journey will be frequently challenging and sometimes confusing, but never exasperating.  From this vantage point, the good news only gets better.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34400" cy="5278368"/>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900" b="1" baseline="30000" dirty="0" smtClean="0">
                <a:effectLst>
                  <a:outerShdw blurRad="38100" dist="38100" dir="2700000" algn="tl">
                    <a:srgbClr val="000000">
                      <a:alpha val="43137"/>
                    </a:srgbClr>
                  </a:outerShdw>
                </a:effectLst>
                <a:latin typeface="Georgia" pitchFamily="18" charset="0"/>
              </a:rPr>
              <a:t>1</a:t>
            </a:r>
            <a:r>
              <a:rPr lang="en-US" sz="2900" i="1" dirty="0" smtClean="0">
                <a:latin typeface="Georgia" pitchFamily="18" charset="0"/>
              </a:rPr>
              <a:t>There is therefore now no condemnation to them which are in Christ Jesus, who walk not after the flesh, but after the Spirit.  2For the law of the Spirit of life in Christ Jesus hath made me free from the law of sin and death.  3For what the law could not do, in that it was weak through the flesh, God sending his own Son in the likeness of sinful flesh, and for sin, condemned sin in the flesh:  4That the righteousness of the law might be fulfilled in us, who walk not after the flesh, but after the Spirit. </a:t>
            </a:r>
          </a:p>
        </p:txBody>
      </p:sp>
      <p:cxnSp>
        <p:nvCxnSpPr>
          <p:cNvPr id="15" name="Straight Connector 14"/>
          <p:cNvCxnSpPr/>
          <p:nvPr/>
        </p:nvCxnSpPr>
        <p:spPr>
          <a:xfrm>
            <a:off x="4953000" y="1676400"/>
            <a:ext cx="22860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3505200" y="2590800"/>
            <a:ext cx="10058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953000" y="4343400"/>
            <a:ext cx="6400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7391400" y="2971800"/>
            <a:ext cx="7315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3276600" y="5257800"/>
            <a:ext cx="21945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Remember the word </a:t>
            </a:r>
            <a:r>
              <a:rPr lang="en-US" sz="2800" b="1" i="1" dirty="0" smtClean="0">
                <a:effectLst>
                  <a:outerShdw blurRad="38100" dist="38100" dir="2700000" algn="tl">
                    <a:srgbClr val="000000">
                      <a:alpha val="43137"/>
                    </a:srgbClr>
                  </a:outerShdw>
                </a:effectLst>
                <a:latin typeface="Cambria" pitchFamily="18" charset="0"/>
              </a:rPr>
              <a:t>“therefore”</a:t>
            </a:r>
            <a:r>
              <a:rPr lang="en-US" sz="2800" b="1" dirty="0" smtClean="0">
                <a:latin typeface="Cambria" pitchFamily="18" charset="0"/>
              </a:rPr>
              <a:t> connects us to the previous thought of (</a:t>
            </a:r>
            <a:r>
              <a:rPr lang="en-US" sz="2800" b="1" dirty="0" smtClean="0">
                <a:effectLst>
                  <a:outerShdw blurRad="38100" dist="38100" dir="2700000" algn="tl">
                    <a:srgbClr val="000000">
                      <a:alpha val="43137"/>
                    </a:srgbClr>
                  </a:outerShdw>
                </a:effectLst>
                <a:latin typeface="Cambria" pitchFamily="18" charset="0"/>
              </a:rPr>
              <a:t>7:24</a:t>
            </a:r>
            <a:r>
              <a:rPr lang="en-US" sz="2800" b="1" dirty="0" smtClean="0">
                <a:latin typeface="Cambria" pitchFamily="18" charset="0"/>
              </a:rPr>
              <a:t>).  In Paul’s lonely and futile struggle against the flesh, he cried out, </a:t>
            </a:r>
            <a:r>
              <a:rPr lang="en-US" sz="2800" b="1" i="1" dirty="0" smtClean="0">
                <a:latin typeface="Cambria" pitchFamily="18" charset="0"/>
              </a:rPr>
              <a:t>“Who will set me free from the body of this death?”</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And the answer came: </a:t>
            </a:r>
            <a:r>
              <a:rPr lang="en-US" sz="2800" b="1" i="1" dirty="0" smtClean="0">
                <a:latin typeface="Cambria" pitchFamily="18" charset="0"/>
              </a:rPr>
              <a:t>“God through Jesus Christ our Lord will set me free from the body of this death”</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7:25</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Notice </a:t>
            </a:r>
            <a:r>
              <a:rPr lang="en-US" sz="2800" b="1" i="1" u="sng" dirty="0" smtClean="0">
                <a:latin typeface="Cambria" pitchFamily="18" charset="0"/>
              </a:rPr>
              <a:t>three</a:t>
            </a:r>
            <a:r>
              <a:rPr lang="en-US" sz="2800" b="1" i="1" dirty="0" smtClean="0">
                <a:latin typeface="Cambria" pitchFamily="18" charset="0"/>
              </a:rPr>
              <a:t> </a:t>
            </a:r>
            <a:r>
              <a:rPr lang="en-US" sz="2800" b="1" i="1" u="sng" dirty="0" smtClean="0">
                <a:latin typeface="Cambria" pitchFamily="18" charset="0"/>
              </a:rPr>
              <a:t>crucial</a:t>
            </a:r>
            <a:r>
              <a:rPr lang="en-US" sz="2800" b="1" i="1" dirty="0" smtClean="0">
                <a:latin typeface="Cambria" pitchFamily="18" charset="0"/>
              </a:rPr>
              <a:t> </a:t>
            </a:r>
            <a:r>
              <a:rPr lang="en-US" sz="2800" b="1" i="1" u="sng" dirty="0" smtClean="0">
                <a:latin typeface="Cambria" pitchFamily="18" charset="0"/>
              </a:rPr>
              <a:t>truths</a:t>
            </a:r>
            <a:r>
              <a:rPr lang="en-US" sz="2800" b="1" dirty="0" smtClean="0">
                <a:latin typeface="Cambria" pitchFamily="18" charset="0"/>
              </a:rPr>
              <a:t> derived from </a:t>
            </a:r>
            <a:r>
              <a:rPr lang="en-US" sz="2800" b="1" dirty="0" smtClean="0">
                <a:effectLst>
                  <a:outerShdw blurRad="38100" dist="38100" dir="2700000" algn="tl">
                    <a:srgbClr val="000000">
                      <a:alpha val="43137"/>
                    </a:srgbClr>
                  </a:outerShdw>
                </a:effectLst>
                <a:latin typeface="Cambria" pitchFamily="18" charset="0"/>
              </a:rPr>
              <a:t>8:1-4</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02425" y="3105895"/>
            <a:ext cx="5879298"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andara" pitchFamily="34" charset="0"/>
              </a:rPr>
              <a:t>“A Talk About Our Walk”</a:t>
            </a:r>
            <a:endParaRPr lang="en-US" sz="2800" dirty="0">
              <a:effectLst>
                <a:outerShdw blurRad="38100" dist="38100" dir="2700000" algn="tl">
                  <a:srgbClr val="000000">
                    <a:alpha val="43137"/>
                  </a:srgbClr>
                </a:outerShdw>
              </a:effectLst>
              <a:latin typeface="Candar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55422"/>
          </a:xfrm>
          <a:prstGeom prst="rect">
            <a:avLst/>
          </a:prstGeom>
          <a:noFill/>
          <a:effectLst/>
        </p:spPr>
        <p:txBody>
          <a:bodyPr wrap="square" rtlCol="0">
            <a:spAutoFit/>
          </a:bodyPr>
          <a:lstStyle/>
          <a:p>
            <a:pPr marL="274320" lvl="1"/>
            <a:r>
              <a:rPr lang="en-US" sz="2400" b="1" dirty="0" smtClean="0">
                <a:effectLst>
                  <a:outerShdw blurRad="38100" dist="38100" dir="2700000" algn="tl">
                    <a:srgbClr val="000000">
                      <a:alpha val="43137"/>
                    </a:srgbClr>
                  </a:outerShdw>
                </a:effectLst>
                <a:latin typeface="Cambria" pitchFamily="18" charset="0"/>
              </a:rPr>
              <a:t>[1]</a:t>
            </a:r>
            <a:r>
              <a:rPr lang="en-US" sz="2800" b="1" dirty="0" smtClean="0">
                <a:latin typeface="Cambria" pitchFamily="18" charset="0"/>
              </a:rPr>
              <a:t> We are eternally  secure, </a:t>
            </a:r>
            <a:r>
              <a:rPr lang="en-US" sz="2800" b="1" i="1" u="sng" dirty="0" smtClean="0">
                <a:effectLst>
                  <a:outerShdw blurRad="38100" dist="38100" dir="2700000" algn="tl">
                    <a:srgbClr val="000000">
                      <a:alpha val="43137"/>
                    </a:srgbClr>
                  </a:outerShdw>
                </a:effectLst>
                <a:latin typeface="Cambria" pitchFamily="18" charset="0"/>
              </a:rPr>
              <a:t>now</a:t>
            </a:r>
            <a:r>
              <a:rPr lang="en-US" sz="2800" b="1" dirty="0" smtClean="0">
                <a:latin typeface="Cambria" pitchFamily="18" charset="0"/>
              </a:rPr>
              <a:t> as well as when we face judgment (</a:t>
            </a:r>
            <a:r>
              <a:rPr lang="en-US" sz="2800" b="1" dirty="0" smtClean="0">
                <a:effectLst>
                  <a:outerShdw blurRad="38100" dist="38100" dir="2700000" algn="tl">
                    <a:srgbClr val="000000">
                      <a:alpha val="43137"/>
                    </a:srgbClr>
                  </a:outerShdw>
                </a:effectLst>
                <a:latin typeface="Cambria" pitchFamily="18" charset="0"/>
              </a:rPr>
              <a:t>8:1</a:t>
            </a:r>
            <a:r>
              <a:rPr lang="en-US" sz="2800" b="1" dirty="0" smtClean="0">
                <a:latin typeface="Cambria" pitchFamily="18" charset="0"/>
              </a:rPr>
              <a:t>).  God has officially declared our justification, and He never rescinds His Word. </a:t>
            </a:r>
          </a:p>
          <a:p>
            <a:pPr marL="274320" indent="-274320">
              <a:buFont typeface="Arial" pitchFamily="34" charset="0"/>
              <a:buChar char="•"/>
            </a:pPr>
            <a:endParaRPr lang="en-US" sz="2800" b="1" dirty="0" smtClean="0">
              <a:latin typeface="Cambria" pitchFamily="18" charset="0"/>
            </a:endParaRPr>
          </a:p>
          <a:p>
            <a:pPr marL="274320" lvl="1"/>
            <a:r>
              <a:rPr lang="en-US" sz="2400" b="1" dirty="0" smtClean="0">
                <a:effectLst>
                  <a:outerShdw blurRad="38100" dist="38100" dir="2700000" algn="tl">
                    <a:srgbClr val="000000">
                      <a:alpha val="43137"/>
                    </a:srgbClr>
                  </a:outerShdw>
                </a:effectLst>
                <a:latin typeface="Cambria" pitchFamily="18" charset="0"/>
              </a:rPr>
              <a:t>[2]</a:t>
            </a:r>
            <a:r>
              <a:rPr lang="en-US" sz="2800" b="1" dirty="0" smtClean="0">
                <a:latin typeface="Cambria" pitchFamily="18" charset="0"/>
              </a:rPr>
              <a:t> We are internally free from the control of sin, </a:t>
            </a:r>
            <a:r>
              <a:rPr lang="en-US" sz="2800" b="1" i="1" u="sng" dirty="0" smtClean="0">
                <a:effectLst>
                  <a:outerShdw blurRad="38100" dist="38100" dir="2700000" algn="tl">
                    <a:srgbClr val="000000">
                      <a:alpha val="43137"/>
                    </a:srgbClr>
                  </a:outerShdw>
                </a:effectLst>
                <a:latin typeface="Cambria" pitchFamily="18" charset="0"/>
              </a:rPr>
              <a:t>now</a:t>
            </a:r>
            <a:r>
              <a:rPr lang="en-US" sz="2800" b="1" dirty="0" smtClean="0">
                <a:latin typeface="Cambria" pitchFamily="18" charset="0"/>
              </a:rPr>
              <a:t> as well as when we get to heaven (</a:t>
            </a:r>
            <a:r>
              <a:rPr lang="en-US" sz="2800" b="1" dirty="0" smtClean="0">
                <a:effectLst>
                  <a:outerShdw blurRad="38100" dist="38100" dir="2700000" algn="tl">
                    <a:srgbClr val="000000">
                      <a:alpha val="43137"/>
                    </a:srgbClr>
                  </a:outerShdw>
                </a:effectLst>
                <a:latin typeface="Cambria" pitchFamily="18" charset="0"/>
              </a:rPr>
              <a:t>8:2</a:t>
            </a:r>
            <a:r>
              <a:rPr lang="en-US" sz="2800" b="1" dirty="0" smtClean="0">
                <a:latin typeface="Cambria" pitchFamily="18" charset="0"/>
              </a:rPr>
              <a:t>).  The Spirit of life has set us free (past tense with ongoing results).  </a:t>
            </a:r>
          </a:p>
          <a:p>
            <a:pPr marL="274320" indent="-274320">
              <a:buFont typeface="Arial" pitchFamily="34" charset="0"/>
              <a:buChar char="•"/>
            </a:pPr>
            <a:endParaRPr lang="en-US" sz="2800" b="1" dirty="0" smtClean="0">
              <a:latin typeface="Cambria" pitchFamily="18" charset="0"/>
            </a:endParaRPr>
          </a:p>
          <a:p>
            <a:pPr marL="274320"/>
            <a:r>
              <a:rPr lang="en-US" sz="2400" b="1" dirty="0" smtClean="0">
                <a:effectLst>
                  <a:outerShdw blurRad="38100" dist="38100" dir="2700000" algn="tl">
                    <a:srgbClr val="000000">
                      <a:alpha val="43137"/>
                    </a:srgbClr>
                  </a:outerShdw>
                </a:effectLst>
                <a:latin typeface="Cambria" pitchFamily="18" charset="0"/>
              </a:rPr>
              <a:t>[3]</a:t>
            </a:r>
            <a:r>
              <a:rPr lang="en-US" sz="2800" b="1" dirty="0" smtClean="0">
                <a:latin typeface="Cambria" pitchFamily="18" charset="0"/>
              </a:rPr>
              <a:t> We are positionally righteous, </a:t>
            </a:r>
            <a:r>
              <a:rPr lang="en-US" sz="2800" b="1" i="1" u="sng" dirty="0" smtClean="0">
                <a:effectLst>
                  <a:outerShdw blurRad="38100" dist="38100" dir="2700000" algn="tl">
                    <a:srgbClr val="000000">
                      <a:alpha val="43137"/>
                    </a:srgbClr>
                  </a:outerShdw>
                </a:effectLst>
                <a:latin typeface="Cambria" pitchFamily="18" charset="0"/>
              </a:rPr>
              <a:t>now</a:t>
            </a:r>
            <a:r>
              <a:rPr lang="en-US" sz="2800" b="1" dirty="0" smtClean="0">
                <a:latin typeface="Cambria" pitchFamily="18" charset="0"/>
              </a:rPr>
              <a:t> as well as when we stand before our heavenly Judge (</a:t>
            </a:r>
            <a:r>
              <a:rPr lang="en-US" sz="2800" b="1" dirty="0" smtClean="0">
                <a:effectLst>
                  <a:outerShdw blurRad="38100" dist="38100" dir="2700000" algn="tl">
                    <a:srgbClr val="000000">
                      <a:alpha val="43137"/>
                    </a:srgbClr>
                  </a:outerShdw>
                </a:effectLst>
                <a:latin typeface="Cambria" pitchFamily="18" charset="0"/>
              </a:rPr>
              <a:t>8:3-4</a:t>
            </a:r>
            <a:r>
              <a:rPr lang="en-US" sz="2800" b="1" dirty="0" smtClean="0">
                <a:latin typeface="Cambria" pitchFamily="18" charset="0"/>
              </a:rPr>
              <a:t>).  What the Law could not, God did through Jesus.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We can appreciate Paul putting this reassurance up front.  It not only consoles the </a:t>
            </a:r>
            <a:r>
              <a:rPr lang="en-US" sz="2800" b="1" i="1" dirty="0" smtClean="0">
                <a:effectLst>
                  <a:outerShdw blurRad="38100" dist="38100" dir="2700000" algn="tl">
                    <a:srgbClr val="000000">
                      <a:alpha val="43137"/>
                    </a:srgbClr>
                  </a:outerShdw>
                </a:effectLst>
                <a:latin typeface="Cambria" pitchFamily="18" charset="0"/>
              </a:rPr>
              <a:t>wretched</a:t>
            </a:r>
            <a:r>
              <a:rPr lang="en-US" sz="2800" b="1" dirty="0" smtClean="0">
                <a:latin typeface="Cambria" pitchFamily="18" charset="0"/>
              </a:rPr>
              <a:t>, it frees us to hear and absorb what he has to teach us next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Jesus, by his death for us, has met the law’s demands in </a:t>
            </a:r>
            <a:r>
              <a:rPr lang="en-US" sz="2800" b="1" u="sng" dirty="0" smtClean="0">
                <a:effectLst>
                  <a:outerShdw blurRad="38100" dist="38100" dir="2700000" algn="tl">
                    <a:srgbClr val="000000">
                      <a:alpha val="43137"/>
                    </a:srgbClr>
                  </a:outerShdw>
                </a:effectLst>
                <a:latin typeface="Cambria" pitchFamily="18" charset="0"/>
              </a:rPr>
              <a:t>full</a:t>
            </a:r>
            <a:r>
              <a:rPr lang="en-US" sz="2800" b="1" dirty="0" smtClean="0">
                <a:latin typeface="Cambria" pitchFamily="18" charset="0"/>
              </a:rPr>
              <a:t>.  When Christ died, he cried out, </a:t>
            </a:r>
            <a:r>
              <a:rPr lang="en-US" sz="2800" b="1" i="1" dirty="0" smtClean="0">
                <a:effectLst>
                  <a:outerShdw blurRad="38100" dist="38100" dir="2700000" algn="tl">
                    <a:srgbClr val="000000">
                      <a:alpha val="43137"/>
                    </a:srgbClr>
                  </a:outerShdw>
                </a:effectLst>
                <a:latin typeface="Cambria" pitchFamily="18" charset="0"/>
              </a:rPr>
              <a:t>‘It is finished!’ </a:t>
            </a:r>
            <a:r>
              <a:rPr lang="en-US" sz="2800" b="1" dirty="0" smtClean="0">
                <a:effectLst>
                  <a:outerShdw blurRad="38100" dist="38100" dir="2700000" algn="tl">
                    <a:srgbClr val="000000">
                      <a:alpha val="43137"/>
                    </a:srgbClr>
                  </a:outerShdw>
                </a:effectLst>
                <a:latin typeface="Cambria" pitchFamily="18" charset="0"/>
              </a:rPr>
              <a:t>or</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‘Paid!’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John 19:30</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Therefore</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no</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further</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charges</a:t>
            </a:r>
            <a:r>
              <a:rPr lang="en-US" sz="2800" b="1" dirty="0" smtClean="0">
                <a:latin typeface="Cambria" pitchFamily="18" charset="0"/>
              </a:rPr>
              <a:t> can be brought against us.  No more </a:t>
            </a:r>
            <a:r>
              <a:rPr lang="en-US" sz="2800" b="1" i="1" u="sng" dirty="0" smtClean="0">
                <a:latin typeface="Cambria" pitchFamily="18" charset="0"/>
              </a:rPr>
              <a:t>condemnation</a:t>
            </a:r>
            <a:r>
              <a:rPr lang="en-US" sz="2800" b="1" dirty="0" smtClean="0">
                <a:latin typeface="Cambria" pitchFamily="18" charset="0"/>
              </a:rPr>
              <a:t>.  No more </a:t>
            </a:r>
            <a:r>
              <a:rPr lang="en-US" sz="2800" b="1" i="1" u="sng" dirty="0" smtClean="0">
                <a:latin typeface="Cambria" pitchFamily="18" charset="0"/>
              </a:rPr>
              <a:t>blame</a:t>
            </a:r>
            <a:r>
              <a:rPr lang="en-US" sz="2800" b="1" dirty="0" smtClean="0">
                <a:latin typeface="Cambria" pitchFamily="18" charset="0"/>
              </a:rPr>
              <a:t>.  No more </a:t>
            </a:r>
            <a:r>
              <a:rPr lang="en-US" sz="2800" b="1" i="1" u="sng" dirty="0" smtClean="0">
                <a:latin typeface="Cambria" pitchFamily="18" charset="0"/>
              </a:rPr>
              <a:t>penalties</a:t>
            </a:r>
            <a:r>
              <a:rPr lang="en-US" sz="2800" b="1" dirty="0" smtClean="0">
                <a:latin typeface="Cambria" pitchFamily="18" charset="0"/>
              </a:rPr>
              <a:t>.  No more </a:t>
            </a:r>
            <a:r>
              <a:rPr lang="en-US" sz="2800" b="1" i="1" u="sng" dirty="0" smtClean="0">
                <a:latin typeface="Cambria" pitchFamily="18" charset="0"/>
              </a:rPr>
              <a:t>guilt</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God has done something for us that the law could never do.  The law was beautiful and good – but it sentenced us to </a:t>
            </a:r>
            <a:r>
              <a:rPr lang="en-US" sz="2800" b="1" i="1" dirty="0" smtClean="0">
                <a:effectLst>
                  <a:outerShdw blurRad="38100" dist="38100" dir="2700000" algn="tl">
                    <a:srgbClr val="000000">
                      <a:alpha val="43137"/>
                    </a:srgbClr>
                  </a:outerShdw>
                </a:effectLst>
                <a:latin typeface="Cambria" pitchFamily="18" charset="0"/>
              </a:rPr>
              <a:t>death</a:t>
            </a:r>
            <a:r>
              <a:rPr lang="en-US" sz="2800" b="1" dirty="0" smtClean="0">
                <a:latin typeface="Cambria" pitchFamily="18" charset="0"/>
              </a:rPr>
              <a:t>.  But God sent his own Son in the likeness of sinful humanity and Jesus gave himself to </a:t>
            </a:r>
            <a:r>
              <a:rPr lang="en-US" sz="2800" b="1" i="1" dirty="0" smtClean="0">
                <a:effectLst>
                  <a:outerShdw blurRad="38100" dist="38100" dir="2700000" algn="tl">
                    <a:srgbClr val="000000">
                      <a:alpha val="43137"/>
                    </a:srgbClr>
                  </a:outerShdw>
                </a:effectLst>
                <a:latin typeface="Cambria" pitchFamily="18" charset="0"/>
              </a:rPr>
              <a:t>die</a:t>
            </a:r>
            <a:r>
              <a:rPr lang="en-US" sz="2800" b="1" dirty="0" smtClean="0">
                <a:latin typeface="Cambria" pitchFamily="18" charset="0"/>
              </a:rPr>
              <a:t> for us.  Because of his sacrifice, we are </a:t>
            </a:r>
            <a:r>
              <a:rPr lang="en-US" sz="2800" b="1" i="1" u="sng" dirty="0" smtClean="0">
                <a:effectLst>
                  <a:outerShdw blurRad="38100" dist="38100" dir="2700000" algn="tl">
                    <a:srgbClr val="000000">
                      <a:alpha val="43137"/>
                    </a:srgbClr>
                  </a:outerShdw>
                </a:effectLst>
                <a:latin typeface="Cambria" pitchFamily="18" charset="0"/>
              </a:rPr>
              <a:t>forgiven</a:t>
            </a:r>
            <a:r>
              <a:rPr lang="en-US" sz="2800" b="1" dirty="0" smtClean="0">
                <a:latin typeface="Cambria" pitchFamily="18" charset="0"/>
              </a:rPr>
              <a:t> and </a:t>
            </a:r>
            <a:r>
              <a:rPr lang="en-US" sz="2800" b="1" i="1" u="sng" dirty="0" smtClean="0">
                <a:effectLst>
                  <a:outerShdw blurRad="38100" dist="38100" dir="2700000" algn="tl">
                    <a:srgbClr val="000000">
                      <a:alpha val="43137"/>
                    </a:srgbClr>
                  </a:outerShdw>
                </a:effectLst>
                <a:latin typeface="Cambria" pitchFamily="18" charset="0"/>
              </a:rPr>
              <a:t>released</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Therefore</a:t>
            </a:r>
            <a:r>
              <a:rPr lang="en-US" sz="2800" b="1" dirty="0" smtClean="0">
                <a:latin typeface="Cambria" pitchFamily="18" charset="0"/>
              </a:rPr>
              <a:t>, we are no longer on the dreary religious treadmill of </a:t>
            </a:r>
            <a:r>
              <a:rPr lang="en-US" sz="2800" b="1" i="1" u="sng" dirty="0" smtClean="0">
                <a:latin typeface="Cambria" pitchFamily="18" charset="0"/>
              </a:rPr>
              <a:t>knowing</a:t>
            </a:r>
            <a:r>
              <a:rPr lang="en-US" sz="2800" b="1" i="1" dirty="0" smtClean="0">
                <a:latin typeface="Cambria" pitchFamily="18" charset="0"/>
              </a:rPr>
              <a:t> </a:t>
            </a:r>
            <a:r>
              <a:rPr lang="en-US" sz="2800" b="1" i="1" u="sng" dirty="0" smtClean="0">
                <a:latin typeface="Cambria" pitchFamily="18" charset="0"/>
              </a:rPr>
              <a:t>the</a:t>
            </a:r>
            <a:r>
              <a:rPr lang="en-US" sz="2800" b="1" i="1" dirty="0" smtClean="0">
                <a:latin typeface="Cambria" pitchFamily="18" charset="0"/>
              </a:rPr>
              <a:t> </a:t>
            </a:r>
            <a:r>
              <a:rPr lang="en-US" sz="2800" b="1" i="1" u="sng" dirty="0" smtClean="0">
                <a:latin typeface="Cambria" pitchFamily="18" charset="0"/>
              </a:rPr>
              <a:t>right</a:t>
            </a:r>
            <a:r>
              <a:rPr lang="en-US" sz="2800" b="1" dirty="0" smtClean="0">
                <a:latin typeface="Cambria" pitchFamily="18" charset="0"/>
              </a:rPr>
              <a:t> and yet </a:t>
            </a:r>
            <a:r>
              <a:rPr lang="en-US" sz="2800" b="1" i="1" u="sng" dirty="0" smtClean="0">
                <a:latin typeface="Cambria" pitchFamily="18" charset="0"/>
              </a:rPr>
              <a:t>doing</a:t>
            </a:r>
            <a:r>
              <a:rPr lang="en-US" sz="2800" b="1" i="1" dirty="0" smtClean="0">
                <a:latin typeface="Cambria" pitchFamily="18" charset="0"/>
              </a:rPr>
              <a:t> </a:t>
            </a:r>
            <a:r>
              <a:rPr lang="en-US" sz="2800" b="1" i="1" u="sng" dirty="0" smtClean="0">
                <a:latin typeface="Cambria" pitchFamily="18" charset="0"/>
              </a:rPr>
              <a:t>the</a:t>
            </a:r>
            <a:r>
              <a:rPr lang="en-US" sz="2800" b="1" i="1" dirty="0" smtClean="0">
                <a:latin typeface="Cambria" pitchFamily="18" charset="0"/>
              </a:rPr>
              <a:t> </a:t>
            </a:r>
            <a:r>
              <a:rPr lang="en-US" sz="2800" b="1" i="1" u="sng" dirty="0" smtClean="0">
                <a:latin typeface="Cambria" pitchFamily="18" charset="0"/>
              </a:rPr>
              <a:t>wrong</a:t>
            </a:r>
            <a:r>
              <a:rPr lang="en-US" sz="2800" b="1" dirty="0" smtClean="0">
                <a:latin typeface="Cambria" pitchFamily="18" charset="0"/>
              </a:rPr>
              <a:t>.  Instead, God has given us his own Spirit to live within us.  The Spirit helps us overcome our old sinful nature (</a:t>
            </a:r>
            <a:r>
              <a:rPr lang="en-US" sz="2800" b="1" i="1" dirty="0" smtClean="0">
                <a:effectLst>
                  <a:outerShdw blurRad="38100" dist="38100" dir="2700000" algn="tl">
                    <a:srgbClr val="000000">
                      <a:alpha val="43137"/>
                    </a:srgbClr>
                  </a:outerShdw>
                </a:effectLst>
                <a:latin typeface="Cambria" pitchFamily="18" charset="0"/>
              </a:rPr>
              <a:t>flesh</a:t>
            </a:r>
            <a:r>
              <a:rPr lang="en-US" sz="2800" b="1" dirty="0" smtClean="0">
                <a:latin typeface="Cambria" pitchFamily="18" charset="0"/>
              </a:rPr>
              <a:t>), and assures us that we are now God’s children.</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50000"/>
          </a:schemeClr>
        </a:solidFill>
        <a:effectLst/>
      </p:bgPr>
    </p:bg>
    <p:spTree>
      <p:nvGrpSpPr>
        <p:cNvPr id="1" name=""/>
        <p:cNvGrpSpPr/>
        <p:nvPr/>
      </p:nvGrpSpPr>
      <p:grpSpPr>
        <a:xfrm>
          <a:off x="0" y="0"/>
          <a:ext cx="0" cy="0"/>
          <a:chOff x="0" y="0"/>
          <a:chExt cx="0" cy="0"/>
        </a:xfrm>
      </p:grpSpPr>
      <p:pic>
        <p:nvPicPr>
          <p:cNvPr id="2" name="Picture 1" descr="8 - 2 text2.jpg"/>
          <p:cNvPicPr>
            <a:picLocks noChangeAspect="1"/>
          </p:cNvPicPr>
          <p:nvPr/>
        </p:nvPicPr>
        <p:blipFill>
          <a:blip r:embed="rId2" cstate="print"/>
          <a:srcRect l="8875" t="1985" r="896" b="6683"/>
          <a:stretch>
            <a:fillRect/>
          </a:stretch>
        </p:blipFill>
        <p:spPr>
          <a:xfrm>
            <a:off x="533400" y="381000"/>
            <a:ext cx="8153400" cy="6148466"/>
          </a:xfrm>
          <a:prstGeom prst="rect">
            <a:avLst/>
          </a:prstGeom>
          <a:ln>
            <a:noFill/>
          </a:ln>
          <a:effectLst>
            <a:outerShdw blurRad="190500" algn="tl" rotWithShape="0">
              <a:srgbClr val="000000">
                <a:alpha val="70000"/>
              </a:srgbClr>
            </a:outerShdw>
          </a:effectLst>
        </p:spPr>
      </p:pic>
      <p:sp>
        <p:nvSpPr>
          <p:cNvPr id="3" name="TextBox 2"/>
          <p:cNvSpPr txBox="1"/>
          <p:nvPr/>
        </p:nvSpPr>
        <p:spPr>
          <a:xfrm>
            <a:off x="6781800" y="5791200"/>
            <a:ext cx="1600200" cy="400110"/>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Cambria" pitchFamily="18" charset="0"/>
              </a:rPr>
              <a:t>Romans 7:2</a:t>
            </a:r>
            <a:endParaRPr lang="en-US" sz="2000" dirty="0">
              <a:solidFill>
                <a:schemeClr val="bg1"/>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8" presetClass="entr" presetSubtype="32"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diamond(ou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8:5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34400" cy="4524315"/>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000" b="1" baseline="30000" dirty="0" smtClean="0">
                <a:effectLst>
                  <a:outerShdw blurRad="38100" dist="38100" dir="2700000" algn="tl">
                    <a:srgbClr val="000000">
                      <a:alpha val="43137"/>
                    </a:srgbClr>
                  </a:outerShdw>
                </a:effectLst>
                <a:latin typeface="Georgia" pitchFamily="18" charset="0"/>
              </a:rPr>
              <a:t>5</a:t>
            </a:r>
            <a:r>
              <a:rPr lang="en-US" sz="3000" i="1" dirty="0" smtClean="0">
                <a:latin typeface="Georgia" pitchFamily="18" charset="0"/>
              </a:rPr>
              <a:t>For they that are after the flesh do mind the things of the flesh; but they that are after the Spirit the things of the Spirit.  </a:t>
            </a:r>
            <a:r>
              <a:rPr lang="en-US" sz="3000" b="1" baseline="30000" dirty="0" smtClean="0">
                <a:effectLst>
                  <a:outerShdw blurRad="38100" dist="38100" dir="2700000" algn="tl">
                    <a:srgbClr val="000000">
                      <a:alpha val="43137"/>
                    </a:srgbClr>
                  </a:outerShdw>
                </a:effectLst>
                <a:latin typeface="Georgia" pitchFamily="18" charset="0"/>
              </a:rPr>
              <a:t>6</a:t>
            </a:r>
            <a:r>
              <a:rPr lang="en-US" sz="3000" i="1" dirty="0" smtClean="0">
                <a:latin typeface="Georgia" pitchFamily="18" charset="0"/>
              </a:rPr>
              <a:t>For to be carnally minded is death; but to be spiritually minded is life and peace.  </a:t>
            </a:r>
            <a:r>
              <a:rPr lang="en-US" sz="3000" b="1" baseline="30000" dirty="0" smtClean="0">
                <a:effectLst>
                  <a:outerShdw blurRad="38100" dist="38100" dir="2700000" algn="tl">
                    <a:srgbClr val="000000">
                      <a:alpha val="43137"/>
                    </a:srgbClr>
                  </a:outerShdw>
                </a:effectLst>
                <a:latin typeface="Georgia" pitchFamily="18" charset="0"/>
              </a:rPr>
              <a:t>7</a:t>
            </a:r>
            <a:r>
              <a:rPr lang="en-US" sz="3000" i="1" dirty="0" smtClean="0">
                <a:latin typeface="Georgia" pitchFamily="18" charset="0"/>
              </a:rPr>
              <a:t>Because the carnal mind is enmity against God: for it is not subject to the law of God, neither indeed can be.  </a:t>
            </a:r>
            <a:r>
              <a:rPr lang="en-US" sz="3000" b="1" baseline="30000" dirty="0" smtClean="0">
                <a:effectLst>
                  <a:outerShdw blurRad="38100" dist="38100" dir="2700000" algn="tl">
                    <a:srgbClr val="000000">
                      <a:alpha val="43137"/>
                    </a:srgbClr>
                  </a:outerShdw>
                </a:effectLst>
                <a:latin typeface="Georgia" pitchFamily="18" charset="0"/>
              </a:rPr>
              <a:t>8</a:t>
            </a:r>
            <a:r>
              <a:rPr lang="en-US" sz="3000" i="1" dirty="0" smtClean="0">
                <a:latin typeface="Georgia" pitchFamily="18" charset="0"/>
              </a:rPr>
              <a:t>So then they that are in the flesh cannot please God. </a:t>
            </a:r>
          </a:p>
        </p:txBody>
      </p:sp>
      <p:cxnSp>
        <p:nvCxnSpPr>
          <p:cNvPr id="15" name="Straight Connector 14"/>
          <p:cNvCxnSpPr/>
          <p:nvPr/>
        </p:nvCxnSpPr>
        <p:spPr>
          <a:xfrm>
            <a:off x="5181600" y="1676400"/>
            <a:ext cx="7315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57200" y="25908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828800" y="3962400"/>
            <a:ext cx="10972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533400" y="3048000"/>
            <a:ext cx="1371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6858000" y="4876800"/>
            <a:ext cx="10058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6477000" y="3048000"/>
            <a:ext cx="18288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1000"/>
                                        <p:tgtEl>
                                          <p:spTgt spid="8"/>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When Paul paints his dark self-portrait, we learn about the </a:t>
            </a:r>
            <a:r>
              <a:rPr lang="en-US" sz="2800" b="1" i="1" u="sng" dirty="0" smtClean="0">
                <a:latin typeface="Cambria" pitchFamily="18" charset="0"/>
              </a:rPr>
              <a:t>two</a:t>
            </a:r>
            <a:r>
              <a:rPr lang="en-US" sz="2800" b="1" dirty="0" smtClean="0">
                <a:latin typeface="Cambria" pitchFamily="18" charset="0"/>
              </a:rPr>
              <a:t> </a:t>
            </a:r>
            <a:r>
              <a:rPr lang="en-US" sz="2800" b="1" i="1" u="sng" dirty="0" smtClean="0">
                <a:latin typeface="Cambria" pitchFamily="18" charset="0"/>
              </a:rPr>
              <a:t>natures</a:t>
            </a:r>
            <a:r>
              <a:rPr lang="en-US" sz="2800" b="1" dirty="0" smtClean="0">
                <a:latin typeface="Cambria" pitchFamily="18" charset="0"/>
              </a:rPr>
              <a:t> struggling for control:    “</a:t>
            </a:r>
            <a:r>
              <a:rPr lang="en-US" sz="2800" b="1" dirty="0" smtClean="0">
                <a:effectLst>
                  <a:outerShdw blurRad="38100" dist="38100" dir="2700000" algn="tl">
                    <a:srgbClr val="000000">
                      <a:alpha val="43137"/>
                    </a:srgbClr>
                  </a:outerShdw>
                </a:effectLst>
                <a:latin typeface="Cambria" pitchFamily="18" charset="0"/>
              </a:rPr>
              <a:t>the flesh</a:t>
            </a:r>
            <a:r>
              <a:rPr lang="en-US" sz="2800" b="1" dirty="0" smtClean="0">
                <a:latin typeface="Cambria" pitchFamily="18" charset="0"/>
              </a:rPr>
              <a:t>” [</a:t>
            </a:r>
            <a:r>
              <a:rPr lang="en-US" sz="2800" b="1" i="1" dirty="0" smtClean="0">
                <a:latin typeface="Cambria" pitchFamily="18" charset="0"/>
              </a:rPr>
              <a:t>our old sin nature</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the Spirit</a:t>
            </a:r>
            <a:r>
              <a:rPr lang="en-US" sz="2800" b="1" dirty="0" smtClean="0">
                <a:latin typeface="Cambria" pitchFamily="18" charset="0"/>
              </a:rPr>
              <a:t>” – the gift of God’s presence within us.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Having been put at ease by the truths in </a:t>
            </a:r>
            <a:r>
              <a:rPr lang="en-US" sz="2800" b="1" dirty="0" smtClean="0">
                <a:effectLst>
                  <a:outerShdw blurRad="38100" dist="38100" dir="2700000" algn="tl">
                    <a:srgbClr val="000000">
                      <a:alpha val="43137"/>
                    </a:srgbClr>
                  </a:outerShdw>
                </a:effectLst>
                <a:latin typeface="Cambria" pitchFamily="18" charset="0"/>
              </a:rPr>
              <a:t>8:1-4</a:t>
            </a:r>
            <a:r>
              <a:rPr lang="en-US" sz="2800" b="1" dirty="0" smtClean="0">
                <a:latin typeface="Cambria" pitchFamily="18" charset="0"/>
              </a:rPr>
              <a:t>, this struggle looks much different.  While the old nature never gives up, never backs off, never concedes defeat, we can live with confident assurance that the Holy Spirit is stronger.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Now, the question is “To whom will we yield control?”  </a:t>
            </a:r>
            <a:r>
              <a:rPr lang="en-US" sz="2800" b="1" i="1" dirty="0" smtClean="0">
                <a:effectLst>
                  <a:outerShdw blurRad="38100" dist="38100" dir="2700000" algn="tl">
                    <a:srgbClr val="000000">
                      <a:alpha val="43137"/>
                    </a:srgbClr>
                  </a:outerShdw>
                </a:effectLst>
                <a:latin typeface="Cambria" pitchFamily="18" charset="0"/>
              </a:rPr>
              <a:t>The choice is up to you!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8:5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Fleshy [</a:t>
            </a:r>
            <a:r>
              <a:rPr lang="en-US" sz="2800" b="1" i="1" dirty="0" smtClean="0">
                <a:effectLst>
                  <a:outerShdw blurRad="38100" dist="38100" dir="2700000" algn="tl">
                    <a:srgbClr val="000000">
                      <a:alpha val="43137"/>
                    </a:srgbClr>
                  </a:outerShdw>
                </a:effectLst>
                <a:latin typeface="Cambria" pitchFamily="18" charset="0"/>
              </a:rPr>
              <a:t>carnally</a:t>
            </a:r>
            <a:r>
              <a:rPr lang="en-US" sz="2800" b="1" dirty="0" smtClean="0">
                <a:latin typeface="Cambria" pitchFamily="18" charset="0"/>
              </a:rPr>
              <a:t>] thinking is death; Spirit thinking is “life and peace” (</a:t>
            </a:r>
            <a:r>
              <a:rPr lang="en-US" sz="2800" b="1" dirty="0" smtClean="0">
                <a:effectLst>
                  <a:outerShdw blurRad="38100" dist="38100" dir="2700000" algn="tl">
                    <a:srgbClr val="000000">
                      <a:alpha val="43137"/>
                    </a:srgbClr>
                  </a:outerShdw>
                </a:effectLst>
                <a:latin typeface="Cambria" pitchFamily="18" charset="0"/>
              </a:rPr>
              <a:t>8:6</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Existing in the flesh can involve a headlong pursuit of sin.  After all, the flesh is hostile to God.  Before we received His grace and His Spirit took up residence within us, the flesh craved only evil.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 believer exists according to the flesh when she or he tries to become righteous by simply trying harder.   That is the mean of </a:t>
            </a:r>
            <a:r>
              <a:rPr lang="en-US" sz="2800" b="1" dirty="0" smtClean="0">
                <a:effectLst>
                  <a:outerShdw blurRad="38100" dist="38100" dir="2700000" algn="tl">
                    <a:srgbClr val="000000">
                      <a:alpha val="43137"/>
                    </a:srgbClr>
                  </a:outerShdw>
                </a:effectLst>
                <a:latin typeface="Cambria" pitchFamily="18" charset="0"/>
              </a:rPr>
              <a:t>Romans 3:23</a:t>
            </a:r>
            <a:r>
              <a:rPr lang="en-US" sz="2800" b="1" dirty="0" smtClean="0">
                <a:latin typeface="Cambria" pitchFamily="18" charset="0"/>
              </a:rPr>
              <a:t>, </a:t>
            </a:r>
            <a:r>
              <a:rPr lang="en-US" sz="2800" b="1" i="1" dirty="0" smtClean="0">
                <a:latin typeface="Cambria" pitchFamily="18" charset="0"/>
              </a:rPr>
              <a:t>“All have sinned and [</a:t>
            </a:r>
            <a:r>
              <a:rPr lang="en-US" sz="2800" b="1" i="1" dirty="0" smtClean="0">
                <a:effectLst>
                  <a:outerShdw blurRad="38100" dist="38100" dir="2700000" algn="tl">
                    <a:srgbClr val="000000">
                      <a:alpha val="43137"/>
                    </a:srgbClr>
                  </a:outerShdw>
                </a:effectLst>
                <a:latin typeface="Cambria" pitchFamily="18" charset="0"/>
              </a:rPr>
              <a:t>fall</a:t>
            </a:r>
            <a:r>
              <a:rPr lang="en-US" sz="2800" b="1" i="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short</a:t>
            </a:r>
            <a:r>
              <a:rPr lang="en-US" sz="2800" b="1" i="1" dirty="0" smtClean="0">
                <a:latin typeface="Cambria" pitchFamily="18" charset="0"/>
              </a:rPr>
              <a:t>] of the glory of God.”</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8:5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descr="8 - 6 text.jpg"/>
          <p:cNvPicPr>
            <a:picLocks noChangeAspect="1"/>
          </p:cNvPicPr>
          <p:nvPr/>
        </p:nvPicPr>
        <p:blipFill>
          <a:blip r:embed="rId2" cstate="print"/>
          <a:srcRect b="5889"/>
          <a:stretch>
            <a:fillRect/>
          </a:stretch>
        </p:blipFill>
        <p:spPr>
          <a:xfrm>
            <a:off x="381000" y="457200"/>
            <a:ext cx="8420686" cy="59436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6781800" y="5791200"/>
            <a:ext cx="1600200" cy="400110"/>
          </a:xfrm>
          <a:prstGeom prst="rect">
            <a:avLst/>
          </a:prstGeom>
          <a:noFill/>
        </p:spPr>
        <p:txBody>
          <a:bodyPr wrap="square" rtlCol="0">
            <a:spAutoFit/>
          </a:bodyPr>
          <a:lstStyle/>
          <a:p>
            <a:pPr algn="ctr"/>
            <a:r>
              <a:rPr lang="en-US" sz="2000" b="1" dirty="0" smtClean="0">
                <a:latin typeface="Cambria" pitchFamily="18" charset="0"/>
              </a:rPr>
              <a:t>Romans 8:6</a:t>
            </a:r>
            <a:endParaRPr lang="en-US" sz="2000" b="1" dirty="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Fleshy thinking can have noble ideals and admirable desires, but it is also </a:t>
            </a:r>
            <a:r>
              <a:rPr lang="en-US" sz="2800" b="1" u="sng" dirty="0" smtClean="0">
                <a:effectLst>
                  <a:outerShdw blurRad="38100" dist="38100" dir="2700000" algn="tl">
                    <a:srgbClr val="000000">
                      <a:alpha val="43137"/>
                    </a:srgbClr>
                  </a:outerShdw>
                </a:effectLst>
                <a:latin typeface="Cambria" pitchFamily="18" charset="0"/>
              </a:rPr>
              <a:t>proud</a:t>
            </a:r>
            <a:r>
              <a:rPr lang="en-US" sz="2800" b="1" dirty="0" smtClean="0">
                <a:latin typeface="Cambria" pitchFamily="18" charset="0"/>
              </a:rPr>
              <a:t> to the bone.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Fleshly thinking presumes to achieve godly objectives </a:t>
            </a:r>
            <a:r>
              <a:rPr lang="en-US" sz="2800" b="1" u="sng" dirty="0" smtClean="0">
                <a:effectLst>
                  <a:outerShdw blurRad="38100" dist="38100" dir="2700000" algn="tl">
                    <a:srgbClr val="000000">
                      <a:alpha val="43137"/>
                    </a:srgbClr>
                  </a:outerShdw>
                </a:effectLst>
                <a:latin typeface="Cambria" pitchFamily="18" charset="0"/>
              </a:rPr>
              <a:t>without</a:t>
            </a:r>
            <a:r>
              <a:rPr lang="en-US" sz="2800" b="1" dirty="0" smtClean="0">
                <a:latin typeface="Cambria" pitchFamily="18" charset="0"/>
              </a:rPr>
              <a:t> God.  It rejects the grace of God in favor of its own will, its own way, its own ability to do good on its own terms.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Fleshy thinking buys into the “</a:t>
            </a:r>
            <a:r>
              <a:rPr lang="en-US" sz="2800" b="1" u="sng" dirty="0" smtClean="0">
                <a:effectLst>
                  <a:outerShdw blurRad="38100" dist="38100" dir="2700000" algn="tl">
                    <a:srgbClr val="000000">
                      <a:alpha val="43137"/>
                    </a:srgbClr>
                  </a:outerShdw>
                </a:effectLst>
                <a:latin typeface="Cambria" pitchFamily="18" charset="0"/>
              </a:rPr>
              <a:t>self</a:t>
            </a:r>
            <a:r>
              <a:rPr lang="en-US" sz="2800" b="1" dirty="0" smtClean="0">
                <a:effectLst>
                  <a:outerShdw blurRad="38100" dist="38100" dir="2700000" algn="tl">
                    <a:srgbClr val="000000">
                      <a:alpha val="43137"/>
                    </a:srgbClr>
                  </a:outerShdw>
                </a:effectLst>
                <a:latin typeface="Cambria" pitchFamily="18" charset="0"/>
              </a:rPr>
              <a:t>-</a:t>
            </a:r>
            <a:r>
              <a:rPr lang="en-US" sz="2800" b="1" u="sng" dirty="0" smtClean="0">
                <a:effectLst>
                  <a:outerShdw blurRad="38100" dist="38100" dir="2700000" algn="tl">
                    <a:srgbClr val="000000">
                      <a:alpha val="43137"/>
                    </a:srgbClr>
                  </a:outerShdw>
                </a:effectLst>
                <a:latin typeface="Cambria" pitchFamily="18" charset="0"/>
              </a:rPr>
              <a:t>made</a:t>
            </a:r>
            <a:r>
              <a:rPr lang="en-US" sz="2800" b="1" dirty="0" smtClean="0">
                <a:effectLst>
                  <a:outerShdw blurRad="38100" dist="38100" dir="2700000" algn="tl">
                    <a:srgbClr val="000000">
                      <a:alpha val="43137"/>
                    </a:srgbClr>
                  </a:outerShdw>
                </a:effectLst>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man</a:t>
            </a:r>
            <a:r>
              <a:rPr lang="en-US" sz="2800" b="1" dirty="0" smtClean="0">
                <a:effectLst>
                  <a:outerShdw blurRad="38100" dist="38100" dir="2700000" algn="tl">
                    <a:srgbClr val="000000">
                      <a:alpha val="43137"/>
                    </a:srgbClr>
                  </a:outerShdw>
                </a:effectLst>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or</a:t>
            </a:r>
            <a:r>
              <a:rPr lang="en-US" sz="2800" b="1" dirty="0" smtClean="0">
                <a:effectLst>
                  <a:outerShdw blurRad="38100" dist="38100" dir="2700000" algn="tl">
                    <a:srgbClr val="000000">
                      <a:alpha val="43137"/>
                    </a:srgbClr>
                  </a:outerShdw>
                </a:effectLst>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woman</a:t>
            </a:r>
            <a:r>
              <a:rPr lang="en-US" sz="2800" b="1" dirty="0" smtClean="0">
                <a:latin typeface="Cambria" pitchFamily="18" charset="0"/>
              </a:rPr>
              <a:t>” philosophy and aligns itself remarkably well with the entrepreneurial spirit.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8:5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While rugged individualism and a can-do attitude may be good for business, this kind of thinking brings </a:t>
            </a:r>
            <a:r>
              <a:rPr lang="en-US" sz="2800" b="1" i="1" dirty="0" smtClean="0">
                <a:effectLst>
                  <a:outerShdw blurRad="38100" dist="38100" dir="2700000" algn="tl">
                    <a:srgbClr val="000000">
                      <a:alpha val="43137"/>
                    </a:srgbClr>
                  </a:outerShdw>
                </a:effectLst>
                <a:latin typeface="Cambria" pitchFamily="18" charset="0"/>
              </a:rPr>
              <a:t>death</a:t>
            </a:r>
            <a:r>
              <a:rPr lang="en-US" sz="2800" b="1" dirty="0" smtClean="0">
                <a:latin typeface="Cambria" pitchFamily="18" charset="0"/>
              </a:rPr>
              <a:t> to the spiritual life.  It’ll leave you downright </a:t>
            </a:r>
            <a:r>
              <a:rPr lang="en-US" sz="2800" b="1" i="1" dirty="0" smtClean="0">
                <a:effectLst>
                  <a:outerShdw blurRad="38100" dist="38100" dir="2700000" algn="tl">
                    <a:srgbClr val="000000">
                      <a:alpha val="43137"/>
                    </a:srgbClr>
                  </a:outerShdw>
                </a:effectLst>
                <a:latin typeface="Cambria" pitchFamily="18" charset="0"/>
              </a:rPr>
              <a:t>wretched</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However well-intentioned the flesh may appear, we must never forget that it was </a:t>
            </a:r>
            <a:r>
              <a:rPr lang="en-US" sz="2800" b="1" i="1" dirty="0" smtClean="0">
                <a:effectLst>
                  <a:outerShdw blurRad="38100" dist="38100" dir="2700000" algn="tl">
                    <a:srgbClr val="000000">
                      <a:alpha val="43137"/>
                    </a:srgbClr>
                  </a:outerShdw>
                </a:effectLst>
                <a:latin typeface="Cambria" pitchFamily="18" charset="0"/>
              </a:rPr>
              <a:t>hostile</a:t>
            </a:r>
            <a:r>
              <a:rPr lang="en-US" sz="2800" b="1" dirty="0" smtClean="0">
                <a:latin typeface="Cambria" pitchFamily="18" charset="0"/>
              </a:rPr>
              <a:t> to God before we received salvation; therefore, we are foolish to think the flesh will cooperate now.</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flesh cannot </a:t>
            </a:r>
            <a:r>
              <a:rPr lang="en-US" sz="2800" b="1" i="1" dirty="0" smtClean="0">
                <a:effectLst>
                  <a:outerShdw blurRad="38100" dist="38100" dir="2700000" algn="tl">
                    <a:srgbClr val="000000">
                      <a:alpha val="43137"/>
                    </a:srgbClr>
                  </a:outerShdw>
                </a:effectLst>
                <a:latin typeface="Cambria" pitchFamily="18" charset="0"/>
              </a:rPr>
              <a:t>change</a:t>
            </a:r>
            <a:r>
              <a:rPr lang="en-US" sz="2800" b="1" dirty="0" smtClean="0">
                <a:latin typeface="Cambria" pitchFamily="18" charset="0"/>
              </a:rPr>
              <a:t>; it can only be left behind.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8:5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339923"/>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Once a believer has died to sin “in Christ,” his or her relationship with the Law is forever changed.  The new covenant (</a:t>
            </a:r>
            <a:r>
              <a:rPr lang="en-US" sz="2800" b="1" dirty="0" smtClean="0">
                <a:effectLst>
                  <a:outerShdw blurRad="38100" dist="38100" dir="2700000" algn="tl">
                    <a:srgbClr val="000000">
                      <a:alpha val="43137"/>
                    </a:srgbClr>
                  </a:outerShdw>
                </a:effectLst>
                <a:latin typeface="Cambria" pitchFamily="18" charset="0"/>
              </a:rPr>
              <a:t>Jer. 31:31-33</a:t>
            </a:r>
            <a:r>
              <a:rPr lang="en-US" sz="2800" b="1" dirty="0" smtClean="0">
                <a:latin typeface="Cambria" pitchFamily="18" charset="0"/>
              </a:rPr>
              <a:t>) gives us a new rule of life: the Holy Spirit (</a:t>
            </a:r>
            <a:r>
              <a:rPr lang="en-US" sz="2800" b="1" dirty="0" smtClean="0">
                <a:effectLst>
                  <a:outerShdw blurRad="38100" dist="38100" dir="2700000" algn="tl">
                    <a:srgbClr val="000000">
                      <a:alpha val="43137"/>
                    </a:srgbClr>
                  </a:outerShdw>
                </a:effectLst>
                <a:latin typeface="Cambria" pitchFamily="18" charset="0"/>
              </a:rPr>
              <a:t>7:1-6</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God gave the Law to humanity to confront our unrighteousness and to demonstrate our need for salvation.  Once a person abandons his or her futile attempt to keep the Law and then receives God’s grace through faith in Jesus Christ, the Law has served its purpose (</a:t>
            </a:r>
            <a:r>
              <a:rPr lang="en-US" sz="2800" b="1" dirty="0" smtClean="0">
                <a:effectLst>
                  <a:outerShdw blurRad="38100" dist="38100" dir="2700000" algn="tl">
                    <a:srgbClr val="000000">
                      <a:alpha val="43137"/>
                    </a:srgbClr>
                  </a:outerShdw>
                </a:effectLst>
                <a:latin typeface="Cambria" pitchFamily="18" charset="0"/>
              </a:rPr>
              <a:t>7:1-13</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3" name="Picture 2" descr="7 - 14 inner war3.jpg"/>
          <p:cNvPicPr>
            <a:picLocks noChangeAspect="1"/>
          </p:cNvPicPr>
          <p:nvPr/>
        </p:nvPicPr>
        <p:blipFill>
          <a:blip r:embed="rId2" cstate="print"/>
          <a:stretch>
            <a:fillRect/>
          </a:stretch>
        </p:blipFill>
        <p:spPr>
          <a:xfrm>
            <a:off x="304800" y="381000"/>
            <a:ext cx="8538074" cy="4724400"/>
          </a:xfrm>
          <a:prstGeom prst="rect">
            <a:avLst/>
          </a:prstGeom>
          <a:ln>
            <a:noFill/>
          </a:ln>
          <a:effectLst>
            <a:outerShdw blurRad="190500" algn="tl" rotWithShape="0">
              <a:srgbClr val="000000">
                <a:alpha val="70000"/>
              </a:srgbClr>
            </a:outerShdw>
          </a:effectLst>
        </p:spPr>
      </p:pic>
      <p:sp>
        <p:nvSpPr>
          <p:cNvPr id="4" name="TextBox 3"/>
          <p:cNvSpPr txBox="1"/>
          <p:nvPr/>
        </p:nvSpPr>
        <p:spPr>
          <a:xfrm>
            <a:off x="0" y="5334000"/>
            <a:ext cx="9144000" cy="553998"/>
          </a:xfrm>
          <a:prstGeom prst="rect">
            <a:avLst/>
          </a:prstGeom>
          <a:noFill/>
          <a:effectLst>
            <a:outerShdw blurRad="50800" dist="50800" dir="18000000" algn="ctr" rotWithShape="0">
              <a:schemeClr val="bg1">
                <a:lumMod val="85000"/>
              </a:schemeClr>
            </a:outerShdw>
          </a:effectLst>
        </p:spPr>
        <p:txBody>
          <a:bodyPr wrap="square" rtlCol="0" anchor="ctr" anchorCtr="0">
            <a:spAutoFit/>
          </a:bodyPr>
          <a:lstStyle/>
          <a:p>
            <a:pPr algn="ctr"/>
            <a:r>
              <a:rPr lang="en-US" sz="3000" b="1" dirty="0" smtClean="0">
                <a:latin typeface="Cambria" pitchFamily="18" charset="0"/>
              </a:rPr>
              <a:t>“Carnal-mindedness causes fleshly thinking”</a:t>
            </a:r>
            <a:endParaRPr lang="en-US" sz="3000" b="1" dirty="0">
              <a:latin typeface="Cambria" pitchFamily="18" charset="0"/>
            </a:endParaRPr>
          </a:p>
        </p:txBody>
      </p:sp>
      <p:sp>
        <p:nvSpPr>
          <p:cNvPr id="5" name="TextBox 4"/>
          <p:cNvSpPr txBox="1"/>
          <p:nvPr/>
        </p:nvSpPr>
        <p:spPr>
          <a:xfrm>
            <a:off x="6934200" y="6096000"/>
            <a:ext cx="1600200" cy="400110"/>
          </a:xfrm>
          <a:prstGeom prst="rect">
            <a:avLst/>
          </a:prstGeom>
          <a:noFill/>
        </p:spPr>
        <p:txBody>
          <a:bodyPr wrap="square" rtlCol="0">
            <a:spAutoFit/>
          </a:bodyPr>
          <a:lstStyle/>
          <a:p>
            <a:pPr algn="ctr"/>
            <a:r>
              <a:rPr lang="en-US" sz="2000" b="1" dirty="0" smtClean="0">
                <a:latin typeface="Cambria" pitchFamily="18" charset="0"/>
              </a:rPr>
              <a:t>Romans 8:7</a:t>
            </a:r>
            <a:endParaRPr lang="en-US" sz="2000" b="1" dirty="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8:9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34400" cy="4985980"/>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000" b="1" baseline="30000" dirty="0" smtClean="0">
                <a:effectLst>
                  <a:outerShdw blurRad="38100" dist="38100" dir="2700000" algn="tl">
                    <a:srgbClr val="000000">
                      <a:alpha val="43137"/>
                    </a:srgbClr>
                  </a:outerShdw>
                </a:effectLst>
                <a:latin typeface="Georgia" pitchFamily="18" charset="0"/>
              </a:rPr>
              <a:t>9</a:t>
            </a:r>
            <a:r>
              <a:rPr lang="en-US" sz="3000" i="1" dirty="0" smtClean="0">
                <a:latin typeface="Georgia" pitchFamily="18" charset="0"/>
              </a:rPr>
              <a:t>But ye are not in the flesh, but in the Spirit, if so be that the Spirit of God dwell in you.  Now if any man have not the Spirit of Christ, he is none of his.  </a:t>
            </a:r>
            <a:r>
              <a:rPr lang="en-US" sz="3000" b="1" baseline="30000" dirty="0" smtClean="0">
                <a:effectLst>
                  <a:outerShdw blurRad="38100" dist="38100" dir="2700000" algn="tl">
                    <a:srgbClr val="000000">
                      <a:alpha val="43137"/>
                    </a:srgbClr>
                  </a:outerShdw>
                </a:effectLst>
                <a:latin typeface="Georgia" pitchFamily="18" charset="0"/>
              </a:rPr>
              <a:t>10</a:t>
            </a:r>
            <a:r>
              <a:rPr lang="en-US" sz="3000" i="1" dirty="0" smtClean="0">
                <a:latin typeface="Georgia" pitchFamily="18" charset="0"/>
              </a:rPr>
              <a:t>And if Christ be in you, the body is dead because of sin; but the Spirit is life because of righteousness.  </a:t>
            </a:r>
            <a:r>
              <a:rPr lang="en-US" sz="3000" b="1" baseline="30000" dirty="0" smtClean="0">
                <a:effectLst>
                  <a:outerShdw blurRad="38100" dist="38100" dir="2700000" algn="tl">
                    <a:srgbClr val="000000">
                      <a:alpha val="43137"/>
                    </a:srgbClr>
                  </a:outerShdw>
                </a:effectLst>
                <a:latin typeface="Georgia" pitchFamily="18" charset="0"/>
              </a:rPr>
              <a:t>11</a:t>
            </a:r>
            <a:r>
              <a:rPr lang="en-US" sz="3000" i="1" dirty="0" smtClean="0">
                <a:latin typeface="Georgia" pitchFamily="18" charset="0"/>
              </a:rPr>
              <a:t>But if the Spirit of him that raised up Jesus from the dead dwell in you, he that raised up Christ from the dead shall also quicken your mortal bodies by his Spirit that dwells in you.</a:t>
            </a:r>
          </a:p>
        </p:txBody>
      </p:sp>
      <p:cxnSp>
        <p:nvCxnSpPr>
          <p:cNvPr id="15" name="Straight Connector 14"/>
          <p:cNvCxnSpPr/>
          <p:nvPr/>
        </p:nvCxnSpPr>
        <p:spPr>
          <a:xfrm>
            <a:off x="6858000" y="16764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181600" y="21336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2362200" y="3962400"/>
            <a:ext cx="22860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838200" y="35052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2209800" y="5334000"/>
            <a:ext cx="12801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reminds his readers that they were no longer deluded by fleshy thinking but has gained the capacity to think and choose as a result of their freedom “in Christ.”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Spirit of God has given them this freedom.  Interestingly, Paul qualifies his assurance, limiting it to those who have received God’s grace through faith.  Therefore, everything the apostle taught concerning the believer does not apply to everyone in general.  In fact, much of his instruction will appear as nonsense to those who are not “in the Spirit.”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8:9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reminds his readers that they were no longer deluded by fleshy thinking but has gained the capacity to think and choose as a result of their freedom “in Christ.”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Spirit of God has given them this freedom.  Interestingly, Paul qualifies his assurance, limiting it to those who have received God’s grace through faith.  Therefore, everything the apostle taught concerning the believer does not apply to everyone in general.  In fact, much of his instruction will appear as nonsense to those who are not “in the </a:t>
            </a:r>
            <a:r>
              <a:rPr lang="en-US" sz="2800" b="1" smtClean="0">
                <a:latin typeface="Cambria" pitchFamily="18" charset="0"/>
              </a:rPr>
              <a:t>Spirit.”</a:t>
            </a:r>
            <a:endParaRPr lang="en-US" sz="2800" b="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8:9 –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8 - 9 flesh v spirit.jpg"/>
          <p:cNvPicPr>
            <a:picLocks noChangeAspect="1"/>
          </p:cNvPicPr>
          <p:nvPr/>
        </p:nvPicPr>
        <p:blipFill>
          <a:blip r:embed="rId2" cstate="print"/>
          <a:srcRect b="6000"/>
          <a:stretch>
            <a:fillRect/>
          </a:stretch>
        </p:blipFill>
        <p:spPr>
          <a:xfrm>
            <a:off x="381000" y="457200"/>
            <a:ext cx="8382000" cy="590931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8:12 – 13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34400" cy="3139321"/>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000" b="1" baseline="30000" dirty="0" smtClean="0">
                <a:effectLst>
                  <a:outerShdw blurRad="38100" dist="38100" dir="2700000" algn="tl">
                    <a:srgbClr val="000000">
                      <a:alpha val="43137"/>
                    </a:srgbClr>
                  </a:outerShdw>
                </a:effectLst>
                <a:latin typeface="Georgia" pitchFamily="18" charset="0"/>
              </a:rPr>
              <a:t>12</a:t>
            </a:r>
            <a:r>
              <a:rPr lang="en-US" sz="3000" i="1" dirty="0" smtClean="0">
                <a:latin typeface="Georgia" pitchFamily="18" charset="0"/>
              </a:rPr>
              <a:t>Therefore, brethren, we are debtors, not to the flesh, to live after the flesh.  </a:t>
            </a:r>
            <a:r>
              <a:rPr lang="en-US" sz="3000" b="1" baseline="30000" dirty="0" smtClean="0">
                <a:effectLst>
                  <a:outerShdw blurRad="38100" dist="38100" dir="2700000" algn="tl">
                    <a:srgbClr val="000000">
                      <a:alpha val="43137"/>
                    </a:srgbClr>
                  </a:outerShdw>
                </a:effectLst>
                <a:latin typeface="Georgia" pitchFamily="18" charset="0"/>
              </a:rPr>
              <a:t>13</a:t>
            </a:r>
            <a:r>
              <a:rPr lang="en-US" sz="3000" i="1" dirty="0" smtClean="0">
                <a:latin typeface="Georgia" pitchFamily="18" charset="0"/>
              </a:rPr>
              <a:t>For if ye live after the flesh, ye shall die: but if ye through the Spirit do mortify the deeds of the body, ye shall live.</a:t>
            </a:r>
          </a:p>
          <a:p>
            <a:endParaRPr lang="en-US" sz="3000" i="1" dirty="0" smtClean="0">
              <a:latin typeface="Georgia" pitchFamily="18" charset="0"/>
            </a:endParaRPr>
          </a:p>
        </p:txBody>
      </p:sp>
      <p:cxnSp>
        <p:nvCxnSpPr>
          <p:cNvPr id="15" name="Straight Connector 14"/>
          <p:cNvCxnSpPr/>
          <p:nvPr/>
        </p:nvCxnSpPr>
        <p:spPr>
          <a:xfrm>
            <a:off x="5562600" y="1676400"/>
            <a:ext cx="12801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343400" y="2590800"/>
            <a:ext cx="5486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57200" y="3505200"/>
            <a:ext cx="5486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057400" y="3048000"/>
            <a:ext cx="12801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Because the Spirit lives within us, and because we have access to the mind of God, we have an </a:t>
            </a:r>
            <a:r>
              <a:rPr lang="en-US" sz="2800" b="1" i="1" u="sng" dirty="0" smtClean="0">
                <a:latin typeface="Cambria" pitchFamily="18" charset="0"/>
              </a:rPr>
              <a:t>obligation</a:t>
            </a:r>
            <a:r>
              <a:rPr lang="en-US" sz="2800" b="1" dirty="0" smtClean="0">
                <a:latin typeface="Cambria" pitchFamily="18" charset="0"/>
              </a:rPr>
              <a:t>.  Sound like work.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Some teach that the sacrifice of Jesus on our behalf puts us in His </a:t>
            </a:r>
            <a:r>
              <a:rPr lang="en-US" sz="2800" b="1" i="1" dirty="0" smtClean="0">
                <a:effectLst>
                  <a:outerShdw blurRad="38100" dist="38100" dir="2700000" algn="tl">
                    <a:srgbClr val="000000">
                      <a:alpha val="43137"/>
                    </a:srgbClr>
                  </a:outerShdw>
                </a:effectLst>
                <a:latin typeface="Cambria" pitchFamily="18" charset="0"/>
              </a:rPr>
              <a:t>debt</a:t>
            </a:r>
            <a:r>
              <a:rPr lang="en-US" sz="2800" b="1" dirty="0" smtClean="0">
                <a:latin typeface="Cambria" pitchFamily="18" charset="0"/>
              </a:rPr>
              <a:t>.  That we </a:t>
            </a:r>
            <a:r>
              <a:rPr lang="en-US" sz="2800" b="1" i="1" u="sng" dirty="0" smtClean="0">
                <a:latin typeface="Cambria" pitchFamily="18" charset="0"/>
              </a:rPr>
              <a:t>owe</a:t>
            </a:r>
            <a:r>
              <a:rPr lang="en-US" sz="2800" b="1" dirty="0" smtClean="0">
                <a:latin typeface="Cambria" pitchFamily="18" charset="0"/>
              </a:rPr>
              <a:t> Christ a debt of gratitude – demanding our complete devotion to do good works until we die.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Greek word for such teaching is </a:t>
            </a:r>
            <a:r>
              <a:rPr lang="en-US" sz="2800" b="1" i="1" dirty="0" smtClean="0">
                <a:effectLst>
                  <a:outerShdw blurRad="38100" dist="38100" dir="2700000" algn="tl">
                    <a:srgbClr val="000000">
                      <a:alpha val="43137"/>
                    </a:srgbClr>
                  </a:outerShdw>
                </a:effectLst>
                <a:latin typeface="Cambria" pitchFamily="18" charset="0"/>
              </a:rPr>
              <a:t>hogwash!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8:12 – 13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70318"/>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We do indeed have an </a:t>
            </a:r>
            <a:r>
              <a:rPr lang="en-US" sz="2800" b="1" i="1" dirty="0" smtClean="0">
                <a:effectLst>
                  <a:outerShdw blurRad="38100" dist="38100" dir="2700000" algn="tl">
                    <a:srgbClr val="000000">
                      <a:alpha val="43137"/>
                    </a:srgbClr>
                  </a:outerShdw>
                </a:effectLst>
                <a:latin typeface="Cambria" pitchFamily="18" charset="0"/>
              </a:rPr>
              <a:t>obligation</a:t>
            </a:r>
            <a:r>
              <a:rPr lang="en-US" sz="2800" b="1" dirty="0" smtClean="0">
                <a:latin typeface="Cambria" pitchFamily="18" charset="0"/>
              </a:rPr>
              <a:t>, but it is not to do good things for God.  The </a:t>
            </a:r>
            <a:r>
              <a:rPr lang="en-US" sz="2800" b="1" i="1" dirty="0" smtClean="0">
                <a:effectLst>
                  <a:outerShdw blurRad="38100" dist="38100" dir="2700000" algn="tl">
                    <a:srgbClr val="000000">
                      <a:alpha val="43137"/>
                    </a:srgbClr>
                  </a:outerShdw>
                </a:effectLst>
                <a:latin typeface="Cambria" pitchFamily="18" charset="0"/>
              </a:rPr>
              <a:t>obligation</a:t>
            </a:r>
            <a:r>
              <a:rPr lang="en-US" sz="2800" b="1" dirty="0" smtClean="0">
                <a:latin typeface="Cambria" pitchFamily="18" charset="0"/>
              </a:rPr>
              <a:t> is to allow the Spirit to do good deeds on our behalf, </a:t>
            </a:r>
            <a:r>
              <a:rPr lang="en-US" sz="2800" b="1" i="1" dirty="0" smtClean="0">
                <a:effectLst>
                  <a:outerShdw blurRad="38100" dist="38100" dir="2700000" algn="tl">
                    <a:srgbClr val="000000">
                      <a:alpha val="43137"/>
                    </a:srgbClr>
                  </a:outerShdw>
                </a:effectLst>
                <a:latin typeface="Cambria" pitchFamily="18" charset="0"/>
              </a:rPr>
              <a:t>through us,</a:t>
            </a:r>
            <a:r>
              <a:rPr lang="en-US" sz="2800" b="1" dirty="0" smtClean="0">
                <a:latin typeface="Cambria" pitchFamily="18" charset="0"/>
              </a:rPr>
              <a:t> so that we will become more like Jesus and share the blessings that are due Him.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taught this in </a:t>
            </a:r>
            <a:r>
              <a:rPr lang="en-US" sz="2800" b="1" dirty="0" smtClean="0">
                <a:effectLst>
                  <a:outerShdw blurRad="38100" dist="38100" dir="2700000" algn="tl">
                    <a:srgbClr val="000000">
                      <a:alpha val="43137"/>
                    </a:srgbClr>
                  </a:outerShdw>
                </a:effectLst>
                <a:latin typeface="Cambria" pitchFamily="18" charset="0"/>
              </a:rPr>
              <a:t>Ephesus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Philippi</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Thessalonica</a:t>
            </a:r>
            <a:r>
              <a:rPr lang="en-US" sz="2800" b="1" dirty="0" smtClean="0">
                <a:latin typeface="Cambria" pitchFamily="18" charset="0"/>
              </a:rPr>
              <a:t>, and perhaps a hundred other places between Jerusalem and Rome.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8:12 – 13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185487"/>
          </a:xfrm>
          <a:prstGeom prst="rect">
            <a:avLst/>
          </a:prstGeom>
          <a:noFill/>
          <a:effectLst/>
        </p:spPr>
        <p:txBody>
          <a:bodyPr wrap="square" rtlCol="0">
            <a:spAutoFit/>
          </a:bodyPr>
          <a:lstStyle/>
          <a:p>
            <a:pPr marL="274320" indent="-274320">
              <a:spcAft>
                <a:spcPts val="600"/>
              </a:spcAft>
              <a:buFont typeface="Arial" pitchFamily="34" charset="0"/>
              <a:buChar char="•"/>
            </a:pPr>
            <a:r>
              <a:rPr lang="en-US" sz="2800" b="1" dirty="0" smtClean="0">
                <a:latin typeface="Cambria" pitchFamily="18" charset="0"/>
              </a:rPr>
              <a:t>To the </a:t>
            </a:r>
            <a:r>
              <a:rPr lang="en-US" sz="2800" b="1" dirty="0" smtClean="0">
                <a:effectLst>
                  <a:outerShdw blurRad="38100" dist="38100" dir="2700000" algn="tl">
                    <a:srgbClr val="000000">
                      <a:alpha val="43137"/>
                    </a:srgbClr>
                  </a:outerShdw>
                </a:effectLst>
                <a:latin typeface="Cambria" pitchFamily="18" charset="0"/>
              </a:rPr>
              <a:t>Ephesians</a:t>
            </a:r>
            <a:r>
              <a:rPr lang="en-US" sz="2800" b="1" dirty="0" smtClean="0">
                <a:latin typeface="Cambria" pitchFamily="18" charset="0"/>
              </a:rPr>
              <a:t>, he wrote:  </a:t>
            </a:r>
          </a:p>
          <a:p>
            <a:pPr marL="274320"/>
            <a:r>
              <a:rPr lang="en-US" sz="2800" b="1" i="1" dirty="0" smtClean="0">
                <a:latin typeface="Cambria" pitchFamily="18" charset="0"/>
              </a:rPr>
              <a:t>“For by grace are ye saved through faith; and that not of yourselves: it is the gift of God:  Not of works, lest any man should boast.  For we are his workmanship, created in Christ Jesus unto </a:t>
            </a:r>
            <a:r>
              <a:rPr lang="en-US" sz="2800" b="1" i="1" u="sng" dirty="0" smtClean="0">
                <a:latin typeface="Cambria" pitchFamily="18" charset="0"/>
              </a:rPr>
              <a:t>good</a:t>
            </a:r>
            <a:r>
              <a:rPr lang="en-US" sz="2800" b="1" i="1" dirty="0" smtClean="0">
                <a:latin typeface="Cambria" pitchFamily="18" charset="0"/>
              </a:rPr>
              <a:t> </a:t>
            </a:r>
            <a:r>
              <a:rPr lang="en-US" sz="2800" b="1" i="1" u="sng" dirty="0" smtClean="0">
                <a:latin typeface="Cambria" pitchFamily="18" charset="0"/>
              </a:rPr>
              <a:t>works</a:t>
            </a:r>
            <a:r>
              <a:rPr lang="en-US" sz="2800" b="1" i="1" dirty="0" smtClean="0">
                <a:latin typeface="Cambria" pitchFamily="18" charset="0"/>
              </a:rPr>
              <a:t>, which God has before ordained that we should walk in them”</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Eph. 2:8-10</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8:12 – 13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70811"/>
          </a:xfrm>
          <a:prstGeom prst="rect">
            <a:avLst/>
          </a:prstGeom>
          <a:noFill/>
          <a:effectLst/>
        </p:spPr>
        <p:txBody>
          <a:bodyPr wrap="square" rtlCol="0">
            <a:spAutoFit/>
          </a:bodyPr>
          <a:lstStyle/>
          <a:p>
            <a:pPr marL="274320" indent="-274320">
              <a:spcAft>
                <a:spcPts val="600"/>
              </a:spcAft>
              <a:buFont typeface="Arial" pitchFamily="34" charset="0"/>
              <a:buChar char="•"/>
            </a:pPr>
            <a:r>
              <a:rPr lang="en-US" sz="2800" b="1" dirty="0" smtClean="0">
                <a:latin typeface="Cambria" pitchFamily="18" charset="0"/>
              </a:rPr>
              <a:t>To the Philippians, he wrote:  </a:t>
            </a:r>
          </a:p>
          <a:p>
            <a:pPr marL="274320"/>
            <a:r>
              <a:rPr lang="en-US" sz="2800" b="1" dirty="0" smtClean="0">
                <a:latin typeface="Cambria" pitchFamily="18" charset="0"/>
              </a:rPr>
              <a:t>“</a:t>
            </a:r>
            <a:r>
              <a:rPr lang="en-US" sz="2800" b="1" i="1" dirty="0" smtClean="0">
                <a:latin typeface="Cambria" pitchFamily="18" charset="0"/>
              </a:rPr>
              <a:t>Being confident of this very thing, that he which hath begun a </a:t>
            </a:r>
            <a:r>
              <a:rPr lang="en-US" sz="2800" b="1" i="1" u="sng" dirty="0" smtClean="0">
                <a:latin typeface="Cambria" pitchFamily="18" charset="0"/>
              </a:rPr>
              <a:t>good</a:t>
            </a:r>
            <a:r>
              <a:rPr lang="en-US" sz="2800" b="1" i="1" dirty="0" smtClean="0">
                <a:latin typeface="Cambria" pitchFamily="18" charset="0"/>
              </a:rPr>
              <a:t> </a:t>
            </a:r>
            <a:r>
              <a:rPr lang="en-US" sz="2800" b="1" i="1" u="sng" dirty="0" smtClean="0">
                <a:latin typeface="Cambria" pitchFamily="18" charset="0"/>
              </a:rPr>
              <a:t>work</a:t>
            </a:r>
            <a:r>
              <a:rPr lang="en-US" sz="2800" b="1" i="1" dirty="0" smtClean="0">
                <a:latin typeface="Cambria" pitchFamily="18" charset="0"/>
              </a:rPr>
              <a:t> in you will perform it until the day of Jesus Christ”</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Eph. 2:8-10</a:t>
            </a:r>
            <a:r>
              <a:rPr lang="en-US" sz="2800" b="1" dirty="0" smtClean="0">
                <a:latin typeface="Cambria" pitchFamily="18" charset="0"/>
              </a:rPr>
              <a:t>).  </a:t>
            </a:r>
          </a:p>
          <a:p>
            <a:pPr marL="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Lord has prepared </a:t>
            </a:r>
            <a:r>
              <a:rPr lang="en-US" sz="2800" b="1" i="1" dirty="0" smtClean="0">
                <a:effectLst>
                  <a:outerShdw blurRad="38100" dist="38100" dir="2700000" algn="tl">
                    <a:srgbClr val="000000">
                      <a:alpha val="43137"/>
                    </a:srgbClr>
                  </a:outerShdw>
                </a:effectLst>
                <a:latin typeface="Cambria" pitchFamily="18" charset="0"/>
              </a:rPr>
              <a:t>good works</a:t>
            </a:r>
            <a:r>
              <a:rPr lang="en-US" sz="2800" b="1" dirty="0" smtClean="0">
                <a:latin typeface="Cambria" pitchFamily="18" charset="0"/>
              </a:rPr>
              <a:t> for us beforehand.  He has the desire and the ability to prepare us for those </a:t>
            </a:r>
            <a:r>
              <a:rPr lang="en-US" sz="2800" b="1" i="1" dirty="0" smtClean="0">
                <a:effectLst>
                  <a:outerShdw blurRad="38100" dist="38100" dir="2700000" algn="tl">
                    <a:srgbClr val="000000">
                      <a:alpha val="43137"/>
                    </a:srgbClr>
                  </a:outerShdw>
                </a:effectLst>
                <a:latin typeface="Cambria" pitchFamily="18" charset="0"/>
              </a:rPr>
              <a:t>good works</a:t>
            </a:r>
            <a:r>
              <a:rPr lang="en-US" sz="2800" b="1" dirty="0" smtClean="0">
                <a:latin typeface="Cambria" pitchFamily="18" charset="0"/>
              </a:rPr>
              <a:t>.  Best of all, He has promised to bring it all together to accomplish what he has determined.  Our only responsibility is to let Him.  If we do, we live.  If not, then a death-like, miserable existence becomes our inevitable end.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8:12 – 13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8598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The believer’s relationship with the Law is then severed.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So, what is our goal in life now that we are saved?  Is it not to please God by keeping the Law?  Are we not to become like Christ, who is morally perfect?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Shouldn’t we repay God’s kindness by pursuing good deeds and eradicating sin from our lives?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8:14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34400" cy="4985980"/>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000" b="1" baseline="30000" dirty="0" smtClean="0">
                <a:effectLst>
                  <a:outerShdw blurRad="38100" dist="38100" dir="2700000" algn="tl">
                    <a:srgbClr val="000000">
                      <a:alpha val="43137"/>
                    </a:srgbClr>
                  </a:outerShdw>
                </a:effectLst>
                <a:latin typeface="Georgia" pitchFamily="18" charset="0"/>
              </a:rPr>
              <a:t>14</a:t>
            </a:r>
            <a:r>
              <a:rPr lang="en-US" sz="3000" i="1" dirty="0" smtClean="0">
                <a:latin typeface="Georgia" pitchFamily="18" charset="0"/>
              </a:rPr>
              <a:t>For as many as are led by the Spirit of God, they are the sons of God.  </a:t>
            </a:r>
            <a:r>
              <a:rPr lang="en-US" sz="3000" b="1" baseline="30000" dirty="0" smtClean="0">
                <a:effectLst>
                  <a:outerShdw blurRad="38100" dist="38100" dir="2700000" algn="tl">
                    <a:srgbClr val="000000">
                      <a:alpha val="43137"/>
                    </a:srgbClr>
                  </a:outerShdw>
                </a:effectLst>
                <a:latin typeface="Georgia" pitchFamily="18" charset="0"/>
              </a:rPr>
              <a:t>15</a:t>
            </a:r>
            <a:r>
              <a:rPr lang="en-US" sz="3000" i="1" dirty="0" smtClean="0">
                <a:latin typeface="Georgia" pitchFamily="18" charset="0"/>
              </a:rPr>
              <a:t>For ye have not received the spirit of bondage again to fear; but ye have received the Spirit of adoption, whereby we cry, Abba, Father.  </a:t>
            </a:r>
            <a:r>
              <a:rPr lang="en-US" sz="3000" b="1" baseline="30000" dirty="0" smtClean="0">
                <a:effectLst>
                  <a:outerShdw blurRad="38100" dist="38100" dir="2700000" algn="tl">
                    <a:srgbClr val="000000">
                      <a:alpha val="43137"/>
                    </a:srgbClr>
                  </a:outerShdw>
                </a:effectLst>
                <a:latin typeface="Georgia" pitchFamily="18" charset="0"/>
              </a:rPr>
              <a:t>16</a:t>
            </a:r>
            <a:r>
              <a:rPr lang="en-US" sz="3000" i="1" dirty="0" smtClean="0">
                <a:latin typeface="Georgia" pitchFamily="18" charset="0"/>
              </a:rPr>
              <a:t>The Spirit [him]self bears witness with our spirit, that we are the children of God:  </a:t>
            </a:r>
            <a:r>
              <a:rPr lang="en-US" sz="3000" b="1" baseline="30000" dirty="0" smtClean="0">
                <a:effectLst>
                  <a:outerShdw blurRad="38100" dist="38100" dir="2700000" algn="tl">
                    <a:srgbClr val="000000">
                      <a:alpha val="43137"/>
                    </a:srgbClr>
                  </a:outerShdw>
                </a:effectLst>
                <a:latin typeface="Georgia" pitchFamily="18" charset="0"/>
              </a:rPr>
              <a:t>17</a:t>
            </a:r>
            <a:r>
              <a:rPr lang="en-US" sz="3000" i="1" dirty="0" smtClean="0">
                <a:latin typeface="Georgia" pitchFamily="18" charset="0"/>
              </a:rPr>
              <a:t>And if children, then heirs; heirs of God, and joint-heirs with Christ; if so be that we suffer with him, that we may be also glorified together. </a:t>
            </a:r>
          </a:p>
        </p:txBody>
      </p:sp>
      <p:cxnSp>
        <p:nvCxnSpPr>
          <p:cNvPr id="15" name="Straight Connector 14"/>
          <p:cNvCxnSpPr/>
          <p:nvPr/>
        </p:nvCxnSpPr>
        <p:spPr>
          <a:xfrm>
            <a:off x="4114800" y="1676400"/>
            <a:ext cx="5486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114800" y="2590800"/>
            <a:ext cx="1371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352800" y="3505200"/>
            <a:ext cx="21945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5486400" y="3048000"/>
            <a:ext cx="15544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1752600" y="4419600"/>
            <a:ext cx="1371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4572000" y="4876800"/>
            <a:ext cx="17373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219200" y="5791200"/>
            <a:ext cx="14630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3124200" y="53340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par>
                          <p:cTn id="33" fill="hold">
                            <p:stCondLst>
                              <p:cond delay="6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1000"/>
                                        <p:tgtEl>
                                          <p:spTgt spid="14"/>
                                        </p:tgtEl>
                                      </p:cBhvr>
                                    </p:animEffect>
                                  </p:childTnLst>
                                </p:cTn>
                              </p:par>
                            </p:childTnLst>
                          </p:cTn>
                        </p:par>
                        <p:par>
                          <p:cTn id="37" fill="hold">
                            <p:stCondLst>
                              <p:cond delay="7000"/>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has focused on the negative (telling what </a:t>
            </a:r>
            <a:r>
              <a:rPr lang="en-US" sz="2800" b="1" i="1" u="sng" dirty="0" smtClean="0">
                <a:latin typeface="Cambria" pitchFamily="18" charset="0"/>
              </a:rPr>
              <a:t>not</a:t>
            </a:r>
            <a:r>
              <a:rPr lang="en-US" sz="2800" b="1" dirty="0" smtClean="0">
                <a:latin typeface="Cambria" pitchFamily="18" charset="0"/>
              </a:rPr>
              <a:t> to do) long enough.  He quickly turns to the positive.  In each of the next </a:t>
            </a:r>
            <a:r>
              <a:rPr lang="en-US" sz="2800" b="1" i="1" u="sng" dirty="0" smtClean="0">
                <a:latin typeface="Cambria" pitchFamily="18" charset="0"/>
              </a:rPr>
              <a:t>four</a:t>
            </a:r>
            <a:r>
              <a:rPr lang="en-US" sz="2800" b="1" dirty="0" smtClean="0">
                <a:latin typeface="Cambria" pitchFamily="18" charset="0"/>
              </a:rPr>
              <a:t> </a:t>
            </a:r>
            <a:r>
              <a:rPr lang="en-US" sz="2800" b="1" i="1" u="sng" dirty="0" smtClean="0">
                <a:latin typeface="Cambria" pitchFamily="18" charset="0"/>
              </a:rPr>
              <a:t>verses</a:t>
            </a:r>
            <a:r>
              <a:rPr lang="en-US" sz="2800" b="1" dirty="0" smtClean="0">
                <a:latin typeface="Cambria" pitchFamily="18" charset="0"/>
              </a:rPr>
              <a:t>, we find a practical benefit of living in the Spirit. </a:t>
            </a:r>
          </a:p>
          <a:p>
            <a:pPr marL="274320" indent="-274320"/>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practical, everyday leading from God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v14</a:t>
            </a:r>
            <a:r>
              <a:rPr lang="en-US" sz="2800" b="1" dirty="0" smtClean="0">
                <a:latin typeface="Cambria" pitchFamily="18" charset="0"/>
              </a:rPr>
              <a:t>).  This is frequently used as a proof text to support the notion that believers receive either verbal or nonverbal messages from the Holy Spirit telling them what decisions to make or what to do next.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This is </a:t>
            </a:r>
            <a:r>
              <a:rPr lang="en-US" sz="2800" b="1" i="1" u="sng" dirty="0" smtClean="0">
                <a:latin typeface="Cambria" pitchFamily="18" charset="0"/>
              </a:rPr>
              <a:t>not</a:t>
            </a:r>
            <a:r>
              <a:rPr lang="en-US" sz="2800" b="1" dirty="0" smtClean="0">
                <a:latin typeface="Cambria" pitchFamily="18" charset="0"/>
              </a:rPr>
              <a:t> what Paul is teaching here.  The Holy Spirit is a gift, not a dictator.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8:14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Note how Paul phrases the sentence: </a:t>
            </a:r>
            <a:r>
              <a:rPr lang="en-US" sz="2800" b="1" i="1" dirty="0" smtClean="0">
                <a:latin typeface="Cambria" pitchFamily="18" charset="0"/>
              </a:rPr>
              <a:t>“For all who are being led by the Spirit of God, these are sons of God.”</a:t>
            </a:r>
            <a:r>
              <a:rPr lang="en-US" sz="2800" b="1" dirty="0" smtClean="0">
                <a:latin typeface="Cambria" pitchFamily="18" charset="0"/>
              </a:rPr>
              <a:t>  Paul teachings in other portions of Scripture makes it clear that the Spirit does lead, but the believer may elect to go his or her own way, thus “</a:t>
            </a:r>
            <a:r>
              <a:rPr lang="en-US" sz="2800" b="1" dirty="0" smtClean="0">
                <a:effectLst>
                  <a:outerShdw blurRad="38100" dist="38100" dir="2700000" algn="tl">
                    <a:srgbClr val="000000">
                      <a:alpha val="43137"/>
                    </a:srgbClr>
                  </a:outerShdw>
                </a:effectLst>
                <a:latin typeface="Cambria" pitchFamily="18" charset="0"/>
              </a:rPr>
              <a:t>grieving</a:t>
            </a:r>
            <a:r>
              <a:rPr lang="en-US" sz="2800" b="1" dirty="0" smtClean="0">
                <a:latin typeface="Cambria" pitchFamily="18" charset="0"/>
              </a:rPr>
              <a:t>” the Spirit (</a:t>
            </a:r>
            <a:r>
              <a:rPr lang="en-US" sz="2800" b="1" dirty="0" smtClean="0">
                <a:effectLst>
                  <a:outerShdw blurRad="38100" dist="38100" dir="2700000" algn="tl">
                    <a:srgbClr val="000000">
                      <a:alpha val="43137"/>
                    </a:srgbClr>
                  </a:outerShdw>
                </a:effectLst>
                <a:latin typeface="Cambria" pitchFamily="18" charset="0"/>
              </a:rPr>
              <a:t>Eph. 4:30</a:t>
            </a:r>
            <a:r>
              <a:rPr lang="en-US" sz="2800" b="1" dirty="0" smtClean="0">
                <a:latin typeface="Cambria" pitchFamily="18" charset="0"/>
              </a:rPr>
              <a:t>).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This </a:t>
            </a:r>
            <a:r>
              <a:rPr lang="en-US" sz="2800" b="1" dirty="0" smtClean="0">
                <a:effectLst>
                  <a:outerShdw blurRad="38100" dist="38100" dir="2700000" algn="tl">
                    <a:srgbClr val="000000">
                      <a:alpha val="43137"/>
                    </a:srgbClr>
                  </a:outerShdw>
                </a:effectLst>
                <a:latin typeface="Cambria" pitchFamily="18" charset="0"/>
              </a:rPr>
              <a:t>v14</a:t>
            </a:r>
            <a:r>
              <a:rPr lang="en-US" sz="2800" b="1" dirty="0" smtClean="0">
                <a:latin typeface="Cambria" pitchFamily="18" charset="0"/>
              </a:rPr>
              <a:t> is both a promise and a practical means of assurance.  Those who are actively following the Spirit will bear the unmistakable evidence of that leading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Gal. 5:18-25</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8:14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When that evidence </a:t>
            </a:r>
            <a:r>
              <a:rPr lang="en-US" sz="2800" b="1" i="1" dirty="0" smtClean="0">
                <a:latin typeface="Cambria" pitchFamily="18" charset="0"/>
              </a:rPr>
              <a:t>(</a:t>
            </a:r>
            <a:r>
              <a:rPr lang="en-US" sz="2800" b="1" i="1" dirty="0" smtClean="0">
                <a:effectLst>
                  <a:outerShdw blurRad="38100" dist="38100" dir="2700000" algn="tl">
                    <a:srgbClr val="000000">
                      <a:alpha val="43137"/>
                    </a:srgbClr>
                  </a:outerShdw>
                </a:effectLst>
                <a:latin typeface="Cambria" pitchFamily="18" charset="0"/>
              </a:rPr>
              <a:t>fruit</a:t>
            </a:r>
            <a:r>
              <a:rPr lang="en-US" sz="2800" b="1" i="1" dirty="0" smtClean="0">
                <a:latin typeface="Cambria" pitchFamily="18" charset="0"/>
              </a:rPr>
              <a:t>)</a:t>
            </a:r>
            <a:r>
              <a:rPr lang="en-US" sz="2800" b="1" dirty="0" smtClean="0">
                <a:latin typeface="Cambria" pitchFamily="18" charset="0"/>
              </a:rPr>
              <a:t> is visible, it assures the believer that he or she is indeed a “son of God.”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By the way, we should not replace the word “</a:t>
            </a:r>
            <a:r>
              <a:rPr lang="en-US" sz="2800" b="1" dirty="0" smtClean="0">
                <a:effectLst>
                  <a:outerShdw blurRad="38100" dist="38100" dir="2700000" algn="tl">
                    <a:srgbClr val="000000">
                      <a:alpha val="43137"/>
                    </a:srgbClr>
                  </a:outerShdw>
                </a:effectLst>
                <a:latin typeface="Cambria" pitchFamily="18" charset="0"/>
              </a:rPr>
              <a:t>son</a:t>
            </a:r>
            <a:r>
              <a:rPr lang="en-US" sz="2800" b="1" dirty="0" smtClean="0">
                <a:latin typeface="Cambria" pitchFamily="18" charset="0"/>
              </a:rPr>
              <a:t>” with “</a:t>
            </a:r>
            <a:r>
              <a:rPr lang="en-US" sz="2800" b="1" dirty="0" smtClean="0">
                <a:effectLst>
                  <a:outerShdw blurRad="38100" dist="38100" dir="2700000" algn="tl">
                    <a:srgbClr val="000000">
                      <a:alpha val="43137"/>
                    </a:srgbClr>
                  </a:outerShdw>
                </a:effectLst>
                <a:latin typeface="Cambria" pitchFamily="18" charset="0"/>
              </a:rPr>
              <a:t>child</a:t>
            </a:r>
            <a:r>
              <a:rPr lang="en-US" sz="2800" b="1" dirty="0" smtClean="0">
                <a:latin typeface="Cambria" pitchFamily="18" charset="0"/>
              </a:rPr>
              <a:t>,” even for women.  Paul could have chosen the neutral Greek term for “</a:t>
            </a:r>
            <a:r>
              <a:rPr lang="en-US" sz="2800" b="1" dirty="0" smtClean="0">
                <a:effectLst>
                  <a:outerShdw blurRad="38100" dist="38100" dir="2700000" algn="tl">
                    <a:srgbClr val="000000">
                      <a:alpha val="43137"/>
                    </a:srgbClr>
                  </a:outerShdw>
                </a:effectLst>
                <a:latin typeface="Cambria" pitchFamily="18" charset="0"/>
              </a:rPr>
              <a:t>child</a:t>
            </a:r>
            <a:r>
              <a:rPr lang="en-US" sz="2800" b="1" dirty="0" smtClean="0">
                <a:latin typeface="Cambria" pitchFamily="18" charset="0"/>
              </a:rPr>
              <a:t>,” but he deliberately chose “</a:t>
            </a:r>
            <a:r>
              <a:rPr lang="en-US" sz="2800" b="1" dirty="0" smtClean="0">
                <a:effectLst>
                  <a:outerShdw blurRad="38100" dist="38100" dir="2700000" algn="tl">
                    <a:srgbClr val="000000">
                      <a:alpha val="43137"/>
                    </a:srgbClr>
                  </a:outerShdw>
                </a:effectLst>
                <a:latin typeface="Cambria" pitchFamily="18" charset="0"/>
              </a:rPr>
              <a:t>son</a:t>
            </a:r>
            <a:r>
              <a:rPr lang="en-US" sz="2800" b="1" dirty="0" smtClean="0">
                <a:latin typeface="Cambria" pitchFamily="18" charset="0"/>
              </a:rPr>
              <a:t>” to indicate the believers stand to inherit something.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this sense, women are “</a:t>
            </a:r>
            <a:r>
              <a:rPr lang="en-US" sz="2800" b="1" dirty="0" smtClean="0">
                <a:effectLst>
                  <a:outerShdw blurRad="38100" dist="38100" dir="2700000" algn="tl">
                    <a:srgbClr val="000000">
                      <a:alpha val="43137"/>
                    </a:srgbClr>
                  </a:outerShdw>
                </a:effectLst>
                <a:latin typeface="Cambria" pitchFamily="18" charset="0"/>
              </a:rPr>
              <a:t>sons of God</a:t>
            </a:r>
            <a:r>
              <a:rPr lang="en-US" sz="2800" b="1" dirty="0" smtClean="0">
                <a:latin typeface="Cambria" pitchFamily="18" charset="0"/>
              </a:rPr>
              <a:t>” because they, no less than men, are a part of God’s estate.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8:14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fearless intimacy with God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v15</a:t>
            </a:r>
            <a:r>
              <a:rPr lang="en-US" sz="2800" b="1" dirty="0" smtClean="0">
                <a:latin typeface="Cambria" pitchFamily="18" charset="0"/>
              </a:rPr>
              <a:t>).  Paul again reinforces the good news that believers have been </a:t>
            </a:r>
            <a:r>
              <a:rPr lang="en-US" sz="2800" b="1" u="sng" dirty="0" smtClean="0">
                <a:effectLst>
                  <a:outerShdw blurRad="38100" dist="38100" dir="2700000" algn="tl">
                    <a:srgbClr val="000000">
                      <a:alpha val="43137"/>
                    </a:srgbClr>
                  </a:outerShdw>
                </a:effectLst>
                <a:latin typeface="Cambria" pitchFamily="18" charset="0"/>
              </a:rPr>
              <a:t>emancipated</a:t>
            </a:r>
            <a:r>
              <a:rPr lang="en-US" sz="2800" b="1" dirty="0" smtClean="0">
                <a:latin typeface="Cambria" pitchFamily="18" charset="0"/>
              </a:rPr>
              <a:t>.  They no longer serve a master who tells them what to do, when, how, and where.  We have been </a:t>
            </a:r>
            <a:r>
              <a:rPr lang="en-US" sz="2800" b="1" u="sng" dirty="0" smtClean="0">
                <a:effectLst>
                  <a:outerShdw blurRad="38100" dist="38100" dir="2700000" algn="tl">
                    <a:srgbClr val="000000">
                      <a:alpha val="43137"/>
                    </a:srgbClr>
                  </a:outerShdw>
                </a:effectLst>
                <a:latin typeface="Cambria" pitchFamily="18" charset="0"/>
              </a:rPr>
              <a:t>freed</a:t>
            </a:r>
            <a:r>
              <a:rPr lang="en-US" sz="2800" b="1" dirty="0" smtClean="0">
                <a:latin typeface="Cambria" pitchFamily="18" charset="0"/>
              </a:rPr>
              <a:t> and therefore we are free indeed.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God purchased us</a:t>
            </a:r>
            <a:r>
              <a:rPr lang="en-US" sz="2800" b="1" dirty="0" smtClean="0">
                <a:latin typeface="Cambria" pitchFamily="18" charset="0"/>
              </a:rPr>
              <a:t>.  The payment was His Son’s death.  While He had every right to own us as slaves, He tore the bill of sale into shreds and drafted a new document: </a:t>
            </a:r>
            <a:r>
              <a:rPr lang="en-US" sz="2800" b="1" i="1" dirty="0" smtClean="0">
                <a:effectLst>
                  <a:outerShdw blurRad="38100" dist="38100" dir="2700000" algn="tl">
                    <a:srgbClr val="000000">
                      <a:alpha val="43137"/>
                    </a:srgbClr>
                  </a:outerShdw>
                </a:effectLst>
                <a:latin typeface="Cambria" pitchFamily="18" charset="0"/>
              </a:rPr>
              <a:t>adoption papers!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8:14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He is not merely a kinder, gentler Master; He is our “</a:t>
            </a:r>
            <a:r>
              <a:rPr lang="en-US" sz="2800" b="1" dirty="0" smtClean="0">
                <a:effectLst>
                  <a:outerShdw blurRad="38100" dist="38100" dir="2700000" algn="tl">
                    <a:srgbClr val="000000">
                      <a:alpha val="43137"/>
                    </a:srgbClr>
                  </a:outerShdw>
                </a:effectLst>
                <a:latin typeface="Cambria" pitchFamily="18" charset="0"/>
              </a:rPr>
              <a:t>Abba</a:t>
            </a:r>
            <a:r>
              <a:rPr lang="en-US" sz="2800" b="1" dirty="0" smtClean="0">
                <a:latin typeface="Cambria" pitchFamily="18" charset="0"/>
              </a:rPr>
              <a:t>” or Daddy.  Intimacy with the almighty Creator of the universe!  What an awesome thought.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We have an </a:t>
            </a:r>
            <a:r>
              <a:rPr lang="en-US" sz="2800" b="1" i="1" dirty="0" smtClean="0">
                <a:effectLst>
                  <a:outerShdw blurRad="38100" dist="38100" dir="2700000" algn="tl">
                    <a:srgbClr val="000000">
                      <a:alpha val="43137"/>
                    </a:srgbClr>
                  </a:outerShdw>
                </a:effectLst>
                <a:latin typeface="Cambria" pitchFamily="18" charset="0"/>
              </a:rPr>
              <a:t>obligation</a:t>
            </a:r>
            <a:r>
              <a:rPr lang="en-US" sz="2800" b="1" dirty="0" smtClean="0">
                <a:latin typeface="Cambria" pitchFamily="18" charset="0"/>
              </a:rPr>
              <a:t>, not as slaves repaying a debt, but as sons, who have a genuine stake in our daddy’s estate.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a:t>
            </a:r>
            <a:r>
              <a:rPr lang="en-US" sz="2800" b="1" i="1" dirty="0" smtClean="0">
                <a:effectLst>
                  <a:outerShdw blurRad="38100" dist="38100" dir="2700000" algn="tl">
                    <a:srgbClr val="000000">
                      <a:alpha val="43137"/>
                    </a:srgbClr>
                  </a:outerShdw>
                </a:effectLst>
                <a:latin typeface="Cambria" pitchFamily="18" charset="0"/>
              </a:rPr>
              <a:t>obligation</a:t>
            </a:r>
            <a:r>
              <a:rPr lang="en-US" sz="2800" b="1" dirty="0" smtClean="0">
                <a:latin typeface="Cambria" pitchFamily="18" charset="0"/>
              </a:rPr>
              <a:t> doesn’t come as orders from a harsh slave owner, but as an invitation to become a contributing member of a family.</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8:14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THIRD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assurance of belonging to God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v16</a:t>
            </a:r>
            <a:r>
              <a:rPr lang="en-US" sz="2800" b="1" dirty="0" smtClean="0">
                <a:latin typeface="Cambria" pitchFamily="18" charset="0"/>
              </a:rPr>
              <a:t>).  This is the only place in the </a:t>
            </a:r>
            <a:r>
              <a:rPr lang="en-US" sz="2800" b="1" dirty="0" smtClean="0">
                <a:effectLst>
                  <a:outerShdw blurRad="38100" dist="38100" dir="2700000" algn="tl">
                    <a:srgbClr val="000000">
                      <a:alpha val="43137"/>
                    </a:srgbClr>
                  </a:outerShdw>
                </a:effectLst>
                <a:latin typeface="Cambria" pitchFamily="18" charset="0"/>
              </a:rPr>
              <a:t>NT</a:t>
            </a:r>
            <a:r>
              <a:rPr lang="en-US" sz="2800" b="1" dirty="0" smtClean="0">
                <a:latin typeface="Cambria" pitchFamily="18" charset="0"/>
              </a:rPr>
              <a:t> that seems to suggest that the Holy Spirit speaks to individual believers as a general practice.  After Jesus inaugurated the new covenant, the Lord spoke through designated people.  God spoke through apostle and prophets – until finishing finally with the </a:t>
            </a:r>
            <a:r>
              <a:rPr lang="en-US" sz="2800" b="1" dirty="0" smtClean="0">
                <a:effectLst>
                  <a:outerShdw blurRad="38100" dist="38100" dir="2700000" algn="tl">
                    <a:srgbClr val="000000">
                      <a:alpha val="43137"/>
                    </a:srgbClr>
                  </a:outerShdw>
                </a:effectLst>
                <a:latin typeface="Cambria" pitchFamily="18" charset="0"/>
              </a:rPr>
              <a:t>Book of Revelation</a:t>
            </a:r>
            <a:r>
              <a:rPr lang="en-US" sz="2800" b="1" dirty="0" smtClean="0">
                <a:latin typeface="Cambria" pitchFamily="18" charset="0"/>
              </a:rPr>
              <a:t> written by John.</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Just because someone in the Bible experienced something, that doesn’t mean we should expect it will become a common occurrence (</a:t>
            </a:r>
            <a:r>
              <a:rPr lang="en-US" sz="2800" b="1" i="1" dirty="0" smtClean="0">
                <a:effectLst>
                  <a:outerShdw blurRad="38100" dist="38100" dir="2700000" algn="tl">
                    <a:srgbClr val="000000">
                      <a:alpha val="43137"/>
                    </a:srgbClr>
                  </a:outerShdw>
                </a:effectLst>
                <a:latin typeface="Cambria" pitchFamily="18" charset="0"/>
              </a:rPr>
              <a:t>normative</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8:14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We need no other prophetic utterance until the end-time events begin to unfold.  We have all the information we need.  Truth be told, we have more than we can handle in a lifetime as it is.</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However, at this stage in the timeline of redemption, God does not speak prophetically to, or through, people.  That is one of the major tenets of the Reformation – </a:t>
            </a:r>
            <a:r>
              <a:rPr lang="en-US" sz="2800" b="1" i="1" dirty="0" smtClean="0">
                <a:effectLst>
                  <a:outerShdw blurRad="38100" dist="38100" dir="2700000" algn="tl">
                    <a:srgbClr val="000000">
                      <a:alpha val="43137"/>
                    </a:srgbClr>
                  </a:outerShdw>
                </a:effectLst>
                <a:latin typeface="Cambria" pitchFamily="18" charset="0"/>
              </a:rPr>
              <a:t>sola scriptura</a:t>
            </a:r>
            <a:r>
              <a:rPr lang="en-US" sz="2800" b="1" dirty="0" smtClean="0">
                <a:latin typeface="Cambria" pitchFamily="18" charset="0"/>
              </a:rPr>
              <a:t> – and was, in part, defines us as </a:t>
            </a:r>
            <a:r>
              <a:rPr lang="en-US" sz="2800" b="1" dirty="0" smtClean="0">
                <a:effectLst>
                  <a:outerShdw blurRad="38100" dist="38100" dir="2700000" algn="tl">
                    <a:srgbClr val="000000">
                      <a:alpha val="43137"/>
                    </a:srgbClr>
                  </a:outerShdw>
                </a:effectLst>
                <a:latin typeface="Cambria" pitchFamily="18" charset="0"/>
              </a:rPr>
              <a:t>Protestant</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8:14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539430"/>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We have God’s Word in black ink on white paper, accessible in multiple languages, and understandable to all.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 suggest we keep our focus there.  If the Holy </a:t>
            </a:r>
            <a:br>
              <a:rPr lang="en-US" sz="2800" b="1" dirty="0" smtClean="0">
                <a:latin typeface="Cambria" pitchFamily="18" charset="0"/>
              </a:rPr>
            </a:br>
            <a:r>
              <a:rPr lang="en-US" sz="2800" b="1" dirty="0" smtClean="0">
                <a:latin typeface="Cambria" pitchFamily="18" charset="0"/>
              </a:rPr>
              <a:t>Spirit speaks into (</a:t>
            </a:r>
            <a:r>
              <a:rPr lang="en-US" sz="2800" b="1" i="1" dirty="0" smtClean="0">
                <a:latin typeface="Cambria" pitchFamily="18" charset="0"/>
              </a:rPr>
              <a:t>or bears witness with</a:t>
            </a:r>
            <a:r>
              <a:rPr lang="en-US" sz="2800" b="1" dirty="0" smtClean="0">
                <a:latin typeface="Cambria" pitchFamily="18" charset="0"/>
              </a:rPr>
              <a:t>) the souls of His beloved children, it’s only to say this: </a:t>
            </a:r>
            <a:r>
              <a:rPr lang="en-US" sz="2800" b="1" i="1" dirty="0" smtClean="0">
                <a:effectLst>
                  <a:outerShdw blurRad="38100" dist="38100" dir="2700000" algn="tl">
                    <a:srgbClr val="000000">
                      <a:alpha val="43137"/>
                    </a:srgbClr>
                  </a:outerShdw>
                </a:effectLst>
                <a:latin typeface="Cambria" pitchFamily="18" charset="0"/>
              </a:rPr>
              <a:t>“You are my precious child.”</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8:14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FOURTH</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 continual reminder of our value before God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v17</a:t>
            </a:r>
            <a:r>
              <a:rPr lang="en-US" sz="2800" b="1" dirty="0" smtClean="0">
                <a:latin typeface="Cambria" pitchFamily="18" charset="0"/>
              </a:rPr>
              <a:t>).  Adoption was a common practice in Roman law.  Much of Roman society depended upon a system called “</a:t>
            </a:r>
            <a:r>
              <a:rPr lang="en-US" sz="2800" b="1" dirty="0" smtClean="0">
                <a:effectLst>
                  <a:outerShdw blurRad="38100" dist="38100" dir="2700000" algn="tl">
                    <a:srgbClr val="000000">
                      <a:alpha val="43137"/>
                    </a:srgbClr>
                  </a:outerShdw>
                </a:effectLst>
                <a:latin typeface="Cambria" pitchFamily="18" charset="0"/>
              </a:rPr>
              <a:t>patronage</a:t>
            </a:r>
            <a:r>
              <a:rPr lang="en-US" sz="2800" b="1" dirty="0" smtClean="0">
                <a:latin typeface="Cambria" pitchFamily="18" charset="0"/>
              </a:rPr>
              <a:t>,” in which one person became a benefactor to less powerful people.</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He, in turn, owed </a:t>
            </a:r>
            <a:r>
              <a:rPr lang="en-US" sz="2800" b="1" i="1" dirty="0" smtClean="0">
                <a:effectLst>
                  <a:outerShdw blurRad="38100" dist="38100" dir="2700000" algn="tl">
                    <a:srgbClr val="000000">
                      <a:alpha val="43137"/>
                    </a:srgbClr>
                  </a:outerShdw>
                </a:effectLst>
                <a:latin typeface="Cambria" pitchFamily="18" charset="0"/>
              </a:rPr>
              <a:t>allegiance</a:t>
            </a:r>
            <a:r>
              <a:rPr lang="en-US" sz="2800" b="1" dirty="0" smtClean="0">
                <a:latin typeface="Cambria" pitchFamily="18" charset="0"/>
              </a:rPr>
              <a:t> to his patron.  Very frequently, a patron would </a:t>
            </a:r>
            <a:r>
              <a:rPr lang="en-US" sz="2800" b="1" i="1" dirty="0" smtClean="0">
                <a:effectLst>
                  <a:outerShdw blurRad="38100" dist="38100" dir="2700000" algn="tl">
                    <a:srgbClr val="000000">
                      <a:alpha val="43137"/>
                    </a:srgbClr>
                  </a:outerShdw>
                </a:effectLst>
                <a:latin typeface="Cambria" pitchFamily="18" charset="0"/>
              </a:rPr>
              <a:t>adopt</a:t>
            </a:r>
            <a:r>
              <a:rPr lang="en-US" sz="2800" b="1" dirty="0" smtClean="0">
                <a:latin typeface="Cambria" pitchFamily="18" charset="0"/>
              </a:rPr>
              <a:t> a favorite unrelated client to inherit his estate.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8:14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047262"/>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Now that we are saved from condemnation by the grace of God, are we to sanctify ourselves through fasting, praying, studying Scripture, tithing, and the other spiritual disciplines?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If Paul’s self-portrait teaches us anything, it’s that self-improvement carried out in the energy of the flesh is a vain pursuit (</a:t>
            </a:r>
            <a:r>
              <a:rPr lang="en-US" sz="2800" b="1" dirty="0" smtClean="0">
                <a:effectLst>
                  <a:outerShdw blurRad="38100" dist="38100" dir="2700000" algn="tl">
                    <a:srgbClr val="000000">
                      <a:alpha val="43137"/>
                    </a:srgbClr>
                  </a:outerShdw>
                </a:effectLst>
                <a:latin typeface="Cambria" pitchFamily="18" charset="0"/>
              </a:rPr>
              <a:t>7:14-25</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When Paul speaks of “</a:t>
            </a:r>
            <a:r>
              <a:rPr lang="en-US" sz="2800" b="1" dirty="0" smtClean="0">
                <a:effectLst>
                  <a:outerShdw blurRad="38100" dist="38100" dir="2700000" algn="tl">
                    <a:srgbClr val="000000">
                      <a:alpha val="43137"/>
                    </a:srgbClr>
                  </a:outerShdw>
                </a:effectLst>
                <a:latin typeface="Cambria" pitchFamily="18" charset="0"/>
              </a:rPr>
              <a:t>adoption as sons</a:t>
            </a:r>
            <a:r>
              <a:rPr lang="en-US" sz="2800" b="1" dirty="0" smtClean="0">
                <a:latin typeface="Cambria" pitchFamily="18" charset="0"/>
              </a:rPr>
              <a:t>,” his Roman readers would have immediately recalled that </a:t>
            </a:r>
            <a:r>
              <a:rPr lang="en-US" sz="2800" b="1" i="1" dirty="0" smtClean="0">
                <a:effectLst>
                  <a:outerShdw blurRad="38100" dist="38100" dir="2700000" algn="tl">
                    <a:srgbClr val="000000">
                      <a:alpha val="43137"/>
                    </a:srgbClr>
                  </a:outerShdw>
                </a:effectLst>
                <a:latin typeface="Cambria" pitchFamily="18" charset="0"/>
              </a:rPr>
              <a:t>Caesar Augustus</a:t>
            </a:r>
            <a:r>
              <a:rPr lang="en-US" sz="2800" b="1" dirty="0" smtClean="0">
                <a:latin typeface="Cambria" pitchFamily="18" charset="0"/>
              </a:rPr>
              <a:t> had received much of his power through adoption by his patron, </a:t>
            </a:r>
            <a:r>
              <a:rPr lang="en-US" sz="2800" b="1" i="1" dirty="0" smtClean="0">
                <a:effectLst>
                  <a:outerShdw blurRad="38100" dist="38100" dir="2700000" algn="tl">
                    <a:srgbClr val="000000">
                      <a:alpha val="43137"/>
                    </a:srgbClr>
                  </a:outerShdw>
                </a:effectLst>
                <a:latin typeface="Cambria" pitchFamily="18" charset="0"/>
              </a:rPr>
              <a:t>Julius Caesar</a:t>
            </a:r>
            <a:r>
              <a:rPr lang="en-US" sz="2800" b="1" dirty="0" smtClean="0">
                <a:latin typeface="Cambria" pitchFamily="18" charset="0"/>
              </a:rPr>
              <a:t>, the founding father of the Roman Empire.</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Through adoption, believers have become </a:t>
            </a:r>
            <a:r>
              <a:rPr lang="en-US" sz="2800" b="1" i="1" dirty="0" smtClean="0">
                <a:effectLst>
                  <a:outerShdw blurRad="38100" dist="38100" dir="2700000" algn="tl">
                    <a:srgbClr val="000000">
                      <a:alpha val="43137"/>
                    </a:srgbClr>
                  </a:outerShdw>
                </a:effectLst>
                <a:latin typeface="Cambria" pitchFamily="18" charset="0"/>
              </a:rPr>
              <a:t>coheirs</a:t>
            </a:r>
            <a:r>
              <a:rPr lang="en-US" sz="2800" b="1" dirty="0" smtClean="0">
                <a:latin typeface="Cambria" pitchFamily="18" charset="0"/>
              </a:rPr>
              <a:t> with God’s one and only Son.  And through our identification with Him, we stand to inherit everything that is due Him.  In </a:t>
            </a:r>
            <a:r>
              <a:rPr lang="en-US" sz="2800" b="1" dirty="0" smtClean="0">
                <a:effectLst>
                  <a:outerShdw blurRad="38100" dist="38100" dir="2700000" algn="tl">
                    <a:srgbClr val="000000">
                      <a:alpha val="43137"/>
                    </a:srgbClr>
                  </a:outerShdw>
                </a:effectLst>
                <a:latin typeface="Cambria" pitchFamily="18" charset="0"/>
              </a:rPr>
              <a:t>Revelation 5:12</a:t>
            </a:r>
            <a:r>
              <a:rPr lang="en-US" sz="2800" b="1" dirty="0" smtClean="0">
                <a:latin typeface="Cambria" pitchFamily="18" charset="0"/>
              </a:rPr>
              <a:t>, we see what that entails.  He will share everything with His adopter brothers and sisters;  all, that is, </a:t>
            </a:r>
            <a:r>
              <a:rPr lang="en-US" sz="2800" b="1" i="1" dirty="0" smtClean="0">
                <a:effectLst>
                  <a:outerShdw blurRad="38100" dist="38100" dir="2700000" algn="tl">
                    <a:srgbClr val="000000">
                      <a:alpha val="43137"/>
                    </a:srgbClr>
                  </a:outerShdw>
                </a:effectLst>
                <a:latin typeface="Cambria" pitchFamily="18" charset="0"/>
              </a:rPr>
              <a:t>except worship</a:t>
            </a:r>
            <a:r>
              <a:rPr lang="en-US" sz="2800" b="1" dirty="0" smtClean="0">
                <a:latin typeface="Cambria" pitchFamily="18" charset="0"/>
              </a:rPr>
              <a:t>.  That is His alone.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8:14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8 - 12 crown.jpg"/>
          <p:cNvPicPr>
            <a:picLocks noChangeAspect="1"/>
          </p:cNvPicPr>
          <p:nvPr/>
        </p:nvPicPr>
        <p:blipFill>
          <a:blip r:embed="rId2" cstate="print"/>
          <a:stretch>
            <a:fillRect/>
          </a:stretch>
        </p:blipFill>
        <p:spPr>
          <a:xfrm>
            <a:off x="381000" y="1066800"/>
            <a:ext cx="8398932" cy="472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6" name="Picture 5" descr="7 - 24 Jesus.jpg"/>
          <p:cNvPicPr>
            <a:picLocks noChangeAspect="1"/>
          </p:cNvPicPr>
          <p:nvPr/>
        </p:nvPicPr>
        <p:blipFill>
          <a:blip r:embed="rId3" cstate="print"/>
          <a:stretch>
            <a:fillRect/>
          </a:stretch>
        </p:blipFill>
        <p:spPr>
          <a:xfrm>
            <a:off x="2000250" y="0"/>
            <a:ext cx="5314950" cy="6858000"/>
          </a:xfrm>
          <a:prstGeom prst="rect">
            <a:avLst/>
          </a:prstGeom>
        </p:spPr>
      </p:pic>
      <p:sp>
        <p:nvSpPr>
          <p:cNvPr id="5" name="TextBox 4"/>
          <p:cNvSpPr txBox="1"/>
          <p:nvPr/>
        </p:nvSpPr>
        <p:spPr>
          <a:xfrm>
            <a:off x="1905000" y="6172200"/>
            <a:ext cx="5562600" cy="492443"/>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600" dirty="0" smtClean="0">
                <a:solidFill>
                  <a:srgbClr val="FFFF00"/>
                </a:solidFill>
                <a:effectLst>
                  <a:outerShdw blurRad="38100" dist="38100" dir="2700000" algn="tl">
                    <a:srgbClr val="000000">
                      <a:alpha val="43137"/>
                    </a:srgbClr>
                  </a:outerShdw>
                </a:effectLst>
                <a:latin typeface="Britannic Bold" pitchFamily="34" charset="0"/>
              </a:rPr>
              <a:t>“Continue to be lead by the Spirit”    </a:t>
            </a:r>
            <a:endParaRPr lang="en-US" sz="26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55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5 May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1981200"/>
            <a:ext cx="8534400" cy="4185761"/>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Read the entire Chapter 8 again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Second lesson:  8:18 – 27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 Third lessons:  8:28 – 39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1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339923"/>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You can push yourself to fatigue trying hard to be like Christ, but you’ll have an easier time catching rainbows.  Some folks acknowledge the impossibility of achieving the perfection of God, but they find value in aiming high nonetheless.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Others lower the standard of perfection to bring it within easier reach and then claim victory over sin.  Most people simply work themselves into a wretched exhaustion and then collapse —sometimes with destructive force.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70811"/>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But God never demanded perfection.  </a:t>
            </a:r>
          </a:p>
          <a:p>
            <a:pPr marL="274320" indent="-274320"/>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(Read that again—aloud!)</a:t>
            </a:r>
            <a:r>
              <a:rPr lang="en-US" sz="2800" b="1" dirty="0" smtClean="0">
                <a:latin typeface="Cambria" pitchFamily="18" charset="0"/>
              </a:rPr>
              <a:t>  </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Untainted morality vanished with Eden.  No, we are not saved by grace and then sanctified by our own labors.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work of grace was not half done.  The point of Paul’s miserable self-portrait was to demonstrate that humanity can no more purify itself of sin after salvation than before.  Only God can purify a soul.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339923"/>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So, what is our duty now as believers saved by grace?  Our primary purpose is to know Jesus Christ personally with ever-deepening intimacy (</a:t>
            </a:r>
            <a:r>
              <a:rPr lang="en-US" sz="2800" b="1" dirty="0" smtClean="0">
                <a:effectLst>
                  <a:outerShdw blurRad="38100" dist="38100" dir="2700000" algn="tl">
                    <a:srgbClr val="000000">
                      <a:alpha val="43137"/>
                    </a:srgbClr>
                  </a:outerShdw>
                </a:effectLst>
                <a:latin typeface="Cambria" pitchFamily="18" charset="0"/>
              </a:rPr>
              <a:t>Phil. 3:8-11</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If we read Scripture, pray, meditate, journal, or fast, let us do it for the sole purpose of knowing His mind.  If we worship, serve, partake of Communion, or spend time in the company of believers, let us learn about Him through His transforming work in others.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09036"/>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If we feed the poor, defend the weak, comfort the lonely, or proclaim the gospel to a broken and needy world, let our walking in His sandals give us firsthand knowledge of His character.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Let every trial or triumph bring us closer to knowing Christ’s nature and understanding His purpose.  The spiritual disciplines are not a means to holiness; they are a means of knowing Christ.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38738</TotalTime>
  <Words>3832</Words>
  <Application>Microsoft Office PowerPoint</Application>
  <PresentationFormat>On-screen Show (4:3)</PresentationFormat>
  <Paragraphs>216</Paragraphs>
  <Slides>53</Slides>
  <Notes>3</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6933</cp:revision>
  <dcterms:created xsi:type="dcterms:W3CDTF">2016-10-08T19:35:00Z</dcterms:created>
  <dcterms:modified xsi:type="dcterms:W3CDTF">2021-04-27T02:34:55Z</dcterms:modified>
</cp:coreProperties>
</file>