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5"/>
  </p:notesMasterIdLst>
  <p:sldIdLst>
    <p:sldId id="1659" r:id="rId3"/>
    <p:sldId id="2197" r:id="rId4"/>
    <p:sldId id="2362" r:id="rId5"/>
    <p:sldId id="2201" r:id="rId6"/>
    <p:sldId id="2369" r:id="rId7"/>
    <p:sldId id="2370" r:id="rId8"/>
    <p:sldId id="2371" r:id="rId9"/>
    <p:sldId id="2387" r:id="rId10"/>
    <p:sldId id="2262" r:id="rId11"/>
    <p:sldId id="2367" r:id="rId12"/>
    <p:sldId id="2368" r:id="rId13"/>
    <p:sldId id="2321" r:id="rId14"/>
    <p:sldId id="2266" r:id="rId15"/>
    <p:sldId id="2335" r:id="rId16"/>
    <p:sldId id="2372" r:id="rId17"/>
    <p:sldId id="2373" r:id="rId18"/>
    <p:sldId id="2374" r:id="rId19"/>
    <p:sldId id="2327" r:id="rId20"/>
    <p:sldId id="2339" r:id="rId21"/>
    <p:sldId id="2376" r:id="rId22"/>
    <p:sldId id="2377" r:id="rId23"/>
    <p:sldId id="2331" r:id="rId24"/>
    <p:sldId id="2375" r:id="rId25"/>
    <p:sldId id="2378" r:id="rId26"/>
    <p:sldId id="2379" r:id="rId27"/>
    <p:sldId id="2381" r:id="rId28"/>
    <p:sldId id="2365" r:id="rId29"/>
    <p:sldId id="2333" r:id="rId30"/>
    <p:sldId id="2380" r:id="rId31"/>
    <p:sldId id="2382" r:id="rId32"/>
    <p:sldId id="2386" r:id="rId33"/>
    <p:sldId id="2332" r:id="rId34"/>
    <p:sldId id="2351" r:id="rId35"/>
    <p:sldId id="2385" r:id="rId36"/>
    <p:sldId id="2383" r:id="rId37"/>
    <p:sldId id="2166" r:id="rId38"/>
    <p:sldId id="2364" r:id="rId39"/>
    <p:sldId id="2352" r:id="rId40"/>
    <p:sldId id="2384" r:id="rId41"/>
    <p:sldId id="2330" r:id="rId42"/>
    <p:sldId id="1888" r:id="rId43"/>
    <p:sldId id="18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44"/>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5/4/2021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42</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5/4/2021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5/4/2021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5/4/2021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5/4/2021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5/4/2021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5/4/2021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5/4/2021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5/4/2021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5/4/2021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Glorying and Groaning</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8:18  – 27</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5 May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16</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spcAft>
                <a:spcPts val="2400"/>
              </a:spcAft>
              <a:buFont typeface="Arial" pitchFamily="34" charset="0"/>
              <a:buChar char="•"/>
            </a:pPr>
            <a:r>
              <a:rPr lang="en-US" sz="2800" b="1" dirty="0" smtClean="0">
                <a:latin typeface="Cambria" pitchFamily="18" charset="0"/>
              </a:rPr>
              <a:t>Also in </a:t>
            </a:r>
            <a:r>
              <a:rPr lang="en-US" sz="2800" b="1" dirty="0" smtClean="0">
                <a:effectLst>
                  <a:outerShdw blurRad="38100" dist="38100" dir="2700000" algn="tl">
                    <a:srgbClr val="000000">
                      <a:alpha val="43137"/>
                    </a:srgbClr>
                  </a:outerShdw>
                </a:effectLst>
                <a:latin typeface="Cambria" pitchFamily="18" charset="0"/>
              </a:rPr>
              <a:t>Chapter 8</a:t>
            </a:r>
            <a:r>
              <a:rPr lang="en-US" sz="2800" b="1" dirty="0" smtClean="0">
                <a:latin typeface="Cambria" pitchFamily="18" charset="0"/>
              </a:rPr>
              <a:t>, Paul explains that believers are now members of God’s family.  This new adoption gives us both an intimacy with and an inheritance from the Father (</a:t>
            </a:r>
            <a:r>
              <a:rPr lang="en-US" sz="2800" b="1" dirty="0" smtClean="0">
                <a:effectLst>
                  <a:outerShdw blurRad="38100" dist="38100" dir="2700000" algn="tl">
                    <a:srgbClr val="000000">
                      <a:alpha val="43137"/>
                    </a:srgbClr>
                  </a:outerShdw>
                </a:effectLst>
                <a:latin typeface="Cambria" pitchFamily="18" charset="0"/>
              </a:rPr>
              <a:t>8:15-17</a:t>
            </a:r>
            <a:r>
              <a:rPr lang="en-US" sz="2800" b="1" dirty="0" smtClean="0">
                <a:latin typeface="Cambria" pitchFamily="18" charset="0"/>
              </a:rPr>
              <a:t>).</a:t>
            </a:r>
          </a:p>
          <a:p>
            <a:pPr marL="274320" indent="-274320">
              <a:spcAft>
                <a:spcPts val="2400"/>
              </a:spcAft>
              <a:buFont typeface="Arial" pitchFamily="34" charset="0"/>
              <a:buChar char="•"/>
            </a:pPr>
            <a:r>
              <a:rPr lang="en-US" sz="2800" b="1" dirty="0" smtClean="0">
                <a:latin typeface="Cambria" pitchFamily="18" charset="0"/>
              </a:rPr>
              <a:t>Now, in this lesson, Paul discusses the believer’s new hope that believers’ groans will be released from the present pain and suffering.   And the future glory that today’s grief is nothing when compared with tomorrow’s glory (</a:t>
            </a:r>
            <a:r>
              <a:rPr lang="en-US" sz="2800" b="1" dirty="0" smtClean="0">
                <a:effectLst>
                  <a:outerShdw blurRad="38100" dist="38100" dir="2700000" algn="tl">
                    <a:srgbClr val="000000">
                      <a:alpha val="43137"/>
                    </a:srgbClr>
                  </a:outerShdw>
                </a:effectLst>
                <a:latin typeface="Cambria" pitchFamily="18" charset="0"/>
              </a:rPr>
              <a:t>8:18, 23-25</a:t>
            </a:r>
            <a:r>
              <a:rPr lang="en-US" sz="2800" b="1" dirty="0" smtClean="0">
                <a:latin typeface="Cambria" pitchFamily="18" charset="0"/>
              </a:rPr>
              <a:t>).  Nature, too, groans in pain, but will also be liberated from decay and death (</a:t>
            </a:r>
            <a:r>
              <a:rPr lang="en-US" sz="2800" b="1" dirty="0" smtClean="0">
                <a:effectLst>
                  <a:outerShdw blurRad="38100" dist="38100" dir="2700000" algn="tl">
                    <a:srgbClr val="000000">
                      <a:alpha val="43137"/>
                    </a:srgbClr>
                  </a:outerShdw>
                </a:effectLst>
                <a:latin typeface="Cambria" pitchFamily="18" charset="0"/>
              </a:rPr>
              <a:t>8:19-22</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8:18</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27</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24151"/>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spcAft>
                <a:spcPts val="2400"/>
              </a:spcAft>
              <a:buFont typeface="Arial" pitchFamily="34" charset="0"/>
              <a:buChar char="•"/>
            </a:pPr>
            <a:r>
              <a:rPr lang="en-US" sz="2800" b="1" dirty="0" smtClean="0">
                <a:latin typeface="Cambria" pitchFamily="18" charset="0"/>
              </a:rPr>
              <a:t>Also, in this lesson, Paul identifies the believer’s new prayer helper as the Holy Spirit (</a:t>
            </a:r>
            <a:r>
              <a:rPr lang="en-US" sz="2800" b="1" dirty="0" smtClean="0">
                <a:effectLst>
                  <a:outerShdw blurRad="38100" dist="38100" dir="2700000" algn="tl">
                    <a:srgbClr val="000000">
                      <a:alpha val="43137"/>
                    </a:srgbClr>
                  </a:outerShdw>
                </a:effectLst>
                <a:latin typeface="Cambria" pitchFamily="18" charset="0"/>
              </a:rPr>
              <a:t>8:26</a:t>
            </a:r>
            <a:r>
              <a:rPr lang="en-US" sz="2800" b="1" dirty="0" smtClean="0">
                <a:latin typeface="Cambria" pitchFamily="18" charset="0"/>
              </a:rPr>
              <a:t>).</a:t>
            </a:r>
          </a:p>
          <a:p>
            <a:pPr marL="274320" indent="-274320">
              <a:spcAft>
                <a:spcPts val="2400"/>
              </a:spcAft>
              <a:buFont typeface="Arial" pitchFamily="34" charset="0"/>
              <a:buChar char="•"/>
            </a:pPr>
            <a:r>
              <a:rPr lang="en-US" sz="2800" b="1" dirty="0" smtClean="0">
                <a:latin typeface="Cambria" pitchFamily="18" charset="0"/>
              </a:rPr>
              <a:t>The prayers of the </a:t>
            </a:r>
            <a:r>
              <a:rPr lang="en-US" sz="2800" b="1" dirty="0" smtClean="0">
                <a:effectLst>
                  <a:outerShdw blurRad="38100" dist="38100" dir="2700000" algn="tl">
                    <a:srgbClr val="000000">
                      <a:alpha val="43137"/>
                    </a:srgbClr>
                  </a:outerShdw>
                </a:effectLst>
                <a:latin typeface="Cambria" pitchFamily="18" charset="0"/>
              </a:rPr>
              <a:t>HS</a:t>
            </a:r>
            <a:r>
              <a:rPr lang="en-US" sz="2800" b="1" dirty="0" smtClean="0">
                <a:latin typeface="Cambria" pitchFamily="18" charset="0"/>
              </a:rPr>
              <a:t> are vital (indispensable), because we don’t even know what we should pray for.  Yet, the </a:t>
            </a:r>
            <a:r>
              <a:rPr lang="en-US" sz="2800" b="1" dirty="0" smtClean="0">
                <a:effectLst>
                  <a:outerShdw blurRad="38100" dist="38100" dir="2700000" algn="tl">
                    <a:srgbClr val="000000">
                      <a:alpha val="43137"/>
                    </a:srgbClr>
                  </a:outerShdw>
                </a:effectLst>
                <a:latin typeface="Cambria" pitchFamily="18" charset="0"/>
              </a:rPr>
              <a:t>HS</a:t>
            </a:r>
            <a:r>
              <a:rPr lang="en-US" sz="2800" b="1" dirty="0" smtClean="0">
                <a:latin typeface="Cambria" pitchFamily="18" charset="0"/>
              </a:rPr>
              <a:t> prays for us with groaning that cannot be expressed in words as the </a:t>
            </a:r>
            <a:r>
              <a:rPr lang="en-US" sz="2800" b="1" dirty="0" smtClean="0">
                <a:effectLst>
                  <a:outerShdw blurRad="38100" dist="38100" dir="2700000" algn="tl">
                    <a:srgbClr val="000000">
                      <a:alpha val="43137"/>
                    </a:srgbClr>
                  </a:outerShdw>
                </a:effectLst>
                <a:latin typeface="Cambria" pitchFamily="18" charset="0"/>
              </a:rPr>
              <a:t>HS</a:t>
            </a:r>
            <a:r>
              <a:rPr lang="en-US" sz="2800" b="1" dirty="0" smtClean="0">
                <a:latin typeface="Cambria" pitchFamily="18" charset="0"/>
              </a:rPr>
              <a:t> pleads for us in harmony with God’s own will (</a:t>
            </a:r>
            <a:r>
              <a:rPr lang="en-US" sz="2800" b="1" dirty="0" smtClean="0">
                <a:effectLst>
                  <a:outerShdw blurRad="38100" dist="38100" dir="2700000" algn="tl">
                    <a:srgbClr val="000000">
                      <a:alpha val="43137"/>
                    </a:srgbClr>
                  </a:outerShdw>
                </a:effectLst>
                <a:latin typeface="Cambria" pitchFamily="18" charset="0"/>
              </a:rPr>
              <a:t>8:26-27</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8:18</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27</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3" name="Picture 2" descr="8 - 25 dove.jpg"/>
          <p:cNvPicPr>
            <a:picLocks noChangeAspect="1"/>
          </p:cNvPicPr>
          <p:nvPr/>
        </p:nvPicPr>
        <p:blipFill>
          <a:blip r:embed="rId2" cstate="print"/>
          <a:stretch>
            <a:fillRect/>
          </a:stretch>
        </p:blipFill>
        <p:spPr>
          <a:xfrm>
            <a:off x="457200" y="304800"/>
            <a:ext cx="8382000" cy="6293068"/>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8:18 – 19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2" name="Picture 11" descr="8 - 18-19 text.jpg"/>
          <p:cNvPicPr>
            <a:picLocks noChangeAspect="1"/>
          </p:cNvPicPr>
          <p:nvPr/>
        </p:nvPicPr>
        <p:blipFill>
          <a:blip r:embed="rId3" cstate="print"/>
          <a:srcRect l="8695" t="11594" r="11594" b="11594"/>
          <a:stretch>
            <a:fillRect/>
          </a:stretch>
        </p:blipFill>
        <p:spPr>
          <a:xfrm>
            <a:off x="1447800" y="1066800"/>
            <a:ext cx="6172200" cy="5654040"/>
          </a:xfrm>
          <a:prstGeom prst="rect">
            <a:avLst/>
          </a:prstGeom>
          <a:ln>
            <a:noFill/>
          </a:ln>
          <a:effectLst>
            <a:outerShdw blurRad="190500" algn="tl" rotWithShape="0">
              <a:srgbClr val="000000">
                <a:alpha val="70000"/>
              </a:srgbClr>
            </a:outerShdw>
          </a:effectLst>
        </p:spPr>
      </p:pic>
      <p:cxnSp>
        <p:nvCxnSpPr>
          <p:cNvPr id="13" name="Straight Connector 12"/>
          <p:cNvCxnSpPr/>
          <p:nvPr/>
        </p:nvCxnSpPr>
        <p:spPr>
          <a:xfrm>
            <a:off x="4419600" y="3657600"/>
            <a:ext cx="28346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declares that the Holy Spirit continually affirms the believer’s place in God’s family as one of His </a:t>
            </a:r>
            <a:r>
              <a:rPr lang="en-US" sz="2800" b="1" u="sng" dirty="0" smtClean="0">
                <a:effectLst>
                  <a:outerShdw blurRad="38100" dist="38100" dir="2700000" algn="tl">
                    <a:srgbClr val="000000">
                      <a:alpha val="43137"/>
                    </a:srgbClr>
                  </a:outerShdw>
                </a:effectLst>
                <a:latin typeface="Cambria" pitchFamily="18" charset="0"/>
              </a:rPr>
              <a:t>children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8:16</a:t>
            </a:r>
            <a:r>
              <a:rPr lang="en-US" sz="2800" b="1" dirty="0" smtClean="0">
                <a:latin typeface="Cambria" pitchFamily="18" charset="0"/>
              </a:rPr>
              <a:t>).  Furthermore, we stand to share Christ’s inheritance, which includes both </a:t>
            </a:r>
            <a:r>
              <a:rPr lang="en-US" sz="2800" b="1" i="1" dirty="0" smtClean="0">
                <a:effectLst>
                  <a:outerShdw blurRad="38100" dist="38100" dir="2700000" algn="tl">
                    <a:srgbClr val="000000">
                      <a:alpha val="43137"/>
                    </a:srgbClr>
                  </a:outerShdw>
                </a:effectLst>
                <a:latin typeface="Cambria" pitchFamily="18" charset="0"/>
              </a:rPr>
              <a:t>blessing and suffering</a:t>
            </a:r>
            <a:r>
              <a:rPr lang="en-US" sz="2800" b="1" dirty="0" smtClean="0">
                <a:latin typeface="Cambria" pitchFamily="18" charset="0"/>
              </a:rPr>
              <a:t>, as well as, </a:t>
            </a:r>
            <a:r>
              <a:rPr lang="en-US" sz="2800" b="1" i="1" dirty="0" smtClean="0">
                <a:effectLst>
                  <a:outerShdw blurRad="38100" dist="38100" dir="2700000" algn="tl">
                    <a:srgbClr val="000000">
                      <a:alpha val="43137"/>
                    </a:srgbClr>
                  </a:outerShdw>
                </a:effectLst>
                <a:latin typeface="Cambria" pitchFamily="18" charset="0"/>
              </a:rPr>
              <a:t>glorying and groaning</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8:17</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While Paul did not minimize the intensity of our </a:t>
            </a:r>
            <a:r>
              <a:rPr lang="en-US" sz="2800" b="1" i="1" dirty="0" smtClean="0">
                <a:effectLst>
                  <a:outerShdw blurRad="38100" dist="38100" dir="2700000" algn="tl">
                    <a:srgbClr val="000000">
                      <a:alpha val="43137"/>
                    </a:srgbClr>
                  </a:outerShdw>
                </a:effectLst>
                <a:latin typeface="Cambria" pitchFamily="18" charset="0"/>
              </a:rPr>
              <a:t>present distress</a:t>
            </a:r>
            <a:r>
              <a:rPr lang="en-US" sz="2800" b="1" dirty="0" smtClean="0">
                <a:latin typeface="Cambria" pitchFamily="18" charset="0"/>
              </a:rPr>
              <a:t> – </a:t>
            </a:r>
            <a:r>
              <a:rPr lang="en-US" sz="2800" b="1" i="1" dirty="0" smtClean="0">
                <a:latin typeface="Cambria" pitchFamily="18" charset="0"/>
              </a:rPr>
              <a:t>including his own, which was more severe than most</a:t>
            </a:r>
            <a:r>
              <a:rPr lang="en-US" sz="2800" b="1" dirty="0" smtClean="0">
                <a:latin typeface="Cambria" pitchFamily="18" charset="0"/>
              </a:rPr>
              <a:t> – he considers it a mere fraction of the </a:t>
            </a:r>
            <a:r>
              <a:rPr lang="en-US" sz="2800" b="1" i="1" dirty="0" smtClean="0">
                <a:effectLst>
                  <a:outerShdw blurRad="38100" dist="38100" dir="2700000" algn="tl">
                    <a:srgbClr val="000000">
                      <a:alpha val="43137"/>
                    </a:srgbClr>
                  </a:outerShdw>
                </a:effectLst>
                <a:latin typeface="Cambria" pitchFamily="18" charset="0"/>
              </a:rPr>
              <a:t>future splendor</a:t>
            </a:r>
            <a:r>
              <a:rPr lang="en-US" sz="2800" b="1" dirty="0" smtClean="0">
                <a:latin typeface="Cambria" pitchFamily="18" charset="0"/>
              </a:rPr>
              <a:t> we will enjoy forever.</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8:18 – 19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Someone once said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“There is no victory without a fight, and there is no battle without wound.”</a:t>
            </a:r>
            <a:r>
              <a:rPr lang="en-US" sz="2800" b="1" dirty="0" smtClean="0">
                <a:latin typeface="Cambria" pitchFamily="18" charset="0"/>
              </a:rPr>
              <a:t>  This is </a:t>
            </a:r>
            <a:r>
              <a:rPr lang="en-US" sz="2800" b="1" i="1" u="sng" dirty="0" smtClean="0">
                <a:latin typeface="Cambria" pitchFamily="18" charset="0"/>
              </a:rPr>
              <a:t>not</a:t>
            </a:r>
            <a:r>
              <a:rPr lang="en-US" sz="2800" b="1" dirty="0" smtClean="0">
                <a:latin typeface="Cambria" pitchFamily="18" charset="0"/>
              </a:rPr>
              <a:t> to suggest that </a:t>
            </a:r>
            <a:r>
              <a:rPr lang="en-US" sz="2800" b="1" dirty="0" smtClean="0">
                <a:effectLst>
                  <a:outerShdw blurRad="38100" dist="38100" dir="2700000" algn="tl">
                    <a:srgbClr val="000000">
                      <a:alpha val="43137"/>
                    </a:srgbClr>
                  </a:outerShdw>
                </a:effectLst>
                <a:latin typeface="Cambria" pitchFamily="18" charset="0"/>
              </a:rPr>
              <a:t>sanctification</a:t>
            </a:r>
            <a:r>
              <a:rPr lang="en-US" sz="2800" b="1" dirty="0" smtClean="0">
                <a:latin typeface="Cambria" pitchFamily="18" charset="0"/>
              </a:rPr>
              <a:t> can be purchased with suffering.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concludes that our present sufferings are </a:t>
            </a:r>
            <a:r>
              <a:rPr lang="en-US" sz="2800" b="1" i="1" dirty="0" smtClean="0">
                <a:effectLst>
                  <a:outerShdw blurRad="38100" dist="38100" dir="2700000" algn="tl">
                    <a:srgbClr val="000000">
                      <a:alpha val="43137"/>
                    </a:srgbClr>
                  </a:outerShdw>
                </a:effectLst>
                <a:latin typeface="Cambria" pitchFamily="18" charset="0"/>
              </a:rPr>
              <a:t>far outweighed</a:t>
            </a:r>
            <a:r>
              <a:rPr lang="en-US" sz="2800" b="1" dirty="0" smtClean="0">
                <a:latin typeface="Cambria" pitchFamily="18" charset="0"/>
              </a:rPr>
              <a:t> by the glory that will be revealed in (as well as to and through) us.  This future glory is so great that present sufferings are </a:t>
            </a:r>
            <a:r>
              <a:rPr lang="en-US" sz="2800" b="1" i="1" dirty="0" smtClean="0">
                <a:effectLst>
                  <a:outerShdw blurRad="38100" dist="38100" dir="2700000" algn="tl">
                    <a:srgbClr val="000000">
                      <a:alpha val="43137"/>
                    </a:srgbClr>
                  </a:outerShdw>
                </a:effectLst>
                <a:latin typeface="Cambria" pitchFamily="18" charset="0"/>
              </a:rPr>
              <a:t>insignificant</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by comparison</a:t>
            </a:r>
            <a:r>
              <a:rPr lang="en-US" sz="2800" b="1" dirty="0" smtClean="0">
                <a:latin typeface="Cambria" pitchFamily="18" charset="0"/>
              </a:rPr>
              <a:t>.  Also the glory is </a:t>
            </a:r>
            <a:r>
              <a:rPr lang="en-US" sz="2800" b="1" u="sng" dirty="0" smtClean="0">
                <a:latin typeface="Cambria" pitchFamily="18" charset="0"/>
              </a:rPr>
              <a:t>forever</a:t>
            </a:r>
            <a:r>
              <a:rPr lang="en-US" sz="2800" b="1" dirty="0" smtClean="0">
                <a:latin typeface="Cambria" pitchFamily="18" charset="0"/>
              </a:rPr>
              <a:t>, whereas the suffering is </a:t>
            </a:r>
            <a:r>
              <a:rPr lang="en-US" sz="2800" b="1" u="sng" dirty="0" smtClean="0">
                <a:latin typeface="Cambria" pitchFamily="18" charset="0"/>
              </a:rPr>
              <a:t>temporary</a:t>
            </a:r>
            <a:r>
              <a:rPr lang="en-US" sz="2800" b="1" dirty="0" smtClean="0">
                <a:latin typeface="Cambria" pitchFamily="18" charset="0"/>
              </a:rPr>
              <a:t> and light.  Certainly this truth can help believers endure afflictions.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8:18 – 19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a:t>
            </a:r>
            <a:r>
              <a:rPr lang="en-US" sz="2800" b="1" u="sng" dirty="0" smtClean="0">
                <a:latin typeface="Cambria" pitchFamily="18" charset="0"/>
              </a:rPr>
              <a:t>interrelationship</a:t>
            </a:r>
            <a:r>
              <a:rPr lang="en-US" sz="2800" b="1" dirty="0" smtClean="0">
                <a:latin typeface="Cambria" pitchFamily="18" charset="0"/>
              </a:rPr>
              <a:t> of man with the physical creation of which he is a part and in which he lives was established in God’s sentence of </a:t>
            </a:r>
            <a:r>
              <a:rPr lang="en-US" sz="2800" b="1" u="sng" dirty="0" smtClean="0">
                <a:effectLst>
                  <a:outerShdw blurRad="38100" dist="38100" dir="2700000" algn="tl">
                    <a:srgbClr val="000000">
                      <a:alpha val="43137"/>
                    </a:srgbClr>
                  </a:outerShdw>
                </a:effectLst>
                <a:latin typeface="Cambria" pitchFamily="18" charset="0"/>
              </a:rPr>
              <a:t>judgment</a:t>
            </a:r>
            <a:r>
              <a:rPr lang="en-US" sz="2800" b="1" i="1" dirty="0" smtClean="0">
                <a:effectLst>
                  <a:outerShdw blurRad="38100" dist="38100" dir="2700000" algn="tl">
                    <a:srgbClr val="000000">
                      <a:alpha val="43137"/>
                    </a:srgbClr>
                  </a:outerShdw>
                </a:effectLst>
                <a:latin typeface="Cambria" pitchFamily="18" charset="0"/>
              </a:rPr>
              <a:t> </a:t>
            </a:r>
            <a:r>
              <a:rPr lang="en-US" sz="2800" b="1" dirty="0" smtClean="0">
                <a:latin typeface="Cambria" pitchFamily="18" charset="0"/>
              </a:rPr>
              <a:t>on Adam after the Fall (</a:t>
            </a:r>
            <a:r>
              <a:rPr lang="en-US" sz="2800" b="1" dirty="0" smtClean="0">
                <a:effectLst>
                  <a:outerShdw blurRad="38100" dist="38100" dir="2700000" algn="tl">
                    <a:srgbClr val="000000">
                      <a:alpha val="43137"/>
                    </a:srgbClr>
                  </a:outerShdw>
                </a:effectLst>
                <a:latin typeface="Cambria" pitchFamily="18" charset="0"/>
              </a:rPr>
              <a:t>Gen. 3:17-19</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demonstrates that this relationship has a future aspect in connection with God’s program of </a:t>
            </a:r>
            <a:r>
              <a:rPr lang="en-US" sz="2800" b="1" u="sng" dirty="0" smtClean="0">
                <a:effectLst>
                  <a:outerShdw blurRad="38100" dist="38100" dir="2700000" algn="tl">
                    <a:srgbClr val="000000">
                      <a:alpha val="43137"/>
                    </a:srgbClr>
                  </a:outerShdw>
                </a:effectLst>
                <a:latin typeface="Cambria" pitchFamily="18" charset="0"/>
              </a:rPr>
              <a:t>salvation</a:t>
            </a:r>
            <a:r>
              <a:rPr lang="en-US" sz="2800" b="1" dirty="0" smtClean="0">
                <a:latin typeface="Cambria" pitchFamily="18" charset="0"/>
              </a:rPr>
              <a:t> for people.  Paul states that the Creation waits in eager expectation (</a:t>
            </a:r>
            <a:r>
              <a:rPr lang="en-US" sz="2800" b="1" i="1" dirty="0" smtClean="0">
                <a:latin typeface="Cambria" pitchFamily="18" charset="0"/>
              </a:rPr>
              <a:t>for the strained expectation of the creation keeps on eagerly awaiting</a:t>
            </a:r>
            <a:r>
              <a:rPr lang="en-US" sz="2800" b="1" dirty="0" smtClean="0">
                <a:latin typeface="Cambria" pitchFamily="18" charset="0"/>
              </a:rPr>
              <a:t>) for the </a:t>
            </a:r>
            <a:r>
              <a:rPr lang="en-US" sz="2800" b="1" i="1" dirty="0" smtClean="0">
                <a:effectLst>
                  <a:outerShdw blurRad="38100" dist="38100" dir="2700000" algn="tl">
                    <a:srgbClr val="000000">
                      <a:alpha val="43137"/>
                    </a:srgbClr>
                  </a:outerShdw>
                </a:effectLst>
                <a:latin typeface="Cambria" pitchFamily="18" charset="0"/>
              </a:rPr>
              <a:t>sons of God</a:t>
            </a:r>
            <a:r>
              <a:rPr lang="en-US" sz="2800" b="1" dirty="0" smtClean="0">
                <a:latin typeface="Cambria" pitchFamily="18" charset="0"/>
              </a:rPr>
              <a:t> to be revealed.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8:18 – 19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revealing of the </a:t>
            </a:r>
            <a:r>
              <a:rPr lang="en-US" sz="2800" b="1" i="1" dirty="0" smtClean="0">
                <a:effectLst>
                  <a:outerShdw blurRad="38100" dist="38100" dir="2700000" algn="tl">
                    <a:srgbClr val="000000">
                      <a:alpha val="43137"/>
                    </a:srgbClr>
                  </a:outerShdw>
                </a:effectLst>
                <a:latin typeface="Cambria" pitchFamily="18" charset="0"/>
              </a:rPr>
              <a:t>sons of God</a:t>
            </a:r>
            <a:r>
              <a:rPr lang="en-US" sz="2800" b="1" dirty="0" smtClean="0">
                <a:latin typeface="Cambria" pitchFamily="18" charset="0"/>
              </a:rPr>
              <a:t> will occur when Christ returns for His own.  They will share His glory (</a:t>
            </a:r>
            <a:r>
              <a:rPr lang="en-US" sz="2800" b="1" dirty="0" smtClean="0">
                <a:effectLst>
                  <a:outerShdw blurRad="38100" dist="38100" dir="2700000" algn="tl">
                    <a:srgbClr val="000000">
                      <a:alpha val="43137"/>
                    </a:srgbClr>
                  </a:outerShdw>
                </a:effectLst>
                <a:latin typeface="Cambria" pitchFamily="18" charset="0"/>
              </a:rPr>
              <a:t>8:18</a:t>
            </a:r>
            <a:r>
              <a:rPr lang="en-US" sz="2800" b="1" dirty="0" smtClean="0">
                <a:latin typeface="Cambria" pitchFamily="18" charset="0"/>
              </a:rPr>
              <a:t>), and will be transformed (</a:t>
            </a:r>
            <a:r>
              <a:rPr lang="en-US" sz="2800" b="1" dirty="0" smtClean="0">
                <a:effectLst>
                  <a:outerShdw blurRad="38100" dist="38100" dir="2700000" algn="tl">
                    <a:srgbClr val="000000">
                      <a:alpha val="43137"/>
                    </a:srgbClr>
                  </a:outerShdw>
                </a:effectLst>
                <a:latin typeface="Cambria" pitchFamily="18" charset="0"/>
              </a:rPr>
              <a:t>8:23</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All of nature (inanimate and animate) is personified as waiting eagerly for that time.  The full redemptive work of God includes the reversal of the curse of Adam who open the door for </a:t>
            </a:r>
            <a:r>
              <a:rPr lang="en-US" sz="2800" b="1" i="1" dirty="0" smtClean="0">
                <a:effectLst>
                  <a:outerShdw blurRad="38100" dist="38100" dir="2700000" algn="tl">
                    <a:srgbClr val="000000">
                      <a:alpha val="43137"/>
                    </a:srgbClr>
                  </a:outerShdw>
                </a:effectLst>
                <a:latin typeface="Cambria" pitchFamily="18" charset="0"/>
              </a:rPr>
              <a:t>disease, disaster, death, </a:t>
            </a:r>
            <a:r>
              <a:rPr lang="en-US" sz="2800" b="1" dirty="0" smtClean="0">
                <a:effectLst>
                  <a:outerShdw blurRad="38100" dist="38100" dir="2700000" algn="tl">
                    <a:srgbClr val="000000">
                      <a:alpha val="43137"/>
                    </a:srgbClr>
                  </a:outerShdw>
                </a:effectLst>
                <a:latin typeface="Cambria" pitchFamily="18" charset="0"/>
              </a:rPr>
              <a:t>and</a:t>
            </a:r>
            <a:r>
              <a:rPr lang="en-US" sz="2800" b="1" i="1" dirty="0" smtClean="0">
                <a:effectLst>
                  <a:outerShdw blurRad="38100" dist="38100" dir="2700000" algn="tl">
                    <a:srgbClr val="000000">
                      <a:alpha val="43137"/>
                    </a:srgbClr>
                  </a:outerShdw>
                </a:effectLst>
                <a:latin typeface="Cambria" pitchFamily="18" charset="0"/>
              </a:rPr>
              <a:t> decay</a:t>
            </a:r>
            <a:r>
              <a:rPr lang="en-US" sz="2800" b="1" dirty="0" smtClean="0">
                <a:latin typeface="Cambria" pitchFamily="18" charset="0"/>
              </a:rPr>
              <a:t> into God’s once idyllic world.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8:18 – 19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3" name="Picture 12" descr="8 - 20-21 text.jpg"/>
          <p:cNvPicPr>
            <a:picLocks noChangeAspect="1"/>
          </p:cNvPicPr>
          <p:nvPr/>
        </p:nvPicPr>
        <p:blipFill>
          <a:blip r:embed="rId3" cstate="print"/>
          <a:srcRect t="4340" b="4514"/>
          <a:stretch>
            <a:fillRect/>
          </a:stretch>
        </p:blipFill>
        <p:spPr>
          <a:xfrm>
            <a:off x="381000" y="1143000"/>
            <a:ext cx="8471698" cy="4953000"/>
          </a:xfrm>
          <a:prstGeom prst="rect">
            <a:avLst/>
          </a:prstGeom>
          <a:ln>
            <a:noFill/>
          </a:ln>
          <a:effectLst>
            <a:outerShdw blurRad="190500" algn="tl" rotWithShape="0">
              <a:srgbClr val="000000">
                <a:alpha val="70000"/>
              </a:srgbClr>
            </a:outerShdw>
          </a:effectLst>
        </p:spPr>
      </p:pic>
      <p:cxnSp>
        <p:nvCxnSpPr>
          <p:cNvPr id="14" name="Straight Connector 13"/>
          <p:cNvCxnSpPr/>
          <p:nvPr/>
        </p:nvCxnSpPr>
        <p:spPr>
          <a:xfrm>
            <a:off x="3200400" y="39624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For the Creation was subjected to frustration </a:t>
            </a:r>
            <a:r>
              <a:rPr lang="en-US" sz="2800" b="1" i="1" dirty="0" smtClean="0">
                <a:latin typeface="Cambria" pitchFamily="18" charset="0"/>
              </a:rPr>
              <a:t>(futility, frailty, purposelessness)</a:t>
            </a:r>
            <a:r>
              <a:rPr lang="en-US" sz="2800" b="1" dirty="0" smtClean="0">
                <a:latin typeface="Cambria" pitchFamily="18" charset="0"/>
              </a:rPr>
              <a:t> describes the </a:t>
            </a:r>
            <a:r>
              <a:rPr lang="en-US" sz="2800" b="1" dirty="0" smtClean="0">
                <a:effectLst>
                  <a:outerShdw blurRad="38100" dist="38100" dir="2700000" algn="tl">
                    <a:srgbClr val="000000">
                      <a:alpha val="43137"/>
                    </a:srgbClr>
                  </a:outerShdw>
                </a:effectLst>
                <a:latin typeface="Cambria" pitchFamily="18" charset="0"/>
              </a:rPr>
              <a:t>change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decay</a:t>
            </a:r>
            <a:r>
              <a:rPr lang="en-US" sz="2800" b="1" dirty="0" smtClean="0">
                <a:latin typeface="Cambria" pitchFamily="18" charset="0"/>
              </a:rPr>
              <a:t>” that prevails in all created things.  This was not a voluntary subjection because the created world as such had no choice. Instead it was a </a:t>
            </a:r>
            <a:r>
              <a:rPr lang="en-US" sz="2800" b="1" i="1" dirty="0" smtClean="0">
                <a:effectLst>
                  <a:outerShdw blurRad="38100" dist="38100" dir="2700000" algn="tl">
                    <a:srgbClr val="000000">
                      <a:alpha val="43137"/>
                    </a:srgbClr>
                  </a:outerShdw>
                </a:effectLst>
                <a:latin typeface="Cambria" pitchFamily="18" charset="0"/>
              </a:rPr>
              <a:t>decree of God</a:t>
            </a:r>
            <a:r>
              <a:rPr lang="en-US" sz="2800" b="1" dirty="0" smtClean="0">
                <a:latin typeface="Cambria" pitchFamily="18" charset="0"/>
              </a:rPr>
              <a:t>, the sovereign Creator, who subjected it.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When humankind fell, creation fell.  When God </a:t>
            </a:r>
            <a:r>
              <a:rPr lang="en-US" sz="2800" b="1" u="sng" dirty="0" smtClean="0">
                <a:effectLst>
                  <a:outerShdw blurRad="38100" dist="38100" dir="2700000" algn="tl">
                    <a:srgbClr val="000000">
                      <a:alpha val="43137"/>
                    </a:srgbClr>
                  </a:outerShdw>
                </a:effectLst>
                <a:latin typeface="Cambria" pitchFamily="18" charset="0"/>
              </a:rPr>
              <a:t>restores</a:t>
            </a:r>
            <a:r>
              <a:rPr lang="en-US" sz="2800" b="1" dirty="0" smtClean="0">
                <a:latin typeface="Cambria" pitchFamily="18" charset="0"/>
              </a:rPr>
              <a:t> the believing remnant of humanity, creation will be </a:t>
            </a:r>
            <a:r>
              <a:rPr lang="en-US" sz="2800" b="1" u="sng" dirty="0" smtClean="0">
                <a:effectLst>
                  <a:outerShdw blurRad="38100" dist="38100" dir="2700000" algn="tl">
                    <a:srgbClr val="000000">
                      <a:alpha val="43137"/>
                    </a:srgbClr>
                  </a:outerShdw>
                </a:effectLst>
                <a:latin typeface="Cambria" pitchFamily="18" charset="0"/>
              </a:rPr>
              <a:t>restored</a:t>
            </a:r>
            <a:r>
              <a:rPr lang="en-US" sz="2800" b="1" dirty="0" smtClean="0">
                <a:latin typeface="Cambria" pitchFamily="18" charset="0"/>
              </a:rPr>
              <a:t>.  The Lord Himself will rule as King, and sin will have no place.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02425" y="3105895"/>
            <a:ext cx="5879298"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ndara" pitchFamily="34" charset="0"/>
              </a:rPr>
              <a:t>“Glorying and Groaning”</a:t>
            </a:r>
            <a:endParaRPr lang="en-US" sz="2800" dirty="0">
              <a:effectLst>
                <a:outerShdw blurRad="38100" dist="38100" dir="2700000" algn="tl">
                  <a:srgbClr val="000000">
                    <a:alpha val="43137"/>
                  </a:srgbClr>
                </a:outerShdw>
              </a:effectLst>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70318"/>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And yet it was </a:t>
            </a:r>
            <a:r>
              <a:rPr lang="en-US" sz="2800" b="1" i="1" dirty="0" smtClean="0">
                <a:effectLst>
                  <a:outerShdw blurRad="38100" dist="38100" dir="2700000" algn="tl">
                    <a:srgbClr val="000000">
                      <a:alpha val="43137"/>
                    </a:srgbClr>
                  </a:outerShdw>
                </a:effectLst>
                <a:latin typeface="Cambria" pitchFamily="18" charset="0"/>
              </a:rPr>
              <a:t>in</a:t>
            </a:r>
            <a:r>
              <a:rPr lang="en-US" sz="2800" b="1" i="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that is, in anticipation of a coming day when the “</a:t>
            </a:r>
            <a:r>
              <a:rPr lang="en-US" sz="2800" b="1" dirty="0" smtClean="0">
                <a:effectLst>
                  <a:outerShdw blurRad="38100" dist="38100" dir="2700000" algn="tl">
                    <a:srgbClr val="000000">
                      <a:alpha val="43137"/>
                    </a:srgbClr>
                  </a:outerShdw>
                </a:effectLst>
                <a:latin typeface="Cambria" pitchFamily="18" charset="0"/>
              </a:rPr>
              <a:t>frustration</a:t>
            </a:r>
            <a:r>
              <a:rPr lang="en-US" sz="2800" b="1" dirty="0" smtClean="0">
                <a:latin typeface="Cambria" pitchFamily="18" charset="0"/>
              </a:rPr>
              <a:t>” would be removed.  God judged the totality of His Creation along with people for their sin (</a:t>
            </a:r>
            <a:r>
              <a:rPr lang="en-US" sz="2800" b="1" dirty="0" smtClean="0">
                <a:effectLst>
                  <a:outerShdw blurRad="38100" dist="38100" dir="2700000" algn="tl">
                    <a:srgbClr val="000000">
                      <a:alpha val="43137"/>
                    </a:srgbClr>
                  </a:outerShdw>
                </a:effectLst>
                <a:latin typeface="Cambria" pitchFamily="18" charset="0"/>
              </a:rPr>
              <a:t>Gen 3:14-19</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Similarly, since God’s program of salvation for people is one of a new Creation (</a:t>
            </a:r>
            <a:r>
              <a:rPr lang="en-US" sz="2800" b="1" dirty="0" smtClean="0">
                <a:effectLst>
                  <a:outerShdw blurRad="38100" dist="38100" dir="2700000" algn="tl">
                    <a:srgbClr val="000000">
                      <a:alpha val="43137"/>
                    </a:srgbClr>
                  </a:outerShdw>
                </a:effectLst>
                <a:latin typeface="Cambria" pitchFamily="18" charset="0"/>
              </a:rPr>
              <a:t>2Cor 5:17</a:t>
            </a:r>
            <a:r>
              <a:rPr lang="en-US" sz="2800" b="1" dirty="0" smtClean="0">
                <a:latin typeface="Cambria" pitchFamily="18" charset="0"/>
              </a:rPr>
              <a:t>), the physical world also will be re-created (</a:t>
            </a:r>
            <a:r>
              <a:rPr lang="en-US" sz="2800" b="1" dirty="0" smtClean="0">
                <a:effectLst>
                  <a:outerShdw blurRad="38100" dist="38100" dir="2700000" algn="tl">
                    <a:srgbClr val="000000">
                      <a:alpha val="43137"/>
                    </a:srgbClr>
                  </a:outerShdw>
                </a:effectLst>
                <a:latin typeface="Cambria" pitchFamily="18" charset="0"/>
              </a:rPr>
              <a:t>Rev. 21:5</a:t>
            </a:r>
            <a:r>
              <a:rPr lang="en-US" sz="2800" b="1" dirty="0" smtClean="0">
                <a:latin typeface="Cambria" pitchFamily="18" charset="0"/>
              </a:rPr>
              <a:t>). This will take place in two stages.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This will take place in two stages . . .</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will be the renovation of the present cosmos in conjunction with the return to earth of the Lord Jesus and the establishment of the messianic kingdom on earth (</a:t>
            </a:r>
            <a:r>
              <a:rPr lang="en-US" sz="2800" b="1" dirty="0" smtClean="0">
                <a:effectLst>
                  <a:outerShdw blurRad="38100" dist="38100" dir="2700000" algn="tl">
                    <a:srgbClr val="000000">
                      <a:alpha val="43137"/>
                    </a:srgbClr>
                  </a:outerShdw>
                </a:effectLst>
                <a:latin typeface="Cambria" pitchFamily="18" charset="0"/>
              </a:rPr>
              <a:t>Isa. 11:5-9; 35:1-2, Amos 9:13</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will be creation of “a new heaven and a new earth” (</a:t>
            </a:r>
            <a:r>
              <a:rPr lang="en-US" sz="2800" b="1" dirty="0" smtClean="0">
                <a:effectLst>
                  <a:outerShdw blurRad="38100" dist="38100" dir="2700000" algn="tl">
                    <a:srgbClr val="000000">
                      <a:alpha val="43137"/>
                    </a:srgbClr>
                  </a:outerShdw>
                </a:effectLst>
                <a:latin typeface="Cambria" pitchFamily="18" charset="0"/>
              </a:rPr>
              <a:t>Rev. 21:1</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2Peter 3:7-13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8:22 – 23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2" name="Picture 11" descr="8 - 22-23 text2.jpg"/>
          <p:cNvPicPr>
            <a:picLocks noChangeAspect="1"/>
          </p:cNvPicPr>
          <p:nvPr/>
        </p:nvPicPr>
        <p:blipFill>
          <a:blip r:embed="rId3" cstate="print"/>
          <a:srcRect l="2874" t="7660" b="10631"/>
          <a:stretch>
            <a:fillRect/>
          </a:stretch>
        </p:blipFill>
        <p:spPr>
          <a:xfrm>
            <a:off x="381000" y="1143000"/>
            <a:ext cx="8382000" cy="4572000"/>
          </a:xfrm>
          <a:prstGeom prst="rect">
            <a:avLst/>
          </a:prstGeom>
          <a:ln>
            <a:noFill/>
          </a:ln>
          <a:effectLst>
            <a:outerShdw blurRad="190500" algn="tl" rotWithShape="0">
              <a:srgbClr val="000000">
                <a:alpha val="70000"/>
              </a:srgbClr>
            </a:outerShdw>
          </a:effectLst>
        </p:spPr>
      </p:pic>
      <p:cxnSp>
        <p:nvCxnSpPr>
          <p:cNvPr id="15" name="Straight Connector 14"/>
          <p:cNvCxnSpPr/>
          <p:nvPr/>
        </p:nvCxnSpPr>
        <p:spPr>
          <a:xfrm>
            <a:off x="762000" y="30480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828800" y="44958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Until then, we live in the meantime.  Until that day, creation groans in anguished expectation.  This groaning is not a </a:t>
            </a:r>
            <a:r>
              <a:rPr lang="en-US" sz="2800" b="1" i="1" dirty="0" smtClean="0">
                <a:effectLst>
                  <a:outerShdw blurRad="38100" dist="38100" dir="2700000" algn="tl">
                    <a:srgbClr val="000000">
                      <a:alpha val="43137"/>
                    </a:srgbClr>
                  </a:outerShdw>
                </a:effectLst>
                <a:latin typeface="Cambria" pitchFamily="18" charset="0"/>
              </a:rPr>
              <a:t>useless thing</a:t>
            </a:r>
            <a:r>
              <a:rPr lang="en-US" sz="2800" b="1" dirty="0" smtClean="0">
                <a:latin typeface="Cambria" pitchFamily="18" charset="0"/>
              </a:rPr>
              <a:t>: Paul compares it to a woman in travail </a:t>
            </a:r>
            <a:r>
              <a:rPr lang="en-US" sz="2800" b="1" i="1" dirty="0" smtClean="0">
                <a:latin typeface="Cambria" pitchFamily="18" charset="0"/>
              </a:rPr>
              <a:t>(a mother in labor)</a:t>
            </a:r>
            <a:r>
              <a:rPr lang="en-US" sz="2800" b="1" dirty="0" smtClean="0">
                <a:latin typeface="Cambria" pitchFamily="18" charset="0"/>
              </a:rPr>
              <a:t>.  There is pain, but the pain will end when the child is </a:t>
            </a:r>
            <a:r>
              <a:rPr lang="en-US" sz="2800" b="1" u="sng" dirty="0" smtClean="0">
                <a:effectLst>
                  <a:outerShdw blurRad="38100" dist="38100" dir="2700000" algn="tl">
                    <a:srgbClr val="000000">
                      <a:alpha val="43137"/>
                    </a:srgbClr>
                  </a:outerShdw>
                </a:effectLst>
                <a:latin typeface="Cambria" pitchFamily="18" charset="0"/>
              </a:rPr>
              <a:t>delivered</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One day creation will be delivered, and the </a:t>
            </a:r>
            <a:r>
              <a:rPr lang="en-US" sz="2800" b="1" i="1" u="sng" dirty="0" smtClean="0">
                <a:effectLst>
                  <a:outerShdw blurRad="38100" dist="38100" dir="2700000" algn="tl">
                    <a:srgbClr val="000000">
                      <a:alpha val="43137"/>
                    </a:srgbClr>
                  </a:outerShdw>
                </a:effectLst>
                <a:latin typeface="Cambria" pitchFamily="18" charset="0"/>
              </a:rPr>
              <a:t>groaning</a:t>
            </a:r>
            <a:r>
              <a:rPr lang="en-US" sz="2800" b="1" dirty="0" smtClean="0">
                <a:latin typeface="Cambria" pitchFamily="18" charset="0"/>
              </a:rPr>
              <a:t> creation will become a </a:t>
            </a:r>
            <a:r>
              <a:rPr lang="en-US" sz="2800" b="1" i="1" u="sng" dirty="0" smtClean="0">
                <a:effectLst>
                  <a:outerShdw blurRad="38100" dist="38100" dir="2700000" algn="tl">
                    <a:srgbClr val="000000">
                      <a:alpha val="43137"/>
                    </a:srgbClr>
                  </a:outerShdw>
                </a:effectLst>
                <a:latin typeface="Cambria" pitchFamily="18" charset="0"/>
              </a:rPr>
              <a:t>glorious</a:t>
            </a:r>
            <a:r>
              <a:rPr lang="en-US" sz="2800" b="1" dirty="0" smtClean="0">
                <a:latin typeface="Cambria" pitchFamily="18" charset="0"/>
              </a:rPr>
              <a:t> creation.  The believer does not focus on today’s </a:t>
            </a:r>
            <a:r>
              <a:rPr lang="en-US" sz="2800" b="1" i="1" u="sng" dirty="0" smtClean="0">
                <a:latin typeface="Cambria" pitchFamily="18" charset="0"/>
              </a:rPr>
              <a:t>sufferings</a:t>
            </a:r>
            <a:r>
              <a:rPr lang="en-US" sz="2800" b="1" dirty="0" smtClean="0">
                <a:latin typeface="Cambria" pitchFamily="18" charset="0"/>
              </a:rPr>
              <a:t>; he looks forward to tomorrow’s </a:t>
            </a:r>
            <a:r>
              <a:rPr lang="en-US" sz="2800" b="1" i="1" u="sng" dirty="0" smtClean="0">
                <a:latin typeface="Cambria" pitchFamily="18" charset="0"/>
              </a:rPr>
              <a:t>glory</a:t>
            </a:r>
            <a:r>
              <a:rPr lang="en-US" sz="2800" b="1" dirty="0" smtClean="0">
                <a:latin typeface="Cambria" pitchFamily="18" charset="0"/>
              </a:rPr>
              <a:t>.  Today’s groaning </a:t>
            </a:r>
            <a:r>
              <a:rPr lang="en-US" sz="2800" b="1" i="1" u="sng" dirty="0" smtClean="0">
                <a:latin typeface="Cambria" pitchFamily="18" charset="0"/>
              </a:rPr>
              <a:t>bondage</a:t>
            </a:r>
            <a:r>
              <a:rPr lang="en-US" sz="2800" b="1" dirty="0" smtClean="0">
                <a:latin typeface="Cambria" pitchFamily="18" charset="0"/>
              </a:rPr>
              <a:t> will be exchanged for tomorrow’s glorious </a:t>
            </a:r>
            <a:r>
              <a:rPr lang="en-US" sz="2800" b="1" i="1" u="sng" dirty="0" smtClean="0">
                <a:latin typeface="Cambria" pitchFamily="18" charset="0"/>
              </a:rPr>
              <a:t>liberty</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8:22 – 23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That is, when humankind fell, creation fell.  When God </a:t>
            </a:r>
            <a:r>
              <a:rPr lang="en-US" sz="2800" b="1" u="sng" dirty="0" smtClean="0">
                <a:effectLst>
                  <a:outerShdw blurRad="38100" dist="38100" dir="2700000" algn="tl">
                    <a:srgbClr val="000000">
                      <a:alpha val="43137"/>
                    </a:srgbClr>
                  </a:outerShdw>
                </a:effectLst>
                <a:latin typeface="Cambria" pitchFamily="18" charset="0"/>
              </a:rPr>
              <a:t>restores</a:t>
            </a:r>
            <a:r>
              <a:rPr lang="en-US" sz="2800" b="1" dirty="0" smtClean="0">
                <a:latin typeface="Cambria" pitchFamily="18" charset="0"/>
              </a:rPr>
              <a:t> the believing remnant of humanity, creation will be </a:t>
            </a:r>
            <a:r>
              <a:rPr lang="en-US" sz="2800" b="1" u="sng" dirty="0" smtClean="0">
                <a:effectLst>
                  <a:outerShdw blurRad="38100" dist="38100" dir="2700000" algn="tl">
                    <a:srgbClr val="000000">
                      <a:alpha val="43137"/>
                    </a:srgbClr>
                  </a:outerShdw>
                </a:effectLst>
                <a:latin typeface="Cambria" pitchFamily="18" charset="0"/>
              </a:rPr>
              <a:t>restored</a:t>
            </a:r>
            <a:r>
              <a:rPr lang="en-US" sz="2800" b="1" dirty="0" smtClean="0">
                <a:latin typeface="Cambria" pitchFamily="18" charset="0"/>
              </a:rPr>
              <a:t>.  The Lord Himself will rule as King, and sin will have no place.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reason believers groan is because we have experienced </a:t>
            </a:r>
            <a:r>
              <a:rPr lang="en-US" sz="2800" b="1" i="1" dirty="0" smtClean="0">
                <a:effectLst>
                  <a:outerShdw blurRad="38100" dist="38100" dir="2700000" algn="tl">
                    <a:srgbClr val="000000">
                      <a:alpha val="43137"/>
                    </a:srgbClr>
                  </a:outerShdw>
                </a:effectLst>
                <a:latin typeface="Cambria" pitchFamily="18" charset="0"/>
              </a:rPr>
              <a:t>“the firstfruits of the Spirit,”</a:t>
            </a:r>
            <a:r>
              <a:rPr lang="en-US" sz="2800" b="1" dirty="0" smtClean="0">
                <a:latin typeface="Cambria" pitchFamily="18" charset="0"/>
              </a:rPr>
              <a:t> a foretaste of the glory to come.  Just as the nation of Israel tasted the </a:t>
            </a:r>
            <a:r>
              <a:rPr lang="en-US" sz="2800" b="1" i="1" dirty="0" smtClean="0">
                <a:effectLst>
                  <a:outerShdw blurRad="38100" dist="38100" dir="2700000" algn="tl">
                    <a:srgbClr val="000000">
                      <a:alpha val="43137"/>
                    </a:srgbClr>
                  </a:outerShdw>
                </a:effectLst>
                <a:latin typeface="Cambria" pitchFamily="18" charset="0"/>
              </a:rPr>
              <a:t>firstfruits</a:t>
            </a:r>
            <a:r>
              <a:rPr lang="en-US" sz="2800" b="1" dirty="0" smtClean="0">
                <a:latin typeface="Cambria" pitchFamily="18" charset="0"/>
              </a:rPr>
              <a:t> of Canaan when the spies returned (</a:t>
            </a:r>
            <a:r>
              <a:rPr lang="en-US" sz="2800" b="1" dirty="0" smtClean="0">
                <a:effectLst>
                  <a:outerShdw blurRad="38100" dist="38100" dir="2700000" algn="tl">
                    <a:srgbClr val="000000">
                      <a:alpha val="43137"/>
                    </a:srgbClr>
                  </a:outerShdw>
                </a:effectLst>
                <a:latin typeface="Cambria" pitchFamily="18" charset="0"/>
              </a:rPr>
              <a:t>Num 13:23–27</a:t>
            </a:r>
            <a:r>
              <a:rPr lang="en-US" sz="2800" b="1" dirty="0" smtClean="0">
                <a:latin typeface="Cambria" pitchFamily="18" charset="0"/>
              </a:rPr>
              <a:t>), so we believers have tasted of the blessings of heaven through the ministry of the Holy Spirit.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8:22 – 23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This makes us want to see the Lord, receive a new body, and live with Him and serve Him forever. We are waiting for </a:t>
            </a:r>
            <a:r>
              <a:rPr lang="en-US" sz="2800" b="1" i="1" dirty="0" smtClean="0">
                <a:effectLst>
                  <a:outerShdw blurRad="38100" dist="38100" dir="2700000" algn="tl">
                    <a:srgbClr val="000000">
                      <a:alpha val="43137"/>
                    </a:srgbClr>
                  </a:outerShdw>
                </a:effectLst>
                <a:latin typeface="Cambria" pitchFamily="18" charset="0"/>
              </a:rPr>
              <a:t>“the adoption,”</a:t>
            </a:r>
            <a:r>
              <a:rPr lang="en-US" sz="2800" b="1" dirty="0" smtClean="0">
                <a:latin typeface="Cambria" pitchFamily="18" charset="0"/>
              </a:rPr>
              <a:t> which is the redemption of the body when Christ returns    (</a:t>
            </a:r>
            <a:r>
              <a:rPr lang="en-US" sz="2800" b="1" dirty="0" smtClean="0">
                <a:effectLst>
                  <a:outerShdw blurRad="38100" dist="38100" dir="2700000" algn="tl">
                    <a:srgbClr val="000000">
                      <a:alpha val="43137"/>
                    </a:srgbClr>
                  </a:outerShdw>
                </a:effectLst>
                <a:latin typeface="Cambria" pitchFamily="18" charset="0"/>
              </a:rPr>
              <a:t>Phil 3:20–21</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This is the thrilling climax to </a:t>
            </a:r>
            <a:r>
              <a:rPr lang="en-US" sz="2800" b="1" i="1" dirty="0" smtClean="0">
                <a:effectLst>
                  <a:outerShdw blurRad="38100" dist="38100" dir="2700000" algn="tl">
                    <a:srgbClr val="000000">
                      <a:alpha val="43137"/>
                    </a:srgbClr>
                  </a:outerShdw>
                </a:effectLst>
                <a:latin typeface="Cambria" pitchFamily="18" charset="0"/>
              </a:rPr>
              <a:t>“the adoption”</a:t>
            </a:r>
            <a:r>
              <a:rPr lang="en-US" sz="2800" b="1" dirty="0" smtClean="0">
                <a:latin typeface="Cambria" pitchFamily="18" charset="0"/>
              </a:rPr>
              <a:t> that took place at conversion when “the Spirit of adoption” gave us an adult standing in God’s family.  When Christ returns, we shall enter into our full inheritance.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8:22 – 23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181588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believer does not get frustrated as he sees and experiences </a:t>
            </a:r>
            <a:r>
              <a:rPr lang="en-US" sz="2800" b="1" i="1" dirty="0" smtClean="0">
                <a:effectLst>
                  <a:outerShdw blurRad="38100" dist="38100" dir="2700000" algn="tl">
                    <a:srgbClr val="000000">
                      <a:alpha val="43137"/>
                    </a:srgbClr>
                  </a:outerShdw>
                </a:effectLst>
                <a:latin typeface="Cambria" pitchFamily="18" charset="0"/>
              </a:rPr>
              <a:t>suffering and pain</a:t>
            </a:r>
            <a:r>
              <a:rPr lang="en-US" sz="2800" b="1" dirty="0" smtClean="0">
                <a:latin typeface="Cambria" pitchFamily="18" charset="0"/>
              </a:rPr>
              <a:t> in this world. He knows that the temporary suffering will one day give way to </a:t>
            </a:r>
            <a:r>
              <a:rPr lang="en-US" sz="2800" b="1" i="1" dirty="0" smtClean="0">
                <a:effectLst>
                  <a:outerShdw blurRad="38100" dist="38100" dir="2700000" algn="tl">
                    <a:srgbClr val="000000">
                      <a:alpha val="43137"/>
                    </a:srgbClr>
                  </a:outerShdw>
                </a:effectLst>
                <a:latin typeface="Cambria" pitchFamily="18" charset="0"/>
              </a:rPr>
              <a:t>eternal glory</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8:22 – 23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descr="8 - 26 Holy Spirit.jpg"/>
          <p:cNvPicPr>
            <a:picLocks noChangeAspect="1"/>
          </p:cNvPicPr>
          <p:nvPr/>
        </p:nvPicPr>
        <p:blipFill>
          <a:blip r:embed="rId2" cstate="print"/>
          <a:srcRect t="5500" b="2833"/>
          <a:stretch>
            <a:fillRect/>
          </a:stretch>
        </p:blipFill>
        <p:spPr>
          <a:xfrm>
            <a:off x="1219200" y="304800"/>
            <a:ext cx="6858000" cy="6286499"/>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8:24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1" name="Picture 10" descr="8 - 24-25 text.jpg"/>
          <p:cNvPicPr>
            <a:picLocks noChangeAspect="1"/>
          </p:cNvPicPr>
          <p:nvPr/>
        </p:nvPicPr>
        <p:blipFill>
          <a:blip r:embed="rId3" cstate="print"/>
          <a:srcRect l="2874" t="5107" b="10631"/>
          <a:stretch>
            <a:fillRect/>
          </a:stretch>
        </p:blipFill>
        <p:spPr>
          <a:xfrm>
            <a:off x="380999" y="1219200"/>
            <a:ext cx="8382001" cy="4572000"/>
          </a:xfrm>
          <a:prstGeom prst="rect">
            <a:avLst/>
          </a:prstGeom>
          <a:ln>
            <a:noFill/>
          </a:ln>
          <a:effectLst>
            <a:outerShdw blurRad="190500" algn="tl" rotWithShape="0">
              <a:srgbClr val="000000">
                <a:alpha val="70000"/>
              </a:srgbClr>
            </a:outerShdw>
          </a:effectLst>
        </p:spPr>
      </p:pic>
      <p:cxnSp>
        <p:nvCxnSpPr>
          <p:cNvPr id="12" name="Straight Connector 11"/>
          <p:cNvCxnSpPr/>
          <p:nvPr/>
        </p:nvCxnSpPr>
        <p:spPr>
          <a:xfrm>
            <a:off x="2743200" y="2743200"/>
            <a:ext cx="7315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Meanwhile, we wait and </a:t>
            </a:r>
            <a:r>
              <a:rPr lang="en-US" sz="2800" b="1" u="sng"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What hope?</a:t>
            </a:r>
            <a:r>
              <a:rPr lang="en-US" sz="2800" b="1" dirty="0" smtClean="0">
                <a:latin typeface="Cambria" pitchFamily="18" charset="0"/>
              </a:rPr>
              <a:t>  “That blessed hope and the glorious appearing of              the great God and our Savior Jesus Christ”             (</a:t>
            </a:r>
            <a:r>
              <a:rPr lang="en-US" sz="2800" b="1" dirty="0" smtClean="0">
                <a:effectLst>
                  <a:outerShdw blurRad="38100" dist="38100" dir="2700000" algn="tl">
                    <a:srgbClr val="000000">
                      <a:alpha val="43137"/>
                    </a:srgbClr>
                  </a:outerShdw>
                </a:effectLst>
                <a:latin typeface="Cambria" pitchFamily="18" charset="0"/>
              </a:rPr>
              <a:t>Titus 2:13</a:t>
            </a:r>
            <a:r>
              <a:rPr lang="en-US" sz="2800" b="1" dirty="0" smtClean="0">
                <a:latin typeface="Cambria" pitchFamily="18" charset="0"/>
              </a:rPr>
              <a:t>).  The believer does not get frustrated as he sees and experiences suffering and pain in this world.  He knows that the </a:t>
            </a:r>
            <a:r>
              <a:rPr lang="en-US" sz="2800" b="1" i="1" dirty="0" smtClean="0">
                <a:effectLst>
                  <a:outerShdw blurRad="38100" dist="38100" dir="2700000" algn="tl">
                    <a:srgbClr val="000000">
                      <a:alpha val="43137"/>
                    </a:srgbClr>
                  </a:outerShdw>
                </a:effectLst>
                <a:latin typeface="Cambria" pitchFamily="18" charset="0"/>
              </a:rPr>
              <a:t>temporary suffering</a:t>
            </a:r>
            <a:r>
              <a:rPr lang="en-US" sz="2800" b="1" dirty="0" smtClean="0">
                <a:latin typeface="Cambria" pitchFamily="18" charset="0"/>
              </a:rPr>
              <a:t> will one day give way to </a:t>
            </a:r>
            <a:r>
              <a:rPr lang="en-US" sz="2800" b="1" i="1" dirty="0" smtClean="0">
                <a:effectLst>
                  <a:outerShdw blurRad="38100" dist="38100" dir="2700000" algn="tl">
                    <a:srgbClr val="000000">
                      <a:alpha val="43137"/>
                    </a:srgbClr>
                  </a:outerShdw>
                </a:effectLst>
                <a:latin typeface="Cambria" pitchFamily="18" charset="0"/>
              </a:rPr>
              <a:t>eternal glory</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Those who respond by faith to that promise have </a:t>
            </a:r>
            <a:r>
              <a:rPr lang="en-US" sz="2800" b="1" u="sng"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a confident expectation of that bodily redemption.  This is the final step of salvation and it was in that anticipation that we were saved.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8:24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3" name="Picture 2" descr="chart - outline - 2.jpg"/>
          <p:cNvPicPr>
            <a:picLocks noChangeAspect="1"/>
          </p:cNvPicPr>
          <p:nvPr/>
        </p:nvPicPr>
        <p:blipFill>
          <a:blip r:embed="rId2" cstate="print"/>
          <a:srcRect l="13021" b="11024"/>
          <a:stretch>
            <a:fillRect/>
          </a:stretch>
        </p:blipFill>
        <p:spPr>
          <a:xfrm>
            <a:off x="381000" y="381000"/>
            <a:ext cx="8305800" cy="6172200"/>
          </a:xfrm>
          <a:prstGeom prst="rect">
            <a:avLst/>
          </a:prstGeom>
          <a:ln>
            <a:noFill/>
          </a:ln>
          <a:effectLst>
            <a:outerShdw blurRad="190500" algn="tl" rotWithShape="0">
              <a:srgbClr val="000000">
                <a:alpha val="70000"/>
              </a:srgbClr>
            </a:outerShdw>
          </a:effectLst>
        </p:spPr>
      </p:pic>
      <p:cxnSp>
        <p:nvCxnSpPr>
          <p:cNvPr id="5" name="Straight Connector 4"/>
          <p:cNvCxnSpPr/>
          <p:nvPr/>
        </p:nvCxnSpPr>
        <p:spPr>
          <a:xfrm>
            <a:off x="3124200" y="2819400"/>
            <a:ext cx="304800" cy="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3124200" y="3429000"/>
            <a:ext cx="3048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3200400" y="4114800"/>
            <a:ext cx="3048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200400" y="4724400"/>
            <a:ext cx="304800"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3352800" y="5410200"/>
            <a:ext cx="3048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200400" y="6019800"/>
            <a:ext cx="3048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redemption of the body (</a:t>
            </a:r>
            <a:r>
              <a:rPr lang="en-US" sz="2800" b="1" dirty="0" smtClean="0">
                <a:effectLst>
                  <a:outerShdw blurRad="38100" dist="38100" dir="2700000" algn="tl">
                    <a:srgbClr val="000000">
                      <a:alpha val="43137"/>
                    </a:srgbClr>
                  </a:outerShdw>
                </a:effectLst>
                <a:latin typeface="Cambria" pitchFamily="18" charset="0"/>
              </a:rPr>
              <a:t>8:23</a:t>
            </a:r>
            <a:r>
              <a:rPr lang="en-US" sz="2800" b="1" dirty="0" smtClean="0">
                <a:latin typeface="Cambria" pitchFamily="18" charset="0"/>
              </a:rPr>
              <a:t>) obviously has not yet occurred (who hopes for what he already has?), but it is </a:t>
            </a:r>
            <a:r>
              <a:rPr lang="en-US" sz="2800" b="1" u="sng" dirty="0" smtClean="0">
                <a:effectLst>
                  <a:outerShdw blurRad="38100" dist="38100" dir="2700000" algn="tl">
                    <a:srgbClr val="000000">
                      <a:alpha val="43137"/>
                    </a:srgbClr>
                  </a:outerShdw>
                </a:effectLst>
                <a:latin typeface="Cambria" pitchFamily="18" charset="0"/>
              </a:rPr>
              <a:t>hoped</a:t>
            </a:r>
            <a:r>
              <a:rPr lang="en-US" sz="2800" b="1" dirty="0" smtClean="0">
                <a:latin typeface="Cambria" pitchFamily="18" charset="0"/>
              </a:rPr>
              <a:t> for and eagerly anticipated (</a:t>
            </a:r>
            <a:r>
              <a:rPr lang="en-US" sz="2800" b="1" dirty="0" smtClean="0">
                <a:effectLst>
                  <a:outerShdw blurRad="38100" dist="38100" dir="2700000" algn="tl">
                    <a:srgbClr val="000000">
                      <a:alpha val="43137"/>
                    </a:srgbClr>
                  </a:outerShdw>
                </a:effectLst>
                <a:latin typeface="Cambria" pitchFamily="18" charset="0"/>
              </a:rPr>
              <a:t>8:19, 23</a:t>
            </a:r>
            <a:r>
              <a:rPr lang="en-US" sz="2800" b="1" dirty="0" smtClean="0">
                <a:latin typeface="Cambria" pitchFamily="18" charset="0"/>
              </a:rPr>
              <a:t>) with steadfast endurance in present sufferings (</a:t>
            </a:r>
            <a:r>
              <a:rPr lang="en-US" sz="2800" b="1" dirty="0" smtClean="0">
                <a:effectLst>
                  <a:outerShdw blurRad="38100" dist="38100" dir="2700000" algn="tl">
                    <a:srgbClr val="000000">
                      <a:alpha val="43137"/>
                    </a:srgbClr>
                  </a:outerShdw>
                </a:effectLst>
                <a:latin typeface="Cambria" pitchFamily="18" charset="0"/>
              </a:rPr>
              <a:t>8:18</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Hope is inseparable from salvation.  Our </a:t>
            </a:r>
            <a:r>
              <a:rPr lang="en-US" sz="2800" b="1" dirty="0" err="1" smtClean="0">
                <a:latin typeface="Cambria" pitchFamily="18" charset="0"/>
              </a:rPr>
              <a:t>salva-tion</a:t>
            </a:r>
            <a:r>
              <a:rPr lang="en-US" sz="2800" b="1" dirty="0" smtClean="0">
                <a:latin typeface="Cambria" pitchFamily="18" charset="0"/>
              </a:rPr>
              <a:t> was planned by God in ages past, bestowed in the present, and is now characterized by </a:t>
            </a:r>
            <a:r>
              <a:rPr lang="en-US" sz="2800" b="1" u="sng"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for its future completion.  The believer’s hope is not based on wishful thinking or probability, but on the integrity of the clear promises of the Lord.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8:24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Our </a:t>
            </a:r>
            <a:r>
              <a:rPr lang="en-US" sz="2800" b="1" u="sng"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is not that we might not lose our salvation but that, by our Lord’s own guarantee, we cannot and will not lose it.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refers to our </a:t>
            </a:r>
            <a:r>
              <a:rPr lang="en-US" sz="2800" b="1" u="sng"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of salvation as a helmet, symbolizing our divine protection from the blows of doubt that Satan sends to crush our </a:t>
            </a:r>
            <a:r>
              <a:rPr lang="en-US" sz="2800" b="1" u="sng"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Eph 6:17</a:t>
            </a:r>
            <a:r>
              <a:rPr lang="en-US" sz="2800" b="1" dirty="0" smtClean="0">
                <a:latin typeface="Cambria" pitchFamily="18" charset="0"/>
              </a:rPr>
              <a:t>).  Our certainty of salvation does not rest in our choosing God but in His choosing us, even </a:t>
            </a:r>
            <a:r>
              <a:rPr lang="en-US" sz="2800" b="1" i="1" dirty="0" smtClean="0">
                <a:latin typeface="Cambria" pitchFamily="18" charset="0"/>
              </a:rPr>
              <a:t>“﻿before the foundation of the world﻿”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Eph 1:4</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8:24 – 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7" name="Picture 16" descr="8 - 26 text.jpg"/>
          <p:cNvPicPr>
            <a:picLocks noChangeAspect="1"/>
          </p:cNvPicPr>
          <p:nvPr/>
        </p:nvPicPr>
        <p:blipFill>
          <a:blip r:embed="rId3" cstate="print"/>
          <a:srcRect t="8092" b="7463"/>
          <a:stretch>
            <a:fillRect/>
          </a:stretch>
        </p:blipFill>
        <p:spPr>
          <a:xfrm>
            <a:off x="1143000" y="1066800"/>
            <a:ext cx="6705600" cy="5662560"/>
          </a:xfrm>
          <a:prstGeom prst="rect">
            <a:avLst/>
          </a:prstGeom>
          <a:ln>
            <a:noFill/>
          </a:ln>
          <a:effectLst>
            <a:outerShdw blurRad="190500" algn="tl" rotWithShape="0">
              <a:srgbClr val="000000">
                <a:alpha val="70000"/>
              </a:srgbClr>
            </a:outerShdw>
          </a:effectLst>
        </p:spPr>
      </p:pic>
      <p:cxnSp>
        <p:nvCxnSpPr>
          <p:cNvPr id="18" name="Straight Connector 17"/>
          <p:cNvCxnSpPr/>
          <p:nvPr/>
        </p:nvCxnSpPr>
        <p:spPr>
          <a:xfrm>
            <a:off x="1981200" y="60960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This verse points out that believers are not left to their </a:t>
            </a:r>
            <a:r>
              <a:rPr lang="en-US" sz="2800" b="1" i="1" dirty="0" smtClean="0">
                <a:effectLst>
                  <a:outerShdw blurRad="38100" dist="38100" dir="2700000" algn="tl">
                    <a:srgbClr val="000000">
                      <a:alpha val="43137"/>
                    </a:srgbClr>
                  </a:outerShdw>
                </a:effectLst>
                <a:latin typeface="Cambria" pitchFamily="18" charset="0"/>
              </a:rPr>
              <a:t>own</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resources</a:t>
            </a:r>
            <a:r>
              <a:rPr lang="en-US" sz="2800" b="1" dirty="0" smtClean="0">
                <a:latin typeface="Cambria" pitchFamily="18" charset="0"/>
              </a:rPr>
              <a:t> in their sufferings and groaning.  The Holy Spirit </a:t>
            </a:r>
            <a:r>
              <a:rPr lang="en-US" sz="2800" b="1" i="1" dirty="0" smtClean="0">
                <a:effectLst>
                  <a:outerShdw blurRad="38100" dist="38100" dir="2700000" algn="tl">
                    <a:srgbClr val="000000">
                      <a:alpha val="43137"/>
                    </a:srgbClr>
                  </a:outerShdw>
                </a:effectLst>
                <a:latin typeface="Cambria" pitchFamily="18" charset="0"/>
              </a:rPr>
              <a:t>“keeps on helping”</a:t>
            </a:r>
            <a:r>
              <a:rPr lang="en-US" sz="2800" b="1" dirty="0" smtClean="0">
                <a:latin typeface="Cambria" pitchFamily="18" charset="0"/>
              </a:rPr>
              <a:t> us in our weakness.  This word </a:t>
            </a:r>
            <a:r>
              <a:rPr lang="en-US" sz="2800" b="1" dirty="0" smtClean="0">
                <a:effectLst>
                  <a:outerShdw blurRad="38100" dist="38100" dir="2700000" algn="tl">
                    <a:srgbClr val="000000">
                      <a:alpha val="43137"/>
                    </a:srgbClr>
                  </a:outerShdw>
                </a:effectLst>
                <a:latin typeface="Cambria" pitchFamily="18" charset="0"/>
              </a:rPr>
              <a:t>“helps”</a:t>
            </a:r>
            <a:r>
              <a:rPr lang="en-US" sz="2800" b="1" dirty="0" smtClean="0">
                <a:latin typeface="Cambria" pitchFamily="18" charset="0"/>
              </a:rPr>
              <a:t> is rendered as someone helping another carry a heavy load.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One evidence of the believer’s weakness is the fact that we do not know what we ought to pray or </a:t>
            </a:r>
            <a:r>
              <a:rPr lang="en-US" sz="2800" b="1" i="1" dirty="0" smtClean="0">
                <a:effectLst>
                  <a:outerShdw blurRad="38100" dist="38100" dir="2700000" algn="tl">
                    <a:srgbClr val="000000">
                      <a:alpha val="43137"/>
                    </a:srgbClr>
                  </a:outerShdw>
                </a:effectLst>
                <a:latin typeface="Cambria" pitchFamily="18" charset="0"/>
              </a:rPr>
              <a:t>“should pray as it is necessary.”</a:t>
            </a:r>
            <a:r>
              <a:rPr lang="en-US" sz="2800" b="1" dirty="0" smtClean="0">
                <a:latin typeface="Cambria" pitchFamily="18" charset="0"/>
              </a:rPr>
              <a:t>  In our weakness both the content and manner of proper prayer eludes us, but the Holy Spirit Himself comes to our </a:t>
            </a:r>
            <a:r>
              <a:rPr lang="en-US" sz="2800" b="1" i="1" u="sng" dirty="0" smtClean="0">
                <a:effectLst>
                  <a:outerShdw blurRad="38100" dist="38100" dir="2700000" algn="tl">
                    <a:srgbClr val="000000">
                      <a:alpha val="43137"/>
                    </a:srgbClr>
                  </a:outerShdw>
                </a:effectLst>
                <a:latin typeface="Cambria" pitchFamily="18" charset="0"/>
              </a:rPr>
              <a:t>rescue</a:t>
            </a:r>
            <a:r>
              <a:rPr lang="en-US" sz="2800" b="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“keeps on interceding”</a:t>
            </a:r>
            <a:r>
              <a:rPr lang="en-US" sz="2800" b="1" dirty="0" smtClean="0">
                <a:latin typeface="Cambria" pitchFamily="18" charset="0"/>
              </a:rPr>
              <a:t> for us with groans that words cannot express.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Creation groans (</a:t>
            </a:r>
            <a:r>
              <a:rPr lang="en-US" sz="2800" b="1" dirty="0" smtClean="0">
                <a:effectLst>
                  <a:outerShdw blurRad="38100" dist="38100" dir="2700000" algn="tl">
                    <a:srgbClr val="000000">
                      <a:alpha val="43137"/>
                    </a:srgbClr>
                  </a:outerShdw>
                </a:effectLst>
                <a:latin typeface="Cambria" pitchFamily="18" charset="0"/>
              </a:rPr>
              <a:t>8:22</a:t>
            </a:r>
            <a:r>
              <a:rPr lang="en-US" sz="2800" b="1" dirty="0" smtClean="0">
                <a:latin typeface="Cambria" pitchFamily="18" charset="0"/>
              </a:rPr>
              <a:t>) and believers groan (</a:t>
            </a:r>
            <a:r>
              <a:rPr lang="en-US" sz="2800" b="1" dirty="0" smtClean="0">
                <a:effectLst>
                  <a:outerShdw blurRad="38100" dist="38100" dir="2700000" algn="tl">
                    <a:srgbClr val="000000">
                      <a:alpha val="43137"/>
                    </a:srgbClr>
                  </a:outerShdw>
                </a:effectLst>
                <a:latin typeface="Cambria" pitchFamily="18" charset="0"/>
              </a:rPr>
              <a:t>8:23</a:t>
            </a:r>
            <a:r>
              <a:rPr lang="en-US" sz="2800" b="1" dirty="0" smtClean="0">
                <a:latin typeface="Cambria" pitchFamily="18" charset="0"/>
              </a:rPr>
              <a:t>), and so does the Holy Spirit with groanings which cannot be </a:t>
            </a:r>
            <a:r>
              <a:rPr lang="en-US" sz="2800" b="1" i="1" dirty="0" smtClean="0">
                <a:effectLst>
                  <a:outerShdw blurRad="38100" dist="38100" dir="2700000" algn="tl">
                    <a:srgbClr val="000000">
                      <a:alpha val="43137"/>
                    </a:srgbClr>
                  </a:outerShdw>
                </a:effectLst>
                <a:latin typeface="Cambria" pitchFamily="18" charset="0"/>
              </a:rPr>
              <a:t>uttered</a:t>
            </a:r>
            <a:r>
              <a:rPr lang="en-US" sz="2800" b="1" dirty="0" smtClean="0">
                <a:latin typeface="Cambria" pitchFamily="18" charset="0"/>
              </a:rPr>
              <a:t>.  This has nothing to do with </a:t>
            </a:r>
            <a:r>
              <a:rPr lang="en-US" sz="2800" b="1" i="1" u="sng" dirty="0" smtClean="0">
                <a:latin typeface="Cambria" pitchFamily="18" charset="0"/>
              </a:rPr>
              <a:t>praying</a:t>
            </a:r>
            <a:r>
              <a:rPr lang="en-US" sz="2800" b="1" i="1" dirty="0" smtClean="0">
                <a:latin typeface="Cambria" pitchFamily="18" charset="0"/>
              </a:rPr>
              <a:t> </a:t>
            </a:r>
            <a:r>
              <a:rPr lang="en-US" sz="2800" b="1" i="1" u="sng" dirty="0" smtClean="0">
                <a:latin typeface="Cambria" pitchFamily="18" charset="0"/>
              </a:rPr>
              <a:t>in</a:t>
            </a:r>
            <a:r>
              <a:rPr lang="en-US" sz="2800" b="1" i="1" dirty="0" smtClean="0">
                <a:latin typeface="Cambria" pitchFamily="18" charset="0"/>
              </a:rPr>
              <a:t> </a:t>
            </a:r>
            <a:r>
              <a:rPr lang="en-US" sz="2800" b="1" i="1" u="sng" dirty="0" smtClean="0">
                <a:latin typeface="Cambria" pitchFamily="18" charset="0"/>
              </a:rPr>
              <a:t>tongues</a:t>
            </a:r>
            <a:r>
              <a:rPr lang="en-US" sz="2800" b="1" dirty="0" smtClean="0">
                <a:latin typeface="Cambria" pitchFamily="18" charset="0"/>
              </a:rPr>
              <a:t>, as some suggest.  The groaning is done by the Holy Spirit, not believers, and is not stated in words.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Divine articulations within the Trinity that </a:t>
            </a:r>
            <a:r>
              <a:rPr lang="en-US" sz="2800" b="1" i="1" u="sng" dirty="0" smtClean="0">
                <a:latin typeface="Cambria" pitchFamily="18" charset="0"/>
              </a:rPr>
              <a:t>cannot</a:t>
            </a:r>
            <a:r>
              <a:rPr lang="en-US" sz="2800" b="1" dirty="0" smtClean="0">
                <a:latin typeface="Cambria" pitchFamily="18" charset="0"/>
              </a:rPr>
              <a:t> be expressed in words, but carry profound appeals for the welfare of every believer.  This word of the Holy Spirit parallels the high priestly work of intercession by the Lord Jesus on behalf of believers.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help the Spirit gives is His </a:t>
            </a:r>
            <a:r>
              <a:rPr lang="en-US" sz="2800" b="1" u="sng" dirty="0" smtClean="0">
                <a:effectLst>
                  <a:outerShdw blurRad="38100" dist="38100" dir="2700000" algn="tl">
                    <a:srgbClr val="000000">
                      <a:alpha val="43137"/>
                    </a:srgbClr>
                  </a:outerShdw>
                </a:effectLst>
                <a:latin typeface="Cambria" pitchFamily="18" charset="0"/>
              </a:rPr>
              <a:t>interceding</a:t>
            </a:r>
            <a:r>
              <a:rPr lang="en-US" sz="2800" b="1" dirty="0" smtClean="0">
                <a:latin typeface="Cambria" pitchFamily="18" charset="0"/>
              </a:rPr>
              <a:t>.  Intercedes means “light upon” or “fall in with.”  Moreover, “to go to meet” for </a:t>
            </a:r>
            <a:r>
              <a:rPr lang="en-US" sz="2800" b="1" i="1" dirty="0" smtClean="0">
                <a:effectLst>
                  <a:outerShdw blurRad="38100" dist="38100" dir="2700000" algn="tl">
                    <a:srgbClr val="000000">
                      <a:alpha val="43137"/>
                    </a:srgbClr>
                  </a:outerShdw>
                </a:effectLst>
                <a:latin typeface="Cambria" pitchFamily="18" charset="0"/>
              </a:rPr>
              <a:t>consultation</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conversation</a:t>
            </a:r>
            <a:r>
              <a:rPr lang="en-US" sz="2800" b="1" dirty="0" smtClean="0">
                <a:latin typeface="Cambria" pitchFamily="18" charset="0"/>
              </a:rPr>
              <a:t>, or </a:t>
            </a:r>
            <a:r>
              <a:rPr lang="en-US" sz="2800" b="1" i="1" dirty="0" smtClean="0">
                <a:effectLst>
                  <a:outerShdw blurRad="38100" dist="38100" dir="2700000" algn="tl">
                    <a:srgbClr val="000000">
                      <a:alpha val="43137"/>
                    </a:srgbClr>
                  </a:outerShdw>
                </a:effectLst>
                <a:latin typeface="Cambria" pitchFamily="18" charset="0"/>
              </a:rPr>
              <a:t>supplication</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If it were not for the sustaining power of the </a:t>
            </a:r>
            <a:r>
              <a:rPr lang="en-US" sz="2800" b="1" dirty="0" smtClean="0">
                <a:effectLst>
                  <a:outerShdw blurRad="38100" dist="38100" dir="2700000" algn="tl">
                    <a:srgbClr val="000000">
                      <a:alpha val="43137"/>
                    </a:srgbClr>
                  </a:outerShdw>
                </a:effectLst>
                <a:latin typeface="Cambria" pitchFamily="18" charset="0"/>
              </a:rPr>
              <a:t>HS</a:t>
            </a:r>
            <a:r>
              <a:rPr lang="en-US" sz="2800" b="1" dirty="0" smtClean="0">
                <a:latin typeface="Cambria" pitchFamily="18" charset="0"/>
              </a:rPr>
              <a:t> within us and Christ’s continual mediation for us as High Priest, our remaining humanness would have immediately engulfed us again in </a:t>
            </a:r>
            <a:r>
              <a:rPr lang="en-US" sz="2800" b="1" u="sng"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the moment after we were justified.  If for an instant Christ and the </a:t>
            </a:r>
            <a:r>
              <a:rPr lang="en-US" sz="2800" b="1" dirty="0" smtClean="0">
                <a:effectLst>
                  <a:outerShdw blurRad="38100" dist="38100" dir="2700000" algn="tl">
                    <a:srgbClr val="000000">
                      <a:alpha val="43137"/>
                    </a:srgbClr>
                  </a:outerShdw>
                </a:effectLst>
                <a:latin typeface="Cambria" pitchFamily="18" charset="0"/>
              </a:rPr>
              <a:t>HS</a:t>
            </a:r>
            <a:r>
              <a:rPr lang="en-US" sz="2800" b="1" dirty="0" smtClean="0">
                <a:latin typeface="Cambria" pitchFamily="18" charset="0"/>
              </a:rPr>
              <a:t> were to stop their </a:t>
            </a:r>
            <a:r>
              <a:rPr lang="en-US" sz="2800" b="1" u="sng" dirty="0" smtClean="0">
                <a:effectLst>
                  <a:outerShdw blurRad="38100" dist="38100" dir="2700000" algn="tl">
                    <a:srgbClr val="000000">
                      <a:alpha val="43137"/>
                    </a:srgbClr>
                  </a:outerShdw>
                </a:effectLst>
                <a:latin typeface="Cambria" pitchFamily="18" charset="0"/>
              </a:rPr>
              <a:t>intercession</a:t>
            </a:r>
            <a:r>
              <a:rPr lang="en-US" sz="2800" b="1" dirty="0" smtClean="0">
                <a:latin typeface="Cambria" pitchFamily="18" charset="0"/>
              </a:rPr>
              <a:t> for us, we would, in that instant, fall back into our sinful, damnable state of separation from God.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3" name="Picture 2" descr="7 - 14 inner war3.jpg"/>
          <p:cNvPicPr>
            <a:picLocks noChangeAspect="1"/>
          </p:cNvPicPr>
          <p:nvPr/>
        </p:nvPicPr>
        <p:blipFill>
          <a:blip r:embed="rId2" cstate="print"/>
          <a:stretch>
            <a:fillRect/>
          </a:stretch>
        </p:blipFill>
        <p:spPr>
          <a:xfrm>
            <a:off x="304800" y="381000"/>
            <a:ext cx="8538074" cy="47244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0" y="5334000"/>
            <a:ext cx="9144000" cy="553998"/>
          </a:xfrm>
          <a:prstGeom prst="rect">
            <a:avLst/>
          </a:prstGeom>
          <a:noFill/>
          <a:effectLst>
            <a:outerShdw blurRad="50800" dist="50800" dir="18000000" algn="ctr" rotWithShape="0">
              <a:schemeClr val="bg1">
                <a:lumMod val="85000"/>
              </a:schemeClr>
            </a:outerShdw>
          </a:effectLst>
        </p:spPr>
        <p:txBody>
          <a:bodyPr wrap="square" rtlCol="0" anchor="ctr" anchorCtr="0">
            <a:spAutoFit/>
          </a:bodyPr>
          <a:lstStyle/>
          <a:p>
            <a:pPr algn="ctr"/>
            <a:r>
              <a:rPr lang="en-US" sz="3000" b="1" dirty="0" smtClean="0">
                <a:latin typeface="Cambria" pitchFamily="18" charset="0"/>
              </a:rPr>
              <a:t>“The Spirit helps us in our weaknesses.”</a:t>
            </a:r>
            <a:endParaRPr lang="en-US" sz="3000" b="1" dirty="0">
              <a:latin typeface="Cambria" pitchFamily="18" charset="0"/>
            </a:endParaRPr>
          </a:p>
        </p:txBody>
      </p:sp>
      <p:sp>
        <p:nvSpPr>
          <p:cNvPr id="5" name="TextBox 4"/>
          <p:cNvSpPr txBox="1"/>
          <p:nvPr/>
        </p:nvSpPr>
        <p:spPr>
          <a:xfrm>
            <a:off x="6477000" y="6096000"/>
            <a:ext cx="20574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Cambria" pitchFamily="18" charset="0"/>
              </a:rPr>
              <a:t>Romans 8:26</a:t>
            </a:r>
            <a:endParaRPr lang="en-US" sz="2000" b="1" dirty="0">
              <a:effectLst>
                <a:outerShdw blurRad="38100" dist="38100" dir="2700000" algn="tl">
                  <a:srgbClr val="000000">
                    <a:alpha val="43137"/>
                  </a:srgbClr>
                </a:outerShdw>
              </a:effectLst>
              <a:latin typeface="Cambria" pitchFamily="18" charset="0"/>
            </a:endParaRPr>
          </a:p>
        </p:txBody>
      </p:sp>
      <p:sp>
        <p:nvSpPr>
          <p:cNvPr id="6" name="TextBox 5"/>
          <p:cNvSpPr txBox="1"/>
          <p:nvPr/>
        </p:nvSpPr>
        <p:spPr>
          <a:xfrm rot="2100000">
            <a:off x="674718" y="3433592"/>
            <a:ext cx="2651760" cy="769441"/>
          </a:xfrm>
          <a:prstGeom prst="rect">
            <a:avLst/>
          </a:prstGeom>
          <a:solidFill>
            <a:schemeClr val="bg2">
              <a:lumMod val="90000"/>
            </a:schemeClr>
          </a:solidFill>
        </p:spPr>
        <p:txBody>
          <a:bodyPr wrap="square" tIns="0" bIns="91440" rtlCol="0" anchor="ctr" anchorCtr="0">
            <a:spAutoFit/>
          </a:bodyPr>
          <a:lstStyle/>
          <a:p>
            <a:pPr algn="ctr"/>
            <a:r>
              <a:rPr lang="en-US" sz="4400" b="1" dirty="0" smtClean="0">
                <a:effectLst>
                  <a:outerShdw blurRad="38100" dist="38100" dir="2700000" algn="tl">
                    <a:srgbClr val="000000">
                      <a:alpha val="43137"/>
                    </a:srgbClr>
                  </a:outerShdw>
                </a:effectLst>
                <a:latin typeface="Constantia" pitchFamily="18" charset="0"/>
              </a:rPr>
              <a:t>spiritual</a:t>
            </a:r>
            <a:endParaRPr lang="en-US" sz="4400" b="1" dirty="0">
              <a:effectLst>
                <a:outerShdw blurRad="38100" dist="38100" dir="2700000" algn="tl">
                  <a:srgbClr val="000000">
                    <a:alpha val="43137"/>
                  </a:srgbClr>
                </a:outerShdw>
              </a:effectLst>
              <a:latin typeface="Constantia" pitchFamily="18" charset="0"/>
            </a:endParaRPr>
          </a:p>
        </p:txBody>
      </p:sp>
      <p:sp>
        <p:nvSpPr>
          <p:cNvPr id="7" name="TextBox 6"/>
          <p:cNvSpPr txBox="1"/>
          <p:nvPr/>
        </p:nvSpPr>
        <p:spPr>
          <a:xfrm rot="-2940000">
            <a:off x="6756914" y="3665403"/>
            <a:ext cx="1642362" cy="523220"/>
          </a:xfrm>
          <a:prstGeom prst="rect">
            <a:avLst/>
          </a:prstGeom>
          <a:solidFill>
            <a:schemeClr val="bg2">
              <a:lumMod val="90000"/>
            </a:schemeClr>
          </a:solidFill>
        </p:spPr>
        <p:txBody>
          <a:bodyPr wrap="square" tIns="0" bIns="91440" rtlCol="0" anchor="ctr" anchorCtr="0">
            <a:spAutoFit/>
          </a:bodyPr>
          <a:lstStyle/>
          <a:p>
            <a:pPr algn="ctr"/>
            <a:r>
              <a:rPr lang="en-US" sz="2800" b="1" dirty="0" smtClean="0">
                <a:effectLst>
                  <a:outerShdw blurRad="38100" dist="38100" dir="2700000" algn="tl">
                    <a:srgbClr val="000000">
                      <a:alpha val="43137"/>
                    </a:srgbClr>
                  </a:outerShdw>
                </a:effectLst>
                <a:latin typeface="Constantia" pitchFamily="18" charset="0"/>
              </a:rPr>
              <a:t>carnal</a:t>
            </a:r>
            <a:endParaRPr lang="en-US" sz="2800" b="1" dirty="0">
              <a:effectLst>
                <a:outerShdw blurRad="38100" dist="38100" dir="2700000" algn="tl">
                  <a:srgbClr val="000000">
                    <a:alpha val="43137"/>
                  </a:srgbClr>
                </a:outerShdw>
              </a:effectLst>
              <a:latin typeface="Constant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out)">
                                      <p:cBhvr>
                                        <p:cTn id="10" dur="2000"/>
                                        <p:tgtEl>
                                          <p:spTgt spid="6"/>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out)">
                                      <p:cBhvr>
                                        <p:cTn id="13" dur="2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8 - 27 text2.jpg"/>
          <p:cNvPicPr>
            <a:picLocks noChangeAspect="1"/>
          </p:cNvPicPr>
          <p:nvPr/>
        </p:nvPicPr>
        <p:blipFill>
          <a:blip r:embed="rId3" cstate="print"/>
          <a:stretch>
            <a:fillRect/>
          </a:stretch>
        </p:blipFill>
        <p:spPr>
          <a:xfrm>
            <a:off x="381000" y="1143000"/>
            <a:ext cx="8382000" cy="5574030"/>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a:off x="6096000" y="41148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One who searches our hearts is God                 (</a:t>
            </a:r>
            <a:r>
              <a:rPr lang="en-US" sz="2800" b="1" dirty="0" smtClean="0">
                <a:effectLst>
                  <a:outerShdw blurRad="38100" dist="38100" dir="2700000" algn="tl">
                    <a:srgbClr val="000000">
                      <a:alpha val="43137"/>
                    </a:srgbClr>
                  </a:outerShdw>
                </a:effectLst>
                <a:latin typeface="Cambria" pitchFamily="18" charset="0"/>
              </a:rPr>
              <a:t>1Sam 16:7</a:t>
            </a:r>
            <a:r>
              <a:rPr lang="en-US" sz="2800" b="1" dirty="0" smtClean="0">
                <a:latin typeface="Cambria" pitchFamily="18" charset="0"/>
              </a:rPr>
              <a:t>), and God knows (perceptively or intuitively) the mind of the Holy Spirit, because the Holy Spirit </a:t>
            </a:r>
            <a:r>
              <a:rPr lang="en-US" sz="2800" b="1" u="sng" dirty="0" smtClean="0">
                <a:effectLst>
                  <a:outerShdw blurRad="38100" dist="38100" dir="2700000" algn="tl">
                    <a:srgbClr val="000000">
                      <a:alpha val="43137"/>
                    </a:srgbClr>
                  </a:outerShdw>
                </a:effectLst>
                <a:latin typeface="Cambria" pitchFamily="18" charset="0"/>
              </a:rPr>
              <a:t>intercedes</a:t>
            </a:r>
            <a:r>
              <a:rPr lang="en-US" sz="2800" b="1" dirty="0" smtClean="0">
                <a:latin typeface="Cambria" pitchFamily="18" charset="0"/>
              </a:rPr>
              <a:t> for the saints in accordance with God’s will.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Even though the Holy Spirit’s words are not expressed, the Father </a:t>
            </a:r>
            <a:r>
              <a:rPr lang="en-US" sz="2800" b="1" i="1" u="sng" dirty="0" smtClean="0">
                <a:effectLst>
                  <a:outerShdw blurRad="38100" dist="38100" dir="2700000" algn="tl">
                    <a:srgbClr val="000000">
                      <a:alpha val="43137"/>
                    </a:srgbClr>
                  </a:outerShdw>
                </a:effectLst>
                <a:latin typeface="Cambria" pitchFamily="18" charset="0"/>
              </a:rPr>
              <a:t>knows</a:t>
            </a:r>
            <a:r>
              <a:rPr lang="en-US" sz="2800" b="1" dirty="0" smtClean="0">
                <a:latin typeface="Cambria" pitchFamily="18" charset="0"/>
              </a:rPr>
              <a:t> what the Holy Spirit is thinking.  No words are necessary because the Father </a:t>
            </a:r>
            <a:r>
              <a:rPr lang="en-US" sz="2800" b="1" i="1" u="sng" dirty="0" smtClean="0">
                <a:effectLst>
                  <a:outerShdw blurRad="38100" dist="38100" dir="2700000" algn="tl">
                    <a:srgbClr val="000000">
                      <a:alpha val="43137"/>
                    </a:srgbClr>
                  </a:outerShdw>
                </a:effectLst>
                <a:latin typeface="Cambria" pitchFamily="18" charset="0"/>
              </a:rPr>
              <a:t>understands</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agrees</a:t>
            </a:r>
            <a:r>
              <a:rPr lang="en-US" sz="2800" b="1" dirty="0" smtClean="0">
                <a:latin typeface="Cambria" pitchFamily="18" charset="0"/>
              </a:rPr>
              <a:t> with what the Holy Spirit thinks.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70318"/>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This is an interesting statement about the Father’s </a:t>
            </a:r>
            <a:r>
              <a:rPr lang="en-US" sz="2800" b="1" i="1" u="sng" dirty="0" smtClean="0">
                <a:effectLst>
                  <a:outerShdw blurRad="38100" dist="38100" dir="2700000" algn="tl">
                    <a:srgbClr val="000000">
                      <a:alpha val="43137"/>
                    </a:srgbClr>
                  </a:outerShdw>
                </a:effectLst>
                <a:latin typeface="Cambria" pitchFamily="18" charset="0"/>
              </a:rPr>
              <a:t>omniscience</a:t>
            </a:r>
            <a:r>
              <a:rPr lang="en-US" sz="2800" b="1" dirty="0" smtClean="0">
                <a:latin typeface="Cambria" pitchFamily="18" charset="0"/>
              </a:rPr>
              <a:t> and the intimacy within the Trinity.  The Lord Jesus continually </a:t>
            </a:r>
            <a:r>
              <a:rPr lang="en-US" sz="2800" b="1" u="sng" dirty="0" smtClean="0">
                <a:effectLst>
                  <a:outerShdw blurRad="38100" dist="38100" dir="2700000" algn="tl">
                    <a:srgbClr val="000000">
                      <a:alpha val="43137"/>
                    </a:srgbClr>
                  </a:outerShdw>
                </a:effectLst>
                <a:latin typeface="Cambria" pitchFamily="18" charset="0"/>
              </a:rPr>
              <a:t>intercedes</a:t>
            </a:r>
            <a:r>
              <a:rPr lang="en-US" sz="2800" b="1" dirty="0" smtClean="0">
                <a:latin typeface="Cambria" pitchFamily="18" charset="0"/>
              </a:rPr>
              <a:t> for believers in God’s presence (</a:t>
            </a:r>
            <a:r>
              <a:rPr lang="en-US" sz="2800" b="1" dirty="0" smtClean="0">
                <a:effectLst>
                  <a:outerShdw blurRad="38100" dist="38100" dir="2700000" algn="tl">
                    <a:srgbClr val="000000">
                      <a:alpha val="43137"/>
                    </a:srgbClr>
                  </a:outerShdw>
                </a:effectLst>
                <a:latin typeface="Cambria" pitchFamily="18" charset="0"/>
              </a:rPr>
              <a:t>8:34</a:t>
            </a:r>
            <a:r>
              <a:rPr lang="en-US" sz="2800" b="1" dirty="0" smtClean="0">
                <a:latin typeface="Cambria" pitchFamily="18" charset="0"/>
              </a:rPr>
              <a:t>) and the Holy Spirit also intercedes on their behalf.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Though believers are ignorant of what to pray for and how to voice those requests, the Holy Spirit voices their requests for them.</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78149"/>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Paul took great care to convince believers that only </a:t>
            </a:r>
            <a:r>
              <a:rPr lang="en-US" sz="2800" b="1" i="1" dirty="0" smtClean="0">
                <a:effectLst>
                  <a:outerShdw blurRad="38100" dist="38100" dir="2700000" algn="tl">
                    <a:srgbClr val="000000">
                      <a:alpha val="43137"/>
                    </a:srgbClr>
                  </a:outerShdw>
                </a:effectLst>
                <a:latin typeface="Cambria" pitchFamily="18" charset="0"/>
              </a:rPr>
              <a:t>unbelieving</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people</a:t>
            </a:r>
            <a:r>
              <a:rPr lang="en-US" sz="2800" b="1" dirty="0" smtClean="0">
                <a:latin typeface="Cambria" pitchFamily="18" charset="0"/>
              </a:rPr>
              <a:t> exist according to the </a:t>
            </a:r>
            <a:r>
              <a:rPr lang="en-US" sz="2800" b="1" dirty="0" smtClean="0">
                <a:effectLst>
                  <a:outerShdw blurRad="38100" dist="38100" dir="2700000" algn="tl">
                    <a:srgbClr val="000000">
                      <a:alpha val="43137"/>
                    </a:srgbClr>
                  </a:outerShdw>
                </a:effectLst>
                <a:latin typeface="Cambria" pitchFamily="18" charset="0"/>
              </a:rPr>
              <a:t>Flesh</a:t>
            </a:r>
            <a:r>
              <a:rPr lang="en-US" sz="2800" b="1" dirty="0" smtClean="0">
                <a:latin typeface="Cambria" pitchFamily="18" charset="0"/>
              </a:rPr>
              <a:t> and that only </a:t>
            </a:r>
            <a:r>
              <a:rPr lang="en-US" sz="2800" b="1" i="1" dirty="0" smtClean="0">
                <a:effectLst>
                  <a:outerShdw blurRad="38100" dist="38100" dir="2700000" algn="tl">
                    <a:srgbClr val="000000">
                      <a:alpha val="43137"/>
                    </a:srgbClr>
                  </a:outerShdw>
                </a:effectLst>
                <a:latin typeface="Cambria" pitchFamily="18" charset="0"/>
              </a:rPr>
              <a:t>sons of God</a:t>
            </a:r>
            <a:r>
              <a:rPr lang="en-US" sz="2800" b="1" dirty="0" smtClean="0">
                <a:latin typeface="Cambria" pitchFamily="18" charset="0"/>
              </a:rPr>
              <a:t> exist according to the </a:t>
            </a:r>
            <a:r>
              <a:rPr lang="en-US" sz="2800" b="1" dirty="0" smtClean="0">
                <a:effectLst>
                  <a:outerShdw blurRad="38100" dist="38100" dir="2700000" algn="tl">
                    <a:srgbClr val="000000">
                      <a:alpha val="43137"/>
                    </a:srgbClr>
                  </a:outerShdw>
                </a:effectLst>
                <a:latin typeface="Cambria" pitchFamily="18" charset="0"/>
              </a:rPr>
              <a:t>Spirit</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assures us that the Spirit of God decided on His own to start living in and through believers.  Then Paul describes what the Spirit will do </a:t>
            </a:r>
            <a:r>
              <a:rPr lang="en-US" sz="2800" b="1" i="1" dirty="0" smtClean="0">
                <a:effectLst>
                  <a:outerShdw blurRad="38100" dist="38100" dir="2700000" algn="tl">
                    <a:srgbClr val="000000">
                      <a:alpha val="43137"/>
                    </a:srgbClr>
                  </a:outerShdw>
                </a:effectLst>
                <a:latin typeface="Cambria" pitchFamily="18" charset="0"/>
              </a:rPr>
              <a:t>for us</a:t>
            </a:r>
            <a:r>
              <a:rPr lang="en-US" sz="2800" b="1" dirty="0" smtClean="0">
                <a:latin typeface="Cambria" pitchFamily="18" charset="0"/>
              </a:rPr>
              <a:t> and the blessings we will receive as a result.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8 - 27 omniscient.jpg"/>
          <p:cNvPicPr>
            <a:picLocks noChangeAspect="1"/>
          </p:cNvPicPr>
          <p:nvPr/>
        </p:nvPicPr>
        <p:blipFill>
          <a:blip r:embed="rId2" cstate="print"/>
          <a:stretch>
            <a:fillRect/>
          </a:stretch>
        </p:blipFill>
        <p:spPr>
          <a:xfrm>
            <a:off x="914400" y="838200"/>
            <a:ext cx="7448134" cy="5029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7" name="Picture 6" descr="8 - 25 dove3.jpg"/>
          <p:cNvPicPr>
            <a:picLocks noChangeAspect="1"/>
          </p:cNvPicPr>
          <p:nvPr/>
        </p:nvPicPr>
        <p:blipFill>
          <a:blip r:embed="rId3" cstate="print"/>
          <a:stretch>
            <a:fillRect/>
          </a:stretch>
        </p:blipFill>
        <p:spPr>
          <a:xfrm>
            <a:off x="1981201" y="1219200"/>
            <a:ext cx="5257800" cy="34290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828800" y="0"/>
            <a:ext cx="56388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905000" y="6172200"/>
            <a:ext cx="5562600" cy="492443"/>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600" dirty="0" smtClean="0">
                <a:solidFill>
                  <a:srgbClr val="FFFF00"/>
                </a:solidFill>
                <a:effectLst>
                  <a:outerShdw blurRad="38100" dist="38100" dir="2700000" algn="tl">
                    <a:srgbClr val="000000">
                      <a:alpha val="43137"/>
                    </a:srgbClr>
                  </a:outerShdw>
                </a:effectLst>
                <a:latin typeface="Britannic Bold" pitchFamily="34" charset="0"/>
              </a:rPr>
              <a:t>“I Am with you … always”    </a:t>
            </a:r>
            <a:endParaRPr lang="en-US" sz="26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diamond(out)">
                                      <p:cBhvr>
                                        <p:cTn id="11" dur="2000"/>
                                        <p:tgtEl>
                                          <p:spTgt spid="7"/>
                                        </p:tgtEl>
                                      </p:cBhvr>
                                    </p:animEffect>
                                  </p:childTnLst>
                                </p:cTn>
                              </p:par>
                            </p:childTnLst>
                          </p:cTn>
                        </p:par>
                        <p:par>
                          <p:cTn id="12" fill="hold">
                            <p:stCondLst>
                              <p:cond delay="5500"/>
                            </p:stCondLst>
                            <p:childTnLst>
                              <p:par>
                                <p:cTn id="13" presetID="8" presetClass="entr" presetSubtype="32"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2000"/>
                                        <p:tgtEl>
                                          <p:spTgt spid="6"/>
                                        </p:tgtEl>
                                      </p:cBhvr>
                                    </p:animEffect>
                                  </p:childTnLst>
                                </p:cTn>
                              </p:par>
                            </p:childTnLst>
                          </p:cTn>
                        </p:par>
                        <p:par>
                          <p:cTn id="16" fill="hold">
                            <p:stCondLst>
                              <p:cond delay="9500"/>
                            </p:stCondLst>
                            <p:childTnLst>
                              <p:par>
                                <p:cTn id="17" presetID="1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5 May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the entire Chapter 8 again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Third lesson:  8:28 – 39 </a:t>
            </a:r>
            <a:r>
              <a:rPr lang="en-US" sz="3200" b="1" i="1" dirty="0" smtClean="0">
                <a:solidFill>
                  <a:prstClr val="black"/>
                </a:solidFill>
                <a:effectLst>
                  <a:outerShdw blurRad="38100" dist="38100" dir="2700000" algn="tl">
                    <a:srgbClr val="000000">
                      <a:alpha val="43137"/>
                    </a:srgbClr>
                  </a:outerShdw>
                </a:effectLst>
                <a:latin typeface="Cambria" pitchFamily="18" charset="0"/>
              </a:rPr>
              <a:t>(focus)</a:t>
            </a:r>
            <a:r>
              <a:rPr lang="en-US" sz="3600" b="1" dirty="0" smtClean="0">
                <a:solidFill>
                  <a:prstClr val="black"/>
                </a:solidFill>
                <a:effectLst>
                  <a:outerShdw blurRad="38100" dist="38100" dir="2700000" algn="tl">
                    <a:srgbClr val="000000">
                      <a:alpha val="43137"/>
                    </a:srgbClr>
                  </a:outerShdw>
                </a:effectLst>
                <a:latin typeface="Cambria" pitchFamily="18"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0903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Existing in the Spirit is not about what we do for Him; remember, we can do </a:t>
            </a:r>
            <a:r>
              <a:rPr lang="en-US" sz="2800" b="1" i="1" u="sng" dirty="0" smtClean="0">
                <a:effectLst>
                  <a:outerShdw blurRad="38100" dist="38100" dir="2700000" algn="tl">
                    <a:srgbClr val="000000">
                      <a:alpha val="43137"/>
                    </a:srgbClr>
                  </a:outerShdw>
                </a:effectLst>
                <a:latin typeface="Cambria" pitchFamily="18" charset="0"/>
              </a:rPr>
              <a:t>nothing</a:t>
            </a:r>
            <a:r>
              <a:rPr lang="en-US" sz="2800" b="1" dirty="0" smtClean="0">
                <a:latin typeface="Cambria" pitchFamily="18" charset="0"/>
              </a:rPr>
              <a:t>.  The Spirit life is about what He will do on our behalf, because the indwelling presence of the Holy Spirit is a </a:t>
            </a:r>
            <a:r>
              <a:rPr lang="en-US" sz="2800" b="1" i="1" u="sng" dirty="0" smtClean="0">
                <a:effectLst>
                  <a:outerShdw blurRad="38100" dist="38100" dir="2700000" algn="tl">
                    <a:srgbClr val="000000">
                      <a:alpha val="43137"/>
                    </a:srgbClr>
                  </a:outerShdw>
                </a:effectLst>
                <a:latin typeface="Cambria" pitchFamily="18" charset="0"/>
              </a:rPr>
              <a:t>gift</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of</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same gift that </a:t>
            </a:r>
            <a:r>
              <a:rPr lang="en-US" sz="2800" b="1" i="1" u="sng" dirty="0" smtClean="0">
                <a:effectLst>
                  <a:outerShdw blurRad="38100" dist="38100" dir="2700000" algn="tl">
                    <a:srgbClr val="000000">
                      <a:alpha val="43137"/>
                    </a:srgbClr>
                  </a:outerShdw>
                </a:effectLst>
                <a:latin typeface="Cambria" pitchFamily="18" charset="0"/>
              </a:rPr>
              <a:t>redeems</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us</a:t>
            </a:r>
            <a:r>
              <a:rPr lang="en-US" sz="2800" b="1" dirty="0" smtClean="0">
                <a:latin typeface="Cambria" pitchFamily="18" charset="0"/>
              </a:rPr>
              <a:t> from slavery to sin also </a:t>
            </a:r>
            <a:r>
              <a:rPr lang="en-US" sz="2800" b="1" i="1" u="sng" dirty="0" smtClean="0">
                <a:effectLst>
                  <a:outerShdw blurRad="38100" dist="38100" dir="2700000" algn="tl">
                    <a:srgbClr val="000000">
                      <a:alpha val="43137"/>
                    </a:srgbClr>
                  </a:outerShdw>
                </a:effectLst>
                <a:latin typeface="Cambria" pitchFamily="18" charset="0"/>
              </a:rPr>
              <a:t>rescues</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us</a:t>
            </a:r>
            <a:r>
              <a:rPr lang="en-US" sz="2800" b="1" dirty="0" smtClean="0">
                <a:latin typeface="Cambria" pitchFamily="18" charset="0"/>
              </a:rPr>
              <a:t> from it.  The free gift of salvation from sin begins now, not after we’ve gone to the grave.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33992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So, what must we do?  What is our obligation?  The answer is uncomplicated, but difficult to do because the flesh will not surrender control easily.  </a:t>
            </a:r>
            <a:r>
              <a:rPr lang="en-US" sz="2800" b="1" i="1" dirty="0" smtClean="0">
                <a:effectLst>
                  <a:outerShdw blurRad="38100" dist="38100" dir="2700000" algn="tl">
                    <a:srgbClr val="000000">
                      <a:alpha val="43137"/>
                    </a:srgbClr>
                  </a:outerShdw>
                </a:effectLst>
                <a:latin typeface="Cambria" pitchFamily="18" charset="0"/>
              </a:rPr>
              <a:t>The answer is . . .  nothing!</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Nothing?!</a:t>
            </a:r>
            <a:r>
              <a:rPr lang="en-US" sz="2800" b="1" dirty="0" smtClean="0">
                <a:latin typeface="Cambria" pitchFamily="18" charset="0"/>
              </a:rPr>
              <a:t>  Do we have to pray, or shower every day, or wear dark clothing, or do a pile of good deeds to become more spiritual?  </a:t>
            </a:r>
            <a:r>
              <a:rPr lang="en-US" sz="2800" b="1" dirty="0" smtClean="0">
                <a:effectLst>
                  <a:outerShdw blurRad="38100" dist="38100" dir="2700000" algn="tl">
                    <a:srgbClr val="000000">
                      <a:alpha val="43137"/>
                    </a:srgbClr>
                  </a:outerShdw>
                </a:effectLst>
                <a:latin typeface="Cambria" pitchFamily="18" charset="0"/>
              </a:rPr>
              <a:t>No</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Nothing</a:t>
            </a:r>
            <a:r>
              <a:rPr lang="en-US" sz="2800" b="1" dirty="0" smtClean="0">
                <a:latin typeface="Cambria" pitchFamily="18" charset="0"/>
              </a:rPr>
              <a:t>.     If you have the Holy Spirit with you, you are as </a:t>
            </a:r>
            <a:r>
              <a:rPr lang="en-US" sz="2800" b="1" i="1" u="sng" dirty="0" smtClean="0">
                <a:effectLst>
                  <a:outerShdw blurRad="38100" dist="38100" dir="2700000" algn="tl">
                    <a:srgbClr val="000000">
                      <a:alpha val="43137"/>
                    </a:srgbClr>
                  </a:outerShdw>
                </a:effectLst>
                <a:latin typeface="Cambria" pitchFamily="18" charset="0"/>
              </a:rPr>
              <a:t>spiritual</a:t>
            </a:r>
            <a:r>
              <a:rPr lang="en-US" sz="2800" b="1" dirty="0" smtClean="0">
                <a:latin typeface="Cambria" pitchFamily="18" charset="0"/>
              </a:rPr>
              <a:t> as you’re ever going to be </a:t>
            </a:r>
            <a:r>
              <a:rPr lang="en-US" sz="2800" b="1" dirty="0" smtClean="0">
                <a:effectLst>
                  <a:outerShdw blurRad="38100" dist="38100" dir="2700000" algn="tl">
                    <a:srgbClr val="000000">
                      <a:alpha val="43137"/>
                    </a:srgbClr>
                  </a:outerShdw>
                </a:effectLst>
                <a:latin typeface="Cambria" pitchFamily="18" charset="0"/>
              </a:rPr>
              <a:t>. . . </a:t>
            </a:r>
            <a:r>
              <a:rPr lang="en-US" sz="2800" b="1" dirty="0" smtClean="0">
                <a:latin typeface="Cambria" pitchFamily="18" charset="0"/>
              </a:rPr>
              <a:t> </a:t>
            </a:r>
          </a:p>
          <a:p>
            <a:pPr marL="274320" indent="-274320"/>
            <a:r>
              <a:rPr lang="en-US" sz="2800" b="1" dirty="0" smtClean="0">
                <a:latin typeface="Cambria" pitchFamily="18" charset="0"/>
              </a:rPr>
              <a:t>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control </a:t>
            </a:r>
            <a:r>
              <a:rPr lang="en-US" sz="2800" b="1" i="1" dirty="0" err="1" smtClean="0">
                <a:effectLst>
                  <a:outerShdw blurRad="38100" dist="38100" dir="2700000" algn="tl">
                    <a:srgbClr val="000000">
                      <a:alpha val="43137"/>
                    </a:srgbClr>
                  </a:outerShdw>
                </a:effectLst>
                <a:latin typeface="Cambria" pitchFamily="18" charset="0"/>
              </a:rPr>
              <a:t>vs</a:t>
            </a:r>
            <a:r>
              <a:rPr lang="en-US" sz="2800" b="1" i="1" dirty="0" smtClean="0">
                <a:effectLst>
                  <a:outerShdw blurRad="38100" dist="38100" dir="2700000" algn="tl">
                    <a:srgbClr val="000000">
                      <a:alpha val="43137"/>
                    </a:srgbClr>
                  </a:outerShdw>
                </a:effectLst>
                <a:latin typeface="Cambria" pitchFamily="18" charset="0"/>
              </a:rPr>
              <a:t> filled</a:t>
            </a:r>
            <a:r>
              <a:rPr lang="en-US" sz="2800" b="1" i="1" dirty="0" smtClean="0">
                <a:latin typeface="Cambria" pitchFamily="18" charset="0"/>
              </a:rPr>
              <a:t>)</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70811"/>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If there is an imperative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a command</a:t>
            </a:r>
            <a:r>
              <a:rPr lang="en-US" sz="2800" b="1" i="1" dirty="0" smtClean="0">
                <a:latin typeface="Cambria" pitchFamily="18" charset="0"/>
              </a:rPr>
              <a:t>)</a:t>
            </a:r>
            <a:r>
              <a:rPr lang="en-US" sz="2800" b="1" dirty="0" smtClean="0">
                <a:latin typeface="Cambria" pitchFamily="18" charset="0"/>
              </a:rPr>
              <a:t> to be found in Paul’s description of the Spirit life, it is to quit </a:t>
            </a:r>
            <a:r>
              <a:rPr lang="en-US" sz="2800" b="1" i="1" dirty="0" smtClean="0">
                <a:effectLst>
                  <a:outerShdw blurRad="38100" dist="38100" dir="2700000" algn="tl">
                    <a:srgbClr val="000000">
                      <a:alpha val="43137"/>
                    </a:srgbClr>
                  </a:outerShdw>
                </a:effectLst>
                <a:latin typeface="Cambria" pitchFamily="18" charset="0"/>
              </a:rPr>
              <a:t>“trying so hard”</a:t>
            </a:r>
            <a:r>
              <a:rPr lang="en-US" sz="2800" b="1" dirty="0" smtClean="0">
                <a:latin typeface="Cambria" pitchFamily="18" charset="0"/>
              </a:rPr>
              <a:t> to be spiritual.  </a:t>
            </a:r>
            <a:r>
              <a:rPr lang="en-US" sz="2800" b="1" i="1" dirty="0" smtClean="0">
                <a:effectLst>
                  <a:outerShdw blurRad="38100" dist="38100" dir="2700000" algn="tl">
                    <a:srgbClr val="000000">
                      <a:alpha val="43137"/>
                    </a:srgbClr>
                  </a:outerShdw>
                </a:effectLst>
                <a:latin typeface="Cambria" pitchFamily="18" charset="0"/>
              </a:rPr>
              <a:t>Stop all of that!</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Instead, let the Spirit be </a:t>
            </a:r>
            <a:r>
              <a:rPr lang="en-US" sz="2800" b="1" i="1" dirty="0" smtClean="0">
                <a:effectLst>
                  <a:outerShdw blurRad="38100" dist="38100" dir="2700000" algn="tl">
                    <a:srgbClr val="000000">
                      <a:alpha val="43137"/>
                    </a:srgbClr>
                  </a:outerShdw>
                </a:effectLst>
                <a:latin typeface="Cambria" pitchFamily="18" charset="0"/>
              </a:rPr>
              <a:t>spiritual</a:t>
            </a:r>
            <a:r>
              <a:rPr lang="en-US" sz="2800" b="1" dirty="0" smtClean="0">
                <a:latin typeface="Cambria" pitchFamily="18" charset="0"/>
              </a:rPr>
              <a:t>.  When that makes sense to you, you can be sure you are setting your mind on the </a:t>
            </a:r>
            <a:r>
              <a:rPr lang="en-US" sz="2800" b="1" u="sng" dirty="0" smtClean="0">
                <a:effectLst>
                  <a:outerShdw blurRad="38100" dist="38100" dir="2700000" algn="tl">
                    <a:srgbClr val="000000">
                      <a:alpha val="43137"/>
                    </a:srgbClr>
                  </a:outerShdw>
                </a:effectLst>
                <a:latin typeface="Cambria" pitchFamily="18" charset="0"/>
              </a:rPr>
              <a:t>things</a:t>
            </a:r>
            <a:r>
              <a:rPr lang="en-US" sz="2800" b="1" dirty="0" smtClean="0">
                <a:latin typeface="Cambria" pitchFamily="18" charset="0"/>
              </a:rPr>
              <a:t> of the Spirit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and you are starting to understand </a:t>
            </a:r>
            <a:r>
              <a:rPr lang="en-US" sz="2800" b="1" u="sng"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Until then, you will </a:t>
            </a:r>
            <a:r>
              <a:rPr lang="en-US" sz="2800" b="1" i="1" u="sng" dirty="0" smtClean="0">
                <a:latin typeface="Cambria" pitchFamily="18" charset="0"/>
              </a:rPr>
              <a:t>not</a:t>
            </a:r>
            <a:r>
              <a:rPr lang="en-US" sz="2800" b="1" dirty="0" smtClean="0">
                <a:latin typeface="Cambria" pitchFamily="18" charset="0"/>
              </a:rPr>
              <a:t> be ready to accept Paul’s </a:t>
            </a:r>
            <a:r>
              <a:rPr lang="en-US" sz="2800" b="1" i="1" dirty="0" smtClean="0">
                <a:effectLst>
                  <a:outerShdw blurRad="38100" dist="38100" dir="2700000" algn="tl">
                    <a:srgbClr val="000000">
                      <a:alpha val="43137"/>
                    </a:srgbClr>
                  </a:outerShdw>
                </a:effectLst>
                <a:latin typeface="Cambria" pitchFamily="18" charset="0"/>
              </a:rPr>
              <a:t>teaching</a:t>
            </a:r>
            <a:r>
              <a:rPr lang="en-US" sz="2800" b="1" dirty="0" smtClean="0">
                <a:latin typeface="Cambria" pitchFamily="18" charset="0"/>
              </a:rPr>
              <a:t> in the latter half of this letter to the Church at Rome.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2" name="Picture 1" descr="8 - 15 Abba.jpg"/>
          <p:cNvPicPr>
            <a:picLocks noChangeAspect="1"/>
          </p:cNvPicPr>
          <p:nvPr/>
        </p:nvPicPr>
        <p:blipFill>
          <a:blip r:embed="rId2" cstate="print"/>
          <a:stretch>
            <a:fillRect/>
          </a:stretch>
        </p:blipFill>
        <p:spPr>
          <a:xfrm>
            <a:off x="609600" y="761172"/>
            <a:ext cx="7931046" cy="5258628"/>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spcAft>
                <a:spcPts val="24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Chapter 8</a:t>
            </a:r>
            <a:r>
              <a:rPr lang="en-US" sz="2800" b="1" dirty="0" smtClean="0">
                <a:latin typeface="Cambria" pitchFamily="18" charset="0"/>
              </a:rPr>
              <a:t>, Paul explains that believers receive </a:t>
            </a:r>
            <a:r>
              <a:rPr lang="en-US" sz="2800" b="1" i="1" dirty="0" smtClean="0">
                <a:effectLst>
                  <a:outerShdw blurRad="38100" dist="38100" dir="2700000" algn="tl">
                    <a:srgbClr val="000000">
                      <a:alpha val="43137"/>
                    </a:srgbClr>
                  </a:outerShdw>
                </a:effectLst>
                <a:latin typeface="Cambria" pitchFamily="18" charset="0"/>
              </a:rPr>
              <a:t>no condemnation</a:t>
            </a:r>
            <a:r>
              <a:rPr lang="en-US" sz="2800" b="1" dirty="0" smtClean="0">
                <a:latin typeface="Cambria" pitchFamily="18" charset="0"/>
              </a:rPr>
              <a:t> and are freed from sin and death.  This was accomplished not through the law of Moses, but by the death of Christ.  We are able to fulfill the righteousness of  the law in and through Christ (</a:t>
            </a:r>
            <a:r>
              <a:rPr lang="en-US" sz="2800" b="1" dirty="0" smtClean="0">
                <a:effectLst>
                  <a:outerShdw blurRad="38100" dist="38100" dir="2700000" algn="tl">
                    <a:srgbClr val="000000">
                      <a:alpha val="43137"/>
                    </a:srgbClr>
                  </a:outerShdw>
                </a:effectLst>
                <a:latin typeface="Cambria" pitchFamily="18" charset="0"/>
              </a:rPr>
              <a:t>8:1-8</a:t>
            </a:r>
            <a:r>
              <a:rPr lang="en-US" sz="2800" b="1" dirty="0" smtClean="0">
                <a:latin typeface="Cambria" pitchFamily="18" charset="0"/>
              </a:rPr>
              <a:t>).</a:t>
            </a:r>
          </a:p>
          <a:p>
            <a:pPr marL="274320" indent="-274320">
              <a:spcAft>
                <a:spcPts val="2400"/>
              </a:spcAft>
              <a:buFont typeface="Arial" pitchFamily="34" charset="0"/>
              <a:buChar char="•"/>
            </a:pPr>
            <a:r>
              <a:rPr lang="en-US" sz="2800" b="1" dirty="0" smtClean="0">
                <a:latin typeface="Cambria" pitchFamily="18" charset="0"/>
              </a:rPr>
              <a:t>The believer has the indwelling help of the Holy Spirit who once strengthened Christ and raised Him from the dead.  The </a:t>
            </a:r>
            <a:r>
              <a:rPr lang="en-US" sz="2800" b="1" dirty="0" smtClean="0">
                <a:effectLst>
                  <a:outerShdw blurRad="38100" dist="38100" dir="2700000" algn="tl">
                    <a:srgbClr val="000000">
                      <a:alpha val="43137"/>
                    </a:srgbClr>
                  </a:outerShdw>
                </a:effectLst>
                <a:latin typeface="Cambria" pitchFamily="18" charset="0"/>
              </a:rPr>
              <a:t>HS</a:t>
            </a:r>
            <a:r>
              <a:rPr lang="en-US" sz="2800" b="1" dirty="0" smtClean="0">
                <a:latin typeface="Cambria" pitchFamily="18" charset="0"/>
              </a:rPr>
              <a:t> now lives and abides  within us and controls us.  The </a:t>
            </a:r>
            <a:r>
              <a:rPr lang="en-US" sz="2800" b="1" dirty="0" smtClean="0">
                <a:effectLst>
                  <a:outerShdw blurRad="38100" dist="38100" dir="2700000" algn="tl">
                    <a:srgbClr val="000000">
                      <a:alpha val="43137"/>
                    </a:srgbClr>
                  </a:outerShdw>
                </a:effectLst>
                <a:latin typeface="Cambria" pitchFamily="18" charset="0"/>
              </a:rPr>
              <a:t>HS</a:t>
            </a:r>
            <a:r>
              <a:rPr lang="en-US" sz="2800" b="1" dirty="0" smtClean="0">
                <a:latin typeface="Cambria" pitchFamily="18" charset="0"/>
              </a:rPr>
              <a:t> strengthens us and will someday raise us from the dead (</a:t>
            </a:r>
            <a:r>
              <a:rPr lang="en-US" sz="2800" b="1" dirty="0" smtClean="0">
                <a:effectLst>
                  <a:outerShdw blurRad="38100" dist="38100" dir="2700000" algn="tl">
                    <a:srgbClr val="000000">
                      <a:alpha val="43137"/>
                    </a:srgbClr>
                  </a:outerShdw>
                </a:effectLst>
                <a:latin typeface="Cambria" pitchFamily="18" charset="0"/>
              </a:rPr>
              <a:t>8:9-13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8:18</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27</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39333</TotalTime>
  <Words>2467</Words>
  <Application>Microsoft Office PowerPoint</Application>
  <PresentationFormat>On-screen Show (4:3)</PresentationFormat>
  <Paragraphs>135</Paragraphs>
  <Slides>42</Slides>
  <Notes>3</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7024</cp:revision>
  <dcterms:created xsi:type="dcterms:W3CDTF">2016-10-08T19:35:00Z</dcterms:created>
  <dcterms:modified xsi:type="dcterms:W3CDTF">2021-05-04T17:39:47Z</dcterms:modified>
</cp:coreProperties>
</file>