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8"/>
  </p:notesMasterIdLst>
  <p:sldIdLst>
    <p:sldId id="1659" r:id="rId3"/>
    <p:sldId id="2197" r:id="rId4"/>
    <p:sldId id="2387" r:id="rId5"/>
    <p:sldId id="2262" r:id="rId6"/>
    <p:sldId id="2430" r:id="rId7"/>
    <p:sldId id="2201" r:id="rId8"/>
    <p:sldId id="2369" r:id="rId9"/>
    <p:sldId id="2362" r:id="rId10"/>
    <p:sldId id="2396" r:id="rId11"/>
    <p:sldId id="2407" r:id="rId12"/>
    <p:sldId id="2321" r:id="rId13"/>
    <p:sldId id="2266" r:id="rId14"/>
    <p:sldId id="2335" r:id="rId15"/>
    <p:sldId id="2397" r:id="rId16"/>
    <p:sldId id="2398" r:id="rId17"/>
    <p:sldId id="2399" r:id="rId18"/>
    <p:sldId id="2400" r:id="rId19"/>
    <p:sldId id="2401" r:id="rId20"/>
    <p:sldId id="2402" r:id="rId21"/>
    <p:sldId id="2403" r:id="rId22"/>
    <p:sldId id="2431" r:id="rId23"/>
    <p:sldId id="2395" r:id="rId24"/>
    <p:sldId id="2327" r:id="rId25"/>
    <p:sldId id="2339" r:id="rId26"/>
    <p:sldId id="2166" r:id="rId27"/>
    <p:sldId id="2408" r:id="rId28"/>
    <p:sldId id="2293" r:id="rId29"/>
    <p:sldId id="2409" r:id="rId30"/>
    <p:sldId id="2412" r:id="rId31"/>
    <p:sldId id="2411" r:id="rId32"/>
    <p:sldId id="2413" r:id="rId33"/>
    <p:sldId id="2393" r:id="rId34"/>
    <p:sldId id="2331" r:id="rId35"/>
    <p:sldId id="2375" r:id="rId36"/>
    <p:sldId id="2414" r:id="rId37"/>
    <p:sldId id="2415" r:id="rId38"/>
    <p:sldId id="2365" r:id="rId39"/>
    <p:sldId id="2333" r:id="rId40"/>
    <p:sldId id="2416" r:id="rId41"/>
    <p:sldId id="2417" r:id="rId42"/>
    <p:sldId id="2418" r:id="rId43"/>
    <p:sldId id="2332" r:id="rId44"/>
    <p:sldId id="2419" r:id="rId45"/>
    <p:sldId id="2420" r:id="rId46"/>
    <p:sldId id="2423" r:id="rId47"/>
    <p:sldId id="2424" r:id="rId48"/>
    <p:sldId id="2364" r:id="rId49"/>
    <p:sldId id="2352" r:id="rId50"/>
    <p:sldId id="2426" r:id="rId51"/>
    <p:sldId id="2427" r:id="rId52"/>
    <p:sldId id="2425" r:id="rId53"/>
    <p:sldId id="2428" r:id="rId54"/>
    <p:sldId id="2330" r:id="rId55"/>
    <p:sldId id="1888" r:id="rId56"/>
    <p:sldId id="189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414"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728"/>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5/10/2021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55</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5/10/2021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5/10/2021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 Overwhelmingly Conquer</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8:28  – 39</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12 May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17</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3992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buFont typeface="Arial" pitchFamily="34" charset="0"/>
              <a:buChar char="•"/>
            </a:pPr>
            <a:r>
              <a:rPr lang="en-US" sz="2800" b="1" dirty="0" smtClean="0">
                <a:latin typeface="Cambria" pitchFamily="18" charset="0"/>
              </a:rPr>
              <a:t>The Holy Spirit helps us in our weakness, praying with and for us (</a:t>
            </a:r>
            <a:r>
              <a:rPr lang="en-US" sz="2800" b="1" dirty="0" smtClean="0">
                <a:effectLst>
                  <a:outerShdw blurRad="38100" dist="38100" dir="2700000" algn="tl">
                    <a:srgbClr val="000000">
                      <a:alpha val="43137"/>
                    </a:srgbClr>
                  </a:outerShdw>
                </a:effectLst>
                <a:latin typeface="Cambria" pitchFamily="18" charset="0"/>
              </a:rPr>
              <a:t>8:26–27</a:t>
            </a:r>
            <a:r>
              <a:rPr lang="en-US" sz="2800" b="1" dirty="0" smtClean="0">
                <a:latin typeface="Cambria" pitchFamily="18" charset="0"/>
              </a:rPr>
              <a:t>).   It’s our relationship with God, </a:t>
            </a:r>
            <a:r>
              <a:rPr lang="en-US" sz="2800" b="1" i="1" dirty="0" smtClean="0">
                <a:latin typeface="Cambria" pitchFamily="18" charset="0"/>
              </a:rPr>
              <a:t>in Christ Jesus</a:t>
            </a:r>
            <a:r>
              <a:rPr lang="en-US" sz="2800" b="1" dirty="0" smtClean="0">
                <a:latin typeface="Cambria" pitchFamily="18" charset="0"/>
              </a:rPr>
              <a:t>, that brings us victory, for He has chosen us not to muddle on in the pit of sin, but to be transformed into the image of His Son (</a:t>
            </a:r>
            <a:r>
              <a:rPr lang="en-US" sz="2800" b="1" dirty="0" smtClean="0">
                <a:effectLst>
                  <a:outerShdw blurRad="38100" dist="38100" dir="2700000" algn="tl">
                    <a:srgbClr val="000000">
                      <a:alpha val="43137"/>
                    </a:srgbClr>
                  </a:outerShdw>
                </a:effectLst>
                <a:latin typeface="Cambria" pitchFamily="18" charset="0"/>
              </a:rPr>
              <a:t>8:28–30</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On the way, God will never forsake us, nor even permit us to be charged with sin (</a:t>
            </a:r>
            <a:r>
              <a:rPr lang="en-US" sz="2800" b="1" dirty="0" smtClean="0">
                <a:effectLst>
                  <a:outerShdw blurRad="38100" dist="38100" dir="2700000" algn="tl">
                    <a:srgbClr val="000000">
                      <a:alpha val="43137"/>
                    </a:srgbClr>
                  </a:outerShdw>
                </a:effectLst>
                <a:latin typeface="Cambria" pitchFamily="18" charset="0"/>
              </a:rPr>
              <a:t>8:31–34</a:t>
            </a:r>
            <a:r>
              <a:rPr lang="en-US" sz="2800" b="1" dirty="0" smtClean="0">
                <a:latin typeface="Cambria" pitchFamily="18" charset="0"/>
              </a:rPr>
              <a:t>).  We are God’s loved ones.  Nothing can separate us from the love of God in Christ our Lord (</a:t>
            </a:r>
            <a:r>
              <a:rPr lang="en-US" sz="2800" b="1" dirty="0" smtClean="0">
                <a:effectLst>
                  <a:outerShdw blurRad="38100" dist="38100" dir="2700000" algn="tl">
                    <a:srgbClr val="000000">
                      <a:alpha val="43137"/>
                    </a:srgbClr>
                  </a:outerShdw>
                </a:effectLst>
                <a:latin typeface="Cambria" pitchFamily="18" charset="0"/>
              </a:rPr>
              <a:t>8:35–39</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5000"/>
          </a:schemeClr>
        </a:solidFill>
        <a:effectLst/>
      </p:bgPr>
    </p:bg>
    <p:spTree>
      <p:nvGrpSpPr>
        <p:cNvPr id="1" name=""/>
        <p:cNvGrpSpPr/>
        <p:nvPr/>
      </p:nvGrpSpPr>
      <p:grpSpPr>
        <a:xfrm>
          <a:off x="0" y="0"/>
          <a:ext cx="0" cy="0"/>
          <a:chOff x="0" y="0"/>
          <a:chExt cx="0" cy="0"/>
        </a:xfrm>
      </p:grpSpPr>
      <p:pic>
        <p:nvPicPr>
          <p:cNvPr id="4" name="Picture 3" descr="8 - 29 elect.jpg"/>
          <p:cNvPicPr>
            <a:picLocks noChangeAspect="1"/>
          </p:cNvPicPr>
          <p:nvPr/>
        </p:nvPicPr>
        <p:blipFill>
          <a:blip r:embed="rId2" cstate="print"/>
          <a:stretch>
            <a:fillRect/>
          </a:stretch>
        </p:blipFill>
        <p:spPr>
          <a:xfrm>
            <a:off x="914400" y="228600"/>
            <a:ext cx="7480069" cy="5702329"/>
          </a:xfrm>
          <a:prstGeom prst="rect">
            <a:avLst/>
          </a:prstGeom>
        </p:spPr>
      </p:pic>
      <p:sp>
        <p:nvSpPr>
          <p:cNvPr id="5" name="TextBox 4"/>
          <p:cNvSpPr txBox="1"/>
          <p:nvPr/>
        </p:nvSpPr>
        <p:spPr>
          <a:xfrm>
            <a:off x="4419600" y="6019800"/>
            <a:ext cx="3962400" cy="461665"/>
          </a:xfrm>
          <a:prstGeom prst="rect">
            <a:avLst/>
          </a:prstGeom>
          <a:noFill/>
        </p:spPr>
        <p:txBody>
          <a:bodyPr wrap="square" rtlCol="0">
            <a:spAutoFit/>
          </a:bodyPr>
          <a:lstStyle/>
          <a:p>
            <a:pPr algn="ctr"/>
            <a:r>
              <a:rPr lang="en-US" sz="2400" dirty="0" smtClean="0">
                <a:latin typeface="Britannic Bold" pitchFamily="34" charset="0"/>
              </a:rPr>
              <a:t>Picked out to be picked on </a:t>
            </a:r>
            <a:endParaRPr lang="en-US" sz="2400" dirty="0">
              <a:latin typeface="Britannic Bold" pitchFamily="34" charset="0"/>
            </a:endParaRPr>
          </a:p>
        </p:txBody>
      </p:sp>
      <p:sp>
        <p:nvSpPr>
          <p:cNvPr id="7" name="Rectangle 6"/>
          <p:cNvSpPr/>
          <p:nvPr/>
        </p:nvSpPr>
        <p:spPr>
          <a:xfrm>
            <a:off x="4953000" y="152400"/>
            <a:ext cx="20574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8 - 29 elect.jpg"/>
          <p:cNvPicPr>
            <a:picLocks noChangeAspect="1"/>
          </p:cNvPicPr>
          <p:nvPr/>
        </p:nvPicPr>
        <p:blipFill>
          <a:blip r:embed="rId2" cstate="print"/>
          <a:srcRect l="53992" r="18503" b="17150"/>
          <a:stretch>
            <a:fillRect/>
          </a:stretch>
        </p:blipFill>
        <p:spPr>
          <a:xfrm>
            <a:off x="4953000" y="152400"/>
            <a:ext cx="2057400" cy="4724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8 - 28 text2.jpg"/>
          <p:cNvPicPr>
            <a:picLocks noChangeAspect="1"/>
          </p:cNvPicPr>
          <p:nvPr/>
        </p:nvPicPr>
        <p:blipFill>
          <a:blip r:embed="rId3" cstate="print"/>
          <a:srcRect l="3158" r="2105" b="7462"/>
          <a:stretch>
            <a:fillRect/>
          </a:stretch>
        </p:blipFill>
        <p:spPr>
          <a:xfrm>
            <a:off x="380999" y="1295400"/>
            <a:ext cx="8497957" cy="4343400"/>
          </a:xfrm>
          <a:prstGeom prst="rect">
            <a:avLst/>
          </a:prstGeom>
          <a:ln>
            <a:noFill/>
          </a:ln>
          <a:effectLst>
            <a:outerShdw blurRad="190500" algn="tl" rotWithShape="0">
              <a:srgbClr val="000000">
                <a:alpha val="70000"/>
              </a:srgbClr>
            </a:outerShdw>
          </a:effectLst>
        </p:spPr>
      </p:pic>
      <p:cxnSp>
        <p:nvCxnSpPr>
          <p:cNvPr id="13" name="Straight Connector 12"/>
          <p:cNvCxnSpPr/>
          <p:nvPr/>
        </p:nvCxnSpPr>
        <p:spPr>
          <a:xfrm>
            <a:off x="914400" y="3581400"/>
            <a:ext cx="3931920" cy="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We do not see and know how to pray as we ought; however, we do know one all-important fact.  The verse begin with “</a:t>
            </a:r>
            <a:r>
              <a:rPr lang="en-US" sz="2800" b="1" dirty="0" smtClean="0">
                <a:effectLst>
                  <a:outerShdw blurRad="38100" dist="38100" dir="2700000" algn="tl">
                    <a:srgbClr val="000000">
                      <a:alpha val="43137"/>
                    </a:srgbClr>
                  </a:outerShdw>
                </a:effectLst>
                <a:latin typeface="Cambria" pitchFamily="18" charset="0"/>
              </a:rPr>
              <a:t>we know</a:t>
            </a:r>
            <a:r>
              <a:rPr lang="en-US" sz="2800" b="1" dirty="0" smtClean="0">
                <a:latin typeface="Cambria" pitchFamily="18" charset="0"/>
              </a:rPr>
              <a:t>.”  We have a promise founded upon the character of our Creator: “To those who love God, He works together all things into good, to the ones who are called according to His purpose.”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cautiously chose his words and arranged them carefully to state this foundational promise.  The Greek language places great importance upon </a:t>
            </a:r>
            <a:r>
              <a:rPr lang="en-US" sz="2800" b="1" i="1" dirty="0" smtClean="0">
                <a:effectLst>
                  <a:outerShdw blurRad="38100" dist="38100" dir="2700000" algn="tl">
                    <a:srgbClr val="000000">
                      <a:alpha val="43137"/>
                    </a:srgbClr>
                  </a:outerShdw>
                </a:effectLst>
                <a:latin typeface="Cambria" pitchFamily="18" charset="0"/>
              </a:rPr>
              <a:t>word order</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“To those who love God ...”</a:t>
            </a:r>
            <a:r>
              <a:rPr lang="en-US" sz="2800" b="1" dirty="0" smtClean="0">
                <a:latin typeface="Cambria" pitchFamily="18" charset="0"/>
              </a:rPr>
              <a:t>  Paul places this phrase at the beginning of the sentence to stress that the promise is intended for believers.  While the Lord acts in the best interest of everyone, He makes this particular promise exclusively to his very own “sons.”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“He works together ...”</a:t>
            </a:r>
            <a:r>
              <a:rPr lang="en-US" sz="2800" b="1" dirty="0" smtClean="0">
                <a:latin typeface="Cambria" pitchFamily="18" charset="0"/>
              </a:rPr>
              <a:t>  The term Paul uses is a compound of “with” and “work.”  Think of a weaver carefully interlacing strands of colored thread into a preplanned pattern.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“All things ...”</a:t>
            </a:r>
            <a:r>
              <a:rPr lang="en-US" sz="2800" b="1" dirty="0" smtClean="0">
                <a:latin typeface="Cambria" pitchFamily="18" charset="0"/>
              </a:rPr>
              <a:t>  Greek writers frequently uses this term to refer to the universe – all things both seen and unseen, good and bad, real and even imagined.  God utilizes everything – including the evil deeds of evil people.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“Into good ...”</a:t>
            </a:r>
            <a:r>
              <a:rPr lang="en-US" sz="2800" b="1" dirty="0" smtClean="0">
                <a:latin typeface="Cambria" pitchFamily="18" charset="0"/>
              </a:rPr>
              <a:t>  The proposition translated “into” carries the idea of space, as though all things are being corralled by His sovereign will.  God not only has a purpose in mind as He weaves all things, He will achieve a result.  And it will be good.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Our flesh would have us believe that the “good” that God causes is </a:t>
            </a:r>
            <a:r>
              <a:rPr lang="en-US" sz="2800" b="1" i="1" dirty="0" smtClean="0">
                <a:effectLst>
                  <a:outerShdw blurRad="38100" dist="38100" dir="2700000" algn="tl">
                    <a:srgbClr val="000000">
                      <a:alpha val="43137"/>
                    </a:srgbClr>
                  </a:outerShdw>
                </a:effectLst>
                <a:latin typeface="Cambria" pitchFamily="18" charset="0"/>
              </a:rPr>
              <a:t>our</a:t>
            </a:r>
            <a:r>
              <a:rPr lang="en-US" sz="2800" b="1" dirty="0" smtClean="0">
                <a:latin typeface="Cambria" pitchFamily="18" charset="0"/>
              </a:rPr>
              <a:t> good, that which will give us happiness, contentment, or joy.  But this is only partially true.  Throughout Romans, Paul uses the term “good” almost exclusively in a moral sense.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“Good” is that which pleases God because it reflects His nature and conforms to His original created order.  In the beginning, He created the world good and, at the end of days, the world will be re-created good.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God’s “</a:t>
            </a:r>
            <a:r>
              <a:rPr lang="en-US" sz="2800" b="1"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is not completely focused on humanity; however, people are happy, content, and joyful when they live in His goodness and with Him in proper perspective.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“To the ones who are called according to His purpose.”</a:t>
            </a:r>
            <a:r>
              <a:rPr lang="en-US" sz="2800" b="1" dirty="0" smtClean="0">
                <a:latin typeface="Cambria" pitchFamily="18" charset="0"/>
              </a:rPr>
              <a:t>  These people are identical to “those who love God.”  Loving God and following His commands are inexorably linked.  Moreover,     “the called” are not only called to escape </a:t>
            </a:r>
            <a:r>
              <a:rPr lang="en-US" sz="2800" b="1" i="1" dirty="0" smtClean="0">
                <a:effectLst>
                  <a:outerShdw blurRad="38100" dist="38100" dir="2700000" algn="tl">
                    <a:srgbClr val="000000">
                      <a:alpha val="43137"/>
                    </a:srgbClr>
                  </a:outerShdw>
                </a:effectLst>
                <a:latin typeface="Cambria" pitchFamily="18" charset="0"/>
              </a:rPr>
              <a:t>condemnation</a:t>
            </a:r>
            <a:r>
              <a:rPr lang="en-US" sz="2800" b="1" dirty="0" smtClean="0">
                <a:latin typeface="Cambria" pitchFamily="18" charset="0"/>
              </a:rPr>
              <a:t> but called to join Him in </a:t>
            </a:r>
            <a:r>
              <a:rPr lang="en-US" sz="2800" b="1" i="1" dirty="0" smtClean="0">
                <a:effectLst>
                  <a:outerShdw blurRad="38100" dist="38100" dir="2700000" algn="tl">
                    <a:srgbClr val="000000">
                      <a:alpha val="43137"/>
                    </a:srgbClr>
                  </a:outerShdw>
                </a:effectLst>
                <a:latin typeface="Cambria" pitchFamily="18" charset="0"/>
              </a:rPr>
              <a:t>accomplishing</a:t>
            </a:r>
            <a:r>
              <a:rPr lang="en-US" sz="2800" b="1" dirty="0" smtClean="0">
                <a:latin typeface="Cambria" pitchFamily="18" charset="0"/>
              </a:rPr>
              <a:t> His redemptive plan for the       world (</a:t>
            </a:r>
            <a:r>
              <a:rPr lang="en-US" sz="2800" b="1" dirty="0" smtClean="0">
                <a:effectLst>
                  <a:outerShdw blurRad="38100" dist="38100" dir="2700000" algn="tl">
                    <a:srgbClr val="000000">
                      <a:alpha val="43137"/>
                    </a:srgbClr>
                  </a:outerShdw>
                </a:effectLst>
                <a:latin typeface="Cambria" pitchFamily="18" charset="0"/>
              </a:rPr>
              <a:t>Matt. 28:19-20</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Putting it all back together, we have: “For those who love God, the Lord sovereignly weaves the strands of every circumstance, every influence, every atom or idea they encounter for the purpose of creating moral good within them – those he has called to join His redemptive plan for the world.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When the Lord restores His universe, it will be even better than His original design.  And His restoration begins with His people.  To accomplish His plan, He orchestrates all things, including disease, disaster, death, and decay.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world’s destructive designs then become tools in the hand of the Almighty, who will turn them to accomplish His good.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Does this mean that all things in the world are good?  Clearly, they are not.  The world is unfair, brutal, shocking, and demoralizing, and it contains people who relentlessly oppose God’s created order.  Nevertheless, as evil tries to destroy, the Lord turns the world’s destruction into our gain.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“We Overwhelmingly Conquer”</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If God uses evil for his purposes, does this mean He brings evil upon His people?  </a:t>
            </a:r>
            <a:r>
              <a:rPr lang="en-US" sz="2800" b="1" dirty="0" smtClean="0">
                <a:effectLst>
                  <a:outerShdw blurRad="38100" dist="38100" dir="2700000" algn="tl">
                    <a:srgbClr val="000000">
                      <a:alpha val="43137"/>
                    </a:srgbClr>
                  </a:outerShdw>
                </a:effectLst>
                <a:latin typeface="Cambria" pitchFamily="18" charset="0"/>
              </a:rPr>
              <a:t>Never!</a:t>
            </a:r>
            <a:r>
              <a:rPr lang="en-US" sz="2800" b="1" dirty="0" smtClean="0">
                <a:latin typeface="Cambria" pitchFamily="18" charset="0"/>
              </a:rPr>
              <a:t>  God is not the author of sin.  Only good things come from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did not bring evil into the world; we did that through sin, and, as a race, we perpetuate suffering through continued sin.  The Lord merely allows humanity and the world to continue living as they choose, but never beyond His sovereign control over creation.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spcAft>
                <a:spcPts val="2400"/>
              </a:spcAft>
              <a:buFont typeface="Arial" pitchFamily="34" charset="0"/>
              <a:buChar char="•"/>
            </a:pPr>
            <a:r>
              <a:rPr lang="en-US" sz="2800" b="1" dirty="0" smtClean="0">
                <a:latin typeface="Cambria" pitchFamily="18" charset="0"/>
              </a:rPr>
              <a:t>In this lesson, Paul tells us that we have the privilege of the Holy Spirit and Jesus interceding for us when we pray, which assures that all things will work together for good for those called according to God's purpose (</a:t>
            </a:r>
            <a:r>
              <a:rPr lang="en-US" sz="2800" b="1" dirty="0" smtClean="0">
                <a:effectLst>
                  <a:outerShdw blurRad="38100" dist="38100" dir="2700000" algn="tl">
                    <a:srgbClr val="000000">
                      <a:alpha val="43137"/>
                    </a:srgbClr>
                  </a:outerShdw>
                </a:effectLst>
                <a:latin typeface="Cambria" pitchFamily="18" charset="0"/>
              </a:rPr>
              <a:t>8:28</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Consider what we “</a:t>
            </a:r>
            <a:r>
              <a:rPr lang="en-US" sz="2800" b="1" dirty="0" smtClean="0">
                <a:effectLst>
                  <a:outerShdw blurRad="38100" dist="38100" dir="2700000" algn="tl">
                    <a:srgbClr val="000000">
                      <a:alpha val="43137"/>
                    </a:srgbClr>
                  </a:outerShdw>
                </a:effectLst>
                <a:latin typeface="Cambria" pitchFamily="18" charset="0"/>
              </a:rPr>
              <a:t>do not</a:t>
            </a:r>
            <a:r>
              <a:rPr lang="en-US" sz="2800" b="1" dirty="0" smtClean="0">
                <a:latin typeface="Cambria" pitchFamily="18" charset="0"/>
              </a:rPr>
              <a:t>” know and what we “</a:t>
            </a:r>
            <a:r>
              <a:rPr lang="en-US" sz="2800" b="1" dirty="0" smtClean="0">
                <a:effectLst>
                  <a:outerShdw blurRad="38100" dist="38100" dir="2700000" algn="tl">
                    <a:srgbClr val="000000">
                      <a:alpha val="43137"/>
                    </a:srgbClr>
                  </a:outerShdw>
                </a:effectLst>
                <a:latin typeface="Cambria" pitchFamily="18" charset="0"/>
              </a:rPr>
              <a:t>do</a:t>
            </a:r>
            <a:r>
              <a:rPr lang="en-US" sz="2800" b="1" dirty="0" smtClean="0">
                <a:latin typeface="Cambria" pitchFamily="18" charset="0"/>
              </a:rPr>
              <a:t>” know (</a:t>
            </a:r>
            <a:r>
              <a:rPr lang="en-US" sz="2800" b="1" dirty="0" smtClean="0">
                <a:effectLst>
                  <a:outerShdw blurRad="38100" dist="38100" dir="2700000" algn="tl">
                    <a:srgbClr val="000000">
                      <a:alpha val="43137"/>
                    </a:srgbClr>
                  </a:outerShdw>
                </a:effectLst>
                <a:latin typeface="Cambria" pitchFamily="18" charset="0"/>
              </a:rPr>
              <a:t>8:26-28</a:t>
            </a:r>
            <a:r>
              <a:rPr lang="en-US" sz="2800" b="1" dirty="0" smtClean="0">
                <a:latin typeface="Cambria" pitchFamily="18" charset="0"/>
              </a:rPr>
              <a:t>).   Notice the contrast: we         </a:t>
            </a:r>
            <a:r>
              <a:rPr lang="en-US" sz="2800" b="1" i="1" dirty="0" smtClean="0">
                <a:effectLst>
                  <a:outerShdw blurRad="38100" dist="38100" dir="2700000" algn="tl">
                    <a:srgbClr val="000000">
                      <a:alpha val="43137"/>
                    </a:srgbClr>
                  </a:outerShdw>
                </a:effectLst>
                <a:latin typeface="Cambria" pitchFamily="18" charset="0"/>
              </a:rPr>
              <a:t>do</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not</a:t>
            </a:r>
            <a:r>
              <a:rPr lang="en-US" sz="2800" b="1" dirty="0" smtClean="0">
                <a:latin typeface="Cambria" pitchFamily="18" charset="0"/>
              </a:rPr>
              <a:t> know </a:t>
            </a:r>
            <a:r>
              <a:rPr lang="en-US" sz="2800" b="1" i="1" dirty="0" smtClean="0">
                <a:latin typeface="Cambria" pitchFamily="18" charset="0"/>
              </a:rPr>
              <a:t>“how to pray as we ought,”</a:t>
            </a:r>
            <a:r>
              <a:rPr lang="en-US" sz="2800" b="1" dirty="0" smtClean="0">
                <a:latin typeface="Cambria" pitchFamily="18" charset="0"/>
              </a:rPr>
              <a:t> but we </a:t>
            </a:r>
            <a:r>
              <a:rPr lang="en-US" sz="2800" b="1" i="1" dirty="0" smtClean="0">
                <a:effectLst>
                  <a:outerShdw blurRad="38100" dist="38100" dir="2700000" algn="tl">
                    <a:srgbClr val="000000">
                      <a:alpha val="43137"/>
                    </a:srgbClr>
                  </a:outerShdw>
                </a:effectLst>
                <a:latin typeface="Cambria" pitchFamily="18" charset="0"/>
              </a:rPr>
              <a:t>do</a:t>
            </a:r>
            <a:r>
              <a:rPr lang="en-US" sz="2800" b="1" dirty="0" smtClean="0">
                <a:latin typeface="Cambria" pitchFamily="18" charset="0"/>
              </a:rPr>
              <a:t> know that </a:t>
            </a:r>
            <a:r>
              <a:rPr lang="en-US" sz="2800" b="1" i="1" dirty="0" smtClean="0">
                <a:latin typeface="Cambria" pitchFamily="18" charset="0"/>
              </a:rPr>
              <a:t>“all things” work together to them that love God, to them who are the called according to His purpose.”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descr="8 - 28 love.jpg"/>
          <p:cNvPicPr>
            <a:picLocks noChangeAspect="1"/>
          </p:cNvPicPr>
          <p:nvPr/>
        </p:nvPicPr>
        <p:blipFill>
          <a:blip r:embed="rId2" cstate="print"/>
          <a:srcRect l="2257" t="8623" r="2257" b="5440"/>
          <a:stretch>
            <a:fillRect/>
          </a:stretch>
        </p:blipFill>
        <p:spPr>
          <a:xfrm>
            <a:off x="533400" y="685800"/>
            <a:ext cx="8128000" cy="5486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8 - 29-30 text.jpg"/>
          <p:cNvPicPr>
            <a:picLocks noChangeAspect="1"/>
          </p:cNvPicPr>
          <p:nvPr/>
        </p:nvPicPr>
        <p:blipFill>
          <a:blip r:embed="rId3" cstate="print"/>
          <a:srcRect l="2020" t="2694" r="2020" b="1683"/>
          <a:stretch>
            <a:fillRect/>
          </a:stretch>
        </p:blipFill>
        <p:spPr>
          <a:xfrm>
            <a:off x="685800" y="1066800"/>
            <a:ext cx="7772400" cy="563799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In these two verses, Paul uses a series of </a:t>
            </a:r>
            <a:r>
              <a:rPr lang="en-US" sz="2800" b="1" i="1" dirty="0" smtClean="0">
                <a:effectLst>
                  <a:outerShdw blurRad="38100" dist="38100" dir="2700000" algn="tl">
                    <a:srgbClr val="000000">
                      <a:alpha val="43137"/>
                    </a:srgbClr>
                  </a:outerShdw>
                </a:effectLst>
                <a:latin typeface="Cambria" pitchFamily="18" charset="0"/>
              </a:rPr>
              <a:t>five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verbs</a:t>
            </a:r>
            <a:r>
              <a:rPr lang="en-US" sz="2800" b="1" dirty="0" smtClean="0">
                <a:latin typeface="Cambria" pitchFamily="18" charset="0"/>
              </a:rPr>
              <a:t> to describe the divine purpose and action. Each verb differs in meaning from the others, yet each is related to and grows out of the one which it follows.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first two verbs (</a:t>
            </a:r>
            <a:r>
              <a:rPr lang="en-US" sz="2800" b="1" i="1" dirty="0" smtClean="0">
                <a:latin typeface="Cambria" pitchFamily="18" charset="0"/>
              </a:rPr>
              <a:t>already chosen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FOREKNEW</a:t>
            </a:r>
            <a:r>
              <a:rPr lang="en-US" sz="2800" b="1" dirty="0" smtClean="0">
                <a:latin typeface="Cambria" pitchFamily="18" charset="0"/>
              </a:rPr>
              <a:t>, </a:t>
            </a:r>
            <a:r>
              <a:rPr lang="en-US" sz="2800" b="1" i="1" dirty="0" smtClean="0">
                <a:latin typeface="Cambria" pitchFamily="18" charset="0"/>
              </a:rPr>
              <a:t>set apart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PREDESTINED</a:t>
            </a:r>
            <a:r>
              <a:rPr lang="en-US" sz="2800" b="1" dirty="0" smtClean="0">
                <a:latin typeface="Cambria" pitchFamily="18" charset="0"/>
              </a:rPr>
              <a:t>) refer back to God’s eternal purpose before time began, while the next three verbs (</a:t>
            </a:r>
            <a:r>
              <a:rPr lang="en-US" sz="2800" b="1" i="1" dirty="0" smtClean="0">
                <a:latin typeface="Cambria" pitchFamily="18" charset="0"/>
              </a:rPr>
              <a:t>called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CALLED</a:t>
            </a:r>
            <a:r>
              <a:rPr lang="en-US" sz="2800" b="1" dirty="0" smtClean="0">
                <a:latin typeface="Cambria" pitchFamily="18" charset="0"/>
              </a:rPr>
              <a:t>, </a:t>
            </a:r>
            <a:r>
              <a:rPr lang="en-US" sz="2800" b="1" i="1" dirty="0" smtClean="0">
                <a:latin typeface="Cambria" pitchFamily="18" charset="0"/>
              </a:rPr>
              <a:t>put right with Himself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 JUSTIFIED</a:t>
            </a:r>
            <a:r>
              <a:rPr lang="en-US" sz="2800" b="1" dirty="0" smtClean="0">
                <a:latin typeface="Cambria" pitchFamily="18" charset="0"/>
              </a:rPr>
              <a:t>, </a:t>
            </a:r>
            <a:r>
              <a:rPr lang="en-US" sz="2800" b="1" i="1" dirty="0" smtClean="0">
                <a:latin typeface="Cambria" pitchFamily="18" charset="0"/>
              </a:rPr>
              <a:t>shared His glory</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GLORIFIED</a:t>
            </a:r>
            <a:r>
              <a:rPr lang="en-US" sz="2800" b="1" dirty="0" smtClean="0">
                <a:latin typeface="Cambria" pitchFamily="18" charset="0"/>
              </a:rPr>
              <a:t>) describe the realization of God’s purpose in history.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8" name="Picture 7" descr="8 - 29-30 chain2.jpg"/>
          <p:cNvPicPr>
            <a:picLocks noChangeAspect="1"/>
          </p:cNvPicPr>
          <p:nvPr/>
        </p:nvPicPr>
        <p:blipFill>
          <a:blip r:embed="rId2" cstate="print"/>
          <a:stretch>
            <a:fillRect/>
          </a:stretch>
        </p:blipFill>
        <p:spPr>
          <a:xfrm>
            <a:off x="457200" y="914400"/>
            <a:ext cx="8273143" cy="4800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Keep in mind, Paul is </a:t>
            </a:r>
            <a:r>
              <a:rPr lang="en-US" sz="2800" b="1" i="1" u="sng" dirty="0" smtClean="0">
                <a:latin typeface="Cambria" pitchFamily="18" charset="0"/>
              </a:rPr>
              <a:t>not</a:t>
            </a:r>
            <a:r>
              <a:rPr lang="en-US" sz="2800" b="1" dirty="0" smtClean="0">
                <a:latin typeface="Cambria" pitchFamily="18" charset="0"/>
              </a:rPr>
              <a:t> developing a </a:t>
            </a:r>
            <a:r>
              <a:rPr lang="en-US" sz="2800" b="1" i="1" dirty="0" smtClean="0">
                <a:effectLst>
                  <a:outerShdw blurRad="38100" dist="38100" dir="2700000" algn="tl">
                    <a:srgbClr val="000000">
                      <a:alpha val="43137"/>
                    </a:srgbClr>
                  </a:outerShdw>
                </a:effectLst>
                <a:latin typeface="Cambria" pitchFamily="18" charset="0"/>
              </a:rPr>
              <a:t>doctrine of predestination</a:t>
            </a:r>
            <a:r>
              <a:rPr lang="en-US" sz="2800" b="1" dirty="0" smtClean="0">
                <a:latin typeface="Cambria" pitchFamily="18" charset="0"/>
              </a:rPr>
              <a:t> in which he looks upon God as arbitrarily choosing some and rejecting others.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On the contrary, Paul is reflecting on </a:t>
            </a:r>
            <a:r>
              <a:rPr lang="en-US" sz="2800" b="1" i="1" dirty="0" smtClean="0">
                <a:effectLst>
                  <a:outerShdw blurRad="38100" dist="38100" dir="2700000" algn="tl">
                    <a:srgbClr val="000000">
                      <a:alpha val="43137"/>
                    </a:srgbClr>
                  </a:outerShdw>
                </a:effectLst>
                <a:latin typeface="Cambria" pitchFamily="18" charset="0"/>
              </a:rPr>
              <a:t>his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own experience</a:t>
            </a:r>
            <a:r>
              <a:rPr lang="en-US" sz="2800" b="1" dirty="0" smtClean="0">
                <a:latin typeface="Cambria" pitchFamily="18" charset="0"/>
              </a:rPr>
              <a:t> and the experience of other believers, and he sees this in light of God’s eternal purpose.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other words, Paul is saying that </a:t>
            </a:r>
            <a:r>
              <a:rPr lang="en-US" sz="2800" b="1" i="1" dirty="0" smtClean="0">
                <a:effectLst>
                  <a:outerShdw blurRad="38100" dist="38100" dir="2700000" algn="tl">
                    <a:srgbClr val="000000">
                      <a:alpha val="43137"/>
                    </a:srgbClr>
                  </a:outerShdw>
                </a:effectLst>
                <a:latin typeface="Cambria" pitchFamily="18" charset="0"/>
              </a:rPr>
              <a:t>his own salvation</a:t>
            </a:r>
            <a:r>
              <a:rPr lang="en-US" sz="2800" b="1" dirty="0" smtClean="0">
                <a:latin typeface="Cambria" pitchFamily="18" charset="0"/>
              </a:rPr>
              <a:t> and the salvation of others is a result of God’s purpose and of God’s grace; it did not happen by chance, and it was not something that the believer earned by his own merit.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8 - 29-30 elected.jpg"/>
          <p:cNvPicPr>
            <a:picLocks noChangeAspect="1"/>
          </p:cNvPicPr>
          <p:nvPr/>
        </p:nvPicPr>
        <p:blipFill>
          <a:blip r:embed="rId2" cstate="print"/>
          <a:srcRect t="6329" b="1266"/>
          <a:stretch>
            <a:fillRect/>
          </a:stretch>
        </p:blipFill>
        <p:spPr>
          <a:xfrm>
            <a:off x="914400" y="171388"/>
            <a:ext cx="7391400" cy="6470552"/>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verb </a:t>
            </a:r>
            <a:r>
              <a:rPr lang="en-US" sz="2800" b="1" i="1" dirty="0" smtClean="0">
                <a:effectLst>
                  <a:outerShdw blurRad="38100" dist="38100" dir="2700000" algn="tl">
                    <a:srgbClr val="000000">
                      <a:alpha val="43137"/>
                    </a:srgbClr>
                  </a:outerShdw>
                </a:effectLst>
                <a:latin typeface="Cambria" pitchFamily="18" charset="0"/>
              </a:rPr>
              <a:t>“already chosen”</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FOREKNEW</a:t>
            </a:r>
            <a:r>
              <a:rPr lang="en-US" sz="2400" b="1" dirty="0" smtClean="0">
                <a:latin typeface="Cambria" pitchFamily="18" charset="0"/>
              </a:rPr>
              <a:t> </a:t>
            </a:r>
            <a:r>
              <a:rPr lang="en-US" sz="2800" b="1" dirty="0" smtClean="0">
                <a:latin typeface="Cambria" pitchFamily="18" charset="0"/>
              </a:rPr>
              <a:t>] means “to know or choose beforehand.”   That is, “those whom God had designated beforehand” or “those whom God had selected out beforehand.”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a:t>
            </a:r>
            <a:r>
              <a:rPr lang="en-US" sz="2800" b="1" i="1" dirty="0" smtClean="0">
                <a:effectLst>
                  <a:outerShdw blurRad="38100" dist="38100" dir="2700000" algn="tl">
                    <a:srgbClr val="000000">
                      <a:alpha val="43137"/>
                    </a:srgbClr>
                  </a:outerShdw>
                </a:effectLst>
                <a:latin typeface="Cambria" pitchFamily="18" charset="0"/>
              </a:rPr>
              <a:t>“foreknew”</a:t>
            </a:r>
            <a:r>
              <a:rPr lang="en-US" sz="2800" b="1" dirty="0" smtClean="0">
                <a:latin typeface="Cambria" pitchFamily="18" charset="0"/>
              </a:rPr>
              <a:t>  them, which is to say he knew them intimately even before they were born.  It also convey a thorough knowledge of one person by another.  In fact, it was a common euphemism for sexual intimacy shared between a married couple.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Those God </a:t>
            </a:r>
            <a:r>
              <a:rPr lang="en-US" sz="2800" b="1" i="1" dirty="0" smtClean="0">
                <a:effectLst>
                  <a:outerShdw blurRad="38100" dist="38100" dir="2700000" algn="tl">
                    <a:srgbClr val="000000">
                      <a:alpha val="43137"/>
                    </a:srgbClr>
                  </a:outerShdw>
                </a:effectLst>
                <a:latin typeface="Cambria" pitchFamily="18" charset="0"/>
              </a:rPr>
              <a:t>foreknew</a:t>
            </a:r>
            <a:r>
              <a:rPr lang="en-US" sz="2800" b="1" dirty="0" smtClean="0">
                <a:latin typeface="Cambria" pitchFamily="18" charset="0"/>
              </a:rPr>
              <a:t> in this intimate, active sense does not include everyone.  This has led some to suggest that God deliberately passes over some, electing them to damnation.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That may be a logical inference, but we must be careful not to take Scripture beyond what it actually says.  This is Paul’s teaching about believers; he wasn’t commenting on nonbelievers at this point.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descr="8 - 37 conquerors3.jpg"/>
          <p:cNvPicPr>
            <a:picLocks noChangeAspect="1"/>
          </p:cNvPicPr>
          <p:nvPr/>
        </p:nvPicPr>
        <p:blipFill>
          <a:blip r:embed="rId2" cstate="print"/>
          <a:srcRect l="3333" r="2500"/>
          <a:stretch>
            <a:fillRect/>
          </a:stretch>
        </p:blipFill>
        <p:spPr>
          <a:xfrm>
            <a:off x="304800" y="304800"/>
            <a:ext cx="8610600" cy="6121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verb </a:t>
            </a:r>
            <a:r>
              <a:rPr lang="en-US" sz="2800" b="1" i="1" dirty="0" smtClean="0">
                <a:effectLst>
                  <a:outerShdw blurRad="38100" dist="38100" dir="2700000" algn="tl">
                    <a:srgbClr val="000000">
                      <a:alpha val="43137"/>
                    </a:srgbClr>
                  </a:outerShdw>
                </a:effectLst>
                <a:latin typeface="Cambria" pitchFamily="18" charset="0"/>
              </a:rPr>
              <a:t>“set apart”</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PREDESTINED</a:t>
            </a:r>
            <a:r>
              <a:rPr lang="en-US" sz="2400" b="1" dirty="0" smtClean="0">
                <a:latin typeface="Cambria" pitchFamily="18" charset="0"/>
              </a:rPr>
              <a:t> </a:t>
            </a:r>
            <a:r>
              <a:rPr lang="en-US" sz="2800" b="1" dirty="0" smtClean="0">
                <a:latin typeface="Cambria" pitchFamily="18" charset="0"/>
              </a:rPr>
              <a:t>] means “ordained or fore-ordained.”   By definition “to decide beforehand.”  The distinction between these two verbs is this:  the first verb </a:t>
            </a:r>
            <a:r>
              <a:rPr lang="en-US" sz="2800" b="1" i="1" dirty="0" smtClean="0">
                <a:effectLst>
                  <a:outerShdw blurRad="38100" dist="38100" dir="2700000" algn="tl">
                    <a:srgbClr val="000000">
                      <a:alpha val="43137"/>
                    </a:srgbClr>
                  </a:outerShdw>
                </a:effectLst>
                <a:latin typeface="Cambria" pitchFamily="18" charset="0"/>
              </a:rPr>
              <a:t>(foreknew)</a:t>
            </a:r>
            <a:r>
              <a:rPr lang="en-US" sz="2800" b="1" dirty="0" smtClean="0">
                <a:latin typeface="Cambria" pitchFamily="18" charset="0"/>
              </a:rPr>
              <a:t> points back to God’s choice of these people as his own, while the second verb </a:t>
            </a:r>
            <a:r>
              <a:rPr lang="en-US" sz="2800" b="1" i="1" dirty="0" smtClean="0">
                <a:effectLst>
                  <a:outerShdw blurRad="38100" dist="38100" dir="2700000" algn="tl">
                    <a:srgbClr val="000000">
                      <a:alpha val="43137"/>
                    </a:srgbClr>
                  </a:outerShdw>
                </a:effectLst>
                <a:latin typeface="Cambria" pitchFamily="18" charset="0"/>
              </a:rPr>
              <a:t>(predestinated)</a:t>
            </a:r>
            <a:r>
              <a:rPr lang="en-US" sz="2800" b="1" dirty="0" smtClean="0">
                <a:latin typeface="Cambria" pitchFamily="18" charset="0"/>
              </a:rPr>
              <a:t> indicates that God had in mind a definite goal for those persons whom he had chosen (that is, to become like his Son).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Those the Lord knew intimately before hand, he appointed in advance to be </a:t>
            </a:r>
            <a:r>
              <a:rPr lang="en-US" sz="2800" b="1" i="1" dirty="0" smtClean="0">
                <a:effectLst>
                  <a:outerShdw blurRad="38100" dist="38100" dir="2700000" algn="tl">
                    <a:srgbClr val="000000">
                      <a:alpha val="43137"/>
                    </a:srgbClr>
                  </a:outerShdw>
                </a:effectLst>
                <a:latin typeface="Cambria" pitchFamily="18" charset="0"/>
              </a:rPr>
              <a:t>conformed</a:t>
            </a:r>
            <a:r>
              <a:rPr lang="en-US" sz="2800" b="1" dirty="0" smtClean="0">
                <a:latin typeface="Cambria" pitchFamily="18" charset="0"/>
              </a:rPr>
              <a:t> (become) like Jesus in their character.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Thus, the one and only Son of God would become, as it were, the eldest brother of all those the Father has adopted.  Although the verb </a:t>
            </a:r>
            <a:r>
              <a:rPr lang="en-US" sz="2800" b="1" i="1" dirty="0" smtClean="0">
                <a:effectLst>
                  <a:outerShdw blurRad="38100" dist="38100" dir="2700000" algn="tl">
                    <a:srgbClr val="000000">
                      <a:alpha val="43137"/>
                    </a:srgbClr>
                  </a:outerShdw>
                </a:effectLst>
                <a:latin typeface="Cambria" pitchFamily="18" charset="0"/>
              </a:rPr>
              <a:t>“predestinated”</a:t>
            </a:r>
            <a:r>
              <a:rPr lang="en-US" sz="2800" b="1" dirty="0" smtClean="0">
                <a:latin typeface="Cambria" pitchFamily="18" charset="0"/>
              </a:rPr>
              <a:t> speaks as though this action was already decided on before history began, the purpose indicated , to become like his Son, can only be accomplished at the end of history.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Those God </a:t>
            </a:r>
            <a:r>
              <a:rPr lang="en-US" sz="2800" b="1" i="1" dirty="0" smtClean="0">
                <a:effectLst>
                  <a:outerShdw blurRad="38100" dist="38100" dir="2700000" algn="tl">
                    <a:srgbClr val="000000">
                      <a:alpha val="43137"/>
                    </a:srgbClr>
                  </a:outerShdw>
                </a:effectLst>
                <a:latin typeface="Cambria" pitchFamily="18" charset="0"/>
              </a:rPr>
              <a:t>predestined</a:t>
            </a:r>
            <a:r>
              <a:rPr lang="en-US" sz="2800" b="1" dirty="0" smtClean="0">
                <a:latin typeface="Cambria" pitchFamily="18" charset="0"/>
              </a:rPr>
              <a:t> are </a:t>
            </a:r>
            <a:r>
              <a:rPr lang="en-US" sz="2800" b="1" i="1" dirty="0" smtClean="0">
                <a:effectLst>
                  <a:outerShdw blurRad="38100" dist="38100" dir="2700000" algn="tl">
                    <a:srgbClr val="000000">
                      <a:alpha val="43137"/>
                    </a:srgbClr>
                  </a:outerShdw>
                </a:effectLst>
                <a:latin typeface="Cambria" pitchFamily="18" charset="0"/>
              </a:rPr>
              <a:t>called</a:t>
            </a:r>
            <a:r>
              <a:rPr lang="en-US" sz="2800" b="1" dirty="0" smtClean="0">
                <a:latin typeface="Cambria" pitchFamily="18" charset="0"/>
              </a:rPr>
              <a:t> to believe, and those who believe are </a:t>
            </a:r>
            <a:r>
              <a:rPr lang="en-US" sz="2800" b="1" i="1"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Eventually, all believers will be </a:t>
            </a:r>
            <a:r>
              <a:rPr lang="en-US" sz="2800" b="1" i="1" dirty="0" smtClean="0">
                <a:effectLst>
                  <a:outerShdw blurRad="38100" dist="38100" dir="2700000" algn="tl">
                    <a:srgbClr val="000000">
                      <a:alpha val="43137"/>
                    </a:srgbClr>
                  </a:outerShdw>
                </a:effectLst>
                <a:latin typeface="Cambria" pitchFamily="18" charset="0"/>
              </a:rPr>
              <a:t>glorified</a:t>
            </a:r>
            <a:r>
              <a:rPr lang="en-US" sz="2800" b="1" dirty="0" smtClean="0">
                <a:latin typeface="Cambria" pitchFamily="18" charset="0"/>
              </a:rPr>
              <a:t> to be like Christ:  to have both a pure in character and possessing an the incorruptible body of our own resurrection.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5000"/>
          </a:srgbClr>
        </a:solidFill>
        <a:effectLst/>
      </p:bgPr>
    </p:bg>
    <p:spTree>
      <p:nvGrpSpPr>
        <p:cNvPr id="1" name=""/>
        <p:cNvGrpSpPr/>
        <p:nvPr/>
      </p:nvGrpSpPr>
      <p:grpSpPr>
        <a:xfrm>
          <a:off x="0" y="0"/>
          <a:ext cx="0" cy="0"/>
          <a:chOff x="0" y="0"/>
          <a:chExt cx="0" cy="0"/>
        </a:xfrm>
      </p:grpSpPr>
      <p:pic>
        <p:nvPicPr>
          <p:cNvPr id="3" name="Picture 2" descr="8 - 29-30 foreknew.jpg"/>
          <p:cNvPicPr>
            <a:picLocks noChangeAspect="1"/>
          </p:cNvPicPr>
          <p:nvPr/>
        </p:nvPicPr>
        <p:blipFill>
          <a:blip r:embed="rId2" cstate="print"/>
          <a:stretch>
            <a:fillRect/>
          </a:stretch>
        </p:blipFill>
        <p:spPr>
          <a:xfrm>
            <a:off x="304800" y="1752600"/>
            <a:ext cx="8557152" cy="31242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2743200" y="762000"/>
            <a:ext cx="38100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latin typeface="Georgia" pitchFamily="18" charset="0"/>
              </a:rPr>
              <a:t>Quick Review</a:t>
            </a:r>
            <a:endParaRPr lang="en-US" sz="2800" b="1" dirty="0">
              <a:solidFill>
                <a:srgbClr val="FFFF00"/>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8:31 – 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8 - 31-32 text.jpg"/>
          <p:cNvPicPr>
            <a:picLocks noChangeAspect="1"/>
          </p:cNvPicPr>
          <p:nvPr/>
        </p:nvPicPr>
        <p:blipFill>
          <a:blip r:embed="rId3" cstate="print"/>
          <a:srcRect l="4505" r="1802" b="10342"/>
          <a:stretch>
            <a:fillRect/>
          </a:stretch>
        </p:blipFill>
        <p:spPr>
          <a:xfrm>
            <a:off x="380999" y="1143000"/>
            <a:ext cx="8490857" cy="4724400"/>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3200400" y="31242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609600" y="49530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It is astounding to realize that God’s plan of salvation for people is a program that reaches from </a:t>
            </a:r>
            <a:r>
              <a:rPr lang="en-US" sz="2800" b="1" i="1" dirty="0" smtClean="0">
                <a:effectLst>
                  <a:outerShdw blurRad="38100" dist="38100" dir="2700000" algn="tl">
                    <a:srgbClr val="000000">
                      <a:alpha val="43137"/>
                    </a:srgbClr>
                  </a:outerShdw>
                </a:effectLst>
                <a:latin typeface="Cambria" pitchFamily="18" charset="0"/>
              </a:rPr>
              <a:t>eternity past</a:t>
            </a:r>
            <a:r>
              <a:rPr lang="en-US" sz="2800" b="1" dirty="0" smtClean="0">
                <a:latin typeface="Cambria" pitchFamily="18" charset="0"/>
              </a:rPr>
              <a:t> to </a:t>
            </a:r>
            <a:r>
              <a:rPr lang="en-US" sz="2800" b="1" i="1" dirty="0" smtClean="0">
                <a:effectLst>
                  <a:outerShdw blurRad="38100" dist="38100" dir="2700000" algn="tl">
                    <a:srgbClr val="000000">
                      <a:alpha val="43137"/>
                    </a:srgbClr>
                  </a:outerShdw>
                </a:effectLst>
                <a:latin typeface="Cambria" pitchFamily="18" charset="0"/>
              </a:rPr>
              <a:t>eternity future</a:t>
            </a:r>
            <a:r>
              <a:rPr lang="en-US" sz="2800" b="1" dirty="0" smtClean="0">
                <a:latin typeface="Cambria" pitchFamily="18" charset="0"/>
              </a:rPr>
              <a:t> which God will carry out perfectly.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Recognizing this, Paul asks and answers </a:t>
            </a:r>
            <a:r>
              <a:rPr lang="en-US" sz="2800" b="1" i="1" u="sng" dirty="0" smtClean="0">
                <a:latin typeface="Cambria" pitchFamily="18" charset="0"/>
              </a:rPr>
              <a:t>five</a:t>
            </a:r>
            <a:r>
              <a:rPr lang="en-US" sz="2800" b="1" dirty="0" smtClean="0">
                <a:latin typeface="Cambria" pitchFamily="18" charset="0"/>
              </a:rPr>
              <a:t> </a:t>
            </a:r>
            <a:r>
              <a:rPr lang="en-US" sz="2800" b="1" i="1" u="sng" dirty="0" smtClean="0">
                <a:latin typeface="Cambria" pitchFamily="18" charset="0"/>
              </a:rPr>
              <a:t>questions</a:t>
            </a:r>
            <a:r>
              <a:rPr lang="en-US" sz="2800" b="1" dirty="0" smtClean="0">
                <a:latin typeface="Cambria" pitchFamily="18" charset="0"/>
              </a:rPr>
              <a:t> to drive home the truth that a  believer’s eternal salvation is completely      secure in God’s hands (</a:t>
            </a:r>
            <a:r>
              <a:rPr lang="en-US" sz="2800" b="1" dirty="0" smtClean="0">
                <a:effectLst>
                  <a:outerShdw blurRad="38100" dist="38100" dir="2700000" algn="tl">
                    <a:srgbClr val="000000">
                      <a:alpha val="43137"/>
                    </a:srgbClr>
                  </a:outerShdw>
                </a:effectLst>
                <a:latin typeface="Cambria" pitchFamily="18" charset="0"/>
              </a:rPr>
              <a:t>8:31-35</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a:t>
            </a:r>
            <a:r>
              <a:rPr lang="en-US" sz="2800" b="1" i="1" dirty="0" smtClean="0">
                <a:latin typeface="Cambria" pitchFamily="18" charset="0"/>
              </a:rPr>
              <a:t>“What, then, shall we say in response to this?[</a:t>
            </a:r>
            <a:r>
              <a:rPr lang="en-US" sz="2800" b="1" i="1" dirty="0" smtClean="0">
                <a:effectLst>
                  <a:outerShdw blurRad="38100" dist="38100" dir="2700000" algn="tl">
                    <a:srgbClr val="000000">
                      <a:alpha val="43137"/>
                    </a:srgbClr>
                  </a:outerShdw>
                </a:effectLst>
                <a:latin typeface="Cambria" pitchFamily="18" charset="0"/>
              </a:rPr>
              <a:t>31</a:t>
            </a:r>
            <a:r>
              <a:rPr lang="en-US" sz="2800" b="1" i="1" dirty="0" smtClean="0">
                <a:latin typeface="Cambria" pitchFamily="18" charset="0"/>
              </a:rPr>
              <a:t>]”</a:t>
            </a:r>
            <a:r>
              <a:rPr lang="en-US" sz="2800" b="1" dirty="0" smtClean="0">
                <a:latin typeface="Cambria" pitchFamily="18" charset="0"/>
              </a:rPr>
              <a:t>  The obvious response would be to say “Hallelujah” and stand in sheer amazement.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8:31 – 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539430"/>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a:t>
            </a:r>
            <a:r>
              <a:rPr lang="en-US" sz="2800" b="1" i="1" dirty="0" smtClean="0">
                <a:latin typeface="Cambria" pitchFamily="18" charset="0"/>
              </a:rPr>
              <a:t>“If God is for us, who can be against us? [</a:t>
            </a:r>
            <a:r>
              <a:rPr lang="en-US" sz="2800" b="1" i="1" dirty="0" smtClean="0">
                <a:effectLst>
                  <a:outerShdw blurRad="38100" dist="38100" dir="2700000" algn="tl">
                    <a:srgbClr val="000000">
                      <a:alpha val="43137"/>
                    </a:srgbClr>
                  </a:outerShdw>
                </a:effectLst>
                <a:latin typeface="Cambria" pitchFamily="18" charset="0"/>
              </a:rPr>
              <a:t>31</a:t>
            </a:r>
            <a:r>
              <a:rPr lang="en-US" sz="2800" b="1" i="1" dirty="0" smtClean="0">
                <a:latin typeface="Cambria" pitchFamily="18" charset="0"/>
              </a:rPr>
              <a:t>]”</a:t>
            </a:r>
            <a:r>
              <a:rPr lang="en-US" sz="2800" b="1" dirty="0" smtClean="0">
                <a:latin typeface="Cambria" pitchFamily="18" charset="0"/>
              </a:rPr>
              <a:t>  Obviously, Satan and his demonic hosts are against us, but they cannot ultimately prevail and triumph over us.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is the self-existent One and the sovereign Creator and, since He is for us, no one can oppose us successfully.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8:31 – 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 is for us to the extent that He did not spare His own Son, but gave Him up for us all.  That is, God offered Jesus as the Sacrifice for sin.  In view of this supreme act of God’s grace, how will He not also, along with Him, graciously give us all things?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Since God gave the greatest Sacrifice of all, He will certainly not hesitate to give us all other things pertaining to and leading to our ultimate sanctification.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8:31 – 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0000"/>
          </a:schemeClr>
        </a:solidFill>
        <a:effectLst/>
      </p:bgPr>
    </p:bg>
    <p:spTree>
      <p:nvGrpSpPr>
        <p:cNvPr id="1" name=""/>
        <p:cNvGrpSpPr/>
        <p:nvPr/>
      </p:nvGrpSpPr>
      <p:grpSpPr>
        <a:xfrm>
          <a:off x="0" y="0"/>
          <a:ext cx="0" cy="0"/>
          <a:chOff x="0" y="0"/>
          <a:chExt cx="0" cy="0"/>
        </a:xfrm>
      </p:grpSpPr>
      <p:pic>
        <p:nvPicPr>
          <p:cNvPr id="3" name="Picture 2" descr="8 - 31-39.jpg"/>
          <p:cNvPicPr>
            <a:picLocks noChangeAspect="1"/>
          </p:cNvPicPr>
          <p:nvPr/>
        </p:nvPicPr>
        <p:blipFill>
          <a:blip r:embed="rId2" cstate="print"/>
          <a:stretch>
            <a:fillRect/>
          </a:stretch>
        </p:blipFill>
        <p:spPr>
          <a:xfrm>
            <a:off x="990600" y="685800"/>
            <a:ext cx="7250783" cy="5410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8:33 – 34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8 - 33-34 text.jpg"/>
          <p:cNvPicPr>
            <a:picLocks noChangeAspect="1"/>
          </p:cNvPicPr>
          <p:nvPr/>
        </p:nvPicPr>
        <p:blipFill>
          <a:blip r:embed="rId3" cstate="print"/>
          <a:stretch>
            <a:fillRect/>
          </a:stretch>
        </p:blipFill>
        <p:spPr>
          <a:xfrm>
            <a:off x="304800" y="1295400"/>
            <a:ext cx="8514127" cy="3429000"/>
          </a:xfrm>
          <a:prstGeom prst="rect">
            <a:avLst/>
          </a:prstGeom>
          <a:ln>
            <a:noFill/>
          </a:ln>
          <a:effectLst>
            <a:outerShdw blurRad="190500" algn="tl" rotWithShape="0">
              <a:srgbClr val="000000">
                <a:alpha val="70000"/>
              </a:srgbClr>
            </a:outerShdw>
          </a:effectLst>
        </p:spPr>
      </p:pic>
      <p:cxnSp>
        <p:nvCxnSpPr>
          <p:cNvPr id="12" name="Straight Connector 11"/>
          <p:cNvCxnSpPr/>
          <p:nvPr/>
        </p:nvCxnSpPr>
        <p:spPr>
          <a:xfrm>
            <a:off x="3581400" y="25146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800" b="1" dirty="0" smtClean="0">
                <a:latin typeface="Cambria" pitchFamily="18" charset="0"/>
              </a:rPr>
              <a:t> – </a:t>
            </a:r>
            <a:r>
              <a:rPr lang="en-US" sz="2800" b="1" i="1" dirty="0" smtClean="0">
                <a:latin typeface="Cambria" pitchFamily="18" charset="0"/>
              </a:rPr>
              <a:t>“Who will bring a charge against God’s elect?[</a:t>
            </a:r>
            <a:r>
              <a:rPr lang="en-US" sz="2800" b="1" i="1" dirty="0" smtClean="0">
                <a:effectLst>
                  <a:outerShdw blurRad="38100" dist="38100" dir="2700000" algn="tl">
                    <a:srgbClr val="000000">
                      <a:alpha val="43137"/>
                    </a:srgbClr>
                  </a:outerShdw>
                </a:effectLst>
                <a:latin typeface="Cambria" pitchFamily="18" charset="0"/>
              </a:rPr>
              <a:t>33</a:t>
            </a:r>
            <a:r>
              <a:rPr lang="en-US" sz="2800" b="1" i="1" dirty="0" smtClean="0">
                <a:latin typeface="Cambria" pitchFamily="18" charset="0"/>
              </a:rPr>
              <a:t>]”</a:t>
            </a:r>
            <a:r>
              <a:rPr lang="en-US" sz="2800" b="1" dirty="0" smtClean="0">
                <a:latin typeface="Cambria" pitchFamily="18" charset="0"/>
              </a:rPr>
              <a:t>  That is, who will make a formal accusation in court; press charges against those whom God has chosen?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Satan’s accusations are valid, because they are based on our sinfulness and defilement.  But Satan’s accusations will be thrown out of court, because it is God who justifies.  God ,The Righteous Judge declares the accused person righteous on the basis of our faith in Jesus Christ.  As a result, all accusations are dismissed and no one can bring an accusation that will stand.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8:33 – 34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3236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a real sense, </a:t>
            </a:r>
            <a:r>
              <a:rPr lang="en-US" sz="2800" b="1" dirty="0" smtClean="0">
                <a:effectLst>
                  <a:outerShdw blurRad="38100" dist="38100" dir="2700000" algn="tl">
                    <a:srgbClr val="000000">
                      <a:alpha val="43137"/>
                    </a:srgbClr>
                  </a:outerShdw>
                </a:effectLst>
                <a:latin typeface="Cambria" pitchFamily="18" charset="0"/>
              </a:rPr>
              <a:t>Chapter 8</a:t>
            </a:r>
            <a:r>
              <a:rPr lang="en-US" sz="2800" b="1" dirty="0" smtClean="0">
                <a:latin typeface="Cambria" pitchFamily="18" charset="0"/>
              </a:rPr>
              <a:t> is the conclusion of Paul’s treatise on salvation, answering the question, </a:t>
            </a:r>
            <a:r>
              <a:rPr lang="en-US" sz="2800" b="1" i="1" dirty="0" smtClean="0">
                <a:latin typeface="Cambria" pitchFamily="18" charset="0"/>
              </a:rPr>
              <a:t>“How does God save sinners?”</a:t>
            </a:r>
          </a:p>
          <a:p>
            <a:pPr marL="274320" indent="-274320">
              <a:spcAft>
                <a:spcPts val="2400"/>
              </a:spcAft>
              <a:buFont typeface="Arial" pitchFamily="34" charset="0"/>
              <a:buChar char="•"/>
            </a:pPr>
            <a:r>
              <a:rPr lang="en-US" sz="2800" b="1" dirty="0" smtClean="0">
                <a:latin typeface="Cambria" pitchFamily="18" charset="0"/>
              </a:rPr>
              <a:t> In chapters </a:t>
            </a:r>
            <a:r>
              <a:rPr lang="en-US" sz="2800" b="1" dirty="0" smtClean="0">
                <a:effectLst>
                  <a:outerShdw blurRad="38100" dist="38100" dir="2700000" algn="tl">
                    <a:srgbClr val="000000">
                      <a:alpha val="43137"/>
                    </a:srgbClr>
                  </a:outerShdw>
                </a:effectLst>
                <a:latin typeface="Cambria" pitchFamily="18" charset="0"/>
              </a:rPr>
              <a:t>1, 2</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the whole world was shown </a:t>
            </a:r>
            <a:r>
              <a:rPr lang="en-US" sz="2800" b="1" u="sng" dirty="0" smtClean="0">
                <a:effectLst>
                  <a:outerShdw blurRad="38100" dist="38100" dir="2700000" algn="tl">
                    <a:srgbClr val="000000">
                      <a:alpha val="43137"/>
                    </a:srgbClr>
                  </a:outerShdw>
                </a:effectLst>
                <a:latin typeface="Cambria" pitchFamily="18" charset="0"/>
              </a:rPr>
              <a:t>condemned</a:t>
            </a:r>
            <a:r>
              <a:rPr lang="en-US" sz="2800" b="1" dirty="0" smtClean="0">
                <a:latin typeface="Cambria" pitchFamily="18" charset="0"/>
              </a:rPr>
              <a:t> and lost in sin.  </a:t>
            </a:r>
          </a:p>
          <a:p>
            <a:pPr marL="274320" indent="-274320">
              <a:spcAft>
                <a:spcPts val="2400"/>
              </a:spcAft>
              <a:buFont typeface="Arial" pitchFamily="34" charset="0"/>
              <a:buChar char="•"/>
            </a:pPr>
            <a:r>
              <a:rPr lang="en-US" sz="2800" b="1" dirty="0" smtClean="0">
                <a:latin typeface="Cambria" pitchFamily="18" charset="0"/>
              </a:rPr>
              <a:t>In chapters </a:t>
            </a:r>
            <a:r>
              <a:rPr lang="en-US" sz="2800" b="1" dirty="0" smtClean="0">
                <a:effectLst>
                  <a:outerShdw blurRad="38100" dist="38100" dir="2700000" algn="tl">
                    <a:srgbClr val="000000">
                      <a:alpha val="43137"/>
                    </a:srgbClr>
                  </a:outerShdw>
                </a:effectLst>
                <a:latin typeface="Cambria" pitchFamily="18" charset="0"/>
              </a:rPr>
              <a:t>3, 4</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5</a:t>
            </a:r>
            <a:r>
              <a:rPr lang="en-US" sz="2800" b="1" dirty="0" smtClean="0">
                <a:latin typeface="Cambria" pitchFamily="18" charset="0"/>
              </a:rPr>
              <a:t> condemned sinners were seen as </a:t>
            </a:r>
            <a:r>
              <a:rPr lang="en-US" sz="2800" b="1" u="sng"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and declared righteous, if they believe on Jesus Christ.</a:t>
            </a:r>
          </a:p>
          <a:p>
            <a:pPr marL="274320" indent="-274320">
              <a:spcAft>
                <a:spcPts val="2400"/>
              </a:spcAft>
              <a:buFont typeface="Arial" pitchFamily="34" charset="0"/>
              <a:buChar char="•"/>
            </a:pPr>
            <a:r>
              <a:rPr lang="en-US" sz="2800" b="1" dirty="0" smtClean="0">
                <a:latin typeface="Cambria" pitchFamily="18" charset="0"/>
              </a:rPr>
              <a:t>Then in chapters </a:t>
            </a:r>
            <a:r>
              <a:rPr lang="en-US" sz="2800" b="1" dirty="0" smtClean="0">
                <a:effectLst>
                  <a:outerShdw blurRad="38100" dist="38100" dir="2700000" algn="tl">
                    <a:srgbClr val="000000">
                      <a:alpha val="43137"/>
                    </a:srgbClr>
                  </a:outerShdw>
                </a:effectLst>
                <a:latin typeface="Cambria" pitchFamily="18" charset="0"/>
              </a:rPr>
              <a:t>6</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7</a:t>
            </a:r>
            <a:r>
              <a:rPr lang="en-US" sz="2800" b="1" dirty="0" smtClean="0">
                <a:latin typeface="Cambria" pitchFamily="18" charset="0"/>
              </a:rPr>
              <a:t>, the method of </a:t>
            </a:r>
            <a:r>
              <a:rPr lang="en-US" sz="2800" b="1" u="sng" dirty="0" smtClean="0">
                <a:effectLst>
                  <a:outerShdw blurRad="38100" dist="38100" dir="2700000" algn="tl">
                    <a:srgbClr val="000000">
                      <a:alpha val="43137"/>
                    </a:srgbClr>
                  </a:outerShdw>
                </a:effectLst>
                <a:latin typeface="Cambria" pitchFamily="18" charset="0"/>
              </a:rPr>
              <a:t>sanctification</a:t>
            </a:r>
            <a:r>
              <a:rPr lang="en-US" sz="2800" b="1" dirty="0" smtClean="0">
                <a:latin typeface="Cambria" pitchFamily="18" charset="0"/>
              </a:rPr>
              <a:t> was explained.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FOURTH</a:t>
            </a:r>
            <a:r>
              <a:rPr lang="en-US" sz="2800" b="1" dirty="0" smtClean="0">
                <a:latin typeface="Cambria" pitchFamily="18" charset="0"/>
              </a:rPr>
              <a:t> – </a:t>
            </a:r>
            <a:r>
              <a:rPr lang="en-US" sz="2800" b="1" i="1" dirty="0" smtClean="0">
                <a:latin typeface="Cambria" pitchFamily="18" charset="0"/>
              </a:rPr>
              <a:t>“Who is the one who condemns? [</a:t>
            </a:r>
            <a:r>
              <a:rPr lang="en-US" sz="2800" b="1" i="1" dirty="0" smtClean="0">
                <a:effectLst>
                  <a:outerShdw blurRad="38100" dist="38100" dir="2700000" algn="tl">
                    <a:srgbClr val="000000">
                      <a:alpha val="43137"/>
                    </a:srgbClr>
                  </a:outerShdw>
                </a:effectLst>
                <a:latin typeface="Cambria" pitchFamily="18" charset="0"/>
              </a:rPr>
              <a:t>34</a:t>
            </a:r>
            <a:r>
              <a:rPr lang="en-US" sz="2800" b="1" i="1" dirty="0" smtClean="0">
                <a:latin typeface="Cambria" pitchFamily="18" charset="0"/>
              </a:rPr>
              <a:t>]”</a:t>
            </a:r>
            <a:r>
              <a:rPr lang="en-US" sz="2800" b="1" dirty="0" smtClean="0">
                <a:latin typeface="Cambria" pitchFamily="18" charset="0"/>
              </a:rPr>
              <a:t>  Jesus Christ is God’s appointed Judge so Paul answered this question by stating, Christ Jesus.  But Jesus is the very One whom we have trusted for salvation.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truth of the matter is “no one can accuse us, since God himself has declared us not guilty.”   No one can say, We are guilty, since God himself has said, We are innocent.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only person who can condemn us – </a:t>
            </a:r>
            <a:r>
              <a:rPr lang="en-US" sz="2800" b="1" i="1" dirty="0" smtClean="0">
                <a:effectLst>
                  <a:outerShdw blurRad="38100" dist="38100" dir="2700000" algn="tl">
                    <a:srgbClr val="000000">
                      <a:alpha val="43137"/>
                    </a:srgbClr>
                  </a:outerShdw>
                </a:effectLst>
                <a:latin typeface="Cambria" pitchFamily="18" charset="0"/>
              </a:rPr>
              <a:t>died for us</a:t>
            </a:r>
            <a:r>
              <a:rPr lang="en-US" sz="2800" b="1" i="1" dirty="0" smtClean="0">
                <a:latin typeface="Cambria" pitchFamily="18" charset="0"/>
              </a:rPr>
              <a:t>.  </a:t>
            </a:r>
            <a:r>
              <a:rPr lang="en-US" sz="2800" b="1" dirty="0" smtClean="0">
                <a:latin typeface="Cambria" pitchFamily="18" charset="0"/>
              </a:rPr>
              <a:t>And He now making intercession for us.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8:33 – 34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Notice the four great Christian doctrine: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Christ Jesus is He who died</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d. of substitution</a:t>
            </a:r>
            <a:r>
              <a:rPr lang="en-US" sz="2800" b="1" dirty="0" smtClean="0">
                <a:latin typeface="Cambria" pitchFamily="18" charset="0"/>
              </a:rPr>
              <a:t> (took our place and paid our debt).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Who was raised</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d. of resurrection</a:t>
            </a:r>
            <a:r>
              <a:rPr lang="en-US" sz="2800" b="1" dirty="0" smtClean="0">
                <a:latin typeface="Cambria" pitchFamily="18" charset="0"/>
              </a:rPr>
              <a:t> (by our identification with Him, we too, have new life).</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Who is at the right hand</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d. of accession</a:t>
            </a:r>
            <a:r>
              <a:rPr lang="en-US" sz="2800" b="1" dirty="0" smtClean="0">
                <a:latin typeface="Cambria" pitchFamily="18" charset="0"/>
              </a:rPr>
              <a:t> (having all power in heaven and on earth).</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Who also intercedes for us</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d. of intercession</a:t>
            </a:r>
            <a:r>
              <a:rPr lang="en-US" sz="2800" b="1" dirty="0" smtClean="0">
                <a:latin typeface="Cambria" pitchFamily="18" charset="0"/>
              </a:rPr>
              <a:t> (as our Advocate watching out for our welfare).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8:33 – 34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8:35 – 37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8 - 35-37 text2.jpg"/>
          <p:cNvPicPr>
            <a:picLocks noChangeAspect="1"/>
          </p:cNvPicPr>
          <p:nvPr/>
        </p:nvPicPr>
        <p:blipFill>
          <a:blip r:embed="rId3" cstate="print"/>
          <a:srcRect l="2105" t="1403" b="12983"/>
          <a:stretch>
            <a:fillRect/>
          </a:stretch>
        </p:blipFill>
        <p:spPr>
          <a:xfrm>
            <a:off x="381000" y="1066799"/>
            <a:ext cx="8458200" cy="5547851"/>
          </a:xfrm>
          <a:prstGeom prst="rect">
            <a:avLst/>
          </a:prstGeom>
          <a:ln>
            <a:noFill/>
          </a:ln>
          <a:effectLst>
            <a:outerShdw blurRad="190500" algn="tl" rotWithShape="0">
              <a:srgbClr val="000000">
                <a:alpha val="70000"/>
              </a:srgbClr>
            </a:outerShdw>
          </a:effectLst>
        </p:spPr>
      </p:pic>
      <p:cxnSp>
        <p:nvCxnSpPr>
          <p:cNvPr id="18" name="Straight Connector 17"/>
          <p:cNvCxnSpPr/>
          <p:nvPr/>
        </p:nvCxnSpPr>
        <p:spPr>
          <a:xfrm>
            <a:off x="685800" y="5562600"/>
            <a:ext cx="20116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FIFTH</a:t>
            </a:r>
            <a:r>
              <a:rPr lang="en-US" sz="2800" b="1" dirty="0" smtClean="0">
                <a:latin typeface="Cambria" pitchFamily="18" charset="0"/>
              </a:rPr>
              <a:t> – </a:t>
            </a:r>
            <a:r>
              <a:rPr lang="en-US" sz="2800" b="1" i="1" dirty="0" smtClean="0">
                <a:latin typeface="Cambria" pitchFamily="18" charset="0"/>
              </a:rPr>
              <a:t>“Who will separate us from the love of Christ? [</a:t>
            </a:r>
            <a:r>
              <a:rPr lang="en-US" sz="2800" b="1" i="1" dirty="0" smtClean="0">
                <a:effectLst>
                  <a:outerShdw blurRad="38100" dist="38100" dir="2700000" algn="tl">
                    <a:srgbClr val="000000">
                      <a:alpha val="43137"/>
                    </a:srgbClr>
                  </a:outerShdw>
                </a:effectLst>
                <a:latin typeface="Cambria" pitchFamily="18" charset="0"/>
              </a:rPr>
              <a:t>35</a:t>
            </a:r>
            <a:r>
              <a:rPr lang="en-US" sz="2800" b="1" i="1" dirty="0" smtClean="0">
                <a:latin typeface="Cambria" pitchFamily="18" charset="0"/>
              </a:rPr>
              <a:t>]”</a:t>
            </a:r>
            <a:r>
              <a:rPr lang="en-US" sz="2800" b="1" dirty="0" smtClean="0">
                <a:latin typeface="Cambria" pitchFamily="18" charset="0"/>
              </a:rPr>
              <a:t>  Here, the “love of Christ” is His love for us (not our love for Him).  Paul suggested </a:t>
            </a:r>
            <a:r>
              <a:rPr lang="en-US" sz="2800" b="1" i="1" u="sng" dirty="0" smtClean="0">
                <a:latin typeface="Cambria" pitchFamily="18" charset="0"/>
              </a:rPr>
              <a:t>seven</a:t>
            </a:r>
            <a:r>
              <a:rPr lang="en-US" sz="2800" b="1" dirty="0" smtClean="0">
                <a:latin typeface="Cambria" pitchFamily="18" charset="0"/>
              </a:rPr>
              <a:t> </a:t>
            </a:r>
            <a:r>
              <a:rPr lang="en-US" sz="2800" b="1" i="1" u="sng" dirty="0" smtClean="0">
                <a:latin typeface="Cambria" pitchFamily="18" charset="0"/>
              </a:rPr>
              <a:t>situations</a:t>
            </a:r>
            <a:r>
              <a:rPr lang="en-US" sz="2800" b="1" dirty="0" smtClean="0">
                <a:latin typeface="Cambria" pitchFamily="18" charset="0"/>
              </a:rPr>
              <a:t> a believer might experience that some might think could come between a believer and Christ’s love.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Tribulation</a:t>
            </a:r>
            <a:r>
              <a:rPr lang="en-US" sz="2800" b="1" dirty="0" smtClean="0">
                <a:latin typeface="Cambria" pitchFamily="18" charset="0"/>
              </a:rPr>
              <a:t> (</a:t>
            </a:r>
            <a:r>
              <a:rPr lang="en-US" sz="2800" b="1" i="1" dirty="0" smtClean="0">
                <a:latin typeface="Cambria" pitchFamily="18" charset="0"/>
              </a:rPr>
              <a:t>common trouble</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distress</a:t>
            </a:r>
            <a:r>
              <a:rPr lang="en-US" sz="2800" b="1" dirty="0" smtClean="0">
                <a:latin typeface="Cambria" pitchFamily="18" charset="0"/>
              </a:rPr>
              <a:t> (</a:t>
            </a:r>
            <a:r>
              <a:rPr lang="en-US" sz="2800" b="1" i="1" dirty="0" smtClean="0">
                <a:latin typeface="Cambria" pitchFamily="18" charset="0"/>
              </a:rPr>
              <a:t>being hemmed in</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persecution</a:t>
            </a:r>
            <a:r>
              <a:rPr lang="en-US" sz="2800" b="1" dirty="0" smtClean="0">
                <a:latin typeface="Cambria" pitchFamily="18" charset="0"/>
              </a:rPr>
              <a:t> (</a:t>
            </a:r>
            <a:r>
              <a:rPr lang="en-US" sz="2800" b="1" i="1" dirty="0" smtClean="0">
                <a:latin typeface="Cambria" pitchFamily="18" charset="0"/>
              </a:rPr>
              <a:t>suffering inflicted because of our relationship with Christ</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famine</a:t>
            </a:r>
            <a:r>
              <a:rPr lang="en-US" sz="2800" b="1" dirty="0" smtClean="0">
                <a:latin typeface="Cambria" pitchFamily="18" charset="0"/>
              </a:rPr>
              <a:t> (</a:t>
            </a:r>
            <a:r>
              <a:rPr lang="en-US" sz="2800" b="1" i="1" dirty="0" smtClean="0">
                <a:latin typeface="Cambria" pitchFamily="18" charset="0"/>
              </a:rPr>
              <a:t>hunger</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nakedness</a:t>
            </a:r>
            <a:r>
              <a:rPr lang="en-US" sz="2800" b="1" dirty="0" smtClean="0">
                <a:latin typeface="Cambria" pitchFamily="18" charset="0"/>
              </a:rPr>
              <a:t> (</a:t>
            </a:r>
            <a:r>
              <a:rPr lang="en-US" sz="2800" b="1" i="1" dirty="0" smtClean="0">
                <a:latin typeface="Cambria" pitchFamily="18" charset="0"/>
              </a:rPr>
              <a:t>shame</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peril</a:t>
            </a:r>
            <a:r>
              <a:rPr lang="en-US" sz="2800" b="1" dirty="0" smtClean="0">
                <a:latin typeface="Cambria" pitchFamily="18" charset="0"/>
              </a:rPr>
              <a:t> (</a:t>
            </a:r>
            <a:r>
              <a:rPr lang="en-US" sz="2800" b="1" i="1" dirty="0" smtClean="0">
                <a:latin typeface="Cambria" pitchFamily="18" charset="0"/>
              </a:rPr>
              <a:t>general danger</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sword</a:t>
            </a:r>
            <a:r>
              <a:rPr lang="en-US" sz="2800" b="1" dirty="0" smtClean="0">
                <a:latin typeface="Cambria" pitchFamily="18" charset="0"/>
              </a:rPr>
              <a:t> (</a:t>
            </a:r>
            <a:r>
              <a:rPr lang="en-US" sz="2800" b="1" i="1" dirty="0" smtClean="0">
                <a:latin typeface="Cambria" pitchFamily="18" charset="0"/>
              </a:rPr>
              <a:t>threats of death</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8:35 – 37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These things – stated in increasing intensity – do not separate Christians from Christ.  Instead they are part of the </a:t>
            </a:r>
            <a:r>
              <a:rPr lang="en-US" sz="2800" b="1" i="1" dirty="0" smtClean="0">
                <a:effectLst>
                  <a:outerShdw blurRad="38100" dist="38100" dir="2700000" algn="tl">
                    <a:srgbClr val="000000">
                      <a:alpha val="43137"/>
                    </a:srgbClr>
                  </a:outerShdw>
                </a:effectLst>
                <a:latin typeface="Cambria" pitchFamily="18" charset="0"/>
              </a:rPr>
              <a:t>“all things”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8:28</a:t>
            </a:r>
            <a:r>
              <a:rPr lang="en-US" sz="2800" b="1" dirty="0" smtClean="0">
                <a:latin typeface="Cambria" pitchFamily="18" charset="0"/>
              </a:rPr>
              <a:t>) God uses to bring them to conformity to His Son.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Then Paul quoted </a:t>
            </a:r>
            <a:r>
              <a:rPr lang="en-US" sz="2800" b="1" dirty="0" smtClean="0">
                <a:effectLst>
                  <a:outerShdw blurRad="38100" dist="38100" dir="2700000" algn="tl">
                    <a:srgbClr val="000000">
                      <a:alpha val="43137"/>
                    </a:srgbClr>
                  </a:outerShdw>
                </a:effectLst>
                <a:latin typeface="Cambria" pitchFamily="18" charset="0"/>
              </a:rPr>
              <a:t>Psalm</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44:22</a:t>
            </a:r>
            <a:r>
              <a:rPr lang="en-US" sz="2800" b="1" dirty="0" smtClean="0">
                <a:latin typeface="Cambria" pitchFamily="18" charset="0"/>
              </a:rPr>
              <a:t> (</a:t>
            </a:r>
            <a:r>
              <a:rPr lang="en-US" sz="2800" b="1" i="1" dirty="0" smtClean="0">
                <a:latin typeface="Cambria" pitchFamily="18" charset="0"/>
              </a:rPr>
              <a:t>“we are killed all the day long”</a:t>
            </a:r>
            <a:r>
              <a:rPr lang="en-US" sz="2800" b="1" dirty="0" smtClean="0">
                <a:latin typeface="Cambria" pitchFamily="18" charset="0"/>
              </a:rPr>
              <a:t>) to remind his readers that in this life the people of God must face much affliction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effectLst>
                  <a:outerShdw blurRad="38100" dist="38100" dir="2700000" algn="tl">
                    <a:srgbClr val="000000">
                      <a:alpha val="43137"/>
                    </a:srgbClr>
                  </a:outerShdw>
                </a:effectLst>
                <a:latin typeface="Cambria" pitchFamily="18" charset="0"/>
              </a:rPr>
              <a:t> John 16:33</a:t>
            </a:r>
            <a:r>
              <a:rPr lang="en-US" sz="2800" b="1" dirty="0" smtClean="0">
                <a:latin typeface="Cambria" pitchFamily="18" charset="0"/>
              </a:rPr>
              <a:t>) including even martyrdom for some.  In the early days of the church one or more Christians were </a:t>
            </a:r>
            <a:r>
              <a:rPr lang="en-US" sz="2800" b="1" u="sng" dirty="0" smtClean="0">
                <a:effectLst>
                  <a:outerShdw blurRad="38100" dist="38100" dir="2700000" algn="tl">
                    <a:srgbClr val="000000">
                      <a:alpha val="43137"/>
                    </a:srgbClr>
                  </a:outerShdw>
                </a:effectLst>
                <a:latin typeface="Cambria" pitchFamily="18" charset="0"/>
              </a:rPr>
              <a:t>martyred</a:t>
            </a:r>
            <a:r>
              <a:rPr lang="en-US" sz="2800" b="1" dirty="0" smtClean="0">
                <a:latin typeface="Cambria" pitchFamily="18" charset="0"/>
              </a:rPr>
              <a:t> every day, or faced the possibility of 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8:35 – 37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Their persecutors valued Christians’ lives as nothing more than animals to be butchered. All these dangers lose their terror in view of the presence of the One in whom we find ultimate safety.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all these adversities, rather than being separated from Christ’s love, we are more than </a:t>
            </a:r>
            <a:r>
              <a:rPr lang="en-US" sz="2800" b="1" u="sng" dirty="0" smtClean="0">
                <a:effectLst>
                  <a:outerShdw blurRad="38100" dist="38100" dir="2700000" algn="tl">
                    <a:srgbClr val="000000">
                      <a:alpha val="43137"/>
                    </a:srgbClr>
                  </a:outerShdw>
                </a:effectLst>
                <a:latin typeface="Cambria" pitchFamily="18" charset="0"/>
              </a:rPr>
              <a:t>conquerors</a:t>
            </a:r>
            <a:r>
              <a:rPr lang="en-US" sz="2800" b="1" dirty="0" smtClean="0">
                <a:latin typeface="Cambria" pitchFamily="18" charset="0"/>
              </a:rPr>
              <a:t> (</a:t>
            </a:r>
            <a:r>
              <a:rPr lang="en-US" sz="2800" b="1" i="1" dirty="0" smtClean="0">
                <a:latin typeface="Cambria" pitchFamily="18" charset="0"/>
              </a:rPr>
              <a:t>“keep on winning a glorious victory”</a:t>
            </a:r>
            <a:r>
              <a:rPr lang="en-US" sz="2800" b="1" dirty="0" smtClean="0">
                <a:latin typeface="Cambria" pitchFamily="18" charset="0"/>
              </a:rPr>
              <a:t>) through Him who loved us.  Jesus Christ and His love for us enable us to triumph (</a:t>
            </a:r>
            <a:r>
              <a:rPr lang="en-US" sz="2800" b="1" dirty="0" smtClean="0">
                <a:effectLst>
                  <a:outerShdw blurRad="38100" dist="38100" dir="2700000" algn="tl">
                    <a:srgbClr val="000000">
                      <a:alpha val="43137"/>
                    </a:srgbClr>
                  </a:outerShdw>
                </a:effectLst>
                <a:latin typeface="Cambria" pitchFamily="18" charset="0"/>
              </a:rPr>
              <a:t>8:37</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8:35 – 37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8 - 37 conquerors.jpg"/>
          <p:cNvPicPr>
            <a:picLocks noChangeAspect="1"/>
          </p:cNvPicPr>
          <p:nvPr/>
        </p:nvPicPr>
        <p:blipFill>
          <a:blip r:embed="rId2" cstate="print"/>
          <a:stretch>
            <a:fillRect/>
          </a:stretch>
        </p:blipFill>
        <p:spPr>
          <a:xfrm>
            <a:off x="533400" y="990600"/>
            <a:ext cx="8263466" cy="4648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8 - 38-39 text.jpg"/>
          <p:cNvPicPr>
            <a:picLocks noChangeAspect="1"/>
          </p:cNvPicPr>
          <p:nvPr/>
        </p:nvPicPr>
        <p:blipFill>
          <a:blip r:embed="rId3" cstate="print"/>
          <a:srcRect l="1777" t="33764" r="4039" b="9370"/>
          <a:stretch>
            <a:fillRect/>
          </a:stretch>
        </p:blipFill>
        <p:spPr>
          <a:xfrm>
            <a:off x="380999" y="1143000"/>
            <a:ext cx="8455817" cy="5105399"/>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1828800" y="4114800"/>
            <a:ext cx="22860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then ended his discussion on believers’ safety and security in Jesus Christ and the certainty of our sanctification with a positive declaration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“For I am convinced [persuaded] that nothing can separate us from the love of God which is in Christ Jesus our Lord.”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Keep in mind, this is God’s love for us, not our love for God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effectLst>
                  <a:outerShdw blurRad="38100" dist="38100" dir="2700000" algn="tl">
                    <a:srgbClr val="000000">
                      <a:alpha val="43137"/>
                    </a:srgbClr>
                  </a:outerShdw>
                </a:effectLst>
                <a:latin typeface="Cambria" pitchFamily="18" charset="0"/>
              </a:rPr>
              <a:t> 8:35</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Next, Paul list </a:t>
            </a:r>
            <a:r>
              <a:rPr lang="en-US" sz="2800" b="1" i="1" u="sng" dirty="0" smtClean="0">
                <a:latin typeface="Cambria" pitchFamily="18" charset="0"/>
              </a:rPr>
              <a:t>ten</a:t>
            </a:r>
            <a:r>
              <a:rPr lang="en-US" sz="2800" b="1" dirty="0" smtClean="0">
                <a:latin typeface="Cambria" pitchFamily="18" charset="0"/>
              </a:rPr>
              <a:t> </a:t>
            </a:r>
            <a:r>
              <a:rPr lang="en-US" sz="2800" b="1" i="1" u="sng" dirty="0" smtClean="0">
                <a:latin typeface="Cambria" pitchFamily="18" charset="0"/>
              </a:rPr>
              <a:t>elements</a:t>
            </a:r>
            <a:r>
              <a:rPr lang="en-US" sz="2800" b="1" dirty="0" smtClean="0">
                <a:latin typeface="Cambria" pitchFamily="18" charset="0"/>
              </a:rPr>
              <a:t> beginning with death, as a follow-on from his previous list of </a:t>
            </a:r>
            <a:r>
              <a:rPr lang="en-US" sz="2800" b="1" i="1" u="sng" dirty="0" smtClean="0">
                <a:latin typeface="Cambria" pitchFamily="18" charset="0"/>
              </a:rPr>
              <a:t>seven</a:t>
            </a:r>
            <a:r>
              <a:rPr lang="en-US" sz="2800" b="1" dirty="0" smtClean="0">
                <a:latin typeface="Cambria" pitchFamily="18" charset="0"/>
              </a:rPr>
              <a:t> </a:t>
            </a:r>
            <a:r>
              <a:rPr lang="en-US" sz="2800" b="1" i="1" u="sng" dirty="0" smtClean="0">
                <a:latin typeface="Cambria" pitchFamily="18" charset="0"/>
              </a:rPr>
              <a:t>situations</a:t>
            </a:r>
            <a:r>
              <a:rPr lang="en-US" sz="2800" b="1" dirty="0" smtClean="0">
                <a:latin typeface="Cambria" pitchFamily="18" charset="0"/>
              </a:rPr>
              <a:t> that ended with death in </a:t>
            </a:r>
            <a:r>
              <a:rPr lang="en-US" sz="2800" b="1" dirty="0" smtClean="0">
                <a:effectLst>
                  <a:outerShdw blurRad="38100" dist="38100" dir="2700000" algn="tl">
                    <a:srgbClr val="000000">
                      <a:alpha val="43137"/>
                    </a:srgbClr>
                  </a:outerShdw>
                </a:effectLst>
                <a:latin typeface="Cambria" pitchFamily="18" charset="0"/>
              </a:rPr>
              <a:t>8:35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These elements in God’s universe include the extremes of existence: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extremes of eternity:  (</a:t>
            </a:r>
            <a:r>
              <a:rPr lang="en-US" sz="28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death and (</a:t>
            </a:r>
            <a:r>
              <a:rPr lang="en-US" sz="28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life (in either </a:t>
            </a:r>
            <a:r>
              <a:rPr lang="en-US" sz="2800" b="1" i="1" dirty="0" smtClean="0">
                <a:latin typeface="Cambria" pitchFamily="18" charset="0"/>
              </a:rPr>
              <a:t>death</a:t>
            </a:r>
            <a:r>
              <a:rPr lang="en-US" sz="2800" b="1" dirty="0" smtClean="0">
                <a:latin typeface="Cambria" pitchFamily="18" charset="0"/>
              </a:rPr>
              <a:t> or </a:t>
            </a:r>
            <a:r>
              <a:rPr lang="en-US" sz="2800" b="1" i="1" dirty="0" smtClean="0">
                <a:latin typeface="Cambria" pitchFamily="18" charset="0"/>
              </a:rPr>
              <a:t>life</a:t>
            </a:r>
            <a:r>
              <a:rPr lang="en-US" sz="2800" b="1" dirty="0" smtClean="0">
                <a:latin typeface="Cambria" pitchFamily="18" charset="0"/>
              </a:rPr>
              <a:t>, believers are in God’s presence); </a:t>
            </a:r>
          </a:p>
          <a:p>
            <a:pPr marL="274320" indent="-274320">
              <a:buFont typeface="Arial" pitchFamily="34" charset="0"/>
              <a:buChar char="•"/>
            </a:pPr>
            <a:r>
              <a:rPr lang="en-US" sz="2800" b="1" dirty="0" smtClean="0">
                <a:latin typeface="Cambria" pitchFamily="18" charset="0"/>
              </a:rPr>
              <a:t>The extremes of created spiritual armies:  (</a:t>
            </a:r>
            <a:r>
              <a:rPr lang="en-US" sz="28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angels (angels would not and demons could not undo God’s relationship with His redeemed ones); </a:t>
            </a:r>
          </a:p>
          <a:p>
            <a:pPr marL="274320" indent="-274320">
              <a:buFont typeface="Arial" pitchFamily="34" charset="0"/>
              <a:buChar char="•"/>
            </a:pPr>
            <a:r>
              <a:rPr lang="en-US" sz="2800" b="1" dirty="0" smtClean="0">
                <a:latin typeface="Cambria" pitchFamily="18" charset="0"/>
              </a:rPr>
              <a:t>The spiritual enemies:  (</a:t>
            </a:r>
            <a:r>
              <a:rPr lang="en-US" sz="2800" b="1" dirty="0" smtClean="0">
                <a:effectLst>
                  <a:outerShdw blurRad="38100" dist="38100" dir="2700000" algn="tl">
                    <a:srgbClr val="000000">
                      <a:alpha val="43137"/>
                    </a:srgbClr>
                  </a:outerShdw>
                </a:effectLst>
                <a:latin typeface="Cambria" pitchFamily="18" charset="0"/>
              </a:rPr>
              <a:t>4</a:t>
            </a:r>
            <a:r>
              <a:rPr lang="en-US" sz="2800" b="1" dirty="0" smtClean="0">
                <a:latin typeface="Cambria" pitchFamily="18" charset="0"/>
              </a:rPr>
              <a:t>) principalities (perhaps Satan and his demons;  (</a:t>
            </a:r>
            <a:r>
              <a:rPr lang="en-US" sz="2800" b="1" dirty="0" smtClean="0">
                <a:effectLst>
                  <a:outerShdw blurRad="38100" dist="38100" dir="2700000" algn="tl">
                    <a:srgbClr val="000000">
                      <a:alpha val="43137"/>
                    </a:srgbClr>
                  </a:outerShdw>
                </a:effectLst>
                <a:latin typeface="Cambria" pitchFamily="18" charset="0"/>
              </a:rPr>
              <a:t>5</a:t>
            </a:r>
            <a:r>
              <a:rPr lang="en-US" sz="2800" b="1" dirty="0" smtClean="0">
                <a:latin typeface="Cambria" pitchFamily="18" charset="0"/>
              </a:rPr>
              <a:t>) powers (possibly human governments);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62815"/>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The end of </a:t>
            </a:r>
            <a:r>
              <a:rPr lang="en-US" sz="2800" b="1" dirty="0" smtClean="0">
                <a:effectLst>
                  <a:outerShdw blurRad="38100" dist="38100" dir="2700000" algn="tl">
                    <a:srgbClr val="000000">
                      <a:alpha val="43137"/>
                    </a:srgbClr>
                  </a:outerShdw>
                </a:effectLst>
                <a:latin typeface="Cambria" pitchFamily="18" charset="0"/>
              </a:rPr>
              <a:t>chapter 7</a:t>
            </a:r>
            <a:r>
              <a:rPr lang="en-US" sz="2800" b="1" dirty="0" smtClean="0">
                <a:latin typeface="Cambria" pitchFamily="18" charset="0"/>
              </a:rPr>
              <a:t> leaves us with the lingering question, </a:t>
            </a:r>
            <a:r>
              <a:rPr lang="en-US" sz="2800" b="1" i="1" dirty="0" smtClean="0">
                <a:latin typeface="Cambria" pitchFamily="18" charset="0"/>
              </a:rPr>
              <a:t>“Will this divine method of justification and sanctification last?”</a:t>
            </a:r>
          </a:p>
          <a:p>
            <a:pPr marL="274320" indent="-274320">
              <a:spcAft>
                <a:spcPts val="2400"/>
              </a:spcAft>
              <a:buFont typeface="Arial" pitchFamily="34" charset="0"/>
              <a:buChar char="•"/>
            </a:pP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chapter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a:t>
            </a:r>
            <a:r>
              <a:rPr lang="en-US" sz="2800" b="1" dirty="0" smtClean="0">
                <a:latin typeface="Cambria" pitchFamily="18" charset="0"/>
              </a:rPr>
              <a:t>, we find the answer to that question:  </a:t>
            </a:r>
            <a:r>
              <a:rPr lang="en-US" sz="2800" b="1" i="1" dirty="0" smtClean="0">
                <a:effectLst>
                  <a:outerShdw blurRad="38100" dist="38100" dir="2700000" algn="tl">
                    <a:srgbClr val="000000">
                      <a:alpha val="43137"/>
                    </a:srgbClr>
                  </a:outerShdw>
                </a:effectLst>
                <a:latin typeface="Cambria" pitchFamily="18" charset="0"/>
              </a:rPr>
              <a:t>if you are in Christ Jesus, you are safe!</a:t>
            </a:r>
            <a:r>
              <a:rPr lang="en-US" sz="2800" b="1" dirty="0" smtClean="0">
                <a:latin typeface="Cambria" pitchFamily="18" charset="0"/>
              </a:rPr>
              <a:t>  </a:t>
            </a:r>
          </a:p>
          <a:p>
            <a:pPr marL="274320" indent="-274320">
              <a:spcAft>
                <a:spcPts val="2400"/>
              </a:spcAft>
              <a:buFont typeface="Arial" pitchFamily="34" charset="0"/>
              <a:buChar char="•"/>
            </a:pPr>
            <a:r>
              <a:rPr lang="en-US" sz="2800" b="1" u="sng" dirty="0" smtClean="0">
                <a:effectLst>
                  <a:outerShdw blurRad="38100" dist="38100" dir="2700000" algn="tl">
                    <a:srgbClr val="000000">
                      <a:alpha val="43137"/>
                    </a:srgbClr>
                  </a:outerShdw>
                </a:effectLst>
                <a:latin typeface="Cambria" pitchFamily="18" charset="0"/>
              </a:rPr>
              <a:t>Justification</a:t>
            </a:r>
            <a:r>
              <a:rPr lang="en-US" sz="2800" b="1" dirty="0" smtClean="0">
                <a:latin typeface="Cambria" pitchFamily="18" charset="0"/>
              </a:rPr>
              <a:t> and </a:t>
            </a:r>
            <a:r>
              <a:rPr lang="en-US" sz="2800" b="1" u="sng" dirty="0" smtClean="0">
                <a:effectLst>
                  <a:outerShdw blurRad="38100" dist="38100" dir="2700000" algn="tl">
                    <a:srgbClr val="000000">
                      <a:alpha val="43137"/>
                    </a:srgbClr>
                  </a:outerShdw>
                </a:effectLst>
                <a:latin typeface="Cambria" pitchFamily="18" charset="0"/>
              </a:rPr>
              <a:t>sanctification</a:t>
            </a:r>
            <a:r>
              <a:rPr lang="en-US" sz="2800" b="1" dirty="0" smtClean="0">
                <a:latin typeface="Cambria" pitchFamily="18" charset="0"/>
              </a:rPr>
              <a:t> in Christ will endure.  That is, we are “preserved in Christ Jesus.”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These elements in God’s universe include the extremes of existence: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extremes in time:  (</a:t>
            </a:r>
            <a:r>
              <a:rPr lang="en-US" sz="2800" b="1" dirty="0" smtClean="0">
                <a:effectLst>
                  <a:outerShdw blurRad="38100" dist="38100" dir="2700000" algn="tl">
                    <a:srgbClr val="000000">
                      <a:alpha val="43137"/>
                    </a:srgbClr>
                  </a:outerShdw>
                </a:effectLst>
                <a:latin typeface="Cambria" pitchFamily="18" charset="0"/>
              </a:rPr>
              <a:t>6</a:t>
            </a:r>
            <a:r>
              <a:rPr lang="en-US" sz="2800" b="1" dirty="0" smtClean="0">
                <a:latin typeface="Cambria" pitchFamily="18" charset="0"/>
              </a:rPr>
              <a:t>) the things present and (</a:t>
            </a:r>
            <a:r>
              <a:rPr lang="en-US" sz="2800" b="1" dirty="0" smtClean="0">
                <a:effectLst>
                  <a:outerShdw blurRad="38100" dist="38100" dir="2700000" algn="tl">
                    <a:srgbClr val="000000">
                      <a:alpha val="43137"/>
                    </a:srgbClr>
                  </a:outerShdw>
                </a:effectLst>
                <a:latin typeface="Cambria" pitchFamily="18" charset="0"/>
              </a:rPr>
              <a:t>7</a:t>
            </a:r>
            <a:r>
              <a:rPr lang="en-US" sz="2800" b="1" dirty="0" smtClean="0">
                <a:latin typeface="Cambria" pitchFamily="18" charset="0"/>
              </a:rPr>
              <a:t>) the things to come: nothing known now, or in the unknown time to come);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extremes in space:  (</a:t>
            </a:r>
            <a:r>
              <a:rPr lang="en-US" sz="2800" b="1" dirty="0" smtClean="0">
                <a:effectLst>
                  <a:outerShdw blurRad="38100" dist="38100" dir="2700000" algn="tl">
                    <a:srgbClr val="000000">
                      <a:alpha val="43137"/>
                    </a:srgbClr>
                  </a:outerShdw>
                </a:effectLst>
                <a:latin typeface="Cambria" pitchFamily="18" charset="0"/>
              </a:rPr>
              <a:t>8</a:t>
            </a:r>
            <a:r>
              <a:rPr lang="en-US" sz="2800" b="1" dirty="0" smtClean="0">
                <a:latin typeface="Cambria" pitchFamily="18" charset="0"/>
              </a:rPr>
              <a:t>) height and (</a:t>
            </a:r>
            <a:r>
              <a:rPr lang="en-US" sz="2800" b="1" dirty="0" smtClean="0">
                <a:effectLst>
                  <a:outerShdw blurRad="38100" dist="38100" dir="2700000" algn="tl">
                    <a:srgbClr val="000000">
                      <a:alpha val="43137"/>
                    </a:srgbClr>
                  </a:outerShdw>
                </a:effectLst>
                <a:latin typeface="Cambria" pitchFamily="18" charset="0"/>
              </a:rPr>
              <a:t>9</a:t>
            </a:r>
            <a:r>
              <a:rPr lang="en-US" sz="2800" b="1" dirty="0" smtClean="0">
                <a:latin typeface="Cambria" pitchFamily="18" charset="0"/>
              </a:rPr>
              <a:t>) depth (nothing overhead or underneath can suddenly come swooping down or bubbling up to sever us from God’s love); and (</a:t>
            </a:r>
            <a:r>
              <a:rPr lang="en-US" sz="2800" b="1" dirty="0" smtClean="0">
                <a:effectLst>
                  <a:outerShdw blurRad="38100" dist="38100" dir="2700000" algn="tl">
                    <a:srgbClr val="000000">
                      <a:alpha val="43137"/>
                    </a:srgbClr>
                  </a:outerShdw>
                </a:effectLst>
                <a:latin typeface="Cambria" pitchFamily="18" charset="0"/>
              </a:rPr>
              <a:t>10</a:t>
            </a:r>
            <a:r>
              <a:rPr lang="en-US" sz="2800" b="1" dirty="0" smtClean="0">
                <a:latin typeface="Cambria" pitchFamily="18" charset="0"/>
              </a:rPr>
              <a:t>) nothing in the entire created realm can possibly separate us.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Absolutely nothing in His Creation can thwart His purpose for believers in Christ.   What a climactic way to affirm the certainty of our salvation.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is convinced that neither anything in life nor our archenemy, death, could keep the love of Christ from us.  Christ’s own death and resurrection reveal His power over anything and everything that threatens us in the natural realm.  </a:t>
            </a:r>
          </a:p>
          <a:p>
            <a:pPr marL="274320" indent="-274320">
              <a:buFont typeface="Arial" pitchFamily="34" charset="0"/>
              <a:buChar char="•"/>
            </a:pP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Furthermore, nothing in the supernatural realm – including angels (elect or fallen) and spiritual forces – can harm us.  God created all things, including everything in the supernatural realm, and He continues to rule over His universe.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Because God rules over everything in time and space, nothing can subvert His will, which is to bring His people to Himself, cleanse us of sin inside and out, shape us into the image of Christ, restore us to life, and allow us to enjoy “peace with God” forever (</a:t>
            </a:r>
            <a:r>
              <a:rPr lang="en-US" sz="2800" b="1" dirty="0" smtClean="0">
                <a:effectLst>
                  <a:outerShdw blurRad="38100" dist="38100" dir="2700000" algn="tl">
                    <a:srgbClr val="000000">
                      <a:alpha val="43137"/>
                    </a:srgbClr>
                  </a:outerShdw>
                </a:effectLst>
                <a:latin typeface="Cambria" pitchFamily="18" charset="0"/>
              </a:rPr>
              <a:t>5:1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5778" name="Picture 2" descr="Romans 8:38-39 - Nothing Separates Us - Bible Verses To Go"/>
          <p:cNvPicPr>
            <a:picLocks noChangeAspect="1" noChangeArrowheads="1"/>
          </p:cNvPicPr>
          <p:nvPr/>
        </p:nvPicPr>
        <p:blipFill>
          <a:blip r:embed="rId2" cstate="print"/>
          <a:srcRect/>
          <a:stretch>
            <a:fillRect/>
          </a:stretch>
        </p:blipFill>
        <p:spPr bwMode="auto">
          <a:xfrm>
            <a:off x="1066800" y="228600"/>
            <a:ext cx="5105400" cy="63817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diamond(out)">
                                      <p:cBhvr>
                                        <p:cTn id="7" dur="2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7" name="Picture 6" descr="8 - 25 dove3.jpg"/>
          <p:cNvPicPr>
            <a:picLocks noChangeAspect="1"/>
          </p:cNvPicPr>
          <p:nvPr/>
        </p:nvPicPr>
        <p:blipFill>
          <a:blip r:embed="rId3" cstate="print"/>
          <a:stretch>
            <a:fillRect/>
          </a:stretch>
        </p:blipFill>
        <p:spPr>
          <a:xfrm>
            <a:off x="1981201" y="1219200"/>
            <a:ext cx="5257800" cy="34290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828800" y="0"/>
            <a:ext cx="56388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371600" y="6096000"/>
            <a:ext cx="65532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“Nothing will ever separate you from me …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diamond(out)">
                                      <p:cBhvr>
                                        <p:cTn id="11" dur="2000"/>
                                        <p:tgtEl>
                                          <p:spTgt spid="7"/>
                                        </p:tgtEl>
                                      </p:cBhvr>
                                    </p:animEffect>
                                  </p:childTnLst>
                                </p:cTn>
                              </p:par>
                            </p:childTnLst>
                          </p:cTn>
                        </p:par>
                        <p:par>
                          <p:cTn id="12" fill="hold">
                            <p:stCondLst>
                              <p:cond delay="55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95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19 May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418576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Chapter 9 again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First lesson:  9:1 – xx </a:t>
            </a:r>
            <a:r>
              <a:rPr lang="en-US" sz="3200" b="1" i="1" dirty="0" smtClean="0">
                <a:solidFill>
                  <a:prstClr val="black"/>
                </a:solidFill>
                <a:effectLst>
                  <a:outerShdw blurRad="38100" dist="38100" dir="2700000" algn="tl">
                    <a:srgbClr val="000000">
                      <a:alpha val="43137"/>
                    </a:srgbClr>
                  </a:outerShdw>
                </a:effectLst>
                <a:latin typeface="Cambria" pitchFamily="18" charset="0"/>
              </a:rPr>
              <a:t>(focus)</a:t>
            </a:r>
            <a:r>
              <a:rPr lang="en-US" sz="3600" b="1" dirty="0" smtClean="0">
                <a:solidFill>
                  <a:prstClr val="black"/>
                </a:solidFill>
                <a:effectLst>
                  <a:outerShdw blurRad="38100" dist="38100" dir="2700000" algn="tl">
                    <a:srgbClr val="000000">
                      <a:alpha val="43137"/>
                    </a:srgbClr>
                  </a:outerShdw>
                </a:effectLst>
                <a:latin typeface="Cambria" pitchFamily="18" charset="0"/>
              </a:rPr>
              <a:t>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Second lesson:  9:xx – 33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78149"/>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In describing the problem of evil that continues to afflict the world as a result of sin, in </a:t>
            </a:r>
            <a:r>
              <a:rPr lang="en-US" sz="2800" b="1" dirty="0" smtClean="0">
                <a:effectLst>
                  <a:outerShdw blurRad="38100" dist="38100" dir="2700000" algn="tl">
                    <a:srgbClr val="000000">
                      <a:alpha val="43137"/>
                    </a:srgbClr>
                  </a:outerShdw>
                </a:effectLst>
                <a:latin typeface="Cambria" pitchFamily="18" charset="0"/>
              </a:rPr>
              <a:t>Ch 8</a:t>
            </a:r>
            <a:r>
              <a:rPr lang="en-US" sz="2800" b="1" dirty="0" smtClean="0">
                <a:latin typeface="Cambria" pitchFamily="18" charset="0"/>
              </a:rPr>
              <a:t>, Paul highlights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human</a:t>
            </a:r>
            <a:r>
              <a:rPr lang="en-US" sz="2800" b="1" dirty="0" smtClean="0">
                <a:latin typeface="Cambria" pitchFamily="18" charset="0"/>
              </a:rPr>
              <a:t> </a:t>
            </a:r>
            <a:r>
              <a:rPr lang="en-US" sz="2800" b="1" i="1" u="sng" dirty="0" smtClean="0">
                <a:latin typeface="Cambria" pitchFamily="18" charset="0"/>
              </a:rPr>
              <a:t>limitations</a:t>
            </a:r>
            <a:r>
              <a:rPr lang="en-US" sz="2800" b="1" dirty="0" smtClean="0">
                <a:latin typeface="Cambria" pitchFamily="18" charset="0"/>
              </a:rPr>
              <a:t> that tend to make matters worse.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we do not see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8:25</a:t>
            </a:r>
            <a:r>
              <a:rPr lang="en-US" sz="2800" b="1" dirty="0" smtClean="0">
                <a:latin typeface="Cambria" pitchFamily="18" charset="0"/>
              </a:rPr>
              <a:t>).  Our perspective is limited.  We see nothing of the future and can never predict what will occur only a few minutes ahead.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78149"/>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a:t>
            </a:r>
            <a:r>
              <a:rPr lang="en-US" sz="2800" b="1" dirty="0" smtClean="0">
                <a:effectLst>
                  <a:outerShdw blurRad="38100" dist="38100" dir="2700000" algn="tl">
                    <a:srgbClr val="000000">
                      <a:alpha val="43137"/>
                    </a:srgbClr>
                  </a:outerShdw>
                </a:effectLst>
                <a:latin typeface="Cambria" pitchFamily="18" charset="0"/>
              </a:rPr>
              <a:t>we do not know how to pray as we should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8:26</a:t>
            </a:r>
            <a:r>
              <a:rPr lang="en-US" sz="2800" b="1" dirty="0" smtClean="0">
                <a:latin typeface="Cambria" pitchFamily="18" charset="0"/>
              </a:rPr>
              <a:t>).  We may do our very best to pray in harmony with God’s will, but we frequently wish for the very opposite of what is good for us.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Fortunately, we do not have an evil genie for a god.  Like </a:t>
            </a:r>
            <a:r>
              <a:rPr lang="en-US" sz="2800" b="1" i="1" dirty="0" smtClean="0">
                <a:effectLst>
                  <a:outerShdw blurRad="38100" dist="38100" dir="2700000" algn="tl">
                    <a:srgbClr val="000000">
                      <a:alpha val="43137"/>
                    </a:srgbClr>
                  </a:outerShdw>
                </a:effectLst>
                <a:latin typeface="Cambria" pitchFamily="18" charset="0"/>
              </a:rPr>
              <a:t>Chuck Swindoll</a:t>
            </a:r>
            <a:r>
              <a:rPr lang="en-US" sz="2800" b="1" dirty="0" smtClean="0">
                <a:latin typeface="Cambria" pitchFamily="18" charset="0"/>
              </a:rPr>
              <a:t>, we cannot count the number of times we have thanked God for </a:t>
            </a:r>
            <a:r>
              <a:rPr lang="en-US" sz="2800" b="1" i="1" dirty="0" smtClean="0">
                <a:latin typeface="Cambria" pitchFamily="18" charset="0"/>
              </a:rPr>
              <a:t>“not granting an earlier, shortsighted pray request.”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5000"/>
          </a:srgbClr>
        </a:solidFill>
        <a:effectLst/>
      </p:bgPr>
    </p:bg>
    <p:spTree>
      <p:nvGrpSpPr>
        <p:cNvPr id="1" name=""/>
        <p:cNvGrpSpPr/>
        <p:nvPr/>
      </p:nvGrpSpPr>
      <p:grpSpPr>
        <a:xfrm>
          <a:off x="0" y="0"/>
          <a:ext cx="0" cy="0"/>
          <a:chOff x="0" y="0"/>
          <a:chExt cx="0" cy="0"/>
        </a:xfrm>
      </p:grpSpPr>
      <p:pic>
        <p:nvPicPr>
          <p:cNvPr id="11" name="Picture 10" descr="8 - 28 text.jpg"/>
          <p:cNvPicPr>
            <a:picLocks noChangeAspect="1"/>
          </p:cNvPicPr>
          <p:nvPr/>
        </p:nvPicPr>
        <p:blipFill>
          <a:blip r:embed="rId2" cstate="print"/>
          <a:srcRect b="5556"/>
          <a:stretch>
            <a:fillRect/>
          </a:stretch>
        </p:blipFill>
        <p:spPr>
          <a:xfrm>
            <a:off x="1295400" y="381000"/>
            <a:ext cx="6553200" cy="618913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ou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1681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spcAft>
                <a:spcPts val="2400"/>
              </a:spcAft>
              <a:buFont typeface="Arial" pitchFamily="34" charset="0"/>
              <a:buChar char="•"/>
            </a:pPr>
            <a:r>
              <a:rPr lang="en-US" sz="2800" b="1" dirty="0" smtClean="0">
                <a:latin typeface="Cambria" pitchFamily="18" charset="0"/>
              </a:rPr>
              <a:t>In this lesson, Paul tells us that we have the privilege of the Holy Spirit and Christ Jesus interceding for us when we pray, which assures that all things will work together for good for those called according to God's purpose (</a:t>
            </a:r>
            <a:r>
              <a:rPr lang="en-US" sz="2800" b="1" dirty="0" smtClean="0">
                <a:effectLst>
                  <a:outerShdw blurRad="38100" dist="38100" dir="2700000" algn="tl">
                    <a:srgbClr val="000000">
                      <a:alpha val="43137"/>
                    </a:srgbClr>
                  </a:outerShdw>
                </a:effectLst>
                <a:latin typeface="Cambria" pitchFamily="18" charset="0"/>
              </a:rPr>
              <a:t>8:28-30</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Finally, as God's elect we have the assurance that nothing can tear us away from God's love and that in all things we are more than conquerors through Him who loved us (</a:t>
            </a:r>
            <a:r>
              <a:rPr lang="en-US" sz="2800" b="1" dirty="0" smtClean="0">
                <a:effectLst>
                  <a:outerShdw blurRad="38100" dist="38100" dir="2700000" algn="tl">
                    <a:srgbClr val="000000">
                      <a:alpha val="43137"/>
                    </a:srgbClr>
                  </a:outerShdw>
                </a:effectLst>
                <a:latin typeface="Cambria" pitchFamily="18" charset="0"/>
              </a:rPr>
              <a:t>8:31-39</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39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39995</TotalTime>
  <Words>3405</Words>
  <Application>Microsoft Office PowerPoint</Application>
  <PresentationFormat>On-screen Show (4:3)</PresentationFormat>
  <Paragraphs>187</Paragraphs>
  <Slides>55</Slides>
  <Notes>3</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7144</cp:revision>
  <dcterms:created xsi:type="dcterms:W3CDTF">2016-10-08T19:35:00Z</dcterms:created>
  <dcterms:modified xsi:type="dcterms:W3CDTF">2021-05-10T20:25:39Z</dcterms:modified>
</cp:coreProperties>
</file>