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35"/>
  </p:notesMasterIdLst>
  <p:sldIdLst>
    <p:sldId id="2433" r:id="rId3"/>
    <p:sldId id="2432" r:id="rId4"/>
    <p:sldId id="2408" r:id="rId5"/>
    <p:sldId id="2293" r:id="rId6"/>
    <p:sldId id="2409" r:id="rId7"/>
    <p:sldId id="2412" r:id="rId8"/>
    <p:sldId id="2411" r:id="rId9"/>
    <p:sldId id="2413" r:id="rId10"/>
    <p:sldId id="2393" r:id="rId11"/>
    <p:sldId id="2331" r:id="rId12"/>
    <p:sldId id="2375" r:id="rId13"/>
    <p:sldId id="2414" r:id="rId14"/>
    <p:sldId id="2415" r:id="rId15"/>
    <p:sldId id="2365" r:id="rId16"/>
    <p:sldId id="2333" r:id="rId17"/>
    <p:sldId id="2416" r:id="rId18"/>
    <p:sldId id="2417" r:id="rId19"/>
    <p:sldId id="2418" r:id="rId20"/>
    <p:sldId id="2332" r:id="rId21"/>
    <p:sldId id="2419" r:id="rId22"/>
    <p:sldId id="2420" r:id="rId23"/>
    <p:sldId id="2423" r:id="rId24"/>
    <p:sldId id="2424" r:id="rId25"/>
    <p:sldId id="2364" r:id="rId26"/>
    <p:sldId id="2352" r:id="rId27"/>
    <p:sldId id="2426" r:id="rId28"/>
    <p:sldId id="2427" r:id="rId29"/>
    <p:sldId id="2425" r:id="rId30"/>
    <p:sldId id="2428" r:id="rId31"/>
    <p:sldId id="2330" r:id="rId32"/>
    <p:sldId id="1888" r:id="rId33"/>
    <p:sldId id="18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5/23/2021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32</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5/23/2021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5/23/2021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 Overwhelmingly Conquer</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8:28  – 39 (Pt. 2)</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19 May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18</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left)">
                                      <p:cBhvr>
                                        <p:cTn id="15" dur="1000"/>
                                        <p:tgtEl>
                                          <p:spTgt spid="10">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8 - 31-32 text.jpg"/>
          <p:cNvPicPr>
            <a:picLocks noChangeAspect="1"/>
          </p:cNvPicPr>
          <p:nvPr/>
        </p:nvPicPr>
        <p:blipFill>
          <a:blip r:embed="rId3" cstate="print"/>
          <a:srcRect l="4505" r="1802" b="10342"/>
          <a:stretch>
            <a:fillRect/>
          </a:stretch>
        </p:blipFill>
        <p:spPr>
          <a:xfrm>
            <a:off x="380999" y="1143000"/>
            <a:ext cx="8490857" cy="47244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3200400" y="31242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609600" y="49530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It is astounding to realize that God’s plan of salvation for people is a program that reaches from </a:t>
            </a:r>
            <a:r>
              <a:rPr lang="en-US" sz="2800" b="1" i="1" dirty="0" smtClean="0">
                <a:effectLst>
                  <a:outerShdw blurRad="38100" dist="38100" dir="2700000" algn="tl">
                    <a:srgbClr val="000000">
                      <a:alpha val="43137"/>
                    </a:srgbClr>
                  </a:outerShdw>
                </a:effectLst>
                <a:latin typeface="Cambria" pitchFamily="18" charset="0"/>
              </a:rPr>
              <a:t>eternity past</a:t>
            </a:r>
            <a:r>
              <a:rPr lang="en-US" sz="2800" b="1" dirty="0" smtClean="0">
                <a:latin typeface="Cambria" pitchFamily="18" charset="0"/>
              </a:rPr>
              <a:t> to </a:t>
            </a:r>
            <a:r>
              <a:rPr lang="en-US" sz="2800" b="1" i="1" dirty="0" smtClean="0">
                <a:effectLst>
                  <a:outerShdw blurRad="38100" dist="38100" dir="2700000" algn="tl">
                    <a:srgbClr val="000000">
                      <a:alpha val="43137"/>
                    </a:srgbClr>
                  </a:outerShdw>
                </a:effectLst>
                <a:latin typeface="Cambria" pitchFamily="18" charset="0"/>
              </a:rPr>
              <a:t>eternity future</a:t>
            </a:r>
            <a:r>
              <a:rPr lang="en-US" sz="2800" b="1" dirty="0" smtClean="0">
                <a:latin typeface="Cambria" pitchFamily="18" charset="0"/>
              </a:rPr>
              <a:t> which God will carry out perfectly.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Recognizing this, Paul asks and answers </a:t>
            </a:r>
            <a:r>
              <a:rPr lang="en-US" sz="2800" b="1" i="1" u="sng" dirty="0" smtClean="0">
                <a:latin typeface="Cambria" pitchFamily="18" charset="0"/>
              </a:rPr>
              <a:t>five</a:t>
            </a:r>
            <a:r>
              <a:rPr lang="en-US" sz="2800" b="1" dirty="0" smtClean="0">
                <a:latin typeface="Cambria" pitchFamily="18" charset="0"/>
              </a:rPr>
              <a:t> </a:t>
            </a:r>
            <a:r>
              <a:rPr lang="en-US" sz="2800" b="1" i="1" u="sng" dirty="0" smtClean="0">
                <a:latin typeface="Cambria" pitchFamily="18" charset="0"/>
              </a:rPr>
              <a:t>questions</a:t>
            </a:r>
            <a:r>
              <a:rPr lang="en-US" sz="2800" b="1" dirty="0" smtClean="0">
                <a:latin typeface="Cambria" pitchFamily="18" charset="0"/>
              </a:rPr>
              <a:t> to drive home the truth that a  believer’s eternal salvation is completely      secure in God’s hands (</a:t>
            </a:r>
            <a:r>
              <a:rPr lang="en-US" sz="2800" b="1" dirty="0" smtClean="0">
                <a:effectLst>
                  <a:outerShdw blurRad="38100" dist="38100" dir="2700000" algn="tl">
                    <a:srgbClr val="000000">
                      <a:alpha val="43137"/>
                    </a:srgbClr>
                  </a:outerShdw>
                </a:effectLst>
                <a:latin typeface="Cambria" pitchFamily="18" charset="0"/>
              </a:rPr>
              <a:t>8:31-35</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 </a:t>
            </a:r>
            <a:r>
              <a:rPr lang="en-US" sz="2800" b="1" i="1" dirty="0" smtClean="0">
                <a:latin typeface="Cambria" pitchFamily="18" charset="0"/>
              </a:rPr>
              <a:t>“What, then, shall we say in response to this?[</a:t>
            </a:r>
            <a:r>
              <a:rPr lang="en-US" sz="2800" b="1" i="1" dirty="0" smtClean="0">
                <a:effectLst>
                  <a:outerShdw blurRad="38100" dist="38100" dir="2700000" algn="tl">
                    <a:srgbClr val="000000">
                      <a:alpha val="43137"/>
                    </a:srgbClr>
                  </a:outerShdw>
                </a:effectLst>
                <a:latin typeface="Cambria" pitchFamily="18" charset="0"/>
              </a:rPr>
              <a:t>31</a:t>
            </a:r>
            <a:r>
              <a:rPr lang="en-US" sz="2800" b="1" i="1" dirty="0" smtClean="0">
                <a:latin typeface="Cambria" pitchFamily="18" charset="0"/>
              </a:rPr>
              <a:t>]”</a:t>
            </a:r>
            <a:r>
              <a:rPr lang="en-US" sz="2800" b="1" dirty="0" smtClean="0">
                <a:latin typeface="Cambria" pitchFamily="18" charset="0"/>
              </a:rPr>
              <a:t>  The obvious response would be to say “Hallelujah” and stand in sheer amazement.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539430"/>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SECOND</a:t>
            </a:r>
            <a:r>
              <a:rPr lang="en-US" sz="2800" b="1" dirty="0" smtClean="0">
                <a:latin typeface="Cambria" pitchFamily="18" charset="0"/>
              </a:rPr>
              <a:t> – </a:t>
            </a:r>
            <a:r>
              <a:rPr lang="en-US" sz="2800" b="1" i="1" dirty="0" smtClean="0">
                <a:latin typeface="Cambria" pitchFamily="18" charset="0"/>
              </a:rPr>
              <a:t>“If God is for us, who can be against us? [</a:t>
            </a:r>
            <a:r>
              <a:rPr lang="en-US" sz="2800" b="1" i="1" dirty="0" smtClean="0">
                <a:effectLst>
                  <a:outerShdw blurRad="38100" dist="38100" dir="2700000" algn="tl">
                    <a:srgbClr val="000000">
                      <a:alpha val="43137"/>
                    </a:srgbClr>
                  </a:outerShdw>
                </a:effectLst>
                <a:latin typeface="Cambria" pitchFamily="18" charset="0"/>
              </a:rPr>
              <a:t>31</a:t>
            </a:r>
            <a:r>
              <a:rPr lang="en-US" sz="2800" b="1" i="1" dirty="0" smtClean="0">
                <a:latin typeface="Cambria" pitchFamily="18" charset="0"/>
              </a:rPr>
              <a:t>]”</a:t>
            </a:r>
            <a:r>
              <a:rPr lang="en-US" sz="2800" b="1" dirty="0" smtClean="0">
                <a:latin typeface="Cambria" pitchFamily="18" charset="0"/>
              </a:rPr>
              <a:t>  Obviously, Satan and his demonic hosts are against us, but they cannot ultimately prevail and triumph over us.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is the self-existent One and the sovereign Creator and, since He is for us, no one can oppose us successfully.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 is for us to the extent that He did not spare His own Son, but gave Him up for us all.  That is, God offered Jesus as the Sacrifice for sin.  In view of this supreme act of God’s grace, how will He not also, along with Him, graciously give us all things?</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Since God gave the greatest Sacrifice of all, He will certainly not hesitate to give us all other things pertaining to and leading to our ultimate sanctification.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8:31 – 32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0000"/>
          </a:schemeClr>
        </a:solidFill>
        <a:effectLst/>
      </p:bgPr>
    </p:bg>
    <p:spTree>
      <p:nvGrpSpPr>
        <p:cNvPr id="1" name=""/>
        <p:cNvGrpSpPr/>
        <p:nvPr/>
      </p:nvGrpSpPr>
      <p:grpSpPr>
        <a:xfrm>
          <a:off x="0" y="0"/>
          <a:ext cx="0" cy="0"/>
          <a:chOff x="0" y="0"/>
          <a:chExt cx="0" cy="0"/>
        </a:xfrm>
      </p:grpSpPr>
      <p:pic>
        <p:nvPicPr>
          <p:cNvPr id="3" name="Picture 2" descr="8 - 31-39.jpg"/>
          <p:cNvPicPr>
            <a:picLocks noChangeAspect="1"/>
          </p:cNvPicPr>
          <p:nvPr/>
        </p:nvPicPr>
        <p:blipFill>
          <a:blip r:embed="rId2" cstate="print"/>
          <a:stretch>
            <a:fillRect/>
          </a:stretch>
        </p:blipFill>
        <p:spPr>
          <a:xfrm>
            <a:off x="990600" y="685800"/>
            <a:ext cx="7250783" cy="5410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8 - 33-34 text.jpg"/>
          <p:cNvPicPr>
            <a:picLocks noChangeAspect="1"/>
          </p:cNvPicPr>
          <p:nvPr/>
        </p:nvPicPr>
        <p:blipFill>
          <a:blip r:embed="rId3" cstate="print"/>
          <a:stretch>
            <a:fillRect/>
          </a:stretch>
        </p:blipFill>
        <p:spPr>
          <a:xfrm>
            <a:off x="304800" y="1295400"/>
            <a:ext cx="8514127" cy="3429000"/>
          </a:xfrm>
          <a:prstGeom prst="rect">
            <a:avLst/>
          </a:prstGeom>
          <a:ln>
            <a:noFill/>
          </a:ln>
          <a:effectLst>
            <a:outerShdw blurRad="190500" algn="tl" rotWithShape="0">
              <a:srgbClr val="000000">
                <a:alpha val="70000"/>
              </a:srgbClr>
            </a:outerShdw>
          </a:effectLst>
        </p:spPr>
      </p:pic>
      <p:cxnSp>
        <p:nvCxnSpPr>
          <p:cNvPr id="12" name="Straight Connector 11"/>
          <p:cNvCxnSpPr/>
          <p:nvPr/>
        </p:nvCxnSpPr>
        <p:spPr>
          <a:xfrm>
            <a:off x="3581400" y="25146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THIRD</a:t>
            </a:r>
            <a:r>
              <a:rPr lang="en-US" sz="2800" b="1" dirty="0" smtClean="0">
                <a:latin typeface="Cambria" pitchFamily="18" charset="0"/>
              </a:rPr>
              <a:t> – </a:t>
            </a:r>
            <a:r>
              <a:rPr lang="en-US" sz="2800" b="1" i="1" dirty="0" smtClean="0">
                <a:latin typeface="Cambria" pitchFamily="18" charset="0"/>
              </a:rPr>
              <a:t>“Who will bring a charge against God’s elect?[</a:t>
            </a:r>
            <a:r>
              <a:rPr lang="en-US" sz="2800" b="1" i="1" dirty="0" smtClean="0">
                <a:effectLst>
                  <a:outerShdw blurRad="38100" dist="38100" dir="2700000" algn="tl">
                    <a:srgbClr val="000000">
                      <a:alpha val="43137"/>
                    </a:srgbClr>
                  </a:outerShdw>
                </a:effectLst>
                <a:latin typeface="Cambria" pitchFamily="18" charset="0"/>
              </a:rPr>
              <a:t>33</a:t>
            </a:r>
            <a:r>
              <a:rPr lang="en-US" sz="2800" b="1" i="1" dirty="0" smtClean="0">
                <a:latin typeface="Cambria" pitchFamily="18" charset="0"/>
              </a:rPr>
              <a:t>]”</a:t>
            </a:r>
            <a:r>
              <a:rPr lang="en-US" sz="2800" b="1" dirty="0" smtClean="0">
                <a:latin typeface="Cambria" pitchFamily="18" charset="0"/>
              </a:rPr>
              <a:t>  That is, who will make a formal accusation in court; press charges against those whom God has chosen?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Satan’s accusations are valid, because they are based on our sinfulness and defilement.  But Satan’s accusations will be thrown out of court, because it is God who justifies.  God ,The Righteous Judge declares the accused person righteous on the basis of our faith in Jesus Christ.  As a result, all accusations are dismissed and no one can bring an accusation that will stand.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FOURTH</a:t>
            </a:r>
            <a:r>
              <a:rPr lang="en-US" sz="2800" b="1" dirty="0" smtClean="0">
                <a:latin typeface="Cambria" pitchFamily="18" charset="0"/>
              </a:rPr>
              <a:t> – </a:t>
            </a:r>
            <a:r>
              <a:rPr lang="en-US" sz="2800" b="1" i="1" dirty="0" smtClean="0">
                <a:latin typeface="Cambria" pitchFamily="18" charset="0"/>
              </a:rPr>
              <a:t>“Who is the one who condemns? [</a:t>
            </a:r>
            <a:r>
              <a:rPr lang="en-US" sz="2800" b="1" i="1" dirty="0" smtClean="0">
                <a:effectLst>
                  <a:outerShdw blurRad="38100" dist="38100" dir="2700000" algn="tl">
                    <a:srgbClr val="000000">
                      <a:alpha val="43137"/>
                    </a:srgbClr>
                  </a:outerShdw>
                </a:effectLst>
                <a:latin typeface="Cambria" pitchFamily="18" charset="0"/>
              </a:rPr>
              <a:t>34</a:t>
            </a:r>
            <a:r>
              <a:rPr lang="en-US" sz="2800" b="1" i="1" dirty="0" smtClean="0">
                <a:latin typeface="Cambria" pitchFamily="18" charset="0"/>
              </a:rPr>
              <a:t>]”</a:t>
            </a:r>
            <a:r>
              <a:rPr lang="en-US" sz="2800" b="1" dirty="0" smtClean="0">
                <a:latin typeface="Cambria" pitchFamily="18" charset="0"/>
              </a:rPr>
              <a:t>  Jesus Christ is God’s appointed Judge so Paul answered this question by stating, Christ Jesus.  But Jesus is the very One whom we have trusted for salvation.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truth of the matter is “no one can accuse us, since God himself has declared us not guilty.”   No one can say, We are guilty, since God himself has said, We are innocent.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only person who can condemn us – </a:t>
            </a:r>
            <a:r>
              <a:rPr lang="en-US" sz="2800" b="1" i="1" dirty="0" smtClean="0">
                <a:effectLst>
                  <a:outerShdw blurRad="38100" dist="38100" dir="2700000" algn="tl">
                    <a:srgbClr val="000000">
                      <a:alpha val="43137"/>
                    </a:srgbClr>
                  </a:outerShdw>
                </a:effectLst>
                <a:latin typeface="Cambria" pitchFamily="18" charset="0"/>
              </a:rPr>
              <a:t>died for us</a:t>
            </a:r>
            <a:r>
              <a:rPr lang="en-US" sz="2800" b="1" i="1" dirty="0" smtClean="0">
                <a:latin typeface="Cambria" pitchFamily="18" charset="0"/>
              </a:rPr>
              <a:t>.  </a:t>
            </a:r>
            <a:r>
              <a:rPr lang="en-US" sz="2800" b="1" dirty="0" smtClean="0">
                <a:latin typeface="Cambria" pitchFamily="18" charset="0"/>
              </a:rPr>
              <a:t>And He now making intercession for 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Notice the four great Christian doctrine: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Christ Jesus is He who died</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substitution</a:t>
            </a:r>
            <a:r>
              <a:rPr lang="en-US" sz="2800" b="1" dirty="0" smtClean="0">
                <a:latin typeface="Cambria" pitchFamily="18" charset="0"/>
              </a:rPr>
              <a:t> (took our place and paid our debt).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Who was raised</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resurrection</a:t>
            </a:r>
            <a:r>
              <a:rPr lang="en-US" sz="2800" b="1" dirty="0" smtClean="0">
                <a:latin typeface="Cambria" pitchFamily="18" charset="0"/>
              </a:rPr>
              <a:t> (by our identification with Him, we too, have new life).</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Who is at the right hand</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accession</a:t>
            </a:r>
            <a:r>
              <a:rPr lang="en-US" sz="2800" b="1" dirty="0" smtClean="0">
                <a:latin typeface="Cambria" pitchFamily="18" charset="0"/>
              </a:rPr>
              <a:t> (having all power in heaven and on earth).</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latin typeface="Cambria" pitchFamily="18" charset="0"/>
              </a:rPr>
              <a:t>Who also intercedes for us</a:t>
            </a:r>
            <a:r>
              <a:rPr lang="en-US" sz="2800" b="1" dirty="0" smtClean="0">
                <a:latin typeface="Cambria" pitchFamily="18" charset="0"/>
              </a:rPr>
              <a:t> – </a:t>
            </a:r>
            <a:r>
              <a:rPr lang="en-US" sz="2800" b="1" i="1" dirty="0" smtClean="0">
                <a:effectLst>
                  <a:outerShdw blurRad="38100" dist="38100" dir="2700000" algn="tl">
                    <a:srgbClr val="000000">
                      <a:alpha val="43137"/>
                    </a:srgbClr>
                  </a:outerShdw>
                </a:effectLst>
                <a:latin typeface="Cambria" pitchFamily="18" charset="0"/>
              </a:rPr>
              <a:t>d. of intercession</a:t>
            </a:r>
            <a:r>
              <a:rPr lang="en-US" sz="2800" b="1" dirty="0" smtClean="0">
                <a:latin typeface="Cambria" pitchFamily="18" charset="0"/>
              </a:rPr>
              <a:t> (as our Advocate watching out for our welfare).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8:33 – 34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8 - 35-37 text2.jpg"/>
          <p:cNvPicPr>
            <a:picLocks noChangeAspect="1"/>
          </p:cNvPicPr>
          <p:nvPr/>
        </p:nvPicPr>
        <p:blipFill>
          <a:blip r:embed="rId3" cstate="print"/>
          <a:srcRect l="2105" t="1403" b="12983"/>
          <a:stretch>
            <a:fillRect/>
          </a:stretch>
        </p:blipFill>
        <p:spPr>
          <a:xfrm>
            <a:off x="381000" y="1066799"/>
            <a:ext cx="8458200" cy="5547851"/>
          </a:xfrm>
          <a:prstGeom prst="rect">
            <a:avLst/>
          </a:prstGeom>
          <a:ln>
            <a:noFill/>
          </a:ln>
          <a:effectLst>
            <a:outerShdw blurRad="190500" algn="tl" rotWithShape="0">
              <a:srgbClr val="000000">
                <a:alpha val="70000"/>
              </a:srgbClr>
            </a:outerShdw>
          </a:effectLst>
        </p:spPr>
      </p:pic>
      <p:cxnSp>
        <p:nvCxnSpPr>
          <p:cNvPr id="18" name="Straight Connector 17"/>
          <p:cNvCxnSpPr/>
          <p:nvPr/>
        </p:nvCxnSpPr>
        <p:spPr>
          <a:xfrm>
            <a:off x="685800" y="5562600"/>
            <a:ext cx="20116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pic>
        <p:nvPicPr>
          <p:cNvPr id="8" name="Picture 7" descr="8 - 29-30 chain2.jpg"/>
          <p:cNvPicPr>
            <a:picLocks noChangeAspect="1"/>
          </p:cNvPicPr>
          <p:nvPr/>
        </p:nvPicPr>
        <p:blipFill>
          <a:blip r:embed="rId2" cstate="print"/>
          <a:stretch>
            <a:fillRect/>
          </a:stretch>
        </p:blipFill>
        <p:spPr>
          <a:xfrm>
            <a:off x="457200" y="914400"/>
            <a:ext cx="8273143" cy="4800600"/>
          </a:xfrm>
          <a:prstGeom prst="rect">
            <a:avLst/>
          </a:prstGeom>
          <a:ln>
            <a:noFill/>
          </a:ln>
          <a:effectLst>
            <a:outerShdw blurRad="190500" algn="tl" rotWithShape="0">
              <a:srgbClr val="000000">
                <a:alpha val="70000"/>
              </a:srgbClr>
            </a:outerShdw>
          </a:effectLst>
        </p:spPr>
      </p:pic>
      <p:sp>
        <p:nvSpPr>
          <p:cNvPr id="3" name="TextBox 2"/>
          <p:cNvSpPr txBox="1"/>
          <p:nvPr/>
        </p:nvSpPr>
        <p:spPr>
          <a:xfrm rot="-2400000">
            <a:off x="683621" y="1617691"/>
            <a:ext cx="16002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effectLst>
                  <a:outerShdw blurRad="38100" dist="38100" dir="2700000" algn="tl">
                    <a:srgbClr val="000000">
                      <a:alpha val="43137"/>
                    </a:srgbClr>
                  </a:outerShdw>
                </a:effectLst>
                <a:latin typeface="Constantia" pitchFamily="18" charset="0"/>
              </a:rPr>
              <a:t>Eternity Past</a:t>
            </a:r>
            <a:endParaRPr lang="en-US" sz="1600" dirty="0">
              <a:effectLst>
                <a:outerShdw blurRad="38100" dist="38100" dir="2700000" algn="tl">
                  <a:srgbClr val="000000">
                    <a:alpha val="43137"/>
                  </a:srgbClr>
                </a:outerShdw>
              </a:effectLst>
              <a:latin typeface="Constantia" pitchFamily="18" charset="0"/>
            </a:endParaRPr>
          </a:p>
        </p:txBody>
      </p:sp>
      <p:cxnSp>
        <p:nvCxnSpPr>
          <p:cNvPr id="5" name="Straight Arrow Connector 4"/>
          <p:cNvCxnSpPr/>
          <p:nvPr/>
        </p:nvCxnSpPr>
        <p:spPr>
          <a:xfrm rot="-720000">
            <a:off x="1653153" y="1999137"/>
            <a:ext cx="2286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960000" flipV="1">
            <a:off x="2049164" y="1643216"/>
            <a:ext cx="873881" cy="630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rot="3000000">
            <a:off x="7235269" y="1771645"/>
            <a:ext cx="16002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effectLst>
                  <a:outerShdw blurRad="38100" dist="38100" dir="2700000" algn="tl">
                    <a:srgbClr val="000000">
                      <a:alpha val="43137"/>
                    </a:srgbClr>
                  </a:outerShdw>
                </a:effectLst>
                <a:latin typeface="Constantia" pitchFamily="18" charset="0"/>
              </a:rPr>
              <a:t>Eternity Past</a:t>
            </a:r>
            <a:endParaRPr lang="en-US" sz="1600" dirty="0">
              <a:effectLst>
                <a:outerShdw blurRad="38100" dist="38100" dir="2700000" algn="tl">
                  <a:srgbClr val="000000">
                    <a:alpha val="43137"/>
                  </a:srgbClr>
                </a:outerShdw>
              </a:effectLst>
              <a:latin typeface="Constantia" pitchFamily="18" charset="0"/>
            </a:endParaRPr>
          </a:p>
        </p:txBody>
      </p:sp>
      <p:cxnSp>
        <p:nvCxnSpPr>
          <p:cNvPr id="14" name="Straight Arrow Connector 13"/>
          <p:cNvCxnSpPr/>
          <p:nvPr/>
        </p:nvCxnSpPr>
        <p:spPr>
          <a:xfrm rot="4500000">
            <a:off x="7608626" y="2178599"/>
            <a:ext cx="2286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5077445" y="762000"/>
            <a:ext cx="408954" cy="5700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4724400" y="304800"/>
            <a:ext cx="160020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effectLst>
                  <a:outerShdw blurRad="38100" dist="38100" dir="2700000" algn="tl">
                    <a:srgbClr val="000000">
                      <a:alpha val="43137"/>
                    </a:srgbClr>
                  </a:outerShdw>
                </a:effectLst>
                <a:latin typeface="Constantia" pitchFamily="18" charset="0"/>
              </a:rPr>
              <a:t>Time History</a:t>
            </a:r>
            <a:endParaRPr lang="en-US" sz="1600" dirty="0">
              <a:effectLst>
                <a:outerShdw blurRad="38100" dist="38100" dir="2700000" algn="tl">
                  <a:srgbClr val="000000">
                    <a:alpha val="43137"/>
                  </a:srgbClr>
                </a:outerShdw>
              </a:effectLst>
              <a:latin typeface="Constantia" pitchFamily="18" charset="0"/>
            </a:endParaRPr>
          </a:p>
        </p:txBody>
      </p:sp>
      <p:cxnSp>
        <p:nvCxnSpPr>
          <p:cNvPr id="20" name="Straight Arrow Connector 19"/>
          <p:cNvCxnSpPr/>
          <p:nvPr/>
        </p:nvCxnSpPr>
        <p:spPr>
          <a:xfrm rot="-2760000" flipH="1">
            <a:off x="5911841" y="753950"/>
            <a:ext cx="36576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right)">
                                      <p:cBhvr>
                                        <p:cTn id="40" dur="500"/>
                                        <p:tgtEl>
                                          <p:spTgt spid="13"/>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400" b="1" dirty="0" smtClean="0">
                <a:effectLst>
                  <a:outerShdw blurRad="38100" dist="38100" dir="2700000" algn="tl">
                    <a:srgbClr val="000000">
                      <a:alpha val="43137"/>
                    </a:srgbClr>
                  </a:outerShdw>
                </a:effectLst>
                <a:latin typeface="Cambria" pitchFamily="18" charset="0"/>
              </a:rPr>
              <a:t>FIFTH</a:t>
            </a:r>
            <a:r>
              <a:rPr lang="en-US" sz="2800" b="1" dirty="0" smtClean="0">
                <a:latin typeface="Cambria" pitchFamily="18" charset="0"/>
              </a:rPr>
              <a:t> – </a:t>
            </a:r>
            <a:r>
              <a:rPr lang="en-US" sz="2800" b="1" i="1" dirty="0" smtClean="0">
                <a:latin typeface="Cambria" pitchFamily="18" charset="0"/>
              </a:rPr>
              <a:t>“Who will separate us from the love of Christ? [</a:t>
            </a:r>
            <a:r>
              <a:rPr lang="en-US" sz="2800" b="1" i="1" dirty="0" smtClean="0">
                <a:effectLst>
                  <a:outerShdw blurRad="38100" dist="38100" dir="2700000" algn="tl">
                    <a:srgbClr val="000000">
                      <a:alpha val="43137"/>
                    </a:srgbClr>
                  </a:outerShdw>
                </a:effectLst>
                <a:latin typeface="Cambria" pitchFamily="18" charset="0"/>
              </a:rPr>
              <a:t>35</a:t>
            </a:r>
            <a:r>
              <a:rPr lang="en-US" sz="2800" b="1" i="1" dirty="0" smtClean="0">
                <a:latin typeface="Cambria" pitchFamily="18" charset="0"/>
              </a:rPr>
              <a:t>]”</a:t>
            </a:r>
            <a:r>
              <a:rPr lang="en-US" sz="2800" b="1" dirty="0" smtClean="0">
                <a:latin typeface="Cambria" pitchFamily="18" charset="0"/>
              </a:rPr>
              <a:t>  Here, the “love of Christ” is His love for us (not our love for Him).  Paul suggested </a:t>
            </a:r>
            <a:r>
              <a:rPr lang="en-US" sz="2800" b="1" i="1" u="sng" dirty="0" smtClean="0">
                <a:latin typeface="Cambria" pitchFamily="18" charset="0"/>
              </a:rPr>
              <a:t>seven</a:t>
            </a:r>
            <a:r>
              <a:rPr lang="en-US" sz="2800" b="1" dirty="0" smtClean="0">
                <a:latin typeface="Cambria" pitchFamily="18" charset="0"/>
              </a:rPr>
              <a:t> </a:t>
            </a:r>
            <a:r>
              <a:rPr lang="en-US" sz="2800" b="1" i="1" u="sng" dirty="0" smtClean="0">
                <a:latin typeface="Cambria" pitchFamily="18" charset="0"/>
              </a:rPr>
              <a:t>situations</a:t>
            </a:r>
            <a:r>
              <a:rPr lang="en-US" sz="2800" b="1" dirty="0" smtClean="0">
                <a:latin typeface="Cambria" pitchFamily="18" charset="0"/>
              </a:rPr>
              <a:t> a believer might experience that some might think could come between a believer and Christ’s love.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effectLst>
                  <a:outerShdw blurRad="38100" dist="38100" dir="2700000" algn="tl">
                    <a:srgbClr val="000000">
                      <a:alpha val="43137"/>
                    </a:srgbClr>
                  </a:outerShdw>
                </a:effectLst>
                <a:latin typeface="Cambria" pitchFamily="18" charset="0"/>
              </a:rPr>
              <a:t>Tribulation</a:t>
            </a:r>
            <a:r>
              <a:rPr lang="en-US" sz="2800" b="1" dirty="0" smtClean="0">
                <a:latin typeface="Cambria" pitchFamily="18" charset="0"/>
              </a:rPr>
              <a:t> (</a:t>
            </a:r>
            <a:r>
              <a:rPr lang="en-US" sz="2800" b="1" i="1" dirty="0" smtClean="0">
                <a:latin typeface="Cambria" pitchFamily="18" charset="0"/>
              </a:rPr>
              <a:t>common trouble</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distress</a:t>
            </a:r>
            <a:r>
              <a:rPr lang="en-US" sz="2800" b="1" dirty="0" smtClean="0">
                <a:latin typeface="Cambria" pitchFamily="18" charset="0"/>
              </a:rPr>
              <a:t> (</a:t>
            </a:r>
            <a:r>
              <a:rPr lang="en-US" sz="2800" b="1" i="1" dirty="0" smtClean="0">
                <a:latin typeface="Cambria" pitchFamily="18" charset="0"/>
              </a:rPr>
              <a:t>being hemmed in</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persecution</a:t>
            </a:r>
            <a:r>
              <a:rPr lang="en-US" sz="2800" b="1" dirty="0" smtClean="0">
                <a:latin typeface="Cambria" pitchFamily="18" charset="0"/>
              </a:rPr>
              <a:t> (</a:t>
            </a:r>
            <a:r>
              <a:rPr lang="en-US" sz="2800" b="1" i="1" dirty="0" smtClean="0">
                <a:latin typeface="Cambria" pitchFamily="18" charset="0"/>
              </a:rPr>
              <a:t>suffering inflicted because of our relationship with Christ</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famine</a:t>
            </a:r>
            <a:r>
              <a:rPr lang="en-US" sz="2800" b="1" dirty="0" smtClean="0">
                <a:latin typeface="Cambria" pitchFamily="18" charset="0"/>
              </a:rPr>
              <a:t> (</a:t>
            </a:r>
            <a:r>
              <a:rPr lang="en-US" sz="2800" b="1" i="1" dirty="0" smtClean="0">
                <a:latin typeface="Cambria" pitchFamily="18" charset="0"/>
              </a:rPr>
              <a:t>hunger</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nakedness</a:t>
            </a:r>
            <a:r>
              <a:rPr lang="en-US" sz="2800" b="1" dirty="0" smtClean="0">
                <a:latin typeface="Cambria" pitchFamily="18" charset="0"/>
              </a:rPr>
              <a:t> (</a:t>
            </a:r>
            <a:r>
              <a:rPr lang="en-US" sz="2800" b="1" i="1" dirty="0" smtClean="0">
                <a:latin typeface="Cambria" pitchFamily="18" charset="0"/>
              </a:rPr>
              <a:t>shame</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peril</a:t>
            </a:r>
            <a:r>
              <a:rPr lang="en-US" sz="2800" b="1" dirty="0" smtClean="0">
                <a:latin typeface="Cambria" pitchFamily="18" charset="0"/>
              </a:rPr>
              <a:t> (</a:t>
            </a:r>
            <a:r>
              <a:rPr lang="en-US" sz="2800" b="1" i="1" dirty="0" smtClean="0">
                <a:latin typeface="Cambria" pitchFamily="18" charset="0"/>
              </a:rPr>
              <a:t>general danger</a:t>
            </a:r>
            <a:r>
              <a:rPr lang="en-US" sz="2800" b="1" dirty="0" smtClean="0">
                <a:latin typeface="Cambria" pitchFamily="18" charset="0"/>
              </a:rPr>
              <a:t>), or </a:t>
            </a:r>
            <a:r>
              <a:rPr lang="en-US" sz="2800" b="1" dirty="0" smtClean="0">
                <a:effectLst>
                  <a:outerShdw blurRad="38100" dist="38100" dir="2700000" algn="tl">
                    <a:srgbClr val="000000">
                      <a:alpha val="43137"/>
                    </a:srgbClr>
                  </a:outerShdw>
                </a:effectLst>
                <a:latin typeface="Cambria" pitchFamily="18" charset="0"/>
              </a:rPr>
              <a:t>sword</a:t>
            </a:r>
            <a:r>
              <a:rPr lang="en-US" sz="2800" b="1" dirty="0" smtClean="0">
                <a:latin typeface="Cambria" pitchFamily="18" charset="0"/>
              </a:rPr>
              <a:t> (</a:t>
            </a:r>
            <a:r>
              <a:rPr lang="en-US" sz="2800" b="1" i="1" dirty="0" smtClean="0">
                <a:latin typeface="Cambria" pitchFamily="18" charset="0"/>
              </a:rPr>
              <a:t>threats of death</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things – stated in increasing intensity – do not separate Christians from Christ.  Instead they are part of the </a:t>
            </a:r>
            <a:r>
              <a:rPr lang="en-US" sz="2800" b="1" i="1" dirty="0" smtClean="0">
                <a:effectLst>
                  <a:outerShdw blurRad="38100" dist="38100" dir="2700000" algn="tl">
                    <a:srgbClr val="000000">
                      <a:alpha val="43137"/>
                    </a:srgbClr>
                  </a:outerShdw>
                </a:effectLst>
                <a:latin typeface="Cambria" pitchFamily="18" charset="0"/>
              </a:rPr>
              <a:t>“all things”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8:28</a:t>
            </a:r>
            <a:r>
              <a:rPr lang="en-US" sz="2800" b="1" dirty="0" smtClean="0">
                <a:latin typeface="Cambria" pitchFamily="18" charset="0"/>
              </a:rPr>
              <a:t>) God uses to bring them to conformity to His Son.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Then Paul quoted </a:t>
            </a:r>
            <a:r>
              <a:rPr lang="en-US" sz="2800" b="1" dirty="0" smtClean="0">
                <a:effectLst>
                  <a:outerShdw blurRad="38100" dist="38100" dir="2700000" algn="tl">
                    <a:srgbClr val="000000">
                      <a:alpha val="43137"/>
                    </a:srgbClr>
                  </a:outerShdw>
                </a:effectLst>
                <a:latin typeface="Cambria" pitchFamily="18" charset="0"/>
              </a:rPr>
              <a:t>Psalm</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44:22</a:t>
            </a:r>
            <a:r>
              <a:rPr lang="en-US" sz="2800" b="1" dirty="0" smtClean="0">
                <a:latin typeface="Cambria" pitchFamily="18" charset="0"/>
              </a:rPr>
              <a:t> (</a:t>
            </a:r>
            <a:r>
              <a:rPr lang="en-US" sz="2800" b="1" i="1" dirty="0" smtClean="0">
                <a:latin typeface="Cambria" pitchFamily="18" charset="0"/>
              </a:rPr>
              <a:t>“we are killed all the day long”</a:t>
            </a:r>
            <a:r>
              <a:rPr lang="en-US" sz="2800" b="1" dirty="0" smtClean="0">
                <a:latin typeface="Cambria" pitchFamily="18" charset="0"/>
              </a:rPr>
              <a:t>) to remind his readers that in this life the people of God must face much affliction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John 16:33</a:t>
            </a:r>
            <a:r>
              <a:rPr lang="en-US" sz="2800" b="1" dirty="0" smtClean="0">
                <a:latin typeface="Cambria" pitchFamily="18" charset="0"/>
              </a:rPr>
              <a:t>) including even martyrdom for some.  In the early days of the church one or more Christians were </a:t>
            </a:r>
            <a:r>
              <a:rPr lang="en-US" sz="2800" b="1" u="sng" dirty="0" smtClean="0">
                <a:effectLst>
                  <a:outerShdw blurRad="38100" dist="38100" dir="2700000" algn="tl">
                    <a:srgbClr val="000000">
                      <a:alpha val="43137"/>
                    </a:srgbClr>
                  </a:outerShdw>
                </a:effectLst>
                <a:latin typeface="Cambria" pitchFamily="18" charset="0"/>
              </a:rPr>
              <a:t>martyred</a:t>
            </a:r>
            <a:r>
              <a:rPr lang="en-US" sz="2800" b="1" dirty="0" smtClean="0">
                <a:latin typeface="Cambria" pitchFamily="18" charset="0"/>
              </a:rPr>
              <a:t> every day, or faced the possibility of 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Their persecutors valued Christians’ lives as nothing more than animals to be butchered. All these dangers lose their terror in view of the presence of the One in whom we find ultimate safety.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all these adversities, rather than being separated from Christ’s love, we are more than </a:t>
            </a:r>
            <a:r>
              <a:rPr lang="en-US" sz="2800" b="1" u="sng" dirty="0" smtClean="0">
                <a:effectLst>
                  <a:outerShdw blurRad="38100" dist="38100" dir="2700000" algn="tl">
                    <a:srgbClr val="000000">
                      <a:alpha val="43137"/>
                    </a:srgbClr>
                  </a:outerShdw>
                </a:effectLst>
                <a:latin typeface="Cambria" pitchFamily="18" charset="0"/>
              </a:rPr>
              <a:t>conquerors</a:t>
            </a:r>
            <a:r>
              <a:rPr lang="en-US" sz="2800" b="1" dirty="0" smtClean="0">
                <a:latin typeface="Cambria" pitchFamily="18" charset="0"/>
              </a:rPr>
              <a:t> (</a:t>
            </a:r>
            <a:r>
              <a:rPr lang="en-US" sz="2800" b="1" i="1" dirty="0" smtClean="0">
                <a:latin typeface="Cambria" pitchFamily="18" charset="0"/>
              </a:rPr>
              <a:t>“keep on winning a glorious victory”</a:t>
            </a:r>
            <a:r>
              <a:rPr lang="en-US" sz="2800" b="1" dirty="0" smtClean="0">
                <a:latin typeface="Cambria" pitchFamily="18" charset="0"/>
              </a:rPr>
              <a:t>) through Him who loved us.  Jesus Christ and His love for us enable us to triumph (</a:t>
            </a:r>
            <a:r>
              <a:rPr lang="en-US" sz="2800" b="1" dirty="0" smtClean="0">
                <a:effectLst>
                  <a:outerShdw blurRad="38100" dist="38100" dir="2700000" algn="tl">
                    <a:srgbClr val="000000">
                      <a:alpha val="43137"/>
                    </a:srgbClr>
                  </a:outerShdw>
                </a:effectLst>
                <a:latin typeface="Cambria" pitchFamily="18" charset="0"/>
              </a:rPr>
              <a:t>8:37</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8:35 – 37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8 - 37 conquerors.jpg"/>
          <p:cNvPicPr>
            <a:picLocks noChangeAspect="1"/>
          </p:cNvPicPr>
          <p:nvPr/>
        </p:nvPicPr>
        <p:blipFill>
          <a:blip r:embed="rId2" cstate="print"/>
          <a:stretch>
            <a:fillRect/>
          </a:stretch>
        </p:blipFill>
        <p:spPr>
          <a:xfrm>
            <a:off x="533400" y="990600"/>
            <a:ext cx="8263466" cy="46482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8 - 38-39 text.jpg"/>
          <p:cNvPicPr>
            <a:picLocks noChangeAspect="1"/>
          </p:cNvPicPr>
          <p:nvPr/>
        </p:nvPicPr>
        <p:blipFill>
          <a:blip r:embed="rId3" cstate="print"/>
          <a:srcRect l="1777" t="33764" r="4039" b="9370"/>
          <a:stretch>
            <a:fillRect/>
          </a:stretch>
        </p:blipFill>
        <p:spPr>
          <a:xfrm>
            <a:off x="380999" y="1143000"/>
            <a:ext cx="8455817" cy="5105399"/>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1828800" y="4114800"/>
            <a:ext cx="22860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then ended his discussion on believers’ safety and security in Jesus Christ and the certainty of our sanctification with a positive declaration </a:t>
            </a:r>
            <a:r>
              <a:rPr lang="en-US" sz="2400" b="1" dirty="0" smtClean="0">
                <a:effectLst>
                  <a:outerShdw blurRad="38100" dist="38100" dir="2700000" algn="tl">
                    <a:srgbClr val="000000">
                      <a:alpha val="43137"/>
                    </a:srgbClr>
                  </a:outerShdw>
                </a:effectLst>
                <a:latin typeface="Cambria" pitchFamily="18" charset="0"/>
              </a:rPr>
              <a:t>&gt;</a:t>
            </a:r>
            <a:r>
              <a:rPr lang="en-US" sz="2800" b="1" dirty="0" smtClean="0">
                <a:latin typeface="Cambria" pitchFamily="18" charset="0"/>
              </a:rPr>
              <a:t> </a:t>
            </a:r>
            <a:r>
              <a:rPr lang="en-US" sz="2800" b="1" i="1" dirty="0" smtClean="0">
                <a:latin typeface="Cambria" pitchFamily="18" charset="0"/>
              </a:rPr>
              <a:t>“For I am convinced [persuaded] that nothing can separate us from the love of God which is in Christ Jesus our Lord.”</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Keep in mind, this is God’s love for us, not our love for God (</a:t>
            </a:r>
            <a:r>
              <a:rPr lang="en-US" sz="2800" b="1" i="1" dirty="0" smtClean="0">
                <a:effectLst>
                  <a:outerShdw blurRad="38100" dist="38100" dir="2700000" algn="tl">
                    <a:srgbClr val="000000">
                      <a:alpha val="43137"/>
                    </a:srgbClr>
                  </a:outerShdw>
                </a:effectLst>
                <a:latin typeface="Cambria" pitchFamily="18" charset="0"/>
              </a:rPr>
              <a:t>cf.</a:t>
            </a:r>
            <a:r>
              <a:rPr lang="en-US" sz="2800" b="1" dirty="0" smtClean="0">
                <a:effectLst>
                  <a:outerShdw blurRad="38100" dist="38100" dir="2700000" algn="tl">
                    <a:srgbClr val="000000">
                      <a:alpha val="43137"/>
                    </a:srgbClr>
                  </a:outerShdw>
                </a:effectLst>
                <a:latin typeface="Cambria" pitchFamily="18" charset="0"/>
              </a:rPr>
              <a:t> 8:35</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Next, Paul list </a:t>
            </a:r>
            <a:r>
              <a:rPr lang="en-US" sz="2800" b="1" i="1" u="sng" dirty="0" smtClean="0">
                <a:latin typeface="Cambria" pitchFamily="18" charset="0"/>
              </a:rPr>
              <a:t>ten</a:t>
            </a:r>
            <a:r>
              <a:rPr lang="en-US" sz="2800" b="1" dirty="0" smtClean="0">
                <a:latin typeface="Cambria" pitchFamily="18" charset="0"/>
              </a:rPr>
              <a:t> </a:t>
            </a:r>
            <a:r>
              <a:rPr lang="en-US" sz="2800" b="1" i="1" u="sng" dirty="0" smtClean="0">
                <a:latin typeface="Cambria" pitchFamily="18" charset="0"/>
              </a:rPr>
              <a:t>elements</a:t>
            </a:r>
            <a:r>
              <a:rPr lang="en-US" sz="2800" b="1" dirty="0" smtClean="0">
                <a:latin typeface="Cambria" pitchFamily="18" charset="0"/>
              </a:rPr>
              <a:t> beginning with death, as a follow-on from his previous list of </a:t>
            </a:r>
            <a:r>
              <a:rPr lang="en-US" sz="2800" b="1" i="1" u="sng" dirty="0" smtClean="0">
                <a:latin typeface="Cambria" pitchFamily="18" charset="0"/>
              </a:rPr>
              <a:t>seven</a:t>
            </a:r>
            <a:r>
              <a:rPr lang="en-US" sz="2800" b="1" dirty="0" smtClean="0">
                <a:latin typeface="Cambria" pitchFamily="18" charset="0"/>
              </a:rPr>
              <a:t> </a:t>
            </a:r>
            <a:r>
              <a:rPr lang="en-US" sz="2800" b="1" i="1" u="sng" dirty="0" smtClean="0">
                <a:latin typeface="Cambria" pitchFamily="18" charset="0"/>
              </a:rPr>
              <a:t>situations</a:t>
            </a:r>
            <a:r>
              <a:rPr lang="en-US" sz="2800" b="1" dirty="0" smtClean="0">
                <a:latin typeface="Cambria" pitchFamily="18" charset="0"/>
              </a:rPr>
              <a:t> that ended with death in </a:t>
            </a:r>
            <a:r>
              <a:rPr lang="en-US" sz="2800" b="1" dirty="0" smtClean="0">
                <a:effectLst>
                  <a:outerShdw blurRad="38100" dist="38100" dir="2700000" algn="tl">
                    <a:srgbClr val="000000">
                      <a:alpha val="43137"/>
                    </a:srgbClr>
                  </a:outerShdw>
                </a:effectLst>
                <a:latin typeface="Cambria" pitchFamily="18" charset="0"/>
              </a:rPr>
              <a:t>8:35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elements in God’s universe include the extremes of existence: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extremes of eternity:  (</a:t>
            </a:r>
            <a:r>
              <a:rPr lang="en-US" sz="28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death and (</a:t>
            </a:r>
            <a:r>
              <a:rPr lang="en-US" sz="28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life (in either </a:t>
            </a:r>
            <a:r>
              <a:rPr lang="en-US" sz="2800" b="1" i="1" dirty="0" smtClean="0">
                <a:latin typeface="Cambria" pitchFamily="18" charset="0"/>
              </a:rPr>
              <a:t>death</a:t>
            </a:r>
            <a:r>
              <a:rPr lang="en-US" sz="2800" b="1" dirty="0" smtClean="0">
                <a:latin typeface="Cambria" pitchFamily="18" charset="0"/>
              </a:rPr>
              <a:t> or </a:t>
            </a:r>
            <a:r>
              <a:rPr lang="en-US" sz="2800" b="1" i="1" dirty="0" smtClean="0">
                <a:latin typeface="Cambria" pitchFamily="18" charset="0"/>
              </a:rPr>
              <a:t>life</a:t>
            </a:r>
            <a:r>
              <a:rPr lang="en-US" sz="2800" b="1" dirty="0" smtClean="0">
                <a:latin typeface="Cambria" pitchFamily="18" charset="0"/>
              </a:rPr>
              <a:t>, believers are in God’s presence); </a:t>
            </a:r>
          </a:p>
          <a:p>
            <a:pPr marL="274320" indent="-274320">
              <a:buFont typeface="Arial" pitchFamily="34" charset="0"/>
              <a:buChar char="•"/>
            </a:pPr>
            <a:r>
              <a:rPr lang="en-US" sz="2800" b="1" dirty="0" smtClean="0">
                <a:latin typeface="Cambria" pitchFamily="18" charset="0"/>
              </a:rPr>
              <a:t>The extremes of created spiritual armies:  (</a:t>
            </a:r>
            <a:r>
              <a:rPr lang="en-US" sz="28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angels (angels would not and demons could not undo God’s relationship with His redeemed ones); </a:t>
            </a:r>
          </a:p>
          <a:p>
            <a:pPr marL="274320" indent="-274320">
              <a:buFont typeface="Arial" pitchFamily="34" charset="0"/>
              <a:buChar char="•"/>
            </a:pPr>
            <a:r>
              <a:rPr lang="en-US" sz="2800" b="1" dirty="0" smtClean="0">
                <a:latin typeface="Cambria" pitchFamily="18" charset="0"/>
              </a:rPr>
              <a:t>The spiritual enemies:  (</a:t>
            </a:r>
            <a:r>
              <a:rPr lang="en-US" sz="2800" b="1" dirty="0" smtClean="0">
                <a:effectLst>
                  <a:outerShdw blurRad="38100" dist="38100" dir="2700000" algn="tl">
                    <a:srgbClr val="000000">
                      <a:alpha val="43137"/>
                    </a:srgbClr>
                  </a:outerShdw>
                </a:effectLst>
                <a:latin typeface="Cambria" pitchFamily="18" charset="0"/>
              </a:rPr>
              <a:t>4</a:t>
            </a:r>
            <a:r>
              <a:rPr lang="en-US" sz="2800" b="1" dirty="0" smtClean="0">
                <a:latin typeface="Cambria" pitchFamily="18" charset="0"/>
              </a:rPr>
              <a:t>) principalities (perhaps Satan and his demons;  (</a:t>
            </a:r>
            <a:r>
              <a:rPr lang="en-US" sz="2800" b="1" dirty="0" smtClean="0">
                <a:effectLst>
                  <a:outerShdw blurRad="38100" dist="38100" dir="2700000" algn="tl">
                    <a:srgbClr val="000000">
                      <a:alpha val="43137"/>
                    </a:srgbClr>
                  </a:outerShdw>
                </a:effectLst>
                <a:latin typeface="Cambria" pitchFamily="18" charset="0"/>
              </a:rPr>
              <a:t>5</a:t>
            </a:r>
            <a:r>
              <a:rPr lang="en-US" sz="2800" b="1" dirty="0" smtClean="0">
                <a:latin typeface="Cambria" pitchFamily="18" charset="0"/>
              </a:rPr>
              <a:t>) powers (possibly human governments);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These elements in God’s universe include the extremes of existence: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extremes in time:  (</a:t>
            </a:r>
            <a:r>
              <a:rPr lang="en-US" sz="2800" b="1" dirty="0" smtClean="0">
                <a:effectLst>
                  <a:outerShdw blurRad="38100" dist="38100" dir="2700000" algn="tl">
                    <a:srgbClr val="000000">
                      <a:alpha val="43137"/>
                    </a:srgbClr>
                  </a:outerShdw>
                </a:effectLst>
                <a:latin typeface="Cambria" pitchFamily="18" charset="0"/>
              </a:rPr>
              <a:t>6</a:t>
            </a:r>
            <a:r>
              <a:rPr lang="en-US" sz="2800" b="1" dirty="0" smtClean="0">
                <a:latin typeface="Cambria" pitchFamily="18" charset="0"/>
              </a:rPr>
              <a:t>) the things present and (</a:t>
            </a:r>
            <a:r>
              <a:rPr lang="en-US" sz="2800" b="1" dirty="0" smtClean="0">
                <a:effectLst>
                  <a:outerShdw blurRad="38100" dist="38100" dir="2700000" algn="tl">
                    <a:srgbClr val="000000">
                      <a:alpha val="43137"/>
                    </a:srgbClr>
                  </a:outerShdw>
                </a:effectLst>
                <a:latin typeface="Cambria" pitchFamily="18" charset="0"/>
              </a:rPr>
              <a:t>7</a:t>
            </a:r>
            <a:r>
              <a:rPr lang="en-US" sz="2800" b="1" dirty="0" smtClean="0">
                <a:latin typeface="Cambria" pitchFamily="18" charset="0"/>
              </a:rPr>
              <a:t>) the things to come: nothing known now, or in the unknown time to come);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extremes in space:  (</a:t>
            </a:r>
            <a:r>
              <a:rPr lang="en-US" sz="2800" b="1" dirty="0" smtClean="0">
                <a:effectLst>
                  <a:outerShdw blurRad="38100" dist="38100" dir="2700000" algn="tl">
                    <a:srgbClr val="000000">
                      <a:alpha val="43137"/>
                    </a:srgbClr>
                  </a:outerShdw>
                </a:effectLst>
                <a:latin typeface="Cambria" pitchFamily="18" charset="0"/>
              </a:rPr>
              <a:t>8</a:t>
            </a:r>
            <a:r>
              <a:rPr lang="en-US" sz="2800" b="1" dirty="0" smtClean="0">
                <a:latin typeface="Cambria" pitchFamily="18" charset="0"/>
              </a:rPr>
              <a:t>) height and (</a:t>
            </a:r>
            <a:r>
              <a:rPr lang="en-US" sz="2800" b="1" dirty="0" smtClean="0">
                <a:effectLst>
                  <a:outerShdw blurRad="38100" dist="38100" dir="2700000" algn="tl">
                    <a:srgbClr val="000000">
                      <a:alpha val="43137"/>
                    </a:srgbClr>
                  </a:outerShdw>
                </a:effectLst>
                <a:latin typeface="Cambria" pitchFamily="18" charset="0"/>
              </a:rPr>
              <a:t>9</a:t>
            </a:r>
            <a:r>
              <a:rPr lang="en-US" sz="2800" b="1" dirty="0" smtClean="0">
                <a:latin typeface="Cambria" pitchFamily="18" charset="0"/>
              </a:rPr>
              <a:t>) depth (nothing overhead or underneath can suddenly come swooping down or bubbling up to sever us from God’s love); and (</a:t>
            </a:r>
            <a:r>
              <a:rPr lang="en-US" sz="2800" b="1" dirty="0" smtClean="0">
                <a:effectLst>
                  <a:outerShdw blurRad="38100" dist="38100" dir="2700000" algn="tl">
                    <a:srgbClr val="000000">
                      <a:alpha val="43137"/>
                    </a:srgbClr>
                  </a:outerShdw>
                </a:effectLst>
                <a:latin typeface="Cambria" pitchFamily="18" charset="0"/>
              </a:rPr>
              <a:t>10</a:t>
            </a:r>
            <a:r>
              <a:rPr lang="en-US" sz="2800" b="1" dirty="0" smtClean="0">
                <a:latin typeface="Cambria" pitchFamily="18" charset="0"/>
              </a:rPr>
              <a:t>) nothing in the entire created realm can possibly separate us.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Absolutely nothing in His Creation can thwart His purpose for believers in Christ.   What a climactic way to affirm the certainty of our salvation.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is convinced that neither anything in life nor our archenemy, death, could keep the love of Christ from us.  Christ’s own death and resurrection reveal His power over anything and everything that threatens us in the natural realm.  </a:t>
            </a:r>
          </a:p>
          <a:p>
            <a:pPr marL="274320" indent="-274320">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Furthermore, nothing in the supernatural realm – including angels (elect or fallen) and spiritual forces – can harm us.  God created all things, including everything in the supernatural realm, and He continues to rule over His universe.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God rules over everything in time and space, nothing can subvert His will, which is to bring His people to Himself, cleanse us of sin inside and out, shape us into the image of Christ, restore us to life, and allow us to enjoy “peace with God” forever (</a:t>
            </a:r>
            <a:r>
              <a:rPr lang="en-US" sz="2800" b="1" dirty="0" smtClean="0">
                <a:effectLst>
                  <a:outerShdw blurRad="38100" dist="38100" dir="2700000" algn="tl">
                    <a:srgbClr val="000000">
                      <a:alpha val="43137"/>
                    </a:srgbClr>
                  </a:outerShdw>
                </a:effectLst>
                <a:latin typeface="Cambria" pitchFamily="18" charset="0"/>
              </a:rPr>
              <a:t>5:1</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8:38 – 39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Keep in mind, Paul is </a:t>
            </a:r>
            <a:r>
              <a:rPr lang="en-US" sz="2800" b="1" i="1" u="sng" dirty="0" smtClean="0">
                <a:latin typeface="Cambria" pitchFamily="18" charset="0"/>
              </a:rPr>
              <a:t>not</a:t>
            </a:r>
            <a:r>
              <a:rPr lang="en-US" sz="2800" b="1" dirty="0" smtClean="0">
                <a:latin typeface="Cambria" pitchFamily="18" charset="0"/>
              </a:rPr>
              <a:t> developing a </a:t>
            </a:r>
            <a:r>
              <a:rPr lang="en-US" sz="2800" b="1" i="1" dirty="0" smtClean="0">
                <a:effectLst>
                  <a:outerShdw blurRad="38100" dist="38100" dir="2700000" algn="tl">
                    <a:srgbClr val="000000">
                      <a:alpha val="43137"/>
                    </a:srgbClr>
                  </a:outerShdw>
                </a:effectLst>
                <a:latin typeface="Cambria" pitchFamily="18" charset="0"/>
              </a:rPr>
              <a:t>doctrine of predestination</a:t>
            </a:r>
            <a:r>
              <a:rPr lang="en-US" sz="2800" b="1" dirty="0" smtClean="0">
                <a:latin typeface="Cambria" pitchFamily="18" charset="0"/>
              </a:rPr>
              <a:t> in which he looks upon God as arbitrarily choosing some and rejecting others.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On the contrary, Paul is reflecting on </a:t>
            </a:r>
            <a:r>
              <a:rPr lang="en-US" sz="2800" b="1" i="1" dirty="0" smtClean="0">
                <a:effectLst>
                  <a:outerShdw blurRad="38100" dist="38100" dir="2700000" algn="tl">
                    <a:srgbClr val="000000">
                      <a:alpha val="43137"/>
                    </a:srgbClr>
                  </a:outerShdw>
                </a:effectLst>
                <a:latin typeface="Cambria" pitchFamily="18" charset="0"/>
              </a:rPr>
              <a:t>his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own experience</a:t>
            </a:r>
            <a:r>
              <a:rPr lang="en-US" sz="2800" b="1" dirty="0" smtClean="0">
                <a:latin typeface="Cambria" pitchFamily="18" charset="0"/>
              </a:rPr>
              <a:t> and the experience of other believers, and he sees this in light of God’s eternal purpose.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Paul is saying that </a:t>
            </a:r>
            <a:r>
              <a:rPr lang="en-US" sz="2800" b="1" i="1" dirty="0" smtClean="0">
                <a:effectLst>
                  <a:outerShdw blurRad="38100" dist="38100" dir="2700000" algn="tl">
                    <a:srgbClr val="000000">
                      <a:alpha val="43137"/>
                    </a:srgbClr>
                  </a:outerShdw>
                </a:effectLst>
                <a:latin typeface="Cambria" pitchFamily="18" charset="0"/>
              </a:rPr>
              <a:t>his own salvation</a:t>
            </a:r>
            <a:r>
              <a:rPr lang="en-US" sz="2800" b="1" dirty="0" smtClean="0">
                <a:latin typeface="Cambria" pitchFamily="18" charset="0"/>
              </a:rPr>
              <a:t> and the salvation of others is a result of God’s purpose and of God’s grace; it did not happen by chance, and it was not something that the believer earned by his own merit.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5778" name="Picture 2" descr="Romans 8:38-39 - Nothing Separates Us - Bible Verses To Go"/>
          <p:cNvPicPr>
            <a:picLocks noChangeAspect="1" noChangeArrowheads="1"/>
          </p:cNvPicPr>
          <p:nvPr/>
        </p:nvPicPr>
        <p:blipFill>
          <a:blip r:embed="rId2" cstate="print"/>
          <a:srcRect/>
          <a:stretch>
            <a:fillRect/>
          </a:stretch>
        </p:blipFill>
        <p:spPr bwMode="auto">
          <a:xfrm>
            <a:off x="1066800" y="228600"/>
            <a:ext cx="5105400" cy="63817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diamond(out)">
                                      <p:cBhvr>
                                        <p:cTn id="7" dur="2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7" name="Picture 6" descr="8 - 25 dove3.jpg"/>
          <p:cNvPicPr>
            <a:picLocks noChangeAspect="1"/>
          </p:cNvPicPr>
          <p:nvPr/>
        </p:nvPicPr>
        <p:blipFill>
          <a:blip r:embed="rId3" cstate="print"/>
          <a:stretch>
            <a:fillRect/>
          </a:stretch>
        </p:blipFill>
        <p:spPr>
          <a:xfrm>
            <a:off x="1981201" y="1219200"/>
            <a:ext cx="5257800" cy="34290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828800" y="0"/>
            <a:ext cx="56388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371600" y="6096000"/>
            <a:ext cx="65532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Britannic Bold" pitchFamily="34" charset="0"/>
              </a:rPr>
              <a:t>“Nothing will ever separate you from me …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diamond(out)">
                                      <p:cBhvr>
                                        <p:cTn id="11" dur="2000"/>
                                        <p:tgtEl>
                                          <p:spTgt spid="7"/>
                                        </p:tgtEl>
                                      </p:cBhvr>
                                    </p:animEffect>
                                  </p:childTnLst>
                                </p:cTn>
                              </p:par>
                            </p:childTnLst>
                          </p:cTn>
                        </p:par>
                        <p:par>
                          <p:cTn id="12" fill="hold">
                            <p:stCondLst>
                              <p:cond delay="55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95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19 May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4185761"/>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Chapter 9 again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First lesson:  9:1 – </a:t>
            </a:r>
            <a:r>
              <a:rPr lang="en-US" sz="3600" b="1" dirty="0" smtClean="0">
                <a:solidFill>
                  <a:prstClr val="black"/>
                </a:solidFill>
                <a:effectLst>
                  <a:outerShdw blurRad="38100" dist="38100" dir="2700000" algn="tl">
                    <a:srgbClr val="000000">
                      <a:alpha val="43137"/>
                    </a:srgbClr>
                  </a:outerShdw>
                </a:effectLst>
                <a:latin typeface="Cambria" pitchFamily="18" charset="0"/>
              </a:rPr>
              <a:t>22 </a:t>
            </a:r>
            <a:r>
              <a:rPr lang="en-US" sz="3200" b="1" i="1" dirty="0" smtClean="0">
                <a:solidFill>
                  <a:prstClr val="black"/>
                </a:solidFill>
                <a:effectLst>
                  <a:outerShdw blurRad="38100" dist="38100" dir="2700000" algn="tl">
                    <a:srgbClr val="000000">
                      <a:alpha val="43137"/>
                    </a:srgbClr>
                  </a:outerShdw>
                </a:effectLst>
                <a:latin typeface="Cambria" pitchFamily="18" charset="0"/>
              </a:rPr>
              <a:t>(focus)</a:t>
            </a:r>
            <a:r>
              <a:rPr lang="en-US" sz="3600" b="1" dirty="0" smtClean="0">
                <a:solidFill>
                  <a:prstClr val="black"/>
                </a:solidFill>
                <a:effectLst>
                  <a:outerShdw blurRad="38100" dist="38100" dir="2700000" algn="tl">
                    <a:srgbClr val="000000">
                      <a:alpha val="43137"/>
                    </a:srgbClr>
                  </a:outerShdw>
                </a:effectLst>
                <a:latin typeface="Cambria" pitchFamily="18" charset="0"/>
              </a:rPr>
              <a:t>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Second lesson:  </a:t>
            </a:r>
            <a:r>
              <a:rPr lang="en-US" sz="3600" b="1" dirty="0" smtClean="0">
                <a:solidFill>
                  <a:prstClr val="black"/>
                </a:solidFill>
                <a:effectLst>
                  <a:outerShdw blurRad="38100" dist="38100" dir="2700000" algn="tl">
                    <a:srgbClr val="000000">
                      <a:alpha val="43137"/>
                    </a:srgbClr>
                  </a:outerShdw>
                </a:effectLst>
                <a:latin typeface="Cambria" pitchFamily="18" charset="0"/>
              </a:rPr>
              <a:t>9:23 </a:t>
            </a:r>
            <a:r>
              <a:rPr lang="en-US" sz="3600" b="1" dirty="0" smtClean="0">
                <a:solidFill>
                  <a:prstClr val="black"/>
                </a:solidFill>
                <a:effectLst>
                  <a:outerShdw blurRad="38100" dist="38100" dir="2700000" algn="tl">
                    <a:srgbClr val="000000">
                      <a:alpha val="43137"/>
                    </a:srgbClr>
                  </a:outerShdw>
                </a:effectLst>
                <a:latin typeface="Cambria" pitchFamily="18" charset="0"/>
              </a:rPr>
              <a:t>– 33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8 - 29-30 elected.jpg"/>
          <p:cNvPicPr>
            <a:picLocks noChangeAspect="1"/>
          </p:cNvPicPr>
          <p:nvPr/>
        </p:nvPicPr>
        <p:blipFill>
          <a:blip r:embed="rId2" cstate="print"/>
          <a:srcRect t="6329" b="1266"/>
          <a:stretch>
            <a:fillRect/>
          </a:stretch>
        </p:blipFill>
        <p:spPr>
          <a:xfrm>
            <a:off x="914400" y="171388"/>
            <a:ext cx="7391400" cy="6470552"/>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verb </a:t>
            </a:r>
            <a:r>
              <a:rPr lang="en-US" sz="2800" b="1" i="1" dirty="0" smtClean="0">
                <a:effectLst>
                  <a:outerShdw blurRad="38100" dist="38100" dir="2700000" algn="tl">
                    <a:srgbClr val="000000">
                      <a:alpha val="43137"/>
                    </a:srgbClr>
                  </a:outerShdw>
                </a:effectLst>
                <a:latin typeface="Cambria" pitchFamily="18" charset="0"/>
              </a:rPr>
              <a:t>“already chosen”</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FOREKNEW</a:t>
            </a:r>
            <a:r>
              <a:rPr lang="en-US" sz="2400" b="1" dirty="0" smtClean="0">
                <a:latin typeface="Cambria" pitchFamily="18" charset="0"/>
              </a:rPr>
              <a:t> </a:t>
            </a:r>
            <a:r>
              <a:rPr lang="en-US" sz="2800" b="1" dirty="0" smtClean="0">
                <a:latin typeface="Cambria" pitchFamily="18" charset="0"/>
              </a:rPr>
              <a:t>] means “to know or choose beforehand.”   That is, “those whom God had designated beforehand” or “those whom God had selected out beforehand.”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 </a:t>
            </a:r>
            <a:r>
              <a:rPr lang="en-US" sz="2800" b="1" i="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them, which is to say he knew them intimately even before they were born.  It also convey a thorough knowledge of one person by another.  In fact, it was a common euphemism for sexual intimacy shared between a married couple.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Those God </a:t>
            </a:r>
            <a:r>
              <a:rPr lang="en-US" sz="2800" b="1" i="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in this intimate, active sense does not include everyone.  This has led some to suggest that God deliberately passes over some, electing them to damnation.</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That may be a logical inference, but we must be careful not to take Scripture beyond what it actually says.  This is Paul’s teaching about believers; he wasn’t commenting on nonbelievers at this point.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verb </a:t>
            </a:r>
            <a:r>
              <a:rPr lang="en-US" sz="2800" b="1" i="1" dirty="0" smtClean="0">
                <a:effectLst>
                  <a:outerShdw blurRad="38100" dist="38100" dir="2700000" algn="tl">
                    <a:srgbClr val="000000">
                      <a:alpha val="43137"/>
                    </a:srgbClr>
                  </a:outerShdw>
                </a:effectLst>
                <a:latin typeface="Cambria" pitchFamily="18" charset="0"/>
              </a:rPr>
              <a:t>“set apart”</a:t>
            </a:r>
            <a:r>
              <a:rPr lang="en-US" sz="28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PREDESTINED</a:t>
            </a:r>
            <a:r>
              <a:rPr lang="en-US" sz="2400" b="1" dirty="0" smtClean="0">
                <a:latin typeface="Cambria" pitchFamily="18" charset="0"/>
              </a:rPr>
              <a:t> </a:t>
            </a:r>
            <a:r>
              <a:rPr lang="en-US" sz="2800" b="1" dirty="0" smtClean="0">
                <a:latin typeface="Cambria" pitchFamily="18" charset="0"/>
              </a:rPr>
              <a:t>] means “ordained or fore-ordained.”   By definition “to decide beforehand.”  The distinction between these two verbs is this:  the first verb </a:t>
            </a:r>
            <a:r>
              <a:rPr lang="en-US" sz="2800" b="1" i="1" dirty="0" smtClean="0">
                <a:effectLst>
                  <a:outerShdw blurRad="38100" dist="38100" dir="2700000" algn="tl">
                    <a:srgbClr val="000000">
                      <a:alpha val="43137"/>
                    </a:srgbClr>
                  </a:outerShdw>
                </a:effectLst>
                <a:latin typeface="Cambria" pitchFamily="18" charset="0"/>
              </a:rPr>
              <a:t>(foreknew)</a:t>
            </a:r>
            <a:r>
              <a:rPr lang="en-US" sz="2800" b="1" dirty="0" smtClean="0">
                <a:latin typeface="Cambria" pitchFamily="18" charset="0"/>
              </a:rPr>
              <a:t> points back to God’s choice of these people as his own, while the second verb </a:t>
            </a:r>
            <a:r>
              <a:rPr lang="en-US" sz="2800" b="1" i="1" dirty="0" smtClean="0">
                <a:effectLst>
                  <a:outerShdw blurRad="38100" dist="38100" dir="2700000" algn="tl">
                    <a:srgbClr val="000000">
                      <a:alpha val="43137"/>
                    </a:srgbClr>
                  </a:outerShdw>
                </a:effectLst>
                <a:latin typeface="Cambria" pitchFamily="18" charset="0"/>
              </a:rPr>
              <a:t>(predestinated)</a:t>
            </a:r>
            <a:r>
              <a:rPr lang="en-US" sz="2800" b="1" dirty="0" smtClean="0">
                <a:latin typeface="Cambria" pitchFamily="18" charset="0"/>
              </a:rPr>
              <a:t> indicates that God had in mind a definite goal for those persons whom he had chosen (that is, to become like his Son).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the Lord knew intimately before hand, he appointed in advance to be </a:t>
            </a:r>
            <a:r>
              <a:rPr lang="en-US" sz="2800" b="1" i="1" dirty="0" smtClean="0">
                <a:effectLst>
                  <a:outerShdw blurRad="38100" dist="38100" dir="2700000" algn="tl">
                    <a:srgbClr val="000000">
                      <a:alpha val="43137"/>
                    </a:srgbClr>
                  </a:outerShdw>
                </a:effectLst>
                <a:latin typeface="Cambria" pitchFamily="18" charset="0"/>
              </a:rPr>
              <a:t>conformed</a:t>
            </a:r>
            <a:r>
              <a:rPr lang="en-US" sz="2800" b="1" dirty="0" smtClean="0">
                <a:latin typeface="Cambria" pitchFamily="18" charset="0"/>
              </a:rPr>
              <a:t> (become) like Jesus in their character.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Thus, the one and only Son of God would become, as it were, the eldest brother of all those the Father has adopted.  Although the verb </a:t>
            </a:r>
            <a:r>
              <a:rPr lang="en-US" sz="2800" b="1" i="1" dirty="0" smtClean="0">
                <a:effectLst>
                  <a:outerShdw blurRad="38100" dist="38100" dir="2700000" algn="tl">
                    <a:srgbClr val="000000">
                      <a:alpha val="43137"/>
                    </a:srgbClr>
                  </a:outerShdw>
                </a:effectLst>
                <a:latin typeface="Cambria" pitchFamily="18" charset="0"/>
              </a:rPr>
              <a:t>“predestinated”</a:t>
            </a:r>
            <a:r>
              <a:rPr lang="en-US" sz="2800" b="1" dirty="0" smtClean="0">
                <a:latin typeface="Cambria" pitchFamily="18" charset="0"/>
              </a:rPr>
              <a:t> speaks as though this action was already decided on before history began, the purpose indicated , to become like his Son, can only be accomplished at the end of history.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Those God </a:t>
            </a:r>
            <a:r>
              <a:rPr lang="en-US" sz="2800" b="1" i="1" dirty="0" smtClean="0">
                <a:effectLst>
                  <a:outerShdw blurRad="38100" dist="38100" dir="2700000" algn="tl">
                    <a:srgbClr val="000000">
                      <a:alpha val="43137"/>
                    </a:srgbClr>
                  </a:outerShdw>
                </a:effectLst>
                <a:latin typeface="Cambria" pitchFamily="18" charset="0"/>
              </a:rPr>
              <a:t>predestined</a:t>
            </a:r>
            <a:r>
              <a:rPr lang="en-US" sz="2800" b="1" dirty="0" smtClean="0">
                <a:latin typeface="Cambria" pitchFamily="18" charset="0"/>
              </a:rPr>
              <a:t> are </a:t>
            </a:r>
            <a:r>
              <a:rPr lang="en-US" sz="2800" b="1" i="1" dirty="0" smtClean="0">
                <a:effectLst>
                  <a:outerShdw blurRad="38100" dist="38100" dir="2700000" algn="tl">
                    <a:srgbClr val="000000">
                      <a:alpha val="43137"/>
                    </a:srgbClr>
                  </a:outerShdw>
                </a:effectLst>
                <a:latin typeface="Cambria" pitchFamily="18" charset="0"/>
              </a:rPr>
              <a:t>called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summoned</a:t>
            </a:r>
            <a:r>
              <a:rPr lang="en-US" sz="2800" b="1" dirty="0" smtClean="0">
                <a:latin typeface="Cambria" pitchFamily="18" charset="0"/>
              </a:rPr>
              <a:t>] to believe, and believers are </a:t>
            </a:r>
            <a:r>
              <a:rPr lang="en-US" sz="2800" b="1" i="1" dirty="0" smtClean="0">
                <a:effectLst>
                  <a:outerShdw blurRad="38100" dist="38100" dir="2700000" algn="tl">
                    <a:srgbClr val="000000">
                      <a:alpha val="43137"/>
                    </a:srgbClr>
                  </a:outerShdw>
                </a:effectLst>
                <a:latin typeface="Cambria" pitchFamily="18" charset="0"/>
              </a:rPr>
              <a:t>justified</a:t>
            </a:r>
            <a:r>
              <a:rPr lang="en-US" sz="2800" b="1" dirty="0" smtClean="0">
                <a:latin typeface="Cambria" pitchFamily="18" charset="0"/>
              </a:rPr>
              <a:t>.  Eventually, all believers will be </a:t>
            </a:r>
            <a:r>
              <a:rPr lang="en-US" sz="2800" b="1" i="1" dirty="0" smtClean="0">
                <a:effectLst>
                  <a:outerShdw blurRad="38100" dist="38100" dir="2700000" algn="tl">
                    <a:srgbClr val="000000">
                      <a:alpha val="43137"/>
                    </a:srgbClr>
                  </a:outerShdw>
                </a:effectLst>
                <a:latin typeface="Cambria" pitchFamily="18" charset="0"/>
              </a:rPr>
              <a:t>glorified</a:t>
            </a:r>
            <a:r>
              <a:rPr lang="en-US" sz="2800" b="1" dirty="0" smtClean="0">
                <a:latin typeface="Cambria" pitchFamily="18" charset="0"/>
              </a:rPr>
              <a:t> to be like Christ:  to have both a </a:t>
            </a:r>
            <a:r>
              <a:rPr lang="en-US" sz="2800" b="1" i="1" u="sng" dirty="0" smtClean="0">
                <a:latin typeface="Cambria" pitchFamily="18" charset="0"/>
              </a:rPr>
              <a:t>pure</a:t>
            </a:r>
            <a:r>
              <a:rPr lang="en-US" sz="2800" b="1" dirty="0" smtClean="0">
                <a:latin typeface="Cambria" pitchFamily="18" charset="0"/>
              </a:rPr>
              <a:t> </a:t>
            </a:r>
            <a:r>
              <a:rPr lang="en-US" sz="2800" b="1" i="1" u="sng" dirty="0" smtClean="0">
                <a:latin typeface="Cambria" pitchFamily="18" charset="0"/>
              </a:rPr>
              <a:t>character</a:t>
            </a:r>
            <a:r>
              <a:rPr lang="en-US" sz="2800" b="1" dirty="0" smtClean="0">
                <a:latin typeface="Cambria" pitchFamily="18" charset="0"/>
              </a:rPr>
              <a:t> and possessing the </a:t>
            </a:r>
            <a:r>
              <a:rPr lang="en-US" sz="2800" b="1" i="1" u="sng" dirty="0" smtClean="0">
                <a:latin typeface="Cambria" pitchFamily="18" charset="0"/>
              </a:rPr>
              <a:t>incorruptible</a:t>
            </a:r>
            <a:r>
              <a:rPr lang="en-US" sz="2800" b="1" dirty="0" smtClean="0">
                <a:latin typeface="Cambria" pitchFamily="18" charset="0"/>
              </a:rPr>
              <a:t> </a:t>
            </a:r>
            <a:r>
              <a:rPr lang="en-US" sz="2800" b="1" i="1" u="sng" dirty="0" smtClean="0">
                <a:latin typeface="Cambria" pitchFamily="18" charset="0"/>
              </a:rPr>
              <a:t>body</a:t>
            </a:r>
            <a:r>
              <a:rPr lang="en-US" sz="2800" b="1" dirty="0" smtClean="0">
                <a:latin typeface="Cambria" pitchFamily="18" charset="0"/>
              </a:rPr>
              <a:t> of our own resurrection.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8:29 – 30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2060">
            <a:alpha val="85000"/>
          </a:srgbClr>
        </a:solidFill>
        <a:effectLst/>
      </p:bgPr>
    </p:bg>
    <p:spTree>
      <p:nvGrpSpPr>
        <p:cNvPr id="1" name=""/>
        <p:cNvGrpSpPr/>
        <p:nvPr/>
      </p:nvGrpSpPr>
      <p:grpSpPr>
        <a:xfrm>
          <a:off x="0" y="0"/>
          <a:ext cx="0" cy="0"/>
          <a:chOff x="0" y="0"/>
          <a:chExt cx="0" cy="0"/>
        </a:xfrm>
      </p:grpSpPr>
      <p:pic>
        <p:nvPicPr>
          <p:cNvPr id="3" name="Picture 2" descr="8 - 29-30 foreknew.jpg"/>
          <p:cNvPicPr>
            <a:picLocks noChangeAspect="1"/>
          </p:cNvPicPr>
          <p:nvPr/>
        </p:nvPicPr>
        <p:blipFill>
          <a:blip r:embed="rId2" cstate="print"/>
          <a:stretch>
            <a:fillRect/>
          </a:stretch>
        </p:blipFill>
        <p:spPr>
          <a:xfrm>
            <a:off x="304800" y="1752600"/>
            <a:ext cx="8557152" cy="3124200"/>
          </a:xfrm>
          <a:prstGeom prst="rect">
            <a:avLst/>
          </a:prstGeom>
          <a:ln>
            <a:noFill/>
          </a:ln>
          <a:effectLst>
            <a:outerShdw blurRad="190500" algn="tl" rotWithShape="0">
              <a:srgbClr val="000000">
                <a:alpha val="70000"/>
              </a:srgbClr>
            </a:outerShdw>
          </a:effectLst>
        </p:spPr>
      </p:pic>
      <p:sp>
        <p:nvSpPr>
          <p:cNvPr id="4" name="TextBox 3"/>
          <p:cNvSpPr txBox="1"/>
          <p:nvPr/>
        </p:nvSpPr>
        <p:spPr>
          <a:xfrm>
            <a:off x="2743200" y="762000"/>
            <a:ext cx="3810000"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Georgia" pitchFamily="18" charset="0"/>
              </a:rPr>
              <a:t>Quick Review</a:t>
            </a:r>
            <a:endParaRPr lang="en-US" sz="2800" b="1" dirty="0">
              <a:solidFill>
                <a:srgbClr val="FFFF00"/>
              </a:solidFill>
              <a:effectLst>
                <a:outerShdw blurRad="38100" dist="38100" dir="2700000" algn="tl">
                  <a:srgbClr val="000000">
                    <a:alpha val="43137"/>
                  </a:srgbClr>
                </a:outerShdw>
              </a:effectLst>
              <a:latin typeface="Georgia"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40770</TotalTime>
  <Words>1903</Words>
  <Application>Microsoft Office PowerPoint</Application>
  <PresentationFormat>On-screen Show (4:3)</PresentationFormat>
  <Paragraphs>115</Paragraphs>
  <Slides>32</Slides>
  <Notes>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7157</cp:revision>
  <dcterms:created xsi:type="dcterms:W3CDTF">2016-10-08T19:35:00Z</dcterms:created>
  <dcterms:modified xsi:type="dcterms:W3CDTF">2021-05-23T22:11:59Z</dcterms:modified>
</cp:coreProperties>
</file>