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61"/>
  </p:notesMasterIdLst>
  <p:sldIdLst>
    <p:sldId id="1659" r:id="rId3"/>
    <p:sldId id="2197" r:id="rId4"/>
    <p:sldId id="2262" r:id="rId5"/>
    <p:sldId id="2435" r:id="rId6"/>
    <p:sldId id="2436" r:id="rId7"/>
    <p:sldId id="2437" r:id="rId8"/>
    <p:sldId id="2438" r:id="rId9"/>
    <p:sldId id="2439" r:id="rId10"/>
    <p:sldId id="2440" r:id="rId11"/>
    <p:sldId id="2441" r:id="rId12"/>
    <p:sldId id="2442" r:id="rId13"/>
    <p:sldId id="2434" r:id="rId14"/>
    <p:sldId id="2430" r:id="rId15"/>
    <p:sldId id="2443" r:id="rId16"/>
    <p:sldId id="2483" r:id="rId17"/>
    <p:sldId id="2444" r:id="rId18"/>
    <p:sldId id="2387" r:id="rId19"/>
    <p:sldId id="2445" r:id="rId20"/>
    <p:sldId id="2446" r:id="rId21"/>
    <p:sldId id="2447" r:id="rId22"/>
    <p:sldId id="2448" r:id="rId23"/>
    <p:sldId id="2449" r:id="rId24"/>
    <p:sldId id="2362" r:id="rId25"/>
    <p:sldId id="2450" r:id="rId26"/>
    <p:sldId id="2335" r:id="rId27"/>
    <p:sldId id="2464" r:id="rId28"/>
    <p:sldId id="2465" r:id="rId29"/>
    <p:sldId id="2463" r:id="rId30"/>
    <p:sldId id="2466" r:id="rId31"/>
    <p:sldId id="2395" r:id="rId32"/>
    <p:sldId id="2451" r:id="rId33"/>
    <p:sldId id="2454" r:id="rId34"/>
    <p:sldId id="2481" r:id="rId35"/>
    <p:sldId id="2339" r:id="rId36"/>
    <p:sldId id="2469" r:id="rId37"/>
    <p:sldId id="2467" r:id="rId38"/>
    <p:sldId id="2353" r:id="rId39"/>
    <p:sldId id="2468" r:id="rId40"/>
    <p:sldId id="2480" r:id="rId41"/>
    <p:sldId id="2457" r:id="rId42"/>
    <p:sldId id="2478" r:id="rId43"/>
    <p:sldId id="2458" r:id="rId44"/>
    <p:sldId id="2470" r:id="rId45"/>
    <p:sldId id="2471" r:id="rId46"/>
    <p:sldId id="2472" r:id="rId47"/>
    <p:sldId id="2473" r:id="rId48"/>
    <p:sldId id="2484" r:id="rId49"/>
    <p:sldId id="2482" r:id="rId50"/>
    <p:sldId id="2460" r:id="rId51"/>
    <p:sldId id="2461" r:id="rId52"/>
    <p:sldId id="2474" r:id="rId53"/>
    <p:sldId id="2422" r:id="rId54"/>
    <p:sldId id="2475" r:id="rId55"/>
    <p:sldId id="2476" r:id="rId56"/>
    <p:sldId id="2477" r:id="rId57"/>
    <p:sldId id="2330" r:id="rId58"/>
    <p:sldId id="1888" r:id="rId59"/>
    <p:sldId id="189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58</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5/23/2021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Sovereignty of Predestination</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9:1  – 22</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26 May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19</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The section is clearly difficult because it defies what we would consider logic.  It is here that we learn about predestination and election.  We encounter the disbelief of the Jews and the fate of God’s promises to them.  </a:t>
            </a:r>
          </a:p>
          <a:p>
            <a:pPr marL="274320" indent="-274320">
              <a:spcAft>
                <a:spcPts val="2400"/>
              </a:spcAft>
              <a:buFont typeface="Arial" pitchFamily="34" charset="0"/>
              <a:buChar char="•"/>
            </a:pPr>
            <a:r>
              <a:rPr lang="en-US" sz="2800" b="1" dirty="0" smtClean="0">
                <a:latin typeface="Cambria" pitchFamily="18" charset="0"/>
              </a:rPr>
              <a:t>And we are forced to consider how Gentiles factor into God’s master plan for the world.  But when we allow Paul’s treatise on the sovereignty of God to stand on its own, it’s quite simple to understand.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Therefore, we must accept </a:t>
            </a:r>
            <a:r>
              <a:rPr lang="en-US" sz="2800" b="1" dirty="0" smtClean="0">
                <a:effectLst>
                  <a:outerShdw blurRad="38100" dist="38100" dir="2700000" algn="tl">
                    <a:srgbClr val="000000">
                      <a:alpha val="43137"/>
                    </a:srgbClr>
                  </a:outerShdw>
                </a:effectLst>
                <a:latin typeface="Cambria" pitchFamily="18" charset="0"/>
              </a:rPr>
              <a:t>Romans 9-11</a:t>
            </a:r>
            <a:r>
              <a:rPr lang="en-US" sz="2800" b="1" dirty="0" smtClean="0">
                <a:latin typeface="Cambria" pitchFamily="18" charset="0"/>
              </a:rPr>
              <a:t> like we do the will of God, which often appears contrary to common sense.  In those difficult times, we must learn to trust Him and then, sooner or later, we must surrender to His way.  </a:t>
            </a:r>
          </a:p>
          <a:p>
            <a:pPr marL="274320" indent="-274320">
              <a:spcAft>
                <a:spcPts val="2400"/>
              </a:spcAft>
              <a:buFont typeface="Arial" pitchFamily="34" charset="0"/>
              <a:buChar char="•"/>
            </a:pPr>
            <a:r>
              <a:rPr lang="en-US" sz="2800" b="1" dirty="0" smtClean="0">
                <a:latin typeface="Cambria" pitchFamily="18" charset="0"/>
              </a:rPr>
              <a:t>Then, as our perspective aligns with His and we’re no longer pushed or pulled by circumstances, we inevitably discover that He was right – as always.  So let it be with this section (</a:t>
            </a:r>
            <a:r>
              <a:rPr lang="en-US" sz="2800" b="1" dirty="0" smtClean="0">
                <a:effectLst>
                  <a:outerShdw blurRad="38100" dist="38100" dir="2700000" algn="tl">
                    <a:srgbClr val="000000">
                      <a:alpha val="43137"/>
                    </a:srgbClr>
                  </a:outerShdw>
                </a:effectLst>
                <a:latin typeface="Cambria" pitchFamily="18" charset="0"/>
              </a:rPr>
              <a:t>Romans 9:1 – 11:36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this section, we will examine three facets of God’s nature.  Without too much explanation, we will encounter the </a:t>
            </a:r>
            <a:r>
              <a:rPr lang="en-US" sz="2800" b="1" dirty="0" smtClean="0">
                <a:effectLst>
                  <a:outerShdw blurRad="38100" dist="38100" dir="2700000" algn="tl">
                    <a:srgbClr val="000000">
                      <a:alpha val="43137"/>
                    </a:srgbClr>
                  </a:outerShdw>
                </a:effectLst>
                <a:latin typeface="Cambria" pitchFamily="18" charset="0"/>
              </a:rPr>
              <a:t>“Sovereignty of God”</a:t>
            </a:r>
            <a:r>
              <a:rPr lang="en-US" sz="2800" b="1" dirty="0" smtClean="0">
                <a:latin typeface="Cambria" pitchFamily="18" charset="0"/>
              </a:rPr>
              <a:t> in chapter 9, wrestle with its implications, and ultimately learn to rest in its truth.</a:t>
            </a:r>
          </a:p>
          <a:p>
            <a:pPr marL="274320" indent="-274320">
              <a:spcAft>
                <a:spcPts val="2400"/>
              </a:spcAft>
              <a:buFont typeface="Arial" pitchFamily="34" charset="0"/>
              <a:buChar char="•"/>
            </a:pPr>
            <a:r>
              <a:rPr lang="en-US" sz="2800" b="1" dirty="0" smtClean="0">
                <a:latin typeface="Cambria" pitchFamily="18" charset="0"/>
              </a:rPr>
              <a:t>Then we will consider the </a:t>
            </a:r>
            <a:r>
              <a:rPr lang="en-US" sz="2800" b="1" dirty="0" smtClean="0">
                <a:effectLst>
                  <a:outerShdw blurRad="38100" dist="38100" dir="2700000" algn="tl">
                    <a:srgbClr val="000000">
                      <a:alpha val="43137"/>
                    </a:srgbClr>
                  </a:outerShdw>
                </a:effectLst>
                <a:latin typeface="Cambria" pitchFamily="18" charset="0"/>
              </a:rPr>
              <a:t>“Justice of God”</a:t>
            </a:r>
            <a:r>
              <a:rPr lang="en-US" sz="2800" b="1" dirty="0" smtClean="0">
                <a:latin typeface="Cambria" pitchFamily="18" charset="0"/>
              </a:rPr>
              <a:t> in chapter 10.  We will learn to accept that He does not submit to our notion of fair play; God has all the power, so He is the Judge.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And then we will find comfort in the </a:t>
            </a:r>
            <a:r>
              <a:rPr lang="en-US" sz="2800" b="1" dirty="0" smtClean="0">
                <a:effectLst>
                  <a:outerShdw blurRad="38100" dist="38100" dir="2700000" algn="tl">
                    <a:srgbClr val="000000">
                      <a:alpha val="43137"/>
                    </a:srgbClr>
                  </a:outerShdw>
                </a:effectLst>
                <a:latin typeface="Cambria" pitchFamily="18" charset="0"/>
              </a:rPr>
              <a:t>“Faithfulness of God”</a:t>
            </a:r>
            <a:r>
              <a:rPr lang="en-US" sz="2800" b="1" dirty="0" smtClean="0">
                <a:latin typeface="Cambria" pitchFamily="18" charset="0"/>
              </a:rPr>
              <a:t> in chapter 11.  Where answers fail, we can trust in the unfailing goodness of our Creator and His unsurpassed love for His creatures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and leave it at that.  </a:t>
            </a:r>
          </a:p>
          <a:p>
            <a:pPr marL="274320" indent="-274320">
              <a:spcAft>
                <a:spcPts val="2400"/>
              </a:spcAft>
              <a:buFont typeface="Arial" pitchFamily="34" charset="0"/>
              <a:buChar char="•"/>
            </a:pPr>
            <a:r>
              <a:rPr lang="en-US" sz="2800" b="1" dirty="0" smtClean="0">
                <a:latin typeface="Cambria" pitchFamily="18" charset="0"/>
              </a:rPr>
              <a:t>Make no mistake:  Paul’s letter to the Romans is </a:t>
            </a:r>
            <a:r>
              <a:rPr lang="en-US" sz="2800" b="1" dirty="0" smtClean="0">
                <a:effectLst>
                  <a:outerShdw blurRad="38100" dist="38100" dir="2700000" algn="tl">
                    <a:srgbClr val="000000">
                      <a:alpha val="43137"/>
                    </a:srgbClr>
                  </a:outerShdw>
                </a:effectLst>
                <a:latin typeface="Cambria" pitchFamily="18" charset="0"/>
              </a:rPr>
              <a:t>NOT</a:t>
            </a:r>
            <a:r>
              <a:rPr lang="en-US" sz="2800" b="1" dirty="0" smtClean="0">
                <a:latin typeface="Cambria" pitchFamily="18" charset="0"/>
              </a:rPr>
              <a:t> about our salvation.  His primary subject is the righteousness of God, of which our salvation is a part.  The Lord is pursuing His own</a:t>
            </a:r>
            <a:r>
              <a:rPr lang="en-US" sz="2800" b="1" u="sng" dirty="0" smtClean="0">
                <a:effectLst>
                  <a:outerShdw blurRad="38100" dist="38100" dir="2700000" algn="tl">
                    <a:srgbClr val="000000">
                      <a:alpha val="43137"/>
                    </a:srgbClr>
                  </a:outerShdw>
                </a:effectLst>
                <a:latin typeface="Cambria" pitchFamily="18" charset="0"/>
              </a:rPr>
              <a:t> agenda</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Remember, it is to remove death from the throne of creation and give it to His Son so that the </a:t>
            </a:r>
            <a:r>
              <a:rPr lang="en-US" sz="2800" b="1" i="1" dirty="0" smtClean="0">
                <a:effectLst>
                  <a:outerShdw blurRad="38100" dist="38100" dir="2700000" algn="tl">
                    <a:srgbClr val="000000">
                      <a:alpha val="43137"/>
                    </a:srgbClr>
                  </a:outerShdw>
                </a:effectLst>
                <a:latin typeface="Cambria" pitchFamily="18" charset="0"/>
              </a:rPr>
              <a:t>righteousness of God</a:t>
            </a:r>
            <a:r>
              <a:rPr lang="en-US" sz="2800" b="1" dirty="0" smtClean="0">
                <a:latin typeface="Cambria" pitchFamily="18" charset="0"/>
              </a:rPr>
              <a:t> will rule all things.  And He will do this whether anyone decides to join Him or not.  </a:t>
            </a:r>
          </a:p>
          <a:p>
            <a:pPr marL="274320" indent="-274320">
              <a:spcAft>
                <a:spcPts val="2400"/>
              </a:spcAft>
              <a:buFont typeface="Arial" pitchFamily="34" charset="0"/>
              <a:buChar char="•"/>
            </a:pPr>
            <a:r>
              <a:rPr lang="en-US" sz="2800" b="1" dirty="0" smtClean="0">
                <a:latin typeface="Cambria" pitchFamily="18" charset="0"/>
              </a:rPr>
              <a:t>By the time of Paul’s writing, the majority of Jews had </a:t>
            </a:r>
            <a:r>
              <a:rPr lang="en-US" sz="2800" b="1" u="sng" dirty="0" smtClean="0">
                <a:effectLst>
                  <a:outerShdw blurRad="38100" dist="38100" dir="2700000" algn="tl">
                    <a:srgbClr val="000000">
                      <a:alpha val="43137"/>
                    </a:srgbClr>
                  </a:outerShdw>
                </a:effectLst>
                <a:latin typeface="Cambria" pitchFamily="18" charset="0"/>
              </a:rPr>
              <a:t>rejected</a:t>
            </a:r>
            <a:r>
              <a:rPr lang="en-US" sz="2800" b="1" dirty="0" smtClean="0">
                <a:latin typeface="Cambria" pitchFamily="18" charset="0"/>
              </a:rPr>
              <a:t> Jesus as their Messiah and, in growing numbers, were continuing to reject God’s master plan of salvation.  If God is not faithful to save His covenant people, what kind of assurance do we have as Gentile believers?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JAMES A.E. MACLELLAN: September 2015"/>
          <p:cNvPicPr/>
          <p:nvPr/>
        </p:nvPicPr>
        <p:blipFill>
          <a:blip r:embed="rId2" cstate="print"/>
          <a:srcRect/>
          <a:stretch>
            <a:fillRect/>
          </a:stretch>
        </p:blipFill>
        <p:spPr bwMode="auto">
          <a:xfrm>
            <a:off x="533400" y="838200"/>
            <a:ext cx="8001000" cy="5029200"/>
          </a:xfrm>
          <a:prstGeom prst="rect">
            <a:avLst/>
          </a:prstGeom>
          <a:ln>
            <a:noFill/>
          </a:ln>
          <a:effectLst>
            <a:outerShdw blurRad="190500" algn="tl" rotWithShape="0">
              <a:srgbClr val="000000">
                <a:alpha val="70000"/>
              </a:srgbClr>
            </a:outerShdw>
          </a:effectLst>
        </p:spPr>
      </p:pic>
      <p:sp>
        <p:nvSpPr>
          <p:cNvPr id="3" name="Right Arrow 2"/>
          <p:cNvSpPr/>
          <p:nvPr/>
        </p:nvSpPr>
        <p:spPr>
          <a:xfrm rot="2040000">
            <a:off x="666912" y="1350152"/>
            <a:ext cx="2286000" cy="64008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Jews  believe  God</a:t>
            </a:r>
            <a:endParaRPr lang="en-US" sz="1600" b="1" dirty="0">
              <a:effectLst>
                <a:outerShdw blurRad="38100" dist="38100" dir="2700000" algn="tl">
                  <a:srgbClr val="000000">
                    <a:alpha val="43137"/>
                  </a:srgbClr>
                </a:outerShdw>
              </a:effectLst>
            </a:endParaRPr>
          </a:p>
        </p:txBody>
      </p:sp>
      <p:sp>
        <p:nvSpPr>
          <p:cNvPr id="5" name="Down Arrow 4"/>
          <p:cNvSpPr/>
          <p:nvPr/>
        </p:nvSpPr>
        <p:spPr>
          <a:xfrm rot="2520000">
            <a:off x="7821307" y="682563"/>
            <a:ext cx="640080" cy="2286000"/>
          </a:xfrm>
          <a:prstGeom prst="downArrow">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a:r>
              <a:rPr lang="en-US" sz="1600" dirty="0" smtClean="0">
                <a:solidFill>
                  <a:schemeClr val="tx1"/>
                </a:solidFill>
                <a:effectLst>
                  <a:outerShdw blurRad="38100" dist="38100" dir="2700000" algn="tl">
                    <a:srgbClr val="000000">
                      <a:alpha val="43137"/>
                    </a:srgbClr>
                  </a:outerShdw>
                </a:effectLst>
              </a:rPr>
              <a:t>Gentiles  believe  Jesus</a:t>
            </a:r>
            <a:endParaRPr lang="en-US" sz="1600" dirty="0">
              <a:solidFill>
                <a:schemeClr val="tx1"/>
              </a:solidFill>
              <a:effectLst>
                <a:outerShdw blurRad="38100" dist="38100" dir="2700000" algn="tl">
                  <a:srgbClr val="000000">
                    <a:alpha val="43137"/>
                  </a:srgbClr>
                </a:outerShdw>
              </a:effectLst>
            </a:endParaRPr>
          </a:p>
        </p:txBody>
      </p:sp>
      <p:sp>
        <p:nvSpPr>
          <p:cNvPr id="4" name="Right Arrow 3"/>
          <p:cNvSpPr/>
          <p:nvPr/>
        </p:nvSpPr>
        <p:spPr>
          <a:xfrm rot="-3900000">
            <a:off x="2830507" y="5270726"/>
            <a:ext cx="2286000" cy="64008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Jews  believe  Jesus</a:t>
            </a:r>
            <a:endParaRPr lang="en-US" sz="1600" b="1" dirty="0">
              <a:effectLst>
                <a:outerShdw blurRad="38100" dist="38100" dir="2700000" algn="tl">
                  <a:srgbClr val="000000">
                    <a:alpha val="43137"/>
                  </a:srgbClr>
                </a:outerShdw>
              </a:effectLst>
            </a:endParaRPr>
          </a:p>
        </p:txBody>
      </p:sp>
      <p:sp>
        <p:nvSpPr>
          <p:cNvPr id="7" name="Right Arrow 6"/>
          <p:cNvSpPr/>
          <p:nvPr/>
        </p:nvSpPr>
        <p:spPr>
          <a:xfrm>
            <a:off x="6172200" y="5943600"/>
            <a:ext cx="2286000" cy="64008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effectLst>
                  <a:outerShdw blurRad="38100" dist="38100" dir="2700000" algn="tl">
                    <a:srgbClr val="000000">
                      <a:alpha val="43137"/>
                    </a:srgbClr>
                  </a:outerShdw>
                </a:effectLst>
              </a:rPr>
              <a:t>Gentiles  unsaved</a:t>
            </a:r>
            <a:endParaRPr lang="en-US" sz="16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Paul took this opportunity to address the thorny question of the Jews and their </a:t>
            </a:r>
            <a:r>
              <a:rPr lang="en-US" sz="2800" b="1" u="sng" dirty="0" smtClean="0">
                <a:effectLst>
                  <a:outerShdw blurRad="38100" dist="38100" dir="2700000" algn="tl">
                    <a:srgbClr val="000000">
                      <a:alpha val="43137"/>
                    </a:srgbClr>
                  </a:outerShdw>
                </a:effectLst>
                <a:latin typeface="Cambria" pitchFamily="18" charset="0"/>
              </a:rPr>
              <a:t>rejection</a:t>
            </a:r>
            <a:r>
              <a:rPr lang="en-US" sz="2800" b="1" dirty="0" smtClean="0">
                <a:latin typeface="Cambria" pitchFamily="18" charset="0"/>
              </a:rPr>
              <a:t> of the gospel.  But this is no mere parenthetical aside before resuming his main topic in chapter 12.</a:t>
            </a:r>
          </a:p>
          <a:p>
            <a:pPr marL="274320" indent="-274320">
              <a:spcAft>
                <a:spcPts val="2400"/>
              </a:spcAft>
              <a:buFont typeface="Arial" pitchFamily="34" charset="0"/>
              <a:buChar char="•"/>
            </a:pPr>
            <a:r>
              <a:rPr lang="en-US" sz="2800" b="1" dirty="0" smtClean="0">
                <a:latin typeface="Cambria" pitchFamily="18" charset="0"/>
              </a:rPr>
              <a:t>In many ways, this is the apex of the gospel.  While </a:t>
            </a:r>
            <a:r>
              <a:rPr lang="en-US" sz="2800" b="1" dirty="0" smtClean="0">
                <a:effectLst>
                  <a:outerShdw blurRad="38100" dist="38100" dir="2700000" algn="tl">
                    <a:srgbClr val="000000">
                      <a:alpha val="43137"/>
                    </a:srgbClr>
                  </a:outerShdw>
                </a:effectLst>
                <a:latin typeface="Cambria" pitchFamily="18" charset="0"/>
              </a:rPr>
              <a:t>Romans 8:28-39</a:t>
            </a:r>
            <a:r>
              <a:rPr lang="en-US" sz="2800" b="1" dirty="0" smtClean="0">
                <a:latin typeface="Cambria" pitchFamily="18" charset="0"/>
              </a:rPr>
              <a:t> describes God’s ultimate victory over evil, </a:t>
            </a:r>
            <a:r>
              <a:rPr lang="en-US" sz="2800" b="1" dirty="0" smtClean="0">
                <a:effectLst>
                  <a:outerShdw blurRad="38100" dist="38100" dir="2700000" algn="tl">
                    <a:srgbClr val="000000">
                      <a:alpha val="43137"/>
                    </a:srgbClr>
                  </a:outerShdw>
                </a:effectLst>
                <a:latin typeface="Cambria" pitchFamily="18" charset="0"/>
              </a:rPr>
              <a:t>Romans 9:1-11:36</a:t>
            </a:r>
            <a:r>
              <a:rPr lang="en-US" sz="2800" b="1" dirty="0" smtClean="0">
                <a:latin typeface="Cambria" pitchFamily="18" charset="0"/>
              </a:rPr>
              <a:t> allows us a deeper glimpse into His nature.  And the first attribute we see is His </a:t>
            </a:r>
            <a:r>
              <a:rPr lang="en-US" sz="2800" b="1" u="sng" dirty="0" smtClean="0">
                <a:effectLst>
                  <a:outerShdw blurRad="38100" dist="38100" dir="2700000" algn="tl">
                    <a:srgbClr val="000000">
                      <a:alpha val="43137"/>
                    </a:srgbClr>
                  </a:outerShdw>
                </a:effectLst>
                <a:latin typeface="Cambria" pitchFamily="18" charset="0"/>
              </a:rPr>
              <a:t>sovereignty</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9 - 5 election.jpeg"/>
          <p:cNvPicPr>
            <a:picLocks noChangeAspect="1"/>
          </p:cNvPicPr>
          <p:nvPr/>
        </p:nvPicPr>
        <p:blipFill>
          <a:blip r:embed="rId2" cstate="print"/>
          <a:stretch>
            <a:fillRect/>
          </a:stretch>
        </p:blipFill>
        <p:spPr>
          <a:xfrm>
            <a:off x="381000" y="1295400"/>
            <a:ext cx="8420100" cy="39624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of the Chapter: </a:t>
            </a:r>
          </a:p>
          <a:p>
            <a:pPr marL="274320" indent="-274320">
              <a:spcAft>
                <a:spcPts val="2400"/>
              </a:spcAft>
              <a:buFont typeface="Arial" pitchFamily="34" charset="0"/>
              <a:buChar char="•"/>
            </a:pPr>
            <a:r>
              <a:rPr lang="en-US" sz="2800" b="1" dirty="0" smtClean="0">
                <a:latin typeface="Cambria" pitchFamily="18" charset="0"/>
              </a:rPr>
              <a:t>To appreciate why and how God could choose to reject the nation of Israel (except for a remnant) and accept people from among the Gentiles.</a:t>
            </a:r>
          </a:p>
          <a:p>
            <a:pPr marL="274320" indent="-274320">
              <a:spcAft>
                <a:spcPts val="2400"/>
              </a:spcAft>
              <a:buFont typeface="Arial" pitchFamily="34" charset="0"/>
              <a:buChar char="•"/>
            </a:pPr>
            <a:r>
              <a:rPr lang="en-US" sz="2800" b="1" dirty="0" smtClean="0">
                <a:latin typeface="Cambria" pitchFamily="18" charset="0"/>
              </a:rPr>
              <a:t>Some of Paul’s readers may have received the impression that God’s plan of saving man in Christ apart from the Law (</a:t>
            </a:r>
            <a:r>
              <a:rPr lang="en-US" sz="2800" b="1" dirty="0" smtClean="0">
                <a:effectLst>
                  <a:outerShdw blurRad="38100" dist="38100" dir="2700000" algn="tl">
                    <a:srgbClr val="000000">
                      <a:alpha val="43137"/>
                    </a:srgbClr>
                  </a:outerShdw>
                </a:effectLst>
                <a:latin typeface="Cambria" pitchFamily="18" charset="0"/>
              </a:rPr>
              <a:t>3:21-22</a:t>
            </a:r>
            <a:r>
              <a:rPr lang="en-US" sz="2800" b="1" dirty="0" smtClean="0">
                <a:latin typeface="Cambria" pitchFamily="18" charset="0"/>
              </a:rPr>
              <a:t>) implies that God has rejected His people of Israel and the promises made to them.  In chapters nine through eleven, Paul explains that God has not rejected His people.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of the Chapter: </a:t>
            </a:r>
          </a:p>
          <a:p>
            <a:pPr marL="274320" indent="-274320">
              <a:spcAft>
                <a:spcPts val="2400"/>
              </a:spcAft>
              <a:buFont typeface="Arial" pitchFamily="34" charset="0"/>
              <a:buChar char="•"/>
            </a:pPr>
            <a:r>
              <a:rPr lang="en-US" sz="2800" b="1" dirty="0" smtClean="0">
                <a:latin typeface="Cambria" pitchFamily="18" charset="0"/>
              </a:rPr>
              <a:t>Paul first expresses his own concern for his fellow Israelites (</a:t>
            </a:r>
            <a:r>
              <a:rPr lang="en-US" sz="2800" b="1" dirty="0" smtClean="0">
                <a:effectLst>
                  <a:outerShdw blurRad="38100" dist="38100" dir="2700000" algn="tl">
                    <a:srgbClr val="000000">
                      <a:alpha val="43137"/>
                    </a:srgbClr>
                  </a:outerShdw>
                </a:effectLst>
                <a:latin typeface="Cambria" pitchFamily="18" charset="0"/>
              </a:rPr>
              <a:t>1-2</a:t>
            </a:r>
            <a:r>
              <a:rPr lang="en-US" sz="2800" b="1" dirty="0" smtClean="0">
                <a:latin typeface="Cambria" pitchFamily="18" charset="0"/>
              </a:rPr>
              <a:t>).  If it would do any good, Paul would gladly be condemned in order to save his brethren who had been the recipients of so many blessings (</a:t>
            </a:r>
            <a:r>
              <a:rPr lang="en-US" sz="2800" b="1" dirty="0" smtClean="0">
                <a:effectLst>
                  <a:outerShdw blurRad="38100" dist="38100" dir="2700000" algn="tl">
                    <a:srgbClr val="000000">
                      <a:alpha val="43137"/>
                    </a:srgbClr>
                  </a:outerShdw>
                </a:effectLst>
                <a:latin typeface="Cambria" pitchFamily="18" charset="0"/>
              </a:rPr>
              <a:t>3-5</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But Paul quickly states that God’s promises had not failed.  He reminds them that true Israel is not simply the descendants of Israel, any more than the promises to Abraham were to be carried out through all of Abraham’s descendants just because they are his physical descendants (</a:t>
            </a:r>
            <a:r>
              <a:rPr lang="en-US" sz="2800" b="1" dirty="0" smtClean="0">
                <a:effectLst>
                  <a:outerShdw blurRad="38100" dist="38100" dir="2700000" algn="tl">
                    <a:srgbClr val="000000">
                      <a:alpha val="43137"/>
                    </a:srgbClr>
                  </a:outerShdw>
                </a:effectLst>
                <a:latin typeface="Cambria" pitchFamily="18" charset="0"/>
              </a:rPr>
              <a:t>6-8</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“Sovereignty of Predestination”</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of the Chapter: </a:t>
            </a:r>
          </a:p>
          <a:p>
            <a:pPr marL="274320" indent="-274320">
              <a:spcAft>
                <a:spcPts val="2400"/>
              </a:spcAft>
              <a:buFont typeface="Arial" pitchFamily="34" charset="0"/>
              <a:buChar char="•"/>
            </a:pPr>
            <a:r>
              <a:rPr lang="en-US" sz="2800" b="1" dirty="0" smtClean="0">
                <a:latin typeface="Cambria" pitchFamily="18" charset="0"/>
              </a:rPr>
              <a:t>Rather, it depends upon what God has chosen according to His Divine purpose.  This is illustrated by contrasting what the Scriptures reveal about Isaac and Ishmael, and then about Jacob and Esau (</a:t>
            </a:r>
            <a:r>
              <a:rPr lang="en-US" sz="2800" b="1" dirty="0" smtClean="0">
                <a:effectLst>
                  <a:outerShdw blurRad="38100" dist="38100" dir="2700000" algn="tl">
                    <a:srgbClr val="000000">
                      <a:alpha val="43137"/>
                    </a:srgbClr>
                  </a:outerShdw>
                </a:effectLst>
                <a:latin typeface="Cambria" pitchFamily="18" charset="0"/>
              </a:rPr>
              <a:t>9-13</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That God has made such distinction is illustrated further with the example of Pharaoh, where God chose to show mercy to some while He hardened others, who had already persistently rejected God’s mercy (</a:t>
            </a:r>
            <a:r>
              <a:rPr lang="en-US" sz="2800" b="1" dirty="0" smtClean="0">
                <a:effectLst>
                  <a:outerShdw blurRad="38100" dist="38100" dir="2700000" algn="tl">
                    <a:srgbClr val="000000">
                      <a:alpha val="43137"/>
                    </a:srgbClr>
                  </a:outerShdw>
                </a:effectLst>
                <a:latin typeface="Cambria" pitchFamily="18" charset="0"/>
              </a:rPr>
              <a:t>14-18</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of the Chapter: </a:t>
            </a:r>
          </a:p>
          <a:p>
            <a:pPr marL="274320" indent="-274320">
              <a:spcAft>
                <a:spcPts val="2400"/>
              </a:spcAft>
              <a:buFont typeface="Arial" pitchFamily="34" charset="0"/>
              <a:buChar char="•"/>
            </a:pPr>
            <a:r>
              <a:rPr lang="en-US" sz="2800" b="1" dirty="0" smtClean="0">
                <a:latin typeface="Cambria" pitchFamily="18" charset="0"/>
              </a:rPr>
              <a:t>That God has the right to make such choices is His, just as the potter has over the clay (</a:t>
            </a:r>
            <a:r>
              <a:rPr lang="en-US" sz="2800" b="1" dirty="0" smtClean="0">
                <a:effectLst>
                  <a:outerShdw blurRad="38100" dist="38100" dir="2700000" algn="tl">
                    <a:srgbClr val="000000">
                      <a:alpha val="43137"/>
                    </a:srgbClr>
                  </a:outerShdw>
                </a:effectLst>
                <a:latin typeface="Cambria" pitchFamily="18" charset="0"/>
              </a:rPr>
              <a:t>19-21</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So God chose to endure “vessels of wrath” with much longsuffering, that He might make known His glorious riches to “vessels of mercy” [a point expanded upon further in chapter eleven]          (</a:t>
            </a:r>
            <a:r>
              <a:rPr lang="en-US" sz="2800" b="1" dirty="0" smtClean="0">
                <a:effectLst>
                  <a:outerShdw blurRad="38100" dist="38100" dir="2700000" algn="tl">
                    <a:srgbClr val="000000">
                      <a:alpha val="43137"/>
                    </a:srgbClr>
                  </a:outerShdw>
                </a:effectLst>
                <a:latin typeface="Cambria" pitchFamily="18" charset="0"/>
              </a:rPr>
              <a:t>22-23</a:t>
            </a:r>
            <a:r>
              <a:rPr lang="en-US" sz="2800" b="1" dirty="0" smtClean="0">
                <a:latin typeface="Cambria" pitchFamily="18" charset="0"/>
              </a:rPr>
              <a:t>).  And who are these “vessels of mercy?”  They consist of Gentiles, and a remnant of Israel, as foretold by Hosea and Isaiah (</a:t>
            </a:r>
            <a:r>
              <a:rPr lang="en-US" sz="2800" b="1" dirty="0" smtClean="0">
                <a:effectLst>
                  <a:outerShdw blurRad="38100" dist="38100" dir="2700000" algn="tl">
                    <a:srgbClr val="000000">
                      <a:alpha val="43137"/>
                    </a:srgbClr>
                  </a:outerShdw>
                </a:effectLst>
                <a:latin typeface="Cambria" pitchFamily="18" charset="0"/>
              </a:rPr>
              <a:t>24-29</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of the Chapter: </a:t>
            </a:r>
          </a:p>
          <a:p>
            <a:pPr marL="274320" indent="-274320">
              <a:spcAft>
                <a:spcPts val="2400"/>
              </a:spcAft>
              <a:buFont typeface="Arial" pitchFamily="34" charset="0"/>
              <a:buChar char="•"/>
            </a:pPr>
            <a:r>
              <a:rPr lang="en-US" sz="2800" b="1" dirty="0" smtClean="0">
                <a:latin typeface="Cambria" pitchFamily="18" charset="0"/>
              </a:rPr>
              <a:t>Paul’s conclusion is that God’s words of promise were not just to the fleshly descendants of Abraham (as the Jews would have it), but to the faithful remnant of Israel and to the Gentiles who accepted the righteousness which is by faith.  </a:t>
            </a:r>
          </a:p>
          <a:p>
            <a:pPr marL="274320" indent="-274320">
              <a:spcAft>
                <a:spcPts val="2400"/>
              </a:spcAft>
              <a:buFont typeface="Arial" pitchFamily="34" charset="0"/>
              <a:buChar char="•"/>
            </a:pPr>
            <a:r>
              <a:rPr lang="en-US" sz="2800" b="1" dirty="0" smtClean="0">
                <a:latin typeface="Cambria" pitchFamily="18" charset="0"/>
              </a:rPr>
              <a:t>The only reason any of the Israelites were rejected by God was because of their rejection of the Messiah, even as Isaiah foretold (</a:t>
            </a:r>
            <a:r>
              <a:rPr lang="en-US" sz="2800" b="1" dirty="0" smtClean="0">
                <a:effectLst>
                  <a:outerShdw blurRad="38100" dist="38100" dir="2700000" algn="tl">
                    <a:srgbClr val="000000">
                      <a:alpha val="43137"/>
                    </a:srgbClr>
                  </a:outerShdw>
                </a:effectLst>
                <a:latin typeface="Cambria" pitchFamily="18" charset="0"/>
              </a:rPr>
              <a:t>30-33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3" name="Picture 2" descr="9 - 1 title.jpg"/>
          <p:cNvPicPr>
            <a:picLocks noChangeAspect="1"/>
          </p:cNvPicPr>
          <p:nvPr/>
        </p:nvPicPr>
        <p:blipFill>
          <a:blip r:embed="rId2" cstate="print"/>
          <a:stretch>
            <a:fillRect/>
          </a:stretch>
        </p:blipFill>
        <p:spPr>
          <a:xfrm>
            <a:off x="685800" y="1066800"/>
            <a:ext cx="7857066" cy="4419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553997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For I speak the truth in Christ—I am not lying, my conscience confirms it through the Holy Spirit,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I have great sorrow and unceasing anguish in my heart.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For I could wish that I myself were cursed and cut off from Christ for the sake of my people,  those of my own race,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the people of Israel.  Theirs is the adoption to sonship; theirs the divine glory, the covenants, the receiving of the law, the temple worship and the promises.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Theirs are the patriarchs, and from them is traced the human ancestry of the Messiah, who is God over all, forever praised!  Amen.   </a:t>
            </a:r>
          </a:p>
        </p:txBody>
      </p:sp>
      <p:cxnSp>
        <p:nvCxnSpPr>
          <p:cNvPr id="16" name="Straight Connector 15"/>
          <p:cNvCxnSpPr/>
          <p:nvPr/>
        </p:nvCxnSpPr>
        <p:spPr>
          <a:xfrm>
            <a:off x="1524000" y="42672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124200" y="51054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7391400" y="42672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066800" y="46482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943600" y="46482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315200" y="46482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81000" y="5562600"/>
            <a:ext cx="18288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No one more than Paul wanted the Jews to accept Jesus as the </a:t>
            </a:r>
            <a:r>
              <a:rPr lang="en-US" sz="2800" b="1" dirty="0" smtClean="0">
                <a:effectLst>
                  <a:outerShdw blurRad="38100" dist="38100" dir="2700000" algn="tl">
                    <a:srgbClr val="000000">
                      <a:alpha val="43137"/>
                    </a:srgbClr>
                  </a:outerShdw>
                </a:effectLst>
                <a:latin typeface="Cambria" pitchFamily="18" charset="0"/>
              </a:rPr>
              <a:t>Messiah</a:t>
            </a:r>
            <a:r>
              <a:rPr lang="en-US" sz="2800" b="1" dirty="0" smtClean="0">
                <a:latin typeface="Cambria" pitchFamily="18" charset="0"/>
              </a:rPr>
              <a:t> and to receive the blessings of their covenant.  Paul prayed for this often and with complete confidence that he prayed according to God’s will.  After all, it was certainly God’s plan to fulfill His covenant with Abraham.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Hebrew people were to become God’s prototypical nation, ruled by Him and blessed by Him as a living invitation to submit to Him and receive His grace through faith.  </a:t>
            </a:r>
            <a:r>
              <a:rPr lang="en-US" sz="2800" b="1" i="1" dirty="0" smtClean="0">
                <a:effectLst>
                  <a:outerShdw blurRad="38100" dist="38100" dir="2700000" algn="tl">
                    <a:srgbClr val="000000">
                      <a:alpha val="43137"/>
                    </a:srgbClr>
                  </a:outerShdw>
                </a:effectLst>
                <a:latin typeface="Cambria" pitchFamily="18" charset="0"/>
              </a:rPr>
              <a:t>But they failed!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5</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Even under the rule of David and Solomon, they never came close to claiming all the land that had been promised (</a:t>
            </a:r>
            <a:r>
              <a:rPr lang="en-US" sz="2800" b="1" dirty="0" smtClean="0">
                <a:effectLst>
                  <a:outerShdw blurRad="38100" dist="38100" dir="2700000" algn="tl">
                    <a:srgbClr val="000000">
                      <a:alpha val="43137"/>
                    </a:srgbClr>
                  </a:outerShdw>
                </a:effectLst>
                <a:latin typeface="Cambria" pitchFamily="18" charset="0"/>
              </a:rPr>
              <a:t>Gen 15:18-21</a:t>
            </a:r>
            <a:r>
              <a:rPr lang="en-US" sz="2800" b="1" dirty="0" smtClean="0">
                <a:latin typeface="Cambria" pitchFamily="18" charset="0"/>
              </a:rPr>
              <a:t>).  Paul longed for his Jewish brothers and sisters to be saved.  If only the children of the old covenant could be compelled to embrace the new covenant.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Jews look upon Christianity as </a:t>
            </a:r>
            <a:r>
              <a:rPr lang="en-US" sz="2800" b="1" i="1" dirty="0" smtClean="0">
                <a:effectLst>
                  <a:outerShdw blurRad="38100" dist="38100" dir="2700000" algn="tl">
                    <a:srgbClr val="000000">
                      <a:alpha val="43137"/>
                    </a:srgbClr>
                  </a:outerShdw>
                </a:effectLst>
                <a:latin typeface="Cambria" pitchFamily="18" charset="0"/>
              </a:rPr>
              <a:t>anti-Semitic</a:t>
            </a:r>
            <a:r>
              <a:rPr lang="en-US" sz="2800" b="1" dirty="0" smtClean="0">
                <a:latin typeface="Cambria" pitchFamily="18" charset="0"/>
              </a:rPr>
              <a:t>.  When they hear Jesus is their long–awaited Messiah, the great Savior and Deliverer of Israel, they become highly incensed.  Instead of seeing the gospel as the fulfillment and completion of Judaism, they see it as a </a:t>
            </a:r>
            <a:r>
              <a:rPr lang="en-US" sz="2800" b="1" i="1" dirty="0" smtClean="0">
                <a:effectLst>
                  <a:outerShdw blurRad="38100" dist="38100" dir="2700000" algn="tl">
                    <a:srgbClr val="000000">
                      <a:alpha val="43137"/>
                    </a:srgbClr>
                  </a:outerShdw>
                </a:effectLst>
                <a:latin typeface="Cambria" pitchFamily="18" charset="0"/>
              </a:rPr>
              <a:t>destructive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threat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5</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even goes so far as to say he would instantly take their place in </a:t>
            </a:r>
            <a:r>
              <a:rPr lang="en-US" sz="2800" b="1" u="sng" dirty="0" smtClean="0">
                <a:effectLst>
                  <a:outerShdw blurRad="38100" dist="38100" dir="2700000" algn="tl">
                    <a:srgbClr val="000000">
                      <a:alpha val="43137"/>
                    </a:srgbClr>
                  </a:outerShdw>
                </a:effectLst>
                <a:latin typeface="Cambria" pitchFamily="18" charset="0"/>
              </a:rPr>
              <a:t>torment</a:t>
            </a:r>
            <a:r>
              <a:rPr lang="en-US" sz="2800" b="1" dirty="0" smtClean="0">
                <a:latin typeface="Cambria" pitchFamily="18" charset="0"/>
              </a:rPr>
              <a:t> to see them saved (</a:t>
            </a:r>
            <a:r>
              <a:rPr lang="en-US" sz="2800" b="1" dirty="0" smtClean="0">
                <a:effectLst>
                  <a:outerShdw blurRad="38100" dist="38100" dir="2700000" algn="tl">
                    <a:srgbClr val="000000">
                      <a:alpha val="43137"/>
                    </a:srgbClr>
                  </a:outerShdw>
                </a:effectLst>
                <a:latin typeface="Cambria" pitchFamily="18" charset="0"/>
              </a:rPr>
              <a:t>9:3</a:t>
            </a:r>
            <a:r>
              <a:rPr lang="en-US" sz="2800" b="1" dirty="0" smtClean="0">
                <a:latin typeface="Cambria" pitchFamily="18" charset="0"/>
              </a:rPr>
              <a:t>).  Yet, someone had already taken their place in </a:t>
            </a:r>
            <a:r>
              <a:rPr lang="en-US" sz="2800" b="1" u="sng" dirty="0" smtClean="0">
                <a:effectLst>
                  <a:outerShdw blurRad="38100" dist="38100" dir="2700000" algn="tl">
                    <a:srgbClr val="000000">
                      <a:alpha val="43137"/>
                    </a:srgbClr>
                  </a:outerShdw>
                </a:effectLst>
                <a:latin typeface="Cambria" pitchFamily="18" charset="0"/>
              </a:rPr>
              <a:t>torment</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Jesus, the Messiah</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led Paul to list </a:t>
            </a:r>
            <a:r>
              <a:rPr lang="en-US" sz="2800" b="1" i="1" u="sng" dirty="0" smtClean="0">
                <a:latin typeface="Cambria" pitchFamily="18" charset="0"/>
              </a:rPr>
              <a:t>seven</a:t>
            </a:r>
            <a:r>
              <a:rPr lang="en-US" sz="2800" b="1" i="1" dirty="0" smtClean="0">
                <a:latin typeface="Cambria" pitchFamily="18" charset="0"/>
              </a:rPr>
              <a:t> </a:t>
            </a:r>
            <a:r>
              <a:rPr lang="en-US" sz="2800" b="1" i="1" u="sng" dirty="0" smtClean="0">
                <a:latin typeface="Cambria" pitchFamily="18" charset="0"/>
              </a:rPr>
              <a:t>advantages</a:t>
            </a:r>
            <a:r>
              <a:rPr lang="en-US" sz="2800" b="1" dirty="0" smtClean="0">
                <a:latin typeface="Cambria" pitchFamily="18" charset="0"/>
              </a:rPr>
              <a:t> enjoyed by the Hebrew children of Abraham, none of which compelled the majority of Jews to see the truth: </a:t>
            </a:r>
            <a:r>
              <a:rPr lang="en-US" sz="24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the adoption as sons; </a:t>
            </a:r>
            <a:r>
              <a:rPr lang="en-US" sz="24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the divine glory;        </a:t>
            </a:r>
            <a:r>
              <a:rPr lang="en-US" sz="24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the covenants; </a:t>
            </a:r>
            <a:r>
              <a:rPr lang="en-US" sz="2400" b="1" dirty="0" smtClean="0">
                <a:effectLst>
                  <a:outerShdw blurRad="38100" dist="38100" dir="2700000" algn="tl">
                    <a:srgbClr val="000000">
                      <a:alpha val="43137"/>
                    </a:srgbClr>
                  </a:outerShdw>
                </a:effectLst>
                <a:latin typeface="Cambria" pitchFamily="18" charset="0"/>
              </a:rPr>
              <a:t>[4]</a:t>
            </a:r>
            <a:r>
              <a:rPr lang="en-US" sz="2800" b="1" dirty="0" smtClean="0">
                <a:latin typeface="Cambria" pitchFamily="18" charset="0"/>
              </a:rPr>
              <a:t> the receiving of the Law;         </a:t>
            </a:r>
            <a:r>
              <a:rPr lang="en-US" sz="2400" b="1" dirty="0" smtClean="0">
                <a:effectLst>
                  <a:outerShdw blurRad="38100" dist="38100" dir="2700000" algn="tl">
                    <a:srgbClr val="000000">
                      <a:alpha val="43137"/>
                    </a:srgbClr>
                  </a:outerShdw>
                </a:effectLst>
                <a:latin typeface="Cambria" pitchFamily="18" charset="0"/>
              </a:rPr>
              <a:t>[5]</a:t>
            </a:r>
            <a:r>
              <a:rPr lang="en-US" sz="2800" b="1" dirty="0" smtClean="0">
                <a:latin typeface="Cambria" pitchFamily="18" charset="0"/>
              </a:rPr>
              <a:t> the temple worship; </a:t>
            </a:r>
            <a:r>
              <a:rPr lang="en-US" sz="2400" b="1" dirty="0" smtClean="0">
                <a:effectLst>
                  <a:outerShdw blurRad="38100" dist="38100" dir="2700000" algn="tl">
                    <a:srgbClr val="000000">
                      <a:alpha val="43137"/>
                    </a:srgbClr>
                  </a:outerShdw>
                </a:effectLst>
                <a:latin typeface="Cambria" pitchFamily="18" charset="0"/>
              </a:rPr>
              <a:t>[6]</a:t>
            </a:r>
            <a:r>
              <a:rPr lang="en-US" sz="2800" b="1" dirty="0" smtClean="0">
                <a:latin typeface="Cambria" pitchFamily="18" charset="0"/>
              </a:rPr>
              <a:t> the promise of the Messiah; and </a:t>
            </a:r>
            <a:r>
              <a:rPr lang="en-US" sz="2400" b="1" dirty="0" smtClean="0">
                <a:effectLst>
                  <a:outerShdw blurRad="38100" dist="38100" dir="2700000" algn="tl">
                    <a:srgbClr val="000000">
                      <a:alpha val="43137"/>
                    </a:srgbClr>
                  </a:outerShdw>
                </a:effectLst>
                <a:latin typeface="Cambria" pitchFamily="18" charset="0"/>
              </a:rPr>
              <a:t>[7]</a:t>
            </a:r>
            <a:r>
              <a:rPr lang="en-US" sz="2800" b="1" dirty="0" smtClean="0">
                <a:latin typeface="Cambria" pitchFamily="18" charset="0"/>
              </a:rPr>
              <a:t> the patriarchs.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5</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4" name="Picture 3" descr="9 - 5 title.jpg"/>
          <p:cNvPicPr>
            <a:picLocks noChangeAspect="1"/>
          </p:cNvPicPr>
          <p:nvPr/>
        </p:nvPicPr>
        <p:blipFill>
          <a:blip r:embed="rId2" cstate="print"/>
          <a:stretch>
            <a:fillRect/>
          </a:stretch>
        </p:blipFill>
        <p:spPr>
          <a:xfrm>
            <a:off x="228600" y="228600"/>
            <a:ext cx="8534400" cy="6400800"/>
          </a:xfrm>
          <a:prstGeom prst="rect">
            <a:avLst/>
          </a:prstGeom>
        </p:spPr>
      </p:pic>
      <p:cxnSp>
        <p:nvCxnSpPr>
          <p:cNvPr id="5" name="Straight Connector 4"/>
          <p:cNvCxnSpPr/>
          <p:nvPr/>
        </p:nvCxnSpPr>
        <p:spPr>
          <a:xfrm>
            <a:off x="2743200" y="3733800"/>
            <a:ext cx="1188720" cy="0"/>
          </a:xfrm>
          <a:prstGeom prst="line">
            <a:avLst/>
          </a:prstGeom>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600200" y="4191000"/>
            <a:ext cx="1188720"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3581400" y="4572000"/>
            <a:ext cx="1280160" cy="0"/>
          </a:xfrm>
          <a:prstGeom prst="line">
            <a:avLst/>
          </a:prstGeom>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6096000" y="4572000"/>
            <a:ext cx="365760" cy="0"/>
          </a:xfrm>
          <a:prstGeom prst="line">
            <a:avLst/>
          </a:prstGeom>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895600" y="5029200"/>
            <a:ext cx="822960" cy="0"/>
          </a:xfrm>
          <a:prstGeom prst="line">
            <a:avLst/>
          </a:prstGeom>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419600" y="5029200"/>
            <a:ext cx="118872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143000" y="5486400"/>
            <a:ext cx="914400"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10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100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These </a:t>
            </a:r>
            <a:r>
              <a:rPr lang="en-US" sz="2800" b="1" i="1" u="sng" dirty="0" smtClean="0">
                <a:latin typeface="Cambria" pitchFamily="18" charset="0"/>
              </a:rPr>
              <a:t>seven</a:t>
            </a:r>
            <a:r>
              <a:rPr lang="en-US" sz="2800" b="1" dirty="0" smtClean="0">
                <a:latin typeface="Cambria" pitchFamily="18" charset="0"/>
              </a:rPr>
              <a:t> </a:t>
            </a:r>
            <a:r>
              <a:rPr lang="en-US" sz="2800" b="1" i="1" u="sng" dirty="0" smtClean="0">
                <a:latin typeface="Cambria" pitchFamily="18" charset="0"/>
              </a:rPr>
              <a:t>advantages</a:t>
            </a:r>
            <a:r>
              <a:rPr lang="en-US" sz="2800" b="1" dirty="0" smtClean="0">
                <a:latin typeface="Cambria" pitchFamily="18" charset="0"/>
              </a:rPr>
              <a:t> illustrate God’s perpetual faithfulness compared to Israel’s long history of stubborn rebellion.  This quick inventory of Israel’s blessings and privilege underscores their lack of excuse for failing to believe.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unbelieving majority ignored the mountain of evidence before them and chose not to trust God, proving that their unbelief is a moral issue, not an intellectual one.  Israel turned their unique relationship with God into an idol – supposing heritage, </a:t>
            </a:r>
            <a:r>
              <a:rPr lang="en-US" sz="2800" b="1" i="1" dirty="0" smtClean="0">
                <a:effectLst>
                  <a:outerShdw blurRad="38100" dist="38100" dir="2700000" algn="tl">
                    <a:srgbClr val="000000">
                      <a:alpha val="43137"/>
                    </a:srgbClr>
                  </a:outerShdw>
                </a:effectLst>
                <a:latin typeface="Cambria" pitchFamily="18" charset="0"/>
              </a:rPr>
              <a:t>not faith</a:t>
            </a:r>
            <a:r>
              <a:rPr lang="en-US" sz="2800" b="1" dirty="0" smtClean="0">
                <a:latin typeface="Cambria" pitchFamily="18" charset="0"/>
              </a:rPr>
              <a:t>, would save them.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5</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this section, we will examine the Majesty of God (</a:t>
            </a:r>
            <a:r>
              <a:rPr lang="en-US" sz="2800" b="1" dirty="0" smtClean="0">
                <a:effectLst>
                  <a:outerShdw blurRad="38100" dist="38100" dir="2700000" algn="tl">
                    <a:srgbClr val="000000">
                      <a:alpha val="43137"/>
                    </a:srgbClr>
                  </a:outerShdw>
                </a:effectLst>
                <a:latin typeface="Cambria" pitchFamily="18" charset="0"/>
              </a:rPr>
              <a:t>9:1 – 11:36</a:t>
            </a:r>
            <a:r>
              <a:rPr lang="en-US" sz="2800" b="1" dirty="0" smtClean="0">
                <a:latin typeface="Cambria" pitchFamily="18" charset="0"/>
              </a:rPr>
              <a:t>).  The almighty Creator of the universe has not hidden Himself from His creatures.  His handiwork offers compelling evidence that the world was crafted by an intelligent mind.</a:t>
            </a:r>
          </a:p>
          <a:p>
            <a:pPr marL="274320" indent="-274320">
              <a:spcAft>
                <a:spcPts val="2400"/>
              </a:spcAft>
              <a:buFont typeface="Arial" pitchFamily="34" charset="0"/>
              <a:buChar char="•"/>
            </a:pPr>
            <a:r>
              <a:rPr lang="en-US" sz="2800" b="1" dirty="0" smtClean="0">
                <a:latin typeface="Cambria" pitchFamily="18" charset="0"/>
              </a:rPr>
              <a:t>Unfortunately, sin has dulled the senses of humanity so that, despite our instinct to look heavenward for a Creator, it takes more than a minor miracle for us to see Him.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descr="9 - 5 fathers.jpg"/>
          <p:cNvPicPr>
            <a:picLocks noChangeAspect="1"/>
          </p:cNvPicPr>
          <p:nvPr/>
        </p:nvPicPr>
        <p:blipFill>
          <a:blip r:embed="rId2" cstate="print"/>
          <a:srcRect b="3703"/>
          <a:stretch>
            <a:fillRect/>
          </a:stretch>
        </p:blipFill>
        <p:spPr>
          <a:xfrm>
            <a:off x="533400" y="304800"/>
            <a:ext cx="8229600" cy="6172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9:6 – 13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51090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It is not as though God’s word had failed.  For not all who are descended from Israel are Israel.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Nor because they are his descendants are they all Abraham’s children.  On the contrary, “It is through Isaac that your offspring will be reckoned.”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In other words, it is not the children by physical descent who are God’s children, but it is the children of the promise who are regarded as Abraham’s offspring.  </a:t>
            </a:r>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For this was how the promise was stated: “At the appointed time I will return, and Sarah will have a son.”    </a:t>
            </a:r>
          </a:p>
        </p:txBody>
      </p:sp>
      <p:cxnSp>
        <p:nvCxnSpPr>
          <p:cNvPr id="15" name="Straight Connector 14"/>
          <p:cNvCxnSpPr/>
          <p:nvPr/>
        </p:nvCxnSpPr>
        <p:spPr>
          <a:xfrm>
            <a:off x="6553200" y="20574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57200" y="29718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810000" y="46482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9:6 – 13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66800"/>
            <a:ext cx="850392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Not only that, but Rebecca’s children were conceived at the same time by our father Isaac.  </a:t>
            </a:r>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Yet, before the twins were born or had done anything good or bad — in order that God’s purpose in election might stand: </a:t>
            </a:r>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not by works but by him who calls—she was told, “The older will serve the younger.”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Just as it is written: “Jacob I loved, but Esau I hated.”    </a:t>
            </a:r>
          </a:p>
        </p:txBody>
      </p:sp>
      <p:cxnSp>
        <p:nvCxnSpPr>
          <p:cNvPr id="15" name="Straight Connector 14"/>
          <p:cNvCxnSpPr/>
          <p:nvPr/>
        </p:nvCxnSpPr>
        <p:spPr>
          <a:xfrm>
            <a:off x="3048000" y="25146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286000" y="33528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524000" y="4648200"/>
            <a:ext cx="25603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3" name="Picture 2" descr="9 - 13 title2.jpg"/>
          <p:cNvPicPr>
            <a:picLocks noChangeAspect="1"/>
          </p:cNvPicPr>
          <p:nvPr/>
        </p:nvPicPr>
        <p:blipFill>
          <a:blip r:embed="rId2" cstate="print"/>
          <a:stretch>
            <a:fillRect/>
          </a:stretch>
        </p:blipFill>
        <p:spPr>
          <a:xfrm>
            <a:off x="381000" y="1143000"/>
            <a:ext cx="8406582"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true nature of Israel is defined by the </a:t>
            </a:r>
            <a:r>
              <a:rPr lang="en-US" sz="2800" b="1" i="1" dirty="0" smtClean="0">
                <a:effectLst>
                  <a:outerShdw blurRad="38100" dist="38100" dir="2700000" algn="tl">
                    <a:srgbClr val="000000">
                      <a:alpha val="43137"/>
                    </a:srgbClr>
                  </a:outerShdw>
                </a:effectLst>
                <a:latin typeface="Cambria" pitchFamily="18" charset="0"/>
              </a:rPr>
              <a:t>sovereign choice</a:t>
            </a:r>
            <a:r>
              <a:rPr lang="en-US" sz="2800" b="1" dirty="0" smtClean="0">
                <a:latin typeface="Cambria" pitchFamily="18" charset="0"/>
              </a:rPr>
              <a:t> of God, and is represented by the </a:t>
            </a:r>
            <a:r>
              <a:rPr lang="en-US" sz="2800" b="1" u="sng" dirty="0" smtClean="0">
                <a:effectLst>
                  <a:outerShdw blurRad="38100" dist="38100" dir="2700000" algn="tl">
                    <a:srgbClr val="000000">
                      <a:alpha val="43137"/>
                    </a:srgbClr>
                  </a:outerShdw>
                </a:effectLst>
                <a:latin typeface="Cambria" pitchFamily="18" charset="0"/>
              </a:rPr>
              <a:t>minority</a:t>
            </a:r>
            <a:r>
              <a:rPr lang="en-US" sz="2800" b="1" dirty="0" smtClean="0">
                <a:latin typeface="Cambria" pitchFamily="18" charset="0"/>
              </a:rPr>
              <a:t> of its total population.  Throughout Hebrew history, the </a:t>
            </a:r>
            <a:r>
              <a:rPr lang="en-US" sz="2800" b="1" dirty="0" smtClean="0">
                <a:effectLst>
                  <a:outerShdw blurRad="38100" dist="38100" dir="2700000" algn="tl">
                    <a:srgbClr val="000000">
                      <a:alpha val="43137"/>
                    </a:srgbClr>
                  </a:outerShdw>
                </a:effectLst>
                <a:latin typeface="Cambria" pitchFamily="18" charset="0"/>
              </a:rPr>
              <a:t>“true Israel”</a:t>
            </a:r>
            <a:r>
              <a:rPr lang="en-US" sz="2800" b="1" dirty="0" smtClean="0">
                <a:latin typeface="Cambria" pitchFamily="18" charset="0"/>
              </a:rPr>
              <a:t> was more often identified with a </a:t>
            </a:r>
            <a:r>
              <a:rPr lang="en-US" sz="2800" b="1" u="sng" dirty="0" smtClean="0">
                <a:effectLst>
                  <a:outerShdw blurRad="38100" dist="38100" dir="2700000" algn="tl">
                    <a:srgbClr val="000000">
                      <a:alpha val="43137"/>
                    </a:srgbClr>
                  </a:outerShdw>
                </a:effectLst>
                <a:latin typeface="Cambria" pitchFamily="18" charset="0"/>
              </a:rPr>
              <a:t>remnant</a:t>
            </a:r>
            <a:r>
              <a:rPr lang="en-US" sz="2800" b="1" dirty="0" smtClean="0">
                <a:latin typeface="Cambria" pitchFamily="18" charset="0"/>
              </a:rPr>
              <a:t>, a numerical minority.</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this </a:t>
            </a:r>
            <a:r>
              <a:rPr lang="en-US" sz="2800" b="1" i="1" dirty="0" smtClean="0">
                <a:effectLst>
                  <a:outerShdw blurRad="38100" dist="38100" dir="2700000" algn="tl">
                    <a:srgbClr val="000000">
                      <a:alpha val="43137"/>
                    </a:srgbClr>
                  </a:outerShdw>
                </a:effectLst>
                <a:latin typeface="Cambria" pitchFamily="18" charset="0"/>
              </a:rPr>
              <a:t>sovereign choice</a:t>
            </a:r>
            <a:r>
              <a:rPr lang="en-US" sz="2800" b="1" dirty="0" smtClean="0">
                <a:latin typeface="Cambria" pitchFamily="18" charset="0"/>
              </a:rPr>
              <a:t> of God may disregard human customs or preferences.  To illustrate, Paul points to </a:t>
            </a:r>
            <a:r>
              <a:rPr lang="en-US" sz="2800" b="1" i="1" u="sng" dirty="0" smtClean="0">
                <a:latin typeface="Cambria" pitchFamily="18" charset="0"/>
              </a:rPr>
              <a:t>two</a:t>
            </a:r>
            <a:r>
              <a:rPr lang="en-US" sz="2800" b="1" i="1" dirty="0" smtClean="0">
                <a:latin typeface="Cambria" pitchFamily="18" charset="0"/>
              </a:rPr>
              <a:t> </a:t>
            </a:r>
            <a:r>
              <a:rPr lang="en-US" sz="2800" b="1" i="1" u="sng" dirty="0" smtClean="0">
                <a:latin typeface="Cambria" pitchFamily="18" charset="0"/>
              </a:rPr>
              <a:t>pivotal</a:t>
            </a:r>
            <a:r>
              <a:rPr lang="en-US" sz="2800" b="1" i="1" dirty="0" smtClean="0">
                <a:latin typeface="Cambria" pitchFamily="18" charset="0"/>
              </a:rPr>
              <a:t> </a:t>
            </a:r>
            <a:r>
              <a:rPr lang="en-US" sz="2800" b="1" i="1" u="sng" dirty="0" smtClean="0">
                <a:latin typeface="Cambria" pitchFamily="18" charset="0"/>
              </a:rPr>
              <a:t>moments</a:t>
            </a:r>
            <a:r>
              <a:rPr lang="en-US" sz="2800" b="1" dirty="0" smtClean="0">
                <a:latin typeface="Cambria" pitchFamily="18" charset="0"/>
              </a:rPr>
              <a:t> in Israel’s history.  </a:t>
            </a: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Abraham had sons other than </a:t>
            </a:r>
            <a:r>
              <a:rPr lang="en-US" sz="2800" b="1" dirty="0" smtClean="0">
                <a:effectLst>
                  <a:outerShdw blurRad="38100" dist="38100" dir="2700000" algn="tl">
                    <a:srgbClr val="000000">
                      <a:alpha val="43137"/>
                    </a:srgbClr>
                  </a:outerShdw>
                </a:effectLst>
                <a:latin typeface="Cambria" pitchFamily="18" charset="0"/>
              </a:rPr>
              <a:t>Isaac</a:t>
            </a:r>
            <a:r>
              <a:rPr lang="en-US" sz="2800" b="1" dirty="0" smtClean="0">
                <a:latin typeface="Cambria" pitchFamily="18" charset="0"/>
              </a:rPr>
              <a:t>.  He fathered </a:t>
            </a:r>
            <a:r>
              <a:rPr lang="en-US" sz="2800" b="1" dirty="0" smtClean="0">
                <a:effectLst>
                  <a:outerShdw blurRad="38100" dist="38100" dir="2700000" algn="tl">
                    <a:srgbClr val="000000">
                      <a:alpha val="43137"/>
                    </a:srgbClr>
                  </a:outerShdw>
                </a:effectLst>
                <a:latin typeface="Cambria" pitchFamily="18" charset="0"/>
              </a:rPr>
              <a:t>Ishmael</a:t>
            </a:r>
            <a:r>
              <a:rPr lang="en-US" sz="2800" b="1" dirty="0" smtClean="0">
                <a:latin typeface="Cambria" pitchFamily="18" charset="0"/>
              </a:rPr>
              <a:t> through Hagar, Sarah’s handmaid (</a:t>
            </a:r>
            <a:r>
              <a:rPr lang="en-US" sz="2800" b="1" dirty="0" smtClean="0">
                <a:effectLst>
                  <a:outerShdw blurRad="38100" dist="38100" dir="2700000" algn="tl">
                    <a:srgbClr val="000000">
                      <a:alpha val="43137"/>
                    </a:srgbClr>
                  </a:outerShdw>
                </a:effectLst>
                <a:latin typeface="Cambria" pitchFamily="18" charset="0"/>
              </a:rPr>
              <a:t>Gen 16</a:t>
            </a:r>
            <a:r>
              <a:rPr lang="en-US" sz="2800" b="1" dirty="0" smtClean="0">
                <a:latin typeface="Cambria" pitchFamily="18" charset="0"/>
              </a:rPr>
              <a:t>).  In all, Abraham fathered no fewer than six males (</a:t>
            </a:r>
            <a:r>
              <a:rPr lang="en-US" sz="2800" b="1" dirty="0" smtClean="0">
                <a:effectLst>
                  <a:outerShdw blurRad="38100" dist="38100" dir="2700000" algn="tl">
                    <a:srgbClr val="000000">
                      <a:alpha val="43137"/>
                    </a:srgbClr>
                  </a:outerShdw>
                </a:effectLst>
                <a:latin typeface="Cambria" pitchFamily="18" charset="0"/>
              </a:rPr>
              <a:t>Gen 25:1-2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9:6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Yet, God limited His covenant with Abraham to the man’s offspring through </a:t>
            </a:r>
            <a:r>
              <a:rPr lang="en-US" sz="2800" b="1" dirty="0" smtClean="0">
                <a:effectLst>
                  <a:outerShdw blurRad="38100" dist="38100" dir="2700000" algn="tl">
                    <a:srgbClr val="000000">
                      <a:alpha val="43137"/>
                    </a:srgbClr>
                  </a:outerShdw>
                </a:effectLst>
                <a:latin typeface="Cambria" pitchFamily="18" charset="0"/>
              </a:rPr>
              <a:t>Sarah</a:t>
            </a:r>
            <a:r>
              <a:rPr lang="en-US" sz="2800" b="1" dirty="0" smtClean="0">
                <a:latin typeface="Cambria" pitchFamily="18" charset="0"/>
              </a:rPr>
              <a:t> alone.  </a:t>
            </a:r>
            <a:r>
              <a:rPr lang="en-US" sz="2800" b="1" dirty="0" smtClean="0">
                <a:effectLst>
                  <a:outerShdw blurRad="38100" dist="38100" dir="2700000" algn="tl">
                    <a:srgbClr val="000000">
                      <a:alpha val="43137"/>
                    </a:srgbClr>
                  </a:outerShdw>
                </a:effectLst>
                <a:latin typeface="Cambria" pitchFamily="18" charset="0"/>
              </a:rPr>
              <a:t>Why?</a:t>
            </a:r>
            <a:r>
              <a:rPr lang="en-US" sz="2800" b="1" dirty="0" smtClean="0">
                <a:latin typeface="Cambria" pitchFamily="18" charset="0"/>
              </a:rPr>
              <a:t>  Put bluntly, because God decided it would be this way.   God sovereignly chose </a:t>
            </a:r>
            <a:r>
              <a:rPr lang="en-US" sz="2800" b="1" dirty="0" smtClean="0">
                <a:effectLst>
                  <a:outerShdw blurRad="38100" dist="38100" dir="2700000" algn="tl">
                    <a:srgbClr val="000000">
                      <a:alpha val="43137"/>
                    </a:srgbClr>
                  </a:outerShdw>
                </a:effectLst>
                <a:latin typeface="Cambria" pitchFamily="18" charset="0"/>
              </a:rPr>
              <a:t>Isaac</a:t>
            </a:r>
            <a:r>
              <a:rPr lang="en-US" sz="2800" b="1" dirty="0" smtClean="0">
                <a:latin typeface="Cambria" pitchFamily="18" charset="0"/>
              </a:rPr>
              <a:t> to be the bearer of the covenant.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Isaac</a:t>
            </a:r>
            <a:r>
              <a:rPr lang="en-US" sz="2800" b="1" dirty="0" smtClean="0">
                <a:latin typeface="Cambria" pitchFamily="18" charset="0"/>
              </a:rPr>
              <a:t> fathered more than one son – twins, in fact.  The custom was for the firstborn male to receive a double portion of the inheritance and to succeed his father as the patriarchal leader of the clan.  </a:t>
            </a:r>
            <a:r>
              <a:rPr lang="en-US" sz="2800" b="1" dirty="0" smtClean="0">
                <a:effectLst>
                  <a:outerShdw blurRad="38100" dist="38100" dir="2700000" algn="tl">
                    <a:srgbClr val="000000">
                      <a:alpha val="43137"/>
                    </a:srgbClr>
                  </a:outerShdw>
                </a:effectLst>
                <a:latin typeface="Cambria" pitchFamily="18" charset="0"/>
              </a:rPr>
              <a:t>Esau</a:t>
            </a:r>
            <a:r>
              <a:rPr lang="en-US" sz="2800" b="1" dirty="0" smtClean="0">
                <a:latin typeface="Cambria" pitchFamily="18" charset="0"/>
              </a:rPr>
              <a:t> was the oldest, yet before the twins were born, the Lord told their mother, </a:t>
            </a:r>
            <a:r>
              <a:rPr lang="en-US" sz="2800" b="1" i="1" dirty="0" smtClean="0">
                <a:latin typeface="Cambria" pitchFamily="18" charset="0"/>
              </a:rPr>
              <a:t>“The older shall serve younger”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 25:23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9:6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This was no mere prediction.  This was the </a:t>
            </a:r>
            <a:r>
              <a:rPr lang="en-US" sz="2800" b="1" i="1" dirty="0" smtClean="0">
                <a:effectLst>
                  <a:outerShdw blurRad="38100" dist="38100" dir="2700000" algn="tl">
                    <a:srgbClr val="000000">
                      <a:alpha val="43137"/>
                    </a:srgbClr>
                  </a:outerShdw>
                </a:effectLst>
                <a:latin typeface="Cambria" pitchFamily="18" charset="0"/>
              </a:rPr>
              <a:t>sovereign choice</a:t>
            </a:r>
            <a:r>
              <a:rPr lang="en-US" sz="2800" b="1" dirty="0" smtClean="0">
                <a:latin typeface="Cambria" pitchFamily="18" charset="0"/>
              </a:rPr>
              <a:t> of God that, contrary to custom, the younger boy would carry the covenant of Abraham as his </a:t>
            </a:r>
            <a:r>
              <a:rPr lang="en-US" sz="2800" b="1" i="1" dirty="0" smtClean="0">
                <a:effectLst>
                  <a:outerShdw blurRad="38100" dist="38100" dir="2700000" algn="tl">
                    <a:srgbClr val="000000">
                      <a:alpha val="43137"/>
                    </a:srgbClr>
                  </a:outerShdw>
                </a:effectLst>
                <a:latin typeface="Cambria" pitchFamily="18" charset="0"/>
              </a:rPr>
              <a:t>descendant</a:t>
            </a:r>
            <a:r>
              <a:rPr lang="en-US" sz="2800" b="1" dirty="0" smtClean="0">
                <a:latin typeface="Cambria" pitchFamily="18" charset="0"/>
              </a:rPr>
              <a:t> (Greek: </a:t>
            </a:r>
            <a:r>
              <a:rPr lang="en-US" sz="2800" b="1" i="1" dirty="0" smtClean="0">
                <a:effectLst>
                  <a:outerShdw blurRad="38100" dist="38100" dir="2700000" algn="tl">
                    <a:srgbClr val="000000">
                      <a:alpha val="43137"/>
                    </a:srgbClr>
                  </a:outerShdw>
                </a:effectLst>
                <a:latin typeface="Cambria" pitchFamily="18" charset="0"/>
              </a:rPr>
              <a:t>sperma</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Paul’s illustration corrects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misconceptions</a:t>
            </a:r>
            <a:r>
              <a:rPr lang="en-US" sz="2800" b="1" dirty="0" smtClean="0">
                <a:latin typeface="Cambria" pitchFamily="18" charset="0"/>
              </a:rPr>
              <a:t> about God’s covenant with Abraham: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one cannot claim its promises merely because he or she carries Abraham’s </a:t>
            </a:r>
            <a:r>
              <a:rPr lang="en-US" sz="2800" b="1" dirty="0" smtClean="0">
                <a:effectLst>
                  <a:outerShdw blurRad="38100" dist="38100" dir="2700000" algn="tl">
                    <a:srgbClr val="000000">
                      <a:alpha val="43137"/>
                    </a:srgbClr>
                  </a:outerShdw>
                </a:effectLst>
                <a:latin typeface="Cambria" pitchFamily="18" charset="0"/>
              </a:rPr>
              <a:t>DNA</a:t>
            </a:r>
            <a:r>
              <a:rPr lang="en-US" sz="2800" b="1" dirty="0" smtClean="0">
                <a:latin typeface="Cambria" pitchFamily="18" charset="0"/>
              </a:rPr>
              <a:t>.  Of Abraham’s many sons – no fewer than eight – only one could claim the legitimate right to the blessing.</a:t>
            </a:r>
            <a:endParaRPr lang="en-US" sz="32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9:6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9 - 11 title.jpg"/>
          <p:cNvPicPr>
            <a:picLocks noChangeAspect="1"/>
          </p:cNvPicPr>
          <p:nvPr/>
        </p:nvPicPr>
        <p:blipFill>
          <a:blip r:embed="rId2" cstate="print"/>
          <a:srcRect b="3780"/>
          <a:stretch>
            <a:fillRect/>
          </a:stretch>
        </p:blipFill>
        <p:spPr>
          <a:xfrm>
            <a:off x="609600" y="609600"/>
            <a:ext cx="7848600" cy="566393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only one receives the blessing by virtue of God’s choice, not on the basis of merit and not by right of custom (which is the choice of men).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Eventually, </a:t>
            </a:r>
            <a:r>
              <a:rPr lang="en-US" sz="2800" b="1" dirty="0" smtClean="0">
                <a:effectLst>
                  <a:outerShdw blurRad="38100" dist="38100" dir="2700000" algn="tl">
                    <a:srgbClr val="000000">
                      <a:alpha val="43137"/>
                    </a:srgbClr>
                  </a:outerShdw>
                </a:effectLst>
                <a:latin typeface="Cambria" pitchFamily="18" charset="0"/>
              </a:rPr>
              <a:t>Jacob</a:t>
            </a:r>
            <a:r>
              <a:rPr lang="en-US" sz="2800" b="1" dirty="0" smtClean="0">
                <a:latin typeface="Cambria" pitchFamily="18" charset="0"/>
              </a:rPr>
              <a:t> received the blessing instead of his older brother, </a:t>
            </a:r>
            <a:r>
              <a:rPr lang="en-US" sz="2800" b="1" dirty="0" smtClean="0">
                <a:effectLst>
                  <a:outerShdw blurRad="38100" dist="38100" dir="2700000" algn="tl">
                    <a:srgbClr val="000000">
                      <a:alpha val="43137"/>
                    </a:srgbClr>
                  </a:outerShdw>
                </a:effectLst>
                <a:latin typeface="Cambria" pitchFamily="18" charset="0"/>
              </a:rPr>
              <a:t>Esau</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Why?</a:t>
            </a:r>
            <a:r>
              <a:rPr lang="en-US" sz="2800" b="1" dirty="0" smtClean="0">
                <a:latin typeface="Cambria" pitchFamily="18" charset="0"/>
              </a:rPr>
              <a:t>  Again, because that’s the way God chose it to be, </a:t>
            </a:r>
            <a:r>
              <a:rPr lang="en-US" sz="2800" b="1" i="1" dirty="0" smtClean="0">
                <a:latin typeface="Cambria" pitchFamily="18" charset="0"/>
              </a:rPr>
              <a:t>“Jacob I loved, but Esau I hated”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Mal 1:2-3</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God’s “</a:t>
            </a:r>
            <a:r>
              <a:rPr lang="en-US" sz="2800" b="1"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for Jacob was revealed in His choice of Jacob and God’s “</a:t>
            </a:r>
            <a:r>
              <a:rPr lang="en-US" sz="2800" b="1" dirty="0" smtClean="0">
                <a:effectLst>
                  <a:outerShdw blurRad="38100" dist="38100" dir="2700000" algn="tl">
                    <a:srgbClr val="000000">
                      <a:alpha val="43137"/>
                    </a:srgbClr>
                  </a:outerShdw>
                </a:effectLst>
                <a:latin typeface="Cambria" pitchFamily="18" charset="0"/>
              </a:rPr>
              <a:t>hatred</a:t>
            </a:r>
            <a:r>
              <a:rPr lang="en-US" sz="2800" b="1" dirty="0" smtClean="0">
                <a:latin typeface="Cambria" pitchFamily="18" charset="0"/>
              </a:rPr>
              <a:t>” for Esau was seen in His rejecting Esau for the line of promise.  Hatred in this sense is relative to a </a:t>
            </a:r>
            <a:r>
              <a:rPr lang="en-US" sz="2800" b="1" i="1" dirty="0" smtClean="0">
                <a:effectLst>
                  <a:outerShdw blurRad="38100" dist="38100" dir="2700000" algn="tl">
                    <a:srgbClr val="000000">
                      <a:alpha val="43137"/>
                    </a:srgbClr>
                  </a:outerShdw>
                </a:effectLst>
                <a:latin typeface="Cambria" pitchFamily="18" charset="0"/>
              </a:rPr>
              <a:t>higher choice</a:t>
            </a:r>
            <a:r>
              <a:rPr lang="en-US" sz="2800" b="1" dirty="0" smtClean="0">
                <a:latin typeface="Cambria" pitchFamily="18" charset="0"/>
              </a:rPr>
              <a:t>.      </a:t>
            </a:r>
            <a:endParaRPr lang="en-US" sz="32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9:6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9 - 13 title.jpg"/>
          <p:cNvPicPr>
            <a:picLocks noChangeAspect="1"/>
          </p:cNvPicPr>
          <p:nvPr/>
        </p:nvPicPr>
        <p:blipFill>
          <a:blip r:embed="rId2" cstate="print"/>
          <a:stretch>
            <a:fillRect/>
          </a:stretch>
        </p:blipFill>
        <p:spPr>
          <a:xfrm>
            <a:off x="1981200" y="914400"/>
            <a:ext cx="5105400" cy="486122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A more powerful instinct is to replace Him with things of our own making.  In ancient days, we replaced Him with things we dug out of the ground and whittled into one grotesque shape or another.</a:t>
            </a:r>
          </a:p>
          <a:p>
            <a:pPr marL="274320" indent="-274320">
              <a:spcAft>
                <a:spcPts val="2400"/>
              </a:spcAft>
              <a:buFont typeface="Arial" pitchFamily="34" charset="0"/>
              <a:buChar char="•"/>
            </a:pPr>
            <a:r>
              <a:rPr lang="en-US" sz="2800" b="1" dirty="0" smtClean="0">
                <a:latin typeface="Cambria" pitchFamily="18" charset="0"/>
              </a:rPr>
              <a:t>Now we prefer idols of amore theoretical kind, like something from-nothing scientific myths and vain philosophies that celebrate the unlimited potential of human evolution.  No matter.  They are, like their predecessors, substitute gods inspiring false hope.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9:14 – 18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66800"/>
            <a:ext cx="8503920" cy="51090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What then shall we say?  Is God unjust?  Not at all!  </a:t>
            </a:r>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For he says to Moses, “I will have mercy on whom I have mercy, and I will have compassion on whom I have compassion.”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It does not, therefore, depend on human desire or effort, but on God’s mercy.  </a:t>
            </a:r>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For Scripture says to Pharaoh: “I raised you up for this very purpose, that I might display my power in you and that my name might be proclaimed in all the earth.”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Therefore God has mercy on whom he wants to have mercy, and he hardens whom he wants to harden.  </a:t>
            </a:r>
          </a:p>
        </p:txBody>
      </p:sp>
      <p:cxnSp>
        <p:nvCxnSpPr>
          <p:cNvPr id="15" name="Straight Connector 14"/>
          <p:cNvCxnSpPr/>
          <p:nvPr/>
        </p:nvCxnSpPr>
        <p:spPr>
          <a:xfrm>
            <a:off x="6781800" y="20574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6248400" y="2514600"/>
            <a:ext cx="19202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990600" y="59436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9 - 15 title.jpg"/>
          <p:cNvPicPr>
            <a:picLocks noChangeAspect="1"/>
          </p:cNvPicPr>
          <p:nvPr/>
        </p:nvPicPr>
        <p:blipFill>
          <a:blip r:embed="rId2" cstate="print"/>
          <a:stretch>
            <a:fillRect/>
          </a:stretch>
        </p:blipFill>
        <p:spPr>
          <a:xfrm>
            <a:off x="228600" y="1371600"/>
            <a:ext cx="8610600" cy="43053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Here, Paul illustrates the Lord’s right to rule over creation with the story of </a:t>
            </a:r>
            <a:r>
              <a:rPr lang="en-US" sz="2800" b="1" dirty="0" smtClean="0">
                <a:effectLst>
                  <a:outerShdw blurRad="38100" dist="38100" dir="2700000" algn="tl">
                    <a:srgbClr val="000000">
                      <a:alpha val="43137"/>
                    </a:srgbClr>
                  </a:outerShdw>
                </a:effectLst>
                <a:latin typeface="Cambria" pitchFamily="18" charset="0"/>
              </a:rPr>
              <a:t>Moses</a:t>
            </a:r>
            <a:r>
              <a:rPr lang="en-US" sz="2800" b="1" dirty="0" smtClean="0">
                <a:latin typeface="Cambria" pitchFamily="18" charset="0"/>
              </a:rPr>
              <a:t> and his confrontation with the sovereign ruler of Egypt.   Because grace </a:t>
            </a:r>
            <a:r>
              <a:rPr lang="en-US" sz="2800" b="1" i="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is a gift, the giver has the right to offer it or withhold it at will.  Therefore, it cannot be earned through effort.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case of </a:t>
            </a:r>
            <a:r>
              <a:rPr lang="en-US" sz="2800" b="1" dirty="0" smtClean="0">
                <a:effectLst>
                  <a:outerShdw blurRad="38100" dist="38100" dir="2700000" algn="tl">
                    <a:srgbClr val="000000">
                      <a:alpha val="43137"/>
                    </a:srgbClr>
                  </a:outerShdw>
                </a:effectLst>
                <a:latin typeface="Cambria" pitchFamily="18" charset="0"/>
              </a:rPr>
              <a:t>Moses</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Pharaoh</a:t>
            </a:r>
            <a:r>
              <a:rPr lang="en-US" sz="2800" b="1" dirty="0" smtClean="0">
                <a:latin typeface="Cambria" pitchFamily="18" charset="0"/>
              </a:rPr>
              <a:t> is a study in contrasts.  The men began their lives the same.  Both were reared in the pagan household of the Egyptian sovereign.  Both enjoyed a standard of living that far exceeded the mud-pit existence of slaves.  Both were heirs to royal privileges.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9:14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However, their paths diverged when God intervened in the life of one.  Though </a:t>
            </a:r>
            <a:r>
              <a:rPr lang="en-US" sz="2800" b="1" dirty="0" smtClean="0">
                <a:effectLst>
                  <a:outerShdw blurRad="38100" dist="38100" dir="2700000" algn="tl">
                    <a:srgbClr val="000000">
                      <a:alpha val="43137"/>
                    </a:srgbClr>
                  </a:outerShdw>
                </a:effectLst>
                <a:latin typeface="Cambria" pitchFamily="18" charset="0"/>
              </a:rPr>
              <a:t>Moses</a:t>
            </a:r>
            <a:r>
              <a:rPr lang="en-US" sz="2800" b="1" dirty="0" smtClean="0">
                <a:latin typeface="Cambria" pitchFamily="18" charset="0"/>
              </a:rPr>
              <a:t> was guilty of murder, the Lord hid him on the other side of nowhere and devoted the next forty years to transforming </a:t>
            </a:r>
            <a:r>
              <a:rPr lang="en-US" sz="2800" b="1" dirty="0" smtClean="0">
                <a:effectLst>
                  <a:outerShdw blurRad="38100" dist="38100" dir="2700000" algn="tl">
                    <a:srgbClr val="000000">
                      <a:alpha val="43137"/>
                    </a:srgbClr>
                  </a:outerShdw>
                </a:effectLst>
                <a:latin typeface="Cambria" pitchFamily="18" charset="0"/>
              </a:rPr>
              <a:t>Moses</a:t>
            </a:r>
            <a:r>
              <a:rPr lang="en-US" sz="2800" b="1" dirty="0" smtClean="0">
                <a:latin typeface="Cambria" pitchFamily="18" charset="0"/>
              </a:rPr>
              <a:t>’ character.</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Pharaoh</a:t>
            </a:r>
            <a:r>
              <a:rPr lang="en-US" sz="2800" b="1" dirty="0" smtClean="0">
                <a:latin typeface="Cambria" pitchFamily="18" charset="0"/>
              </a:rPr>
              <a:t>, on the other hand, continued his privileged existence in the palace of Egypt and eventually became its sovereign.  He did not endure the humiliation of becoming a fugitive; he did not endure the hardscrabble existence of an itinerant shepherd in a wilderness.  </a:t>
            </a:r>
            <a:r>
              <a:rPr lang="en-US" sz="2800" b="1" dirty="0" smtClean="0">
                <a:effectLst>
                  <a:outerShdw blurRad="38100" dist="38100" dir="2700000" algn="tl">
                    <a:srgbClr val="000000">
                      <a:alpha val="43137"/>
                    </a:srgbClr>
                  </a:outerShdw>
                </a:effectLst>
                <a:latin typeface="Cambria" pitchFamily="18" charset="0"/>
              </a:rPr>
              <a:t>Pharaoh</a:t>
            </a:r>
            <a:r>
              <a:rPr lang="en-US" sz="2800" b="1" dirty="0" smtClean="0">
                <a:latin typeface="Cambria" pitchFamily="18" charset="0"/>
              </a:rPr>
              <a:t> spent forty years living as he had before, a pagan.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9:14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When the proper time arrived for the next stage in God’s redemptive plan, He brought the two men face to face.  </a:t>
            </a:r>
            <a:r>
              <a:rPr lang="en-US" sz="2800" b="1" dirty="0" smtClean="0">
                <a:effectLst>
                  <a:outerShdw blurRad="38100" dist="38100" dir="2700000" algn="tl">
                    <a:srgbClr val="000000">
                      <a:alpha val="43137"/>
                    </a:srgbClr>
                  </a:outerShdw>
                </a:effectLst>
                <a:latin typeface="Cambria" pitchFamily="18" charset="0"/>
              </a:rPr>
              <a:t>Moses</a:t>
            </a:r>
            <a:r>
              <a:rPr lang="en-US" sz="2800" b="1" dirty="0" smtClean="0">
                <a:latin typeface="Cambria" pitchFamily="18" charset="0"/>
              </a:rPr>
              <a:t> demanded the release of the Israelites, but </a:t>
            </a:r>
            <a:r>
              <a:rPr lang="en-US" sz="2800" b="1" dirty="0" smtClean="0">
                <a:effectLst>
                  <a:outerShdw blurRad="38100" dist="38100" dir="2700000" algn="tl">
                    <a:srgbClr val="000000">
                      <a:alpha val="43137"/>
                    </a:srgbClr>
                  </a:outerShdw>
                </a:effectLst>
                <a:latin typeface="Cambria" pitchFamily="18" charset="0"/>
              </a:rPr>
              <a:t>Pharaoh</a:t>
            </a:r>
            <a:r>
              <a:rPr lang="en-US" sz="2800" b="1" dirty="0" smtClean="0">
                <a:latin typeface="Cambria" pitchFamily="18" charset="0"/>
              </a:rPr>
              <a:t> refused, claiming the right of sovereignty over them.</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At that moment, God could have erased Egypt from the face of the earth.  Instead, God responded with a series of afflictions, which gradually increased in severity.  God’s stated purpose: </a:t>
            </a:r>
            <a:r>
              <a:rPr lang="en-US" sz="2800" b="1" i="1" dirty="0" smtClean="0">
                <a:latin typeface="Cambria" pitchFamily="18" charset="0"/>
              </a:rPr>
              <a:t>“To show you My power and in order           to proclaim My name through all the earth”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Exod 9:16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9:14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Pharaoh dedicated himself to evil in direct opposition to God’s redemptive plan.  This was Pharaoh’s personal choice.  He chose evil; God did not choose it for him.  However, the Lord did </a:t>
            </a:r>
            <a:r>
              <a:rPr lang="en-US" sz="2800" b="1" dirty="0" smtClean="0">
                <a:effectLst>
                  <a:outerShdw blurRad="38100" dist="38100" dir="2700000" algn="tl">
                    <a:srgbClr val="000000">
                      <a:alpha val="43137"/>
                    </a:srgbClr>
                  </a:outerShdw>
                </a:effectLst>
                <a:latin typeface="Cambria" pitchFamily="18" charset="0"/>
              </a:rPr>
              <a:t>“harden”</a:t>
            </a:r>
            <a:r>
              <a:rPr lang="en-US" sz="2800" b="1" dirty="0" smtClean="0">
                <a:latin typeface="Cambria" pitchFamily="18" charset="0"/>
              </a:rPr>
              <a:t> him.  That is, solidify his resolve to purse the evil deeply embedded in his heart.  And the Lord was completely righteous in doing so.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does not owe grace </a:t>
            </a:r>
            <a:r>
              <a:rPr lang="en-US" sz="2800" b="1" i="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to anyone.  Therefore, He was no less just to allow Pharaoh to remain in his chosen evil and to suffer the consequences of it.  The Lord turned Pharaoh’s evil into an opportunity to defeat evil.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9:14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That is, God turned Pharaoh’s hardness </a:t>
            </a:r>
            <a:r>
              <a:rPr lang="en-US" sz="2800" b="1" i="1" dirty="0" smtClean="0">
                <a:effectLst>
                  <a:outerShdw blurRad="38100" dist="38100" dir="2700000" algn="tl">
                    <a:srgbClr val="000000">
                      <a:alpha val="43137"/>
                    </a:srgbClr>
                  </a:outerShdw>
                </a:effectLst>
                <a:latin typeface="Cambria" pitchFamily="18" charset="0"/>
              </a:rPr>
              <a:t>(stubbornness)</a:t>
            </a:r>
            <a:r>
              <a:rPr lang="en-US" sz="2800" b="1" dirty="0" smtClean="0">
                <a:latin typeface="Cambria" pitchFamily="18" charset="0"/>
              </a:rPr>
              <a:t> into an opportunity to assert His own sovereign claim over the Israelites and to demonstrate His power to triumph over sin.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recounts the divergent paths taken by Moses and Pharaoh to vindicate the righteous character of God.  </a:t>
            </a:r>
            <a:r>
              <a:rPr lang="en-US" sz="2800" b="1" i="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it demonstrates God’s grace, which gave both men ample opportunity to humble themselves.  </a:t>
            </a:r>
            <a:r>
              <a:rPr lang="en-US" sz="2800" b="1" i="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it demonstrates God’s justice, which responded to each man according to his own choice.  </a:t>
            </a:r>
            <a:r>
              <a:rPr lang="en-US" sz="2800" b="1" u="sng"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belongs to God, but </a:t>
            </a:r>
            <a:r>
              <a:rPr lang="en-US" sz="2800" b="1" u="sng" dirty="0" smtClean="0">
                <a:effectLst>
                  <a:outerShdw blurRad="38100" dist="38100" dir="2700000" algn="tl">
                    <a:srgbClr val="000000">
                      <a:alpha val="43137"/>
                    </a:srgbClr>
                  </a:outerShdw>
                </a:effectLst>
                <a:latin typeface="Cambria" pitchFamily="18" charset="0"/>
              </a:rPr>
              <a:t>condemnation</a:t>
            </a:r>
            <a:r>
              <a:rPr lang="en-US" sz="2800" b="1" dirty="0" smtClean="0">
                <a:latin typeface="Cambria" pitchFamily="18" charset="0"/>
              </a:rPr>
              <a:t> is a personal choice.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9:14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3" name="Picture 2" descr="9 - 17 harden.jpg"/>
          <p:cNvPicPr>
            <a:picLocks noChangeAspect="1"/>
          </p:cNvPicPr>
          <p:nvPr/>
        </p:nvPicPr>
        <p:blipFill>
          <a:blip r:embed="rId2" cstate="print"/>
          <a:stretch>
            <a:fillRect/>
          </a:stretch>
        </p:blipFill>
        <p:spPr>
          <a:xfrm>
            <a:off x="381000" y="1066800"/>
            <a:ext cx="8263467" cy="4648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descr="9 - 17 title.jpg"/>
          <p:cNvPicPr>
            <a:picLocks noChangeAspect="1"/>
          </p:cNvPicPr>
          <p:nvPr/>
        </p:nvPicPr>
        <p:blipFill>
          <a:blip r:embed="rId2" cstate="print"/>
          <a:srcRect t="24217"/>
          <a:stretch>
            <a:fillRect/>
          </a:stretch>
        </p:blipFill>
        <p:spPr>
          <a:xfrm>
            <a:off x="457200" y="762000"/>
            <a:ext cx="8188036" cy="47244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9:19 – 22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66800"/>
            <a:ext cx="8503920" cy="51090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One of you will say to me:  “Then why does God still blame us?  For who is able to resist his will?”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But who are you, a human being, to talk back to God?  “Shall what is formed say to the one who formed it, ‘Why did you make me like this?’”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Does not the potter have the right to make out of the same lump of clay some pottery for special purposes and some for common use?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What if God, although choosing to show his wrath and make his power known, bore with great patience the objects of his wrath—prepared for destruction? </a:t>
            </a:r>
          </a:p>
        </p:txBody>
      </p:sp>
      <p:cxnSp>
        <p:nvCxnSpPr>
          <p:cNvPr id="15" name="Straight Connector 14"/>
          <p:cNvCxnSpPr/>
          <p:nvPr/>
        </p:nvCxnSpPr>
        <p:spPr>
          <a:xfrm>
            <a:off x="5867400" y="20574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343400" y="33528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743200" y="38100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Knowing that revealing Himself through nature would not suffice, the Lord also revealed Himself to humanity in dramatic, miraculous ways.  He spoke audibly to some and visited others in dreams and visions.  </a:t>
            </a:r>
          </a:p>
          <a:p>
            <a:pPr marL="274320" indent="-274320">
              <a:spcAft>
                <a:spcPts val="2400"/>
              </a:spcAft>
              <a:buFont typeface="Arial" pitchFamily="34" charset="0"/>
              <a:buChar char="•"/>
            </a:pPr>
            <a:r>
              <a:rPr lang="en-US" sz="2800" b="1" dirty="0" smtClean="0">
                <a:latin typeface="Cambria" pitchFamily="18" charset="0"/>
              </a:rPr>
              <a:t>He interacted with people in various forms throughout early history and then manifested His special presence among the Israelites in the otherworldly glow of the </a:t>
            </a:r>
            <a:r>
              <a:rPr lang="en-US" sz="2800" b="1" i="1" dirty="0" smtClean="0">
                <a:effectLst>
                  <a:outerShdw blurRad="38100" dist="38100" dir="2700000" algn="tl">
                    <a:srgbClr val="000000">
                      <a:alpha val="43137"/>
                    </a:srgbClr>
                  </a:outerShdw>
                </a:effectLst>
                <a:latin typeface="Cambria" pitchFamily="18" charset="0"/>
              </a:rPr>
              <a:t>“shekinah”</a:t>
            </a:r>
            <a:r>
              <a:rPr lang="en-US" sz="2800" b="1" dirty="0" smtClean="0">
                <a:latin typeface="Cambria" pitchFamily="18" charset="0"/>
              </a:rPr>
              <a:t> above the Ark of the Covenant.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anticipates a common objection to the doctrine of </a:t>
            </a:r>
            <a:r>
              <a:rPr lang="en-US" sz="2800" b="1" u="sng" dirty="0" smtClean="0">
                <a:effectLst>
                  <a:outerShdw blurRad="38100" dist="38100" dir="2700000" algn="tl">
                    <a:srgbClr val="000000">
                      <a:alpha val="43137"/>
                    </a:srgbClr>
                  </a:outerShdw>
                </a:effectLst>
                <a:latin typeface="Cambria" pitchFamily="18" charset="0"/>
              </a:rPr>
              <a:t>predestination</a:t>
            </a:r>
            <a:r>
              <a:rPr lang="en-US" sz="2800" b="1" dirty="0" smtClean="0">
                <a:latin typeface="Cambria" pitchFamily="18" charset="0"/>
              </a:rPr>
              <a:t>.  If God </a:t>
            </a:r>
            <a:r>
              <a:rPr lang="en-US" sz="2800" b="1" dirty="0" smtClean="0">
                <a:effectLst>
                  <a:outerShdw blurRad="38100" dist="38100" dir="2700000" algn="tl">
                    <a:srgbClr val="000000">
                      <a:alpha val="43137"/>
                    </a:srgbClr>
                  </a:outerShdw>
                </a:effectLst>
                <a:latin typeface="Cambria" pitchFamily="18" charset="0"/>
              </a:rPr>
              <a:t>“hardens”</a:t>
            </a:r>
            <a:r>
              <a:rPr lang="en-US" sz="2800" b="1" dirty="0" smtClean="0">
                <a:latin typeface="Cambria" pitchFamily="18" charset="0"/>
              </a:rPr>
              <a:t> someone like He hardened Pharaoh, how can      that person be justly condemned?  Paul responses with a common OT illustration to clarify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points</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a:t>
            </a:r>
            <a:r>
              <a:rPr lang="en-US" sz="2800" b="1" i="1" dirty="0" smtClean="0">
                <a:latin typeface="Cambria" pitchFamily="18" charset="0"/>
              </a:rPr>
              <a:t>because God is sovereign Creator, He has the right to do with His creation whatever He chooses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9:19-21</a:t>
            </a:r>
            <a:r>
              <a:rPr lang="en-US" sz="2800" b="1" dirty="0" smtClean="0">
                <a:latin typeface="Cambria" pitchFamily="18" charset="0"/>
              </a:rPr>
              <a:t>).  Again, God does not answer to humanity any more than He must answer to flowers.  The fact that we have life is grace.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9:19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That we were given a limited amount of autonomy to choose our own fate is grace upon grace.  And having rebelled, both as a race and as individuals, to be given hope of redemption is overwhelming, superabundant grace.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Having confirmed God’s sovereign right to do with His creation as He pleases, Paul continued his line of reasoning with an “if then” statement (</a:t>
            </a:r>
            <a:r>
              <a:rPr lang="en-US" sz="2800" b="1" dirty="0" smtClean="0">
                <a:effectLst>
                  <a:outerShdw blurRad="38100" dist="38100" dir="2700000" algn="tl">
                    <a:srgbClr val="000000">
                      <a:alpha val="43137"/>
                    </a:srgbClr>
                  </a:outerShdw>
                </a:effectLst>
                <a:latin typeface="Cambria" pitchFamily="18" charset="0"/>
              </a:rPr>
              <a:t>9:22-23</a:t>
            </a:r>
            <a:r>
              <a:rPr lang="en-US" sz="2800" b="1" dirty="0" smtClean="0">
                <a:latin typeface="Cambria" pitchFamily="18" charset="0"/>
              </a:rPr>
              <a:t>) – where the </a:t>
            </a:r>
            <a:r>
              <a:rPr lang="en-US" sz="2800" b="1" dirty="0" smtClean="0">
                <a:effectLst>
                  <a:outerShdw blurRad="38100" dist="38100" dir="2700000" algn="tl">
                    <a:srgbClr val="000000">
                      <a:alpha val="43137"/>
                    </a:srgbClr>
                  </a:outerShdw>
                </a:effectLst>
                <a:latin typeface="Cambria" pitchFamily="18" charset="0"/>
              </a:rPr>
              <a:t>“if”</a:t>
            </a:r>
            <a:r>
              <a:rPr lang="en-US" sz="2800" b="1" dirty="0" smtClean="0">
                <a:latin typeface="Cambria" pitchFamily="18" charset="0"/>
              </a:rPr>
              <a:t> is assumed to be true and it supports his second point.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9:19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descr="9 - 21 title.jpeg"/>
          <p:cNvPicPr>
            <a:picLocks noChangeAspect="1"/>
          </p:cNvPicPr>
          <p:nvPr/>
        </p:nvPicPr>
        <p:blipFill>
          <a:blip r:embed="rId2" cstate="print"/>
          <a:srcRect b="8418"/>
          <a:stretch>
            <a:fillRect/>
          </a:stretch>
        </p:blipFill>
        <p:spPr>
          <a:xfrm>
            <a:off x="685800" y="1371600"/>
            <a:ext cx="7691718" cy="3962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a:t>
            </a:r>
            <a:r>
              <a:rPr lang="en-US" sz="2800" b="1" i="1" dirty="0" smtClean="0">
                <a:latin typeface="Cambria" pitchFamily="18" charset="0"/>
              </a:rPr>
              <a:t>we lost our right to complain about poor treatment when we chose to rebel; therefore, anything we receive other than immediate death is mercy</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9:22-23</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People in need of mercy don’t have “rights.”  In the case of </a:t>
            </a:r>
            <a:r>
              <a:rPr lang="en-US" sz="2800" b="1" dirty="0" smtClean="0">
                <a:effectLst>
                  <a:outerShdw blurRad="38100" dist="38100" dir="2700000" algn="tl">
                    <a:srgbClr val="000000">
                      <a:alpha val="43137"/>
                    </a:srgbClr>
                  </a:outerShdw>
                </a:effectLst>
                <a:latin typeface="Cambria" pitchFamily="18" charset="0"/>
              </a:rPr>
              <a:t>Pharaoh</a:t>
            </a:r>
            <a:r>
              <a:rPr lang="en-US" sz="2800" b="1" dirty="0" smtClean="0">
                <a:latin typeface="Cambria" pitchFamily="18" charset="0"/>
              </a:rPr>
              <a:t>, the sovereign of Egypt was given time to enjoy privileges the vast majority of his peers could barely dream of having.  </a:t>
            </a: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He was given no fewer than ten opportunities to repent of his sin.  </a:t>
            </a:r>
            <a:r>
              <a:rPr lang="en-US" sz="2800" b="1" i="1" dirty="0" smtClean="0">
                <a:effectLst>
                  <a:outerShdw blurRad="38100" dist="38100" dir="2700000" algn="tl">
                    <a:srgbClr val="000000">
                      <a:alpha val="43137"/>
                    </a:srgbClr>
                  </a:outerShdw>
                </a:effectLst>
                <a:latin typeface="Cambria" pitchFamily="18" charset="0"/>
              </a:rPr>
              <a:t>Grace upon grace</a:t>
            </a:r>
            <a:r>
              <a:rPr lang="en-US" sz="2800" b="1" dirty="0" smtClean="0">
                <a:latin typeface="Cambria" pitchFamily="18" charset="0"/>
              </a:rPr>
              <a:t>.  If he was extended no more than that, he was still much better off than he deserved.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9:19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Don’t be confused or misled by the phrase </a:t>
            </a:r>
            <a:r>
              <a:rPr lang="en-US" sz="2800" b="1" i="1" dirty="0" smtClean="0">
                <a:latin typeface="Cambria" pitchFamily="18" charset="0"/>
              </a:rPr>
              <a:t>“vessels of wrath prepared for destruction”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9:22</a:t>
            </a:r>
            <a:r>
              <a:rPr lang="en-US" sz="2800" b="1" dirty="0" smtClean="0">
                <a:latin typeface="Cambria" pitchFamily="18" charset="0"/>
              </a:rPr>
              <a:t>).  The Greek verb translated </a:t>
            </a:r>
            <a:r>
              <a:rPr lang="en-US" sz="2800" b="1" dirty="0" smtClean="0">
                <a:effectLst>
                  <a:outerShdw blurRad="38100" dist="38100" dir="2700000" algn="tl">
                    <a:srgbClr val="000000">
                      <a:alpha val="43137"/>
                    </a:srgbClr>
                  </a:outerShdw>
                </a:effectLst>
                <a:latin typeface="Cambria" pitchFamily="18" charset="0"/>
              </a:rPr>
              <a:t>“prepared”</a:t>
            </a:r>
            <a:r>
              <a:rPr lang="en-US" sz="2800" b="1" dirty="0" smtClean="0">
                <a:latin typeface="Cambria" pitchFamily="18" charset="0"/>
              </a:rPr>
              <a:t> can be translated </a:t>
            </a:r>
            <a:r>
              <a:rPr lang="en-US" sz="2800" b="1" i="1" dirty="0" smtClean="0">
                <a:latin typeface="Cambria" pitchFamily="18" charset="0"/>
              </a:rPr>
              <a:t>“vessels of wrath fitted by themselves for destruction.”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Although God has the right to mold clay into anything He chooses, he allowed </a:t>
            </a:r>
            <a:r>
              <a:rPr lang="en-US" sz="2800" b="1" dirty="0" smtClean="0">
                <a:effectLst>
                  <a:outerShdw blurRad="38100" dist="38100" dir="2700000" algn="tl">
                    <a:srgbClr val="000000">
                      <a:alpha val="43137"/>
                    </a:srgbClr>
                  </a:outerShdw>
                </a:effectLst>
                <a:latin typeface="Cambria" pitchFamily="18" charset="0"/>
              </a:rPr>
              <a:t>Pharaoh</a:t>
            </a:r>
            <a:r>
              <a:rPr lang="en-US" sz="2800" b="1" dirty="0" smtClean="0">
                <a:latin typeface="Cambria" pitchFamily="18" charset="0"/>
              </a:rPr>
              <a:t> to choose his own shape; the Lord merely hardened him.  And, out of grace, God did it gradually instead of immediately.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9:19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All of humanity deserves immediate termination, so the fact that we live proves that God has not exercised justice.  He has acted upon His </a:t>
            </a:r>
            <a:r>
              <a:rPr lang="en-US" sz="2800" b="1" i="1" dirty="0" smtClean="0">
                <a:effectLst>
                  <a:outerShdw blurRad="38100" dist="38100" dir="2700000" algn="tl">
                    <a:srgbClr val="000000">
                      <a:alpha val="43137"/>
                    </a:srgbClr>
                  </a:outerShdw>
                </a:effectLst>
                <a:latin typeface="Cambria" pitchFamily="18" charset="0"/>
              </a:rPr>
              <a:t>sovereign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right</a:t>
            </a:r>
            <a:r>
              <a:rPr lang="en-US" sz="2800" b="1" dirty="0" smtClean="0">
                <a:latin typeface="Cambria" pitchFamily="18" charset="0"/>
              </a:rPr>
              <a:t> to withhold justice for a time.  Rather than complaining that some will </a:t>
            </a:r>
            <a:r>
              <a:rPr lang="en-US" sz="2800" b="1" i="1" u="sng" dirty="0" smtClean="0">
                <a:latin typeface="Cambria" pitchFamily="18" charset="0"/>
              </a:rPr>
              <a:t>not</a:t>
            </a:r>
            <a:r>
              <a:rPr lang="en-US" sz="2800" b="1" dirty="0" smtClean="0">
                <a:latin typeface="Cambria" pitchFamily="18" charset="0"/>
              </a:rPr>
              <a:t> be saved, we should see the glass as more than half-full and thank God that </a:t>
            </a:r>
            <a:r>
              <a:rPr lang="en-US" sz="2800" b="1" i="1" u="sng" dirty="0" smtClean="0">
                <a:effectLst>
                  <a:outerShdw blurRad="38100" dist="38100" dir="2700000" algn="tl">
                    <a:srgbClr val="000000">
                      <a:alpha val="43137"/>
                    </a:srgbClr>
                  </a:outerShdw>
                </a:effectLst>
                <a:latin typeface="Cambria" pitchFamily="18" charset="0"/>
              </a:rPr>
              <a:t>anyone</a:t>
            </a:r>
            <a:r>
              <a:rPr lang="en-US" sz="2800" b="1" dirty="0" smtClean="0">
                <a:latin typeface="Cambria" pitchFamily="18" charset="0"/>
              </a:rPr>
              <a:t> will be saved.</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Rather than complaining that He exercised His </a:t>
            </a:r>
            <a:r>
              <a:rPr lang="en-US" sz="2800" b="1" i="1" dirty="0" smtClean="0">
                <a:effectLst>
                  <a:outerShdw blurRad="38100" dist="38100" dir="2700000" algn="tl">
                    <a:srgbClr val="000000">
                      <a:alpha val="43137"/>
                    </a:srgbClr>
                  </a:outerShdw>
                </a:effectLst>
                <a:latin typeface="Cambria" pitchFamily="18" charset="0"/>
              </a:rPr>
              <a:t>sovereign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right</a:t>
            </a:r>
            <a:r>
              <a:rPr lang="en-US" sz="2800" b="1" dirty="0" smtClean="0">
                <a:latin typeface="Cambria" pitchFamily="18" charset="0"/>
              </a:rPr>
              <a:t> to harden some in the sinful shapes </a:t>
            </a:r>
            <a:r>
              <a:rPr lang="en-US" sz="2800" b="1" i="1" u="sng" dirty="0" smtClean="0">
                <a:latin typeface="Cambria" pitchFamily="18" charset="0"/>
              </a:rPr>
              <a:t>they</a:t>
            </a:r>
            <a:r>
              <a:rPr lang="en-US" sz="2800" b="1" dirty="0" smtClean="0">
                <a:latin typeface="Cambria" pitchFamily="18" charset="0"/>
              </a:rPr>
              <a:t> have chosen, we should be thankful that He exercised his </a:t>
            </a:r>
            <a:r>
              <a:rPr lang="en-US" sz="2800" b="1" i="1" dirty="0" smtClean="0">
                <a:effectLst>
                  <a:outerShdw blurRad="38100" dist="38100" dir="2700000" algn="tl">
                    <a:srgbClr val="000000">
                      <a:alpha val="43137"/>
                    </a:srgbClr>
                  </a:outerShdw>
                </a:effectLst>
                <a:latin typeface="Cambria" pitchFamily="18" charset="0"/>
              </a:rPr>
              <a:t>sovereign right</a:t>
            </a:r>
            <a:r>
              <a:rPr lang="en-US" sz="2800" b="1" dirty="0" smtClean="0">
                <a:latin typeface="Cambria" pitchFamily="18" charset="0"/>
              </a:rPr>
              <a:t> to grant mercy to </a:t>
            </a:r>
            <a:r>
              <a:rPr lang="en-US" sz="2800" b="1" i="1" u="sng" dirty="0" smtClean="0">
                <a:effectLst>
                  <a:outerShdw blurRad="38100" dist="38100" dir="2700000" algn="tl">
                    <a:srgbClr val="000000">
                      <a:alpha val="43137"/>
                    </a:srgbClr>
                  </a:outerShdw>
                </a:effectLst>
                <a:latin typeface="Cambria" pitchFamily="18" charset="0"/>
              </a:rPr>
              <a:t>anyone</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including us</a:t>
            </a:r>
            <a:r>
              <a:rPr lang="en-US" sz="2800" b="1" dirty="0" smtClean="0">
                <a:latin typeface="Cambria" pitchFamily="18" charset="0"/>
              </a:rPr>
              <a:t>, of all people!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9:19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9 - 22 title.jpg"/>
          <p:cNvPicPr>
            <a:picLocks noChangeAspect="1"/>
          </p:cNvPicPr>
          <p:nvPr/>
        </p:nvPicPr>
        <p:blipFill>
          <a:blip r:embed="rId2" cstate="print"/>
          <a:stretch>
            <a:fillRect/>
          </a:stretch>
        </p:blipFill>
        <p:spPr>
          <a:xfrm>
            <a:off x="1066800" y="838200"/>
            <a:ext cx="6858000" cy="513581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7" name="Picture 6" descr="8 - 25 dove3.jpg"/>
          <p:cNvPicPr>
            <a:picLocks noChangeAspect="1"/>
          </p:cNvPicPr>
          <p:nvPr/>
        </p:nvPicPr>
        <p:blipFill>
          <a:blip r:embed="rId3" cstate="print"/>
          <a:stretch>
            <a:fillRect/>
          </a:stretch>
        </p:blipFill>
        <p:spPr>
          <a:xfrm>
            <a:off x="1981201" y="1219200"/>
            <a:ext cx="5257800" cy="34290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6388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371600" y="6096000"/>
            <a:ext cx="65532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“I have chosen you, on purpose …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2000"/>
                                        <p:tgtEl>
                                          <p:spTgt spid="7"/>
                                        </p:tgtEl>
                                      </p:cBhvr>
                                    </p:animEffect>
                                  </p:childTnLst>
                                </p:cTn>
                              </p:par>
                            </p:childTnLst>
                          </p:cTn>
                        </p:par>
                        <p:par>
                          <p:cTn id="12" fill="hold">
                            <p:stCondLst>
                              <p:cond delay="55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95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 June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418576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9 again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 1st lesson:   9:1 – 22</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2nd lesson</a:t>
            </a:r>
            <a:r>
              <a:rPr lang="en-US" sz="3600" b="1" smtClean="0">
                <a:solidFill>
                  <a:prstClr val="black"/>
                </a:solidFill>
                <a:effectLst>
                  <a:outerShdw blurRad="38100" dist="38100" dir="2700000" algn="tl">
                    <a:srgbClr val="000000">
                      <a:alpha val="43137"/>
                    </a:srgbClr>
                  </a:outerShdw>
                </a:effectLst>
                <a:latin typeface="Cambria" pitchFamily="18" charset="0"/>
              </a:rPr>
              <a:t>:  9:23 </a:t>
            </a:r>
            <a:r>
              <a:rPr lang="en-US" sz="3600" b="1" dirty="0" smtClean="0">
                <a:solidFill>
                  <a:prstClr val="black"/>
                </a:solidFill>
                <a:effectLst>
                  <a:outerShdw blurRad="38100" dist="38100" dir="2700000" algn="tl">
                    <a:srgbClr val="000000">
                      <a:alpha val="43137"/>
                    </a:srgbClr>
                  </a:outerShdw>
                </a:effectLst>
                <a:latin typeface="Cambria" pitchFamily="18" charset="0"/>
              </a:rPr>
              <a:t>– 33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He revealed His holy character through the Law of Moses and spoke to all of humanity through prophets and apostles, who dutifully and inerrantly recorded His message for all to read and apply.  Ultimately, He revealed himself perfectly in the person of his Son, Jesus Christ.  </a:t>
            </a:r>
          </a:p>
          <a:p>
            <a:pPr marL="274320" indent="-274320">
              <a:spcAft>
                <a:spcPts val="2400"/>
              </a:spcAft>
              <a:buFont typeface="Arial" pitchFamily="34" charset="0"/>
              <a:buChar char="•"/>
            </a:pPr>
            <a:r>
              <a:rPr lang="en-US" sz="2800" b="1" dirty="0" smtClean="0">
                <a:latin typeface="Cambria" pitchFamily="18" charset="0"/>
              </a:rPr>
              <a:t>The Almighty has revealed Himself in every conceivable manner humans would find meaningful, and He did it accurately and sufficiently.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Still, He remains a mystery.  And the same can be said of His ways.  Through we see Him accurately, we cannot comprehend Him fully.  </a:t>
            </a:r>
          </a:p>
          <a:p>
            <a:pPr marL="274320" indent="-274320">
              <a:spcAft>
                <a:spcPts val="2400"/>
              </a:spcAft>
              <a:buFont typeface="Arial" pitchFamily="34" charset="0"/>
              <a:buChar char="•"/>
            </a:pPr>
            <a:r>
              <a:rPr lang="en-US" sz="2800" b="1" dirty="0" smtClean="0">
                <a:latin typeface="Cambria" pitchFamily="18" charset="0"/>
              </a:rPr>
              <a:t>A good example of God’s inscrutable nature is His </a:t>
            </a:r>
            <a:r>
              <a:rPr lang="en-US" sz="2800" b="1" i="1" dirty="0" smtClean="0">
                <a:effectLst>
                  <a:outerShdw blurRad="38100" dist="38100" dir="2700000" algn="tl">
                    <a:srgbClr val="000000">
                      <a:alpha val="43137"/>
                    </a:srgbClr>
                  </a:outerShdw>
                </a:effectLst>
                <a:latin typeface="Cambria" pitchFamily="18" charset="0"/>
              </a:rPr>
              <a:t>tri-unity</a:t>
            </a:r>
            <a:r>
              <a:rPr lang="en-US" sz="2800" b="1" dirty="0" smtClean="0">
                <a:latin typeface="Cambria" pitchFamily="18" charset="0"/>
              </a:rPr>
              <a:t>.  The Bible speaks of Him as Father, Son, and Holy Spirit, three persons who affirm unity yet distinctly refer to – and even speak to – one another.  Many are not satisfied simply to accept this paradox as God’s incomprehensible nature.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We cannot comprehend how God can be one and three yet One.  Therefore, we can only admit that this section of Paul’s letter contains mysteries we have no ability to unravel.  Like the enigma of God’s nature, we accept God’s sovereign plan as Scripture has revealed it and then faithfully teach it as the Holy Spirit enables us.  </a:t>
            </a:r>
          </a:p>
          <a:p>
            <a:pPr marL="274320" indent="-274320">
              <a:spcAft>
                <a:spcPts val="2400"/>
              </a:spcAft>
              <a:buFont typeface="Arial" pitchFamily="34" charset="0"/>
              <a:buChar char="•"/>
            </a:pPr>
            <a:r>
              <a:rPr lang="en-US" sz="2800" b="1" dirty="0" smtClean="0">
                <a:latin typeface="Cambria" pitchFamily="18" charset="0"/>
              </a:rPr>
              <a:t>Unfortunately, this will not satisfy everyone.  But, at the end of the day, we don’t need every secret in heaven codified, classified, cataloged, correlated, and connected.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the </a:t>
            </a:r>
            <a:r>
              <a:rPr lang="en-US" sz="2800" b="1" i="1" dirty="0" smtClean="0">
                <a:effectLst>
                  <a:outerShdw blurRad="38100" dist="38100" dir="2700000" algn="tl">
                    <a:srgbClr val="000000">
                      <a:alpha val="43137"/>
                    </a:srgbClr>
                  </a:outerShdw>
                </a:effectLst>
                <a:latin typeface="Cambria" pitchFamily="18" charset="0"/>
              </a:rPr>
              <a:t>first eight chapters</a:t>
            </a:r>
            <a:r>
              <a:rPr lang="en-US" sz="2800" b="1" dirty="0" smtClean="0">
                <a:latin typeface="Cambria" pitchFamily="18" charset="0"/>
              </a:rPr>
              <a:t> of his letter to the Romans, Paul was marvelously sequential and logical in his presentation.  And for the final five chapters (</a:t>
            </a:r>
            <a:r>
              <a:rPr lang="en-US" sz="2800" b="1" dirty="0" smtClean="0">
                <a:effectLst>
                  <a:outerShdw blurRad="38100" dist="38100" dir="2700000" algn="tl">
                    <a:srgbClr val="000000">
                      <a:alpha val="43137"/>
                    </a:srgbClr>
                  </a:outerShdw>
                </a:effectLst>
                <a:latin typeface="Cambria" pitchFamily="18" charset="0"/>
              </a:rPr>
              <a:t>12-16</a:t>
            </a:r>
            <a:r>
              <a:rPr lang="en-US" sz="2800" b="1" dirty="0" smtClean="0">
                <a:latin typeface="Cambria" pitchFamily="18" charset="0"/>
              </a:rPr>
              <a:t>), he was equally straightforward.  Not so for this section!  </a:t>
            </a:r>
          </a:p>
          <a:p>
            <a:pPr marL="274320" indent="-274320">
              <a:spcAft>
                <a:spcPts val="2400"/>
              </a:spcAft>
              <a:buFont typeface="Arial" pitchFamily="34" charset="0"/>
              <a:buChar char="•"/>
            </a:pPr>
            <a:r>
              <a:rPr lang="en-US" sz="2800" b="1" dirty="0" smtClean="0">
                <a:latin typeface="Cambria" pitchFamily="18" charset="0"/>
              </a:rPr>
              <a:t>In fact, most commentators begin their exposition with a warning, either acknowledging the “problems” raised by this passage or denying that any difficulties exist … Swindoll admits that both positions are correct.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42537</TotalTime>
  <Words>4102</Words>
  <Application>Microsoft Office PowerPoint</Application>
  <PresentationFormat>On-screen Show (4:3)</PresentationFormat>
  <Paragraphs>177</Paragraphs>
  <Slides>58</Slides>
  <Notes>3</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7253</cp:revision>
  <dcterms:created xsi:type="dcterms:W3CDTF">2016-10-08T19:35:00Z</dcterms:created>
  <dcterms:modified xsi:type="dcterms:W3CDTF">2021-05-23T22:00:04Z</dcterms:modified>
</cp:coreProperties>
</file>