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4"/>
  </p:notesMasterIdLst>
  <p:sldIdLst>
    <p:sldId id="1659" r:id="rId3"/>
    <p:sldId id="2197" r:id="rId4"/>
    <p:sldId id="2434" r:id="rId5"/>
    <p:sldId id="2430" r:id="rId6"/>
    <p:sldId id="2387" r:id="rId7"/>
    <p:sldId id="2445" r:id="rId8"/>
    <p:sldId id="2446" r:id="rId9"/>
    <p:sldId id="2500" r:id="rId10"/>
    <p:sldId id="2497" r:id="rId11"/>
    <p:sldId id="2501" r:id="rId12"/>
    <p:sldId id="2485" r:id="rId13"/>
    <p:sldId id="2448" r:id="rId14"/>
    <p:sldId id="2449" r:id="rId15"/>
    <p:sldId id="2362" r:id="rId16"/>
    <p:sldId id="2450" r:id="rId17"/>
    <p:sldId id="2503" r:id="rId18"/>
    <p:sldId id="2339" r:id="rId19"/>
    <p:sldId id="2489" r:id="rId20"/>
    <p:sldId id="2490" r:id="rId21"/>
    <p:sldId id="2491" r:id="rId22"/>
    <p:sldId id="2492" r:id="rId23"/>
    <p:sldId id="2498" r:id="rId24"/>
    <p:sldId id="2493" r:id="rId25"/>
    <p:sldId id="2504" r:id="rId26"/>
    <p:sldId id="2451" r:id="rId27"/>
    <p:sldId id="2335" r:id="rId28"/>
    <p:sldId id="2494" r:id="rId29"/>
    <p:sldId id="2395" r:id="rId30"/>
    <p:sldId id="2495" r:id="rId31"/>
    <p:sldId id="2496" r:id="rId32"/>
    <p:sldId id="2505" r:id="rId33"/>
    <p:sldId id="2481" r:id="rId34"/>
    <p:sldId id="2479" r:id="rId35"/>
    <p:sldId id="2457" r:id="rId36"/>
    <p:sldId id="2458" r:id="rId37"/>
    <p:sldId id="2506" r:id="rId38"/>
    <p:sldId id="2422" r:id="rId39"/>
    <p:sldId id="2507" r:id="rId40"/>
    <p:sldId id="2330" r:id="rId41"/>
    <p:sldId id="1888" r:id="rId42"/>
    <p:sldId id="189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3DC"/>
    <a:srgbClr val="F74BBA"/>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96" autoAdjust="0"/>
    <p:restoredTop sz="86436"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5/31/2021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41</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5/31/2021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5/31/2021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5/31/2021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5/31/2021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5/31/2021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5/31/2021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5/31/2021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5/31/2021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5/31/2021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2154436"/>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Sovereignty of Predestination</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Part Two</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9:23  – 33</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 June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20</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500"/>
                                        <p:tgtEl>
                                          <p:spTgt spid="11">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wipe(left)">
                                      <p:cBhvr>
                                        <p:cTn id="14" dur="500"/>
                                        <p:tgtEl>
                                          <p:spTgt spid="11">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1000"/>
                                        <p:tgtEl>
                                          <p:spTgt spid="10">
                                            <p:txEl>
                                              <p:pRg st="0" end="0"/>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924151"/>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First Part of the Chapter: </a:t>
            </a:r>
          </a:p>
          <a:p>
            <a:pPr marL="274320" indent="-274320">
              <a:spcAft>
                <a:spcPts val="2400"/>
              </a:spcAft>
              <a:buFont typeface="Arial" pitchFamily="34" charset="0"/>
              <a:buChar char="•"/>
            </a:pPr>
            <a:r>
              <a:rPr lang="en-US" sz="2800" b="1" dirty="0" smtClean="0">
                <a:latin typeface="Cambria" pitchFamily="18" charset="0"/>
              </a:rPr>
              <a:t>That God has made such distinction is illustrated further with the example of </a:t>
            </a:r>
            <a:r>
              <a:rPr lang="en-US" sz="2800" b="1" dirty="0" smtClean="0">
                <a:effectLst>
                  <a:outerShdw blurRad="38100" dist="38100" dir="2700000" algn="tl">
                    <a:srgbClr val="000000">
                      <a:alpha val="43137"/>
                    </a:srgbClr>
                  </a:outerShdw>
                </a:effectLst>
                <a:latin typeface="Cambria" pitchFamily="18" charset="0"/>
              </a:rPr>
              <a:t>Pharaoh</a:t>
            </a:r>
            <a:r>
              <a:rPr lang="en-US" sz="2800" b="1" dirty="0" smtClean="0">
                <a:latin typeface="Cambria" pitchFamily="18" charset="0"/>
              </a:rPr>
              <a:t>, where God chose to show mercy to some while He hardened others, who had already persistently rejected God’s mercy (</a:t>
            </a:r>
            <a:r>
              <a:rPr lang="en-US" sz="2800" b="1" dirty="0" smtClean="0">
                <a:effectLst>
                  <a:outerShdw blurRad="38100" dist="38100" dir="2700000" algn="tl">
                    <a:srgbClr val="000000">
                      <a:alpha val="43137"/>
                    </a:srgbClr>
                  </a:outerShdw>
                </a:effectLst>
                <a:latin typeface="Cambria" pitchFamily="18" charset="0"/>
              </a:rPr>
              <a:t>14-18</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That God has the right to make such choices is His, just as the potter has over the clay (</a:t>
            </a:r>
            <a:r>
              <a:rPr lang="en-US" sz="2800" b="1" dirty="0" smtClean="0">
                <a:effectLst>
                  <a:outerShdw blurRad="38100" dist="38100" dir="2700000" algn="tl">
                    <a:srgbClr val="000000">
                      <a:alpha val="43137"/>
                    </a:srgbClr>
                  </a:outerShdw>
                </a:effectLst>
                <a:latin typeface="Cambria" pitchFamily="18" charset="0"/>
              </a:rPr>
              <a:t>19-21</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descr="9 - 25 title.jpg"/>
          <p:cNvPicPr>
            <a:picLocks noChangeAspect="1"/>
          </p:cNvPicPr>
          <p:nvPr/>
        </p:nvPicPr>
        <p:blipFill>
          <a:blip r:embed="rId2" cstate="print"/>
          <a:srcRect l="4167" t="2671" r="3125" b="3839"/>
          <a:stretch>
            <a:fillRect/>
          </a:stretch>
        </p:blipFill>
        <p:spPr>
          <a:xfrm>
            <a:off x="381000" y="1981200"/>
            <a:ext cx="8331926" cy="3810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57200" y="838200"/>
            <a:ext cx="8305800" cy="523220"/>
          </a:xfrm>
          <a:prstGeom prst="rect">
            <a:avLst/>
          </a:prstGeom>
          <a:solidFill>
            <a:schemeClr val="tx1">
              <a:lumMod val="65000"/>
              <a:lumOff val="35000"/>
            </a:schemeClr>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dirty="0" smtClean="0">
                <a:effectLst>
                  <a:outerShdw blurRad="38100" dist="38100" dir="2700000" algn="tl">
                    <a:srgbClr val="000000">
                      <a:alpha val="43137"/>
                    </a:srgbClr>
                  </a:outerShdw>
                </a:effectLst>
              </a:rPr>
              <a:t>Second Half of the Chapter</a:t>
            </a:r>
            <a:endParaRPr lang="en-US" sz="28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par>
                          <p:cTn id="8" fill="hold">
                            <p:stCondLst>
                              <p:cond delay="2000"/>
                            </p:stCondLst>
                            <p:childTnLst>
                              <p:par>
                                <p:cTn id="9" presetID="1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 calcmode="lin" valueType="num">
                                      <p:cBhvr>
                                        <p:cTn id="13"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924151"/>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Second Half of the Chapter: </a:t>
            </a:r>
          </a:p>
          <a:p>
            <a:pPr marL="274320" indent="-274320">
              <a:spcAft>
                <a:spcPts val="2400"/>
              </a:spcAft>
              <a:buFont typeface="Arial" pitchFamily="34" charset="0"/>
              <a:buChar char="•"/>
            </a:pPr>
            <a:r>
              <a:rPr lang="en-US" sz="2800" b="1" dirty="0" smtClean="0">
                <a:latin typeface="Cambria" pitchFamily="18" charset="0"/>
              </a:rPr>
              <a:t>So God chose to endure </a:t>
            </a:r>
            <a:r>
              <a:rPr lang="en-US" sz="2800" b="1" dirty="0" smtClean="0">
                <a:effectLst>
                  <a:outerShdw blurRad="38100" dist="38100" dir="2700000" algn="tl">
                    <a:srgbClr val="000000">
                      <a:alpha val="43137"/>
                    </a:srgbClr>
                  </a:outerShdw>
                </a:effectLst>
                <a:latin typeface="Cambria" pitchFamily="18" charset="0"/>
              </a:rPr>
              <a:t>“vessels of wrath”</a:t>
            </a:r>
            <a:r>
              <a:rPr lang="en-US" sz="2800" b="1" dirty="0" smtClean="0">
                <a:latin typeface="Cambria" pitchFamily="18" charset="0"/>
              </a:rPr>
              <a:t> with much longsuffering, that He might make known His glorious riches to “vessels of mercy” [a point expanded upon further in chapter eleven]          (</a:t>
            </a:r>
            <a:r>
              <a:rPr lang="en-US" sz="2800" b="1" dirty="0" smtClean="0">
                <a:effectLst>
                  <a:outerShdw blurRad="38100" dist="38100" dir="2700000" algn="tl">
                    <a:srgbClr val="000000">
                      <a:alpha val="43137"/>
                    </a:srgbClr>
                  </a:outerShdw>
                </a:effectLst>
                <a:latin typeface="Cambria" pitchFamily="18" charset="0"/>
              </a:rPr>
              <a:t>22-23</a:t>
            </a:r>
            <a:r>
              <a:rPr lang="en-US" sz="2800" b="1" dirty="0" smtClean="0">
                <a:latin typeface="Cambria" pitchFamily="18" charset="0"/>
              </a:rPr>
              <a:t>).  And who are these </a:t>
            </a:r>
            <a:r>
              <a:rPr lang="en-US" sz="2800" b="1" dirty="0" smtClean="0">
                <a:effectLst>
                  <a:outerShdw blurRad="38100" dist="38100" dir="2700000" algn="tl">
                    <a:srgbClr val="000000">
                      <a:alpha val="43137"/>
                    </a:srgbClr>
                  </a:outerShdw>
                </a:effectLst>
                <a:latin typeface="Cambria" pitchFamily="18" charset="0"/>
              </a:rPr>
              <a:t>“vessels of mercy?”</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They consist of Gentiles, and a remnant of Israel, as foretold by </a:t>
            </a:r>
            <a:r>
              <a:rPr lang="en-US" sz="2800" b="1" dirty="0" smtClean="0">
                <a:effectLst>
                  <a:outerShdw blurRad="38100" dist="38100" dir="2700000" algn="tl">
                    <a:srgbClr val="000000">
                      <a:alpha val="43137"/>
                    </a:srgbClr>
                  </a:outerShdw>
                </a:effectLst>
                <a:latin typeface="Cambria" pitchFamily="18" charset="0"/>
              </a:rPr>
              <a:t>Hosea</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Isaiah</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24-29</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9:22 – 33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355038"/>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Second Half of the Chapter: </a:t>
            </a:r>
          </a:p>
          <a:p>
            <a:pPr marL="274320" indent="-274320">
              <a:spcAft>
                <a:spcPts val="2400"/>
              </a:spcAft>
              <a:buFont typeface="Arial" pitchFamily="34" charset="0"/>
              <a:buChar char="•"/>
            </a:pPr>
            <a:r>
              <a:rPr lang="en-US" sz="2800" b="1" dirty="0" smtClean="0">
                <a:latin typeface="Cambria" pitchFamily="18" charset="0"/>
              </a:rPr>
              <a:t>Paul’s conclusion is that God’s words of promise were not just to the fleshly descendants of Abraham (as the Jews would have it), but to the </a:t>
            </a:r>
            <a:r>
              <a:rPr lang="en-US" sz="2800" b="1" i="1" dirty="0" smtClean="0">
                <a:effectLst>
                  <a:outerShdw blurRad="38100" dist="38100" dir="2700000" algn="tl">
                    <a:srgbClr val="000000">
                      <a:alpha val="43137"/>
                    </a:srgbClr>
                  </a:outerShdw>
                </a:effectLst>
                <a:latin typeface="Cambria" pitchFamily="18" charset="0"/>
              </a:rPr>
              <a:t>faithful</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remnant</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of</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Israel</a:t>
            </a:r>
            <a:r>
              <a:rPr lang="en-US" sz="2800" b="1" dirty="0" smtClean="0">
                <a:latin typeface="Cambria" pitchFamily="18" charset="0"/>
              </a:rPr>
              <a:t> and to the </a:t>
            </a:r>
            <a:r>
              <a:rPr lang="en-US" sz="2800" b="1" i="1" dirty="0" smtClean="0">
                <a:effectLst>
                  <a:outerShdw blurRad="38100" dist="38100" dir="2700000" algn="tl">
                    <a:srgbClr val="000000">
                      <a:alpha val="43137"/>
                    </a:srgbClr>
                  </a:outerShdw>
                </a:effectLst>
                <a:latin typeface="Cambria" pitchFamily="18" charset="0"/>
              </a:rPr>
              <a:t>Gentiles</a:t>
            </a:r>
            <a:r>
              <a:rPr lang="en-US" sz="2800" b="1" dirty="0" smtClean="0">
                <a:latin typeface="Cambria" pitchFamily="18" charset="0"/>
              </a:rPr>
              <a:t> who accepted the righteousness which is by faith.  </a:t>
            </a:r>
          </a:p>
          <a:p>
            <a:pPr marL="274320" indent="-274320">
              <a:spcAft>
                <a:spcPts val="2400"/>
              </a:spcAft>
              <a:buFont typeface="Arial" pitchFamily="34" charset="0"/>
              <a:buChar char="•"/>
            </a:pPr>
            <a:r>
              <a:rPr lang="en-US" sz="2800" b="1" dirty="0" smtClean="0">
                <a:latin typeface="Cambria" pitchFamily="18" charset="0"/>
              </a:rPr>
              <a:t>The only reason any of the Israelites were rejected by God was because of their rejection of the Messiah, even as Isaiah foretold (</a:t>
            </a:r>
            <a:r>
              <a:rPr lang="en-US" sz="2800" b="1" dirty="0" smtClean="0">
                <a:effectLst>
                  <a:outerShdw blurRad="38100" dist="38100" dir="2700000" algn="tl">
                    <a:srgbClr val="000000">
                      <a:alpha val="43137"/>
                    </a:srgbClr>
                  </a:outerShdw>
                </a:effectLst>
                <a:latin typeface="Cambria" pitchFamily="18" charset="0"/>
              </a:rPr>
              <a:t>30-33</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9:22 – 33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4" name="Picture 3" descr="9 - 23 text.jpg"/>
          <p:cNvPicPr>
            <a:picLocks noChangeAspect="1"/>
          </p:cNvPicPr>
          <p:nvPr/>
        </p:nvPicPr>
        <p:blipFill>
          <a:blip r:embed="rId2" cstate="print"/>
          <a:srcRect t="4444" b="5556"/>
          <a:stretch>
            <a:fillRect/>
          </a:stretch>
        </p:blipFill>
        <p:spPr>
          <a:xfrm>
            <a:off x="1143000" y="304800"/>
            <a:ext cx="6858000" cy="6172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9:23 – 26</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4678204"/>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23</a:t>
            </a:r>
            <a:r>
              <a:rPr lang="en-US" sz="2800" i="1" dirty="0" smtClean="0">
                <a:latin typeface="Georgia" pitchFamily="18" charset="0"/>
              </a:rPr>
              <a:t>What if he did this to make the riches of his glory known to the objects of his mercy, whom he prepared in advance for glory, </a:t>
            </a:r>
            <a:r>
              <a:rPr lang="en-US" sz="2800" b="1" baseline="30000" dirty="0" smtClean="0">
                <a:effectLst>
                  <a:outerShdw blurRad="38100" dist="38100" dir="2700000" algn="tl">
                    <a:srgbClr val="000000">
                      <a:alpha val="43137"/>
                    </a:srgbClr>
                  </a:outerShdw>
                </a:effectLst>
                <a:latin typeface="Georgia" pitchFamily="18" charset="0"/>
              </a:rPr>
              <a:t>24</a:t>
            </a:r>
            <a:r>
              <a:rPr lang="en-US" sz="2800" i="1" dirty="0" smtClean="0">
                <a:latin typeface="Georgia" pitchFamily="18" charset="0"/>
              </a:rPr>
              <a:t>Even us, whom he also called, not only from the Jews but also from the Gentiles?  </a:t>
            </a:r>
            <a:r>
              <a:rPr lang="en-US" sz="2800" b="1" baseline="30000" dirty="0" smtClean="0">
                <a:effectLst>
                  <a:outerShdw blurRad="38100" dist="38100" dir="2700000" algn="tl">
                    <a:srgbClr val="000000">
                      <a:alpha val="43137"/>
                    </a:srgbClr>
                  </a:outerShdw>
                </a:effectLst>
                <a:latin typeface="Georgia" pitchFamily="18" charset="0"/>
              </a:rPr>
              <a:t>25</a:t>
            </a:r>
            <a:r>
              <a:rPr lang="en-US" sz="2800" i="1" dirty="0" smtClean="0">
                <a:latin typeface="Georgia" pitchFamily="18" charset="0"/>
              </a:rPr>
              <a:t>As he says in Hosea: “I will call them ‘my people’ who are not my people; and I will call her ‘my loved one’ who is not my loved one,”  </a:t>
            </a:r>
            <a:r>
              <a:rPr lang="en-US" sz="2800" b="1" baseline="30000" dirty="0" smtClean="0">
                <a:effectLst>
                  <a:outerShdw blurRad="38100" dist="38100" dir="2700000" algn="tl">
                    <a:srgbClr val="000000">
                      <a:alpha val="43137"/>
                    </a:srgbClr>
                  </a:outerShdw>
                </a:effectLst>
                <a:latin typeface="Georgia" pitchFamily="18" charset="0"/>
              </a:rPr>
              <a:t>26</a:t>
            </a:r>
            <a:r>
              <a:rPr lang="en-US" sz="2800" i="1" dirty="0" smtClean="0">
                <a:latin typeface="Georgia" pitchFamily="18" charset="0"/>
              </a:rPr>
              <a:t>and, “In the very place where it was said to them, ‘You are not my people,’ there they will be called ‘children of the living God.’”    </a:t>
            </a:r>
          </a:p>
        </p:txBody>
      </p:sp>
      <p:cxnSp>
        <p:nvCxnSpPr>
          <p:cNvPr id="16" name="Straight Connector 15"/>
          <p:cNvCxnSpPr/>
          <p:nvPr/>
        </p:nvCxnSpPr>
        <p:spPr>
          <a:xfrm>
            <a:off x="5638800" y="2971800"/>
            <a:ext cx="7315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1981200" y="3429000"/>
            <a:ext cx="11887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2438400" y="4267200"/>
            <a:ext cx="21945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9 - 25 title2.jpg"/>
          <p:cNvPicPr>
            <a:picLocks noChangeAspect="1"/>
          </p:cNvPicPr>
          <p:nvPr/>
        </p:nvPicPr>
        <p:blipFill>
          <a:blip r:embed="rId2" cstate="print"/>
          <a:stretch>
            <a:fillRect/>
          </a:stretch>
        </p:blipFill>
        <p:spPr>
          <a:xfrm>
            <a:off x="1600200" y="1066800"/>
            <a:ext cx="5867400" cy="465940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Romans </a:t>
            </a:r>
            <a:r>
              <a:rPr lang="en-US" sz="2800" b="1" dirty="0" smtClean="0">
                <a:effectLst>
                  <a:outerShdw blurRad="38100" dist="38100" dir="2700000" algn="tl">
                    <a:srgbClr val="000000">
                      <a:alpha val="43137"/>
                    </a:srgbClr>
                  </a:outerShdw>
                </a:effectLst>
                <a:latin typeface="Cambria" pitchFamily="18" charset="0"/>
              </a:rPr>
              <a:t>9:23-24</a:t>
            </a:r>
            <a:r>
              <a:rPr lang="en-US" sz="2800" b="1" dirty="0" smtClean="0">
                <a:latin typeface="Cambria" pitchFamily="18" charset="0"/>
              </a:rPr>
              <a:t> answers the question implied by </a:t>
            </a:r>
            <a:r>
              <a:rPr lang="en-US" sz="2800" b="1" dirty="0" smtClean="0">
                <a:effectLst>
                  <a:outerShdw blurRad="38100" dist="38100" dir="2700000" algn="tl">
                    <a:srgbClr val="000000">
                      <a:alpha val="43137"/>
                    </a:srgbClr>
                  </a:outerShdw>
                </a:effectLst>
                <a:latin typeface="Cambria" pitchFamily="18" charset="0"/>
              </a:rPr>
              <a:t>9:22</a:t>
            </a:r>
            <a:r>
              <a:rPr lang="en-US" sz="2800" b="1" dirty="0" smtClean="0">
                <a:latin typeface="Cambria" pitchFamily="18" charset="0"/>
              </a:rPr>
              <a:t>: Why does the Lord “endure with much patience the vessels who had fitted themselves for destruction”?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other words, what is the point of allowing those who are destined for destruction to continue living?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There are two reasons . . .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9:23 – 26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 </a:t>
            </a:r>
            <a:r>
              <a:rPr lang="en-US" sz="2800" b="1" i="1" dirty="0" smtClean="0">
                <a:latin typeface="Cambria" pitchFamily="18" charset="0"/>
              </a:rPr>
              <a:t>God exist outside of time while we must progress through it. </a:t>
            </a:r>
            <a:r>
              <a:rPr lang="en-US" sz="2800" b="1" dirty="0" smtClean="0">
                <a:latin typeface="Cambria" pitchFamily="18" charset="0"/>
              </a:rPr>
              <a:t> Those who are elected to receive mercy and are destined for glory will emerge from the womb lost and enslaved to sin.</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They will exist for some time that way before receiving grace and becoming transformed by the Holy Spirit.  The Lord has determined to allow that process to unfold through time for our sake.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All creation is allowed to see the process of mercy given to unworthy vessels, and their transformation glorifies God.</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9:23 – 26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 </a:t>
            </a:r>
            <a:r>
              <a:rPr lang="en-US" sz="2800" b="1" i="1" dirty="0" smtClean="0">
                <a:latin typeface="Cambria" pitchFamily="18" charset="0"/>
              </a:rPr>
              <a:t>God allows the progress of time within creation to separate the elect from the non-elect.</a:t>
            </a:r>
            <a:r>
              <a:rPr lang="en-US" sz="2800" b="1" dirty="0" smtClean="0">
                <a:latin typeface="Cambria" pitchFamily="18" charset="0"/>
              </a:rPr>
              <a:t>  God knows who has been elected to receive mercy and who has not, but we don’t.  God sees and judges the inner hearts of men and women, while we see and judge only the exterior.</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Someone who appears evil to us may in fact be a </a:t>
            </a:r>
            <a:r>
              <a:rPr lang="en-US" sz="2800" b="1" i="1" dirty="0" smtClean="0">
                <a:effectLst>
                  <a:outerShdw blurRad="38100" dist="38100" dir="2700000" algn="tl">
                    <a:srgbClr val="000000">
                      <a:alpha val="43137"/>
                    </a:srgbClr>
                  </a:outerShdw>
                </a:effectLst>
                <a:latin typeface="Cambria" pitchFamily="18" charset="0"/>
              </a:rPr>
              <a:t>“vessel of mercy”</a:t>
            </a:r>
            <a:r>
              <a:rPr lang="en-US" sz="2800" b="1" dirty="0" smtClean="0">
                <a:latin typeface="Cambria" pitchFamily="18" charset="0"/>
              </a:rPr>
              <a:t> yet to be transformed.  For example, Paul was a murderer and a persecutor of Christians before his conversion.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9:23 – 26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30539" y="2972595"/>
            <a:ext cx="5879298" cy="954107"/>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andara" pitchFamily="34" charset="0"/>
              </a:rPr>
              <a:t>“Sovereignty of Predestination”</a:t>
            </a:r>
          </a:p>
          <a:p>
            <a:pPr algn="ctr"/>
            <a:r>
              <a:rPr lang="en-US" sz="2800" dirty="0" smtClean="0">
                <a:effectLst>
                  <a:outerShdw blurRad="38100" dist="38100" dir="2700000" algn="tl">
                    <a:srgbClr val="000000">
                      <a:alpha val="43137"/>
                    </a:srgbClr>
                  </a:outerShdw>
                </a:effectLst>
                <a:latin typeface="Candara" pitchFamily="34" charset="0"/>
              </a:rPr>
              <a:t>Part Two</a:t>
            </a:r>
            <a:endParaRPr lang="en-US" sz="2800" dirty="0">
              <a:effectLst>
                <a:outerShdw blurRad="38100" dist="38100" dir="2700000" algn="tl">
                  <a:srgbClr val="000000">
                    <a:alpha val="43137"/>
                  </a:srgbClr>
                </a:outerShdw>
              </a:effectLst>
              <a:latin typeface="Candar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After Christ confronted him, he gave glory to God, as when he wrote to the Ephesians, </a:t>
            </a:r>
            <a:r>
              <a:rPr lang="en-US" sz="2800" b="1" i="1" dirty="0" smtClean="0">
                <a:latin typeface="Cambria" pitchFamily="18" charset="0"/>
              </a:rPr>
              <a:t>“To me, the very least of all saints, this grace was given, to preach to the Gentiles the unfathomable riches of Christ”</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Eph 3:8</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Beginning in </a:t>
            </a:r>
            <a:r>
              <a:rPr lang="en-US" sz="2800" b="1" dirty="0" smtClean="0">
                <a:effectLst>
                  <a:outerShdw blurRad="38100" dist="38100" dir="2700000" algn="tl">
                    <a:srgbClr val="000000">
                      <a:alpha val="43137"/>
                    </a:srgbClr>
                  </a:outerShdw>
                </a:effectLst>
                <a:latin typeface="Cambria" pitchFamily="18" charset="0"/>
              </a:rPr>
              <a:t>9:25</a:t>
            </a:r>
            <a:r>
              <a:rPr lang="en-US" sz="2800" b="1" dirty="0" smtClean="0">
                <a:latin typeface="Cambria" pitchFamily="18" charset="0"/>
              </a:rPr>
              <a:t>, Paul returns to the question of the Jews by recalling the words of </a:t>
            </a:r>
            <a:r>
              <a:rPr lang="en-US" sz="2800" b="1" dirty="0" smtClean="0">
                <a:effectLst>
                  <a:outerShdw blurRad="38100" dist="38100" dir="2700000" algn="tl">
                    <a:srgbClr val="000000">
                      <a:alpha val="43137"/>
                    </a:srgbClr>
                  </a:outerShdw>
                </a:effectLst>
                <a:latin typeface="Cambria" pitchFamily="18" charset="0"/>
              </a:rPr>
              <a:t>Hosea</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Isaiah</a:t>
            </a:r>
            <a:r>
              <a:rPr lang="en-US" sz="2800" b="1" dirty="0" smtClean="0">
                <a:latin typeface="Cambria" pitchFamily="18" charset="0"/>
              </a:rPr>
              <a:t>.  The two </a:t>
            </a:r>
            <a:r>
              <a:rPr lang="en-US" sz="2800" b="1" dirty="0" smtClean="0">
                <a:effectLst>
                  <a:outerShdw blurRad="38100" dist="38100" dir="2700000" algn="tl">
                    <a:srgbClr val="000000">
                      <a:alpha val="43137"/>
                    </a:srgbClr>
                  </a:outerShdw>
                </a:effectLst>
                <a:latin typeface="Cambria" pitchFamily="18" charset="0"/>
              </a:rPr>
              <a:t>OT</a:t>
            </a:r>
            <a:r>
              <a:rPr lang="en-US" sz="2800" b="1" dirty="0" smtClean="0">
                <a:latin typeface="Cambria" pitchFamily="18" charset="0"/>
              </a:rPr>
              <a:t> prophets told a tale of two vessels: Israel, a </a:t>
            </a:r>
            <a:r>
              <a:rPr lang="en-US" sz="2800" b="1" i="1" dirty="0" smtClean="0">
                <a:effectLst>
                  <a:outerShdw blurRad="38100" dist="38100" dir="2700000" algn="tl">
                    <a:srgbClr val="000000">
                      <a:alpha val="43137"/>
                    </a:srgbClr>
                  </a:outerShdw>
                </a:effectLst>
                <a:latin typeface="Cambria" pitchFamily="18" charset="0"/>
              </a:rPr>
              <a:t>“vessel of wrath,”</a:t>
            </a:r>
            <a:r>
              <a:rPr lang="en-US" sz="2800" b="1" dirty="0" smtClean="0">
                <a:latin typeface="Cambria" pitchFamily="18" charset="0"/>
              </a:rPr>
              <a:t> and Judah,             </a:t>
            </a:r>
            <a:r>
              <a:rPr lang="en-US" sz="2800" b="1" i="1" dirty="0" smtClean="0">
                <a:effectLst>
                  <a:outerShdw blurRad="38100" dist="38100" dir="2700000" algn="tl">
                    <a:srgbClr val="000000">
                      <a:alpha val="43137"/>
                    </a:srgbClr>
                  </a:outerShdw>
                </a:effectLst>
                <a:latin typeface="Cambria" pitchFamily="18" charset="0"/>
              </a:rPr>
              <a:t>“a vessel of mercy.”</a:t>
            </a:r>
            <a:r>
              <a:rPr lang="en-US" sz="2800" b="1" dirty="0" smtClean="0">
                <a:latin typeface="Cambria" pitchFamily="18" charset="0"/>
              </a:rPr>
              <a:t>  Two stories of divine election that ended very differently.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9:23 – 26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Hosea</a:t>
            </a:r>
            <a:r>
              <a:rPr lang="en-US" sz="2800" b="1" dirty="0" smtClean="0">
                <a:latin typeface="Cambria" pitchFamily="18" charset="0"/>
              </a:rPr>
              <a:t> lived and wrote long after the realm ruled by David and Solomon had been divided into the northern kingdom of </a:t>
            </a:r>
            <a:r>
              <a:rPr lang="en-US" sz="2800" b="1" dirty="0" smtClean="0">
                <a:effectLst>
                  <a:outerShdw blurRad="38100" dist="38100" dir="2700000" algn="tl">
                    <a:srgbClr val="000000">
                      <a:alpha val="43137"/>
                    </a:srgbClr>
                  </a:outerShdw>
                </a:effectLst>
                <a:latin typeface="Cambria" pitchFamily="18" charset="0"/>
              </a:rPr>
              <a:t>Israel</a:t>
            </a:r>
            <a:r>
              <a:rPr lang="en-US" sz="2800" b="1" dirty="0" smtClean="0">
                <a:latin typeface="Cambria" pitchFamily="18" charset="0"/>
              </a:rPr>
              <a:t> and the southern kingdom of </a:t>
            </a:r>
            <a:r>
              <a:rPr lang="en-US" sz="2800" b="1" dirty="0" smtClean="0">
                <a:effectLst>
                  <a:outerShdw blurRad="38100" dist="38100" dir="2700000" algn="tl">
                    <a:srgbClr val="000000">
                      <a:alpha val="43137"/>
                    </a:srgbClr>
                  </a:outerShdw>
                </a:effectLst>
                <a:latin typeface="Cambria" pitchFamily="18" charset="0"/>
              </a:rPr>
              <a:t>Judah</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Israel had a long history of idolatry and unfaithfulness, and despite generations of warning, they never repented.  Not long after Israel rejected </a:t>
            </a:r>
            <a:r>
              <a:rPr lang="en-US" sz="2800" b="1" dirty="0" smtClean="0">
                <a:effectLst>
                  <a:outerShdw blurRad="38100" dist="38100" dir="2700000" algn="tl">
                    <a:srgbClr val="000000">
                      <a:alpha val="43137"/>
                    </a:srgbClr>
                  </a:outerShdw>
                </a:effectLst>
                <a:latin typeface="Cambria" pitchFamily="18" charset="0"/>
              </a:rPr>
              <a:t>Hosea</a:t>
            </a:r>
            <a:r>
              <a:rPr lang="en-US" sz="2800" b="1" dirty="0" smtClean="0">
                <a:latin typeface="Cambria" pitchFamily="18" charset="0"/>
              </a:rPr>
              <a:t>’s oracle, the Assyrian Empire began a series of invasions, finally wiping out the last of Israel in </a:t>
            </a:r>
            <a:r>
              <a:rPr lang="en-US" sz="2800" b="1" dirty="0" smtClean="0">
                <a:effectLst>
                  <a:outerShdw blurRad="38100" dist="38100" dir="2700000" algn="tl">
                    <a:srgbClr val="000000">
                      <a:alpha val="43137"/>
                    </a:srgbClr>
                  </a:outerShdw>
                </a:effectLst>
                <a:latin typeface="Cambria" pitchFamily="18" charset="0"/>
              </a:rPr>
              <a:t>722 </a:t>
            </a:r>
            <a:r>
              <a:rPr lang="en-US" sz="2400" b="1" dirty="0" smtClean="0">
                <a:effectLst>
                  <a:outerShdw blurRad="38100" dist="38100" dir="2700000" algn="tl">
                    <a:srgbClr val="000000">
                      <a:alpha val="43137"/>
                    </a:srgbClr>
                  </a:outerShdw>
                </a:effectLst>
                <a:latin typeface="Cambria" pitchFamily="18" charset="0"/>
              </a:rPr>
              <a:t>BC</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9:23 – 26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85000"/>
          </a:srgbClr>
        </a:solidFill>
        <a:effectLst/>
      </p:bgPr>
    </p:bg>
    <p:spTree>
      <p:nvGrpSpPr>
        <p:cNvPr id="1" name=""/>
        <p:cNvGrpSpPr/>
        <p:nvPr/>
      </p:nvGrpSpPr>
      <p:grpSpPr>
        <a:xfrm>
          <a:off x="0" y="0"/>
          <a:ext cx="0" cy="0"/>
          <a:chOff x="0" y="0"/>
          <a:chExt cx="0" cy="0"/>
        </a:xfrm>
      </p:grpSpPr>
      <p:pic>
        <p:nvPicPr>
          <p:cNvPr id="2" name="Picture 1" descr="9 - 33 divide kingdom.jpg"/>
          <p:cNvPicPr>
            <a:picLocks noChangeAspect="1"/>
          </p:cNvPicPr>
          <p:nvPr/>
        </p:nvPicPr>
        <p:blipFill>
          <a:blip r:embed="rId2" cstate="print"/>
          <a:stretch>
            <a:fillRect/>
          </a:stretch>
        </p:blipFill>
        <p:spPr>
          <a:xfrm>
            <a:off x="2133600" y="228600"/>
            <a:ext cx="4495800" cy="637198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970318"/>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invaders deported most of the inhabitants, transplanted people from other nations into Israel, and encouraged intermarriage, and within a few generations the northern tribes had lost their tribal identities.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Since then, the </a:t>
            </a:r>
            <a:r>
              <a:rPr lang="en-US" sz="2800" b="1" dirty="0" smtClean="0">
                <a:effectLst>
                  <a:outerShdw blurRad="38100" dist="38100" dir="2700000" algn="tl">
                    <a:srgbClr val="000000">
                      <a:alpha val="43137"/>
                    </a:srgbClr>
                  </a:outerShdw>
                </a:effectLst>
                <a:latin typeface="Cambria" pitchFamily="18" charset="0"/>
              </a:rPr>
              <a:t>southern kingdom of Judah </a:t>
            </a:r>
            <a:r>
              <a:rPr lang="en-US" sz="2800" b="1" dirty="0" smtClean="0">
                <a:latin typeface="Cambria" pitchFamily="18" charset="0"/>
              </a:rPr>
              <a:t>was all that remained of God’s organized, distinct covenant people.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9:23 – 26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Continuing the analogy of a </a:t>
            </a:r>
            <a:r>
              <a:rPr lang="en-US" sz="2800" b="1" dirty="0" smtClean="0">
                <a:effectLst>
                  <a:outerShdw blurRad="38100" dist="38100" dir="2700000" algn="tl">
                    <a:srgbClr val="000000">
                      <a:alpha val="43137"/>
                    </a:srgbClr>
                  </a:outerShdw>
                </a:effectLst>
                <a:latin typeface="Cambria" pitchFamily="18" charset="0"/>
              </a:rPr>
              <a:t>potter</a:t>
            </a:r>
            <a:r>
              <a:rPr lang="en-US" sz="2800" b="1" dirty="0" smtClean="0">
                <a:latin typeface="Cambria" pitchFamily="18" charset="0"/>
              </a:rPr>
              <a:t>, Paul refers to those whom God has not chosen for salvation, but rather allowed to incur the just penalty for their sin—God’s wrath prepared for destruction.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By Israel’s own </a:t>
            </a:r>
            <a:r>
              <a:rPr lang="en-US" sz="2800" b="1" i="1" dirty="0" smtClean="0">
                <a:effectLst>
                  <a:outerShdw blurRad="38100" dist="38100" dir="2700000" algn="tl">
                    <a:srgbClr val="000000">
                      <a:alpha val="43137"/>
                    </a:srgbClr>
                  </a:outerShdw>
                </a:effectLst>
                <a:latin typeface="Cambria" pitchFamily="18" charset="0"/>
              </a:rPr>
              <a:t>rejection</a:t>
            </a:r>
            <a:r>
              <a:rPr lang="en-US" sz="2800" b="1" dirty="0" smtClean="0">
                <a:latin typeface="Cambria" pitchFamily="18" charset="0"/>
              </a:rPr>
              <a:t> of Jesus Christ, God does not make men sinful, but He leaves them in the sin they have chosen.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greatness of God’s character, seen especially in the grace, mercy, compassion, and forgiveness He grants sinners in Christ (</a:t>
            </a:r>
            <a:r>
              <a:rPr lang="en-US" sz="2800" b="1" dirty="0" smtClean="0">
                <a:effectLst>
                  <a:outerShdw blurRad="38100" dist="38100" dir="2700000" algn="tl">
                    <a:srgbClr val="000000">
                      <a:alpha val="43137"/>
                    </a:srgbClr>
                  </a:outerShdw>
                </a:effectLst>
                <a:latin typeface="Cambria" pitchFamily="18" charset="0"/>
              </a:rPr>
              <a:t>vessels of mercy</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9:23 – 26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9:27 – 29</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381642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27</a:t>
            </a:r>
            <a:r>
              <a:rPr lang="en-US" sz="2800" i="1" dirty="0" smtClean="0">
                <a:latin typeface="Georgia" pitchFamily="18" charset="0"/>
              </a:rPr>
              <a:t>Isaiah cries out concerning Israel: “Though the number of the Israelites be like the sand by the sea, only the remnant will be saved.  </a:t>
            </a:r>
            <a:r>
              <a:rPr lang="en-US" sz="2800" b="1" baseline="30000" dirty="0" smtClean="0">
                <a:effectLst>
                  <a:outerShdw blurRad="38100" dist="38100" dir="2700000" algn="tl">
                    <a:srgbClr val="000000">
                      <a:alpha val="43137"/>
                    </a:srgbClr>
                  </a:outerShdw>
                </a:effectLst>
                <a:latin typeface="Georgia" pitchFamily="18" charset="0"/>
              </a:rPr>
              <a:t>28</a:t>
            </a:r>
            <a:r>
              <a:rPr lang="en-US" sz="2800" i="1" dirty="0" smtClean="0">
                <a:latin typeface="Georgia" pitchFamily="18" charset="0"/>
              </a:rPr>
              <a:t>For the Lord will carry out his sentence on earth with speed and finality.”  </a:t>
            </a:r>
            <a:r>
              <a:rPr lang="en-US" sz="2800" b="1" baseline="30000" dirty="0" smtClean="0">
                <a:effectLst>
                  <a:outerShdw blurRad="38100" dist="38100" dir="2700000" algn="tl">
                    <a:srgbClr val="000000">
                      <a:alpha val="43137"/>
                    </a:srgbClr>
                  </a:outerShdw>
                </a:effectLst>
                <a:latin typeface="Georgia" pitchFamily="18" charset="0"/>
              </a:rPr>
              <a:t>29</a:t>
            </a:r>
            <a:r>
              <a:rPr lang="en-US" sz="2800" i="1" dirty="0" smtClean="0">
                <a:latin typeface="Georgia" pitchFamily="18" charset="0"/>
              </a:rPr>
              <a:t>It is just as Isaiah said previously:</a:t>
            </a:r>
          </a:p>
          <a:p>
            <a:r>
              <a:rPr lang="en-US" sz="2800" i="1" dirty="0" smtClean="0">
                <a:latin typeface="Georgia" pitchFamily="18" charset="0"/>
              </a:rPr>
              <a:t>“Unless the Lord Almighty had left us descendants,</a:t>
            </a:r>
            <a:br>
              <a:rPr lang="en-US" sz="2800" i="1" dirty="0" smtClean="0">
                <a:latin typeface="Georgia" pitchFamily="18" charset="0"/>
              </a:rPr>
            </a:br>
            <a:r>
              <a:rPr lang="en-US" sz="2800" i="1" dirty="0" smtClean="0">
                <a:latin typeface="Georgia" pitchFamily="18" charset="0"/>
              </a:rPr>
              <a:t>we would have become like Sodom, we would have been like Gomorrah.”  </a:t>
            </a:r>
          </a:p>
        </p:txBody>
      </p:sp>
      <p:cxnSp>
        <p:nvCxnSpPr>
          <p:cNvPr id="15" name="Straight Connector 14"/>
          <p:cNvCxnSpPr/>
          <p:nvPr/>
        </p:nvCxnSpPr>
        <p:spPr>
          <a:xfrm>
            <a:off x="762000" y="1676400"/>
            <a:ext cx="10058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1905000" y="2514600"/>
            <a:ext cx="12801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6553200" y="3810000"/>
            <a:ext cx="19202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Isaiah</a:t>
            </a:r>
            <a:r>
              <a:rPr lang="en-US" sz="2800" b="1" dirty="0" smtClean="0">
                <a:latin typeface="Cambria" pitchFamily="18" charset="0"/>
              </a:rPr>
              <a:t> was a contemporary of Hosea, prophesying in the southern kingdom of Judah, which could claim a handful of faithful kings throughout their history.  Judah heeded Isaiah’s warning for a time and survived the Assyrian siege of Jerusalem.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But after one generation, they, too, fell headlong into rebellion against the Lord.  Eventually, Nebuchadnezzar defeated </a:t>
            </a:r>
            <a:r>
              <a:rPr lang="en-US" sz="2800" b="1" dirty="0" smtClean="0">
                <a:effectLst>
                  <a:outerShdw blurRad="38100" dist="38100" dir="2700000" algn="tl">
                    <a:srgbClr val="000000">
                      <a:alpha val="43137"/>
                    </a:srgbClr>
                  </a:outerShdw>
                </a:effectLst>
                <a:latin typeface="Cambria" pitchFamily="18" charset="0"/>
              </a:rPr>
              <a:t>Judah</a:t>
            </a:r>
            <a:r>
              <a:rPr lang="en-US" sz="2800" b="1" dirty="0" smtClean="0">
                <a:latin typeface="Cambria" pitchFamily="18" charset="0"/>
              </a:rPr>
              <a:t> and carried the best and brightest Jews away to serve him in Babylon in </a:t>
            </a:r>
            <a:r>
              <a:rPr lang="en-US" sz="2800" b="1" dirty="0" smtClean="0">
                <a:effectLst>
                  <a:outerShdw blurRad="38100" dist="38100" dir="2700000" algn="tl">
                    <a:srgbClr val="000000">
                      <a:alpha val="43137"/>
                    </a:srgbClr>
                  </a:outerShdw>
                </a:effectLst>
                <a:latin typeface="Cambria" pitchFamily="18" charset="0"/>
              </a:rPr>
              <a:t>586 </a:t>
            </a:r>
            <a:r>
              <a:rPr lang="en-US" sz="2400" b="1" dirty="0" smtClean="0">
                <a:effectLst>
                  <a:outerShdw blurRad="38100" dist="38100" dir="2700000" algn="tl">
                    <a:srgbClr val="000000">
                      <a:alpha val="43137"/>
                    </a:srgbClr>
                  </a:outerShdw>
                </a:effectLst>
                <a:latin typeface="Cambria" pitchFamily="18" charset="0"/>
              </a:rPr>
              <a:t>BC</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9:27</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29</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After decades of captivity, the Promised Land had been purged of faithless Hebrew kings.  Then the Lord gathered a remnant of His covenant people and returned them to start again, just as </a:t>
            </a:r>
            <a:r>
              <a:rPr lang="en-US" sz="2800" b="1" dirty="0" smtClean="0">
                <a:effectLst>
                  <a:outerShdw blurRad="38100" dist="38100" dir="2700000" algn="tl">
                    <a:srgbClr val="000000">
                      <a:alpha val="43137"/>
                    </a:srgbClr>
                  </a:outerShdw>
                </a:effectLst>
                <a:latin typeface="Cambria" pitchFamily="18" charset="0"/>
              </a:rPr>
              <a:t>Hosea</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Isaiah</a:t>
            </a:r>
            <a:r>
              <a:rPr lang="en-US" sz="2800" b="1" dirty="0" smtClean="0">
                <a:latin typeface="Cambria" pitchFamily="18" charset="0"/>
              </a:rPr>
              <a:t> had foretold.  The rebellious Hebrews God had called </a:t>
            </a:r>
            <a:r>
              <a:rPr lang="en-US" sz="2800" b="1" i="1" dirty="0" smtClean="0">
                <a:effectLst>
                  <a:outerShdw blurRad="38100" dist="38100" dir="2700000" algn="tl">
                    <a:srgbClr val="000000">
                      <a:alpha val="43137"/>
                    </a:srgbClr>
                  </a:outerShdw>
                </a:effectLst>
                <a:latin typeface="Cambria" pitchFamily="18" charset="0"/>
              </a:rPr>
              <a:t>“not My people”</a:t>
            </a:r>
            <a:r>
              <a:rPr lang="en-US" sz="2800" b="1" dirty="0" smtClean="0">
                <a:latin typeface="Cambria" pitchFamily="18" charset="0"/>
              </a:rPr>
              <a:t> were redeemed from captivity and renamed </a:t>
            </a:r>
            <a:r>
              <a:rPr lang="en-US" sz="2800" b="1" i="1" dirty="0" smtClean="0">
                <a:effectLst>
                  <a:outerShdw blurRad="38100" dist="38100" dir="2700000" algn="tl">
                    <a:srgbClr val="000000">
                      <a:alpha val="43137"/>
                    </a:srgbClr>
                  </a:outerShdw>
                </a:effectLst>
                <a:latin typeface="Cambria" pitchFamily="18" charset="0"/>
              </a:rPr>
              <a:t>“My people.” </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As we examine this tale of two vessels, we see God repeatedly warning both </a:t>
            </a:r>
            <a:r>
              <a:rPr lang="en-US" sz="2800" b="1" dirty="0" smtClean="0">
                <a:effectLst>
                  <a:outerShdw blurRad="38100" dist="38100" dir="2700000" algn="tl">
                    <a:srgbClr val="000000">
                      <a:alpha val="43137"/>
                    </a:srgbClr>
                  </a:outerShdw>
                </a:effectLst>
                <a:latin typeface="Cambria" pitchFamily="18" charset="0"/>
              </a:rPr>
              <a:t>Israel</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Judah</a:t>
            </a:r>
            <a:r>
              <a:rPr lang="en-US" sz="2800" b="1" dirty="0" smtClean="0">
                <a:latin typeface="Cambria" pitchFamily="18" charset="0"/>
              </a:rPr>
              <a:t> over a period of centuries.  Both failed to heed His warning and then suffered grave consequences.</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9:27</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29</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 name="Picture 2" descr="9 - 25 title3.jpg"/>
          <p:cNvPicPr>
            <a:picLocks noChangeAspect="1"/>
          </p:cNvPicPr>
          <p:nvPr/>
        </p:nvPicPr>
        <p:blipFill>
          <a:blip r:embed="rId2" cstate="print"/>
          <a:srcRect t="5000" b="18333"/>
          <a:stretch>
            <a:fillRect/>
          </a:stretch>
        </p:blipFill>
        <p:spPr>
          <a:xfrm>
            <a:off x="914400" y="762000"/>
            <a:ext cx="7010400" cy="537464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God was fair to both in that He pursued them with equal passion.  The offer of salvation in response to repentance was the same for both.  And the consequences for continued disobedience were identical:  deportation and exile, just as He had warned (</a:t>
            </a:r>
            <a:r>
              <a:rPr lang="en-US" sz="2800" b="1" dirty="0" smtClean="0">
                <a:effectLst>
                  <a:outerShdw blurRad="38100" dist="38100" dir="2700000" algn="tl">
                    <a:srgbClr val="000000">
                      <a:alpha val="43137"/>
                    </a:srgbClr>
                  </a:outerShdw>
                </a:effectLst>
                <a:latin typeface="Cambria" pitchFamily="18" charset="0"/>
              </a:rPr>
              <a:t>Deut 28:15-68</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However, He exercised His prerogative as the sovereign ruler over all creation and extended mercy to one: </a:t>
            </a:r>
            <a:r>
              <a:rPr lang="en-US" sz="2800" b="1" i="1" dirty="0" smtClean="0">
                <a:effectLst>
                  <a:outerShdw blurRad="38100" dist="38100" dir="2700000" algn="tl">
                    <a:srgbClr val="000000">
                      <a:alpha val="43137"/>
                    </a:srgbClr>
                  </a:outerShdw>
                </a:effectLst>
                <a:latin typeface="Cambria" pitchFamily="18" charset="0"/>
              </a:rPr>
              <a:t>Judah</a:t>
            </a:r>
            <a:r>
              <a:rPr lang="en-US" sz="2800" b="1" dirty="0" smtClean="0">
                <a:latin typeface="Cambria" pitchFamily="18" charset="0"/>
              </a:rPr>
              <a:t>.  He preserved a remnant in order to fulfill his unconditional promises to both </a:t>
            </a:r>
            <a:r>
              <a:rPr lang="en-US" sz="2800" b="1" dirty="0" smtClean="0">
                <a:effectLst>
                  <a:outerShdw blurRad="38100" dist="38100" dir="2700000" algn="tl">
                    <a:srgbClr val="000000">
                      <a:alpha val="43137"/>
                    </a:srgbClr>
                  </a:outerShdw>
                </a:effectLst>
                <a:latin typeface="Cambria" pitchFamily="18" charset="0"/>
              </a:rPr>
              <a:t>Abraham</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David</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9:27</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29</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85926"/>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In this section, we will examine three facets of God’s nature.  In </a:t>
            </a:r>
            <a:r>
              <a:rPr lang="en-US" sz="2800" b="1" dirty="0" smtClean="0">
                <a:effectLst>
                  <a:outerShdw blurRad="38100" dist="38100" dir="2700000" algn="tl">
                    <a:srgbClr val="000000">
                      <a:alpha val="43137"/>
                    </a:srgbClr>
                  </a:outerShdw>
                </a:effectLst>
                <a:latin typeface="Cambria" pitchFamily="18" charset="0"/>
              </a:rPr>
              <a:t>chapter 9</a:t>
            </a:r>
            <a:r>
              <a:rPr lang="en-US" sz="2800" b="1" dirty="0" smtClean="0">
                <a:latin typeface="Cambria" pitchFamily="18" charset="0"/>
              </a:rPr>
              <a:t>, we will encounter the </a:t>
            </a:r>
            <a:r>
              <a:rPr lang="en-US" sz="2800" b="1" dirty="0" smtClean="0">
                <a:effectLst>
                  <a:outerShdw blurRad="38100" dist="38100" dir="2700000" algn="tl">
                    <a:srgbClr val="000000">
                      <a:alpha val="43137"/>
                    </a:srgbClr>
                  </a:outerShdw>
                </a:effectLst>
                <a:latin typeface="Cambria" pitchFamily="18" charset="0"/>
              </a:rPr>
              <a:t>“Sovereignty of God”</a:t>
            </a:r>
            <a:r>
              <a:rPr lang="en-US" sz="2800" b="1" dirty="0" smtClean="0">
                <a:latin typeface="Cambria" pitchFamily="18" charset="0"/>
              </a:rPr>
              <a:t> and wrestle with its implications and ultimately learn to rest in its truth.</a:t>
            </a:r>
          </a:p>
          <a:p>
            <a:pPr marL="274320" indent="-274320">
              <a:spcAft>
                <a:spcPts val="24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chapter 10</a:t>
            </a:r>
            <a:r>
              <a:rPr lang="en-US" sz="2800" b="1" dirty="0" smtClean="0">
                <a:latin typeface="Cambria" pitchFamily="18" charset="0"/>
              </a:rPr>
              <a:t>, we will consider the </a:t>
            </a:r>
            <a:r>
              <a:rPr lang="en-US" sz="2800" b="1" dirty="0" smtClean="0">
                <a:effectLst>
                  <a:outerShdw blurRad="38100" dist="38100" dir="2700000" algn="tl">
                    <a:srgbClr val="000000">
                      <a:alpha val="43137"/>
                    </a:srgbClr>
                  </a:outerShdw>
                </a:effectLst>
                <a:latin typeface="Cambria" pitchFamily="18" charset="0"/>
              </a:rPr>
              <a:t>“Justice of God”</a:t>
            </a:r>
            <a:r>
              <a:rPr lang="en-US" sz="2800" b="1" dirty="0" smtClean="0">
                <a:latin typeface="Cambria" pitchFamily="18" charset="0"/>
              </a:rPr>
              <a:t> and learn to accept that God does not submit to our notion of fair play; God has all the power, so He is the Judge.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extended the application of these </a:t>
            </a:r>
            <a:r>
              <a:rPr lang="en-US" sz="2800" b="1" dirty="0" smtClean="0">
                <a:effectLst>
                  <a:outerShdw blurRad="38100" dist="38100" dir="2700000" algn="tl">
                    <a:srgbClr val="000000">
                      <a:alpha val="43137"/>
                    </a:srgbClr>
                  </a:outerShdw>
                </a:effectLst>
                <a:latin typeface="Cambria" pitchFamily="18" charset="0"/>
              </a:rPr>
              <a:t>OT</a:t>
            </a:r>
            <a:r>
              <a:rPr lang="en-US" sz="2800" b="1" dirty="0" smtClean="0">
                <a:latin typeface="Cambria" pitchFamily="18" charset="0"/>
              </a:rPr>
              <a:t> prophecies.  The small percentage of Hosea’s </a:t>
            </a:r>
            <a:r>
              <a:rPr lang="en-US" sz="2800" b="1" i="1" dirty="0" smtClean="0">
                <a:effectLst>
                  <a:outerShdw blurRad="38100" dist="38100" dir="2700000" algn="tl">
                    <a:srgbClr val="000000">
                      <a:alpha val="43137"/>
                    </a:srgbClr>
                  </a:outerShdw>
                </a:effectLst>
                <a:latin typeface="Cambria" pitchFamily="18" charset="0"/>
              </a:rPr>
              <a:t>“not My people”</a:t>
            </a:r>
            <a:r>
              <a:rPr lang="en-US" sz="2800" b="1" dirty="0" smtClean="0">
                <a:latin typeface="Cambria" pitchFamily="18" charset="0"/>
              </a:rPr>
              <a:t> who again became </a:t>
            </a:r>
            <a:r>
              <a:rPr lang="en-US" sz="2800" b="1" i="1" dirty="0" smtClean="0">
                <a:effectLst>
                  <a:outerShdw blurRad="38100" dist="38100" dir="2700000" algn="tl">
                    <a:srgbClr val="000000">
                      <a:alpha val="43137"/>
                    </a:srgbClr>
                  </a:outerShdw>
                </a:effectLst>
                <a:latin typeface="Cambria" pitchFamily="18" charset="0"/>
              </a:rPr>
              <a:t>“My people”</a:t>
            </a:r>
            <a:r>
              <a:rPr lang="en-US" sz="2800" b="1" dirty="0" smtClean="0">
                <a:latin typeface="Cambria" pitchFamily="18" charset="0"/>
              </a:rPr>
              <a:t> were Jews.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And Isaiah’s </a:t>
            </a:r>
            <a:r>
              <a:rPr lang="en-US" sz="2800" b="1" dirty="0" smtClean="0">
                <a:effectLst>
                  <a:outerShdw blurRad="38100" dist="38100" dir="2700000" algn="tl">
                    <a:srgbClr val="000000">
                      <a:alpha val="43137"/>
                    </a:srgbClr>
                  </a:outerShdw>
                </a:effectLst>
                <a:latin typeface="Cambria" pitchFamily="18" charset="0"/>
              </a:rPr>
              <a:t>“remnant” </a:t>
            </a:r>
            <a:r>
              <a:rPr lang="en-US" sz="2800" b="1" dirty="0" smtClean="0">
                <a:latin typeface="Cambria" pitchFamily="18" charset="0"/>
              </a:rPr>
              <a:t>were also Jews who returned with Ezra and Nehemiah to rebuild the nation.  Nevertheless, Paul saw the redemption of Gentiles as deeper fulfillment of those prophecies.  I love how God always exceeds expectations!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9:27</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29</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Paul’s point is that the scattering Isaiah described was only a preview of Israel’s rejection of the Messiah and Israel’s subsequent destruction and scattering.</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Only a </a:t>
            </a:r>
            <a:r>
              <a:rPr lang="en-US" sz="2800" b="1" dirty="0" smtClean="0">
                <a:effectLst>
                  <a:outerShdw blurRad="38100" dist="38100" dir="2700000" algn="tl">
                    <a:srgbClr val="000000">
                      <a:alpha val="43137"/>
                    </a:srgbClr>
                  </a:outerShdw>
                </a:effectLst>
                <a:latin typeface="Cambria" pitchFamily="18" charset="0"/>
              </a:rPr>
              <a:t>remnant</a:t>
            </a:r>
            <a:r>
              <a:rPr lang="en-US" sz="2800" b="1" dirty="0" smtClean="0">
                <a:latin typeface="Cambria" pitchFamily="18" charset="0"/>
              </a:rPr>
              <a:t> of Israel will survive God’s wrath, solely because of His mercy.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a:t>
            </a:r>
            <a:r>
              <a:rPr lang="en-US" sz="2800" b="1" dirty="0" smtClean="0">
                <a:effectLst>
                  <a:outerShdw blurRad="38100" dist="38100" dir="2700000" algn="tl">
                    <a:srgbClr val="000000">
                      <a:alpha val="43137"/>
                    </a:srgbClr>
                  </a:outerShdw>
                </a:effectLst>
                <a:latin typeface="Cambria" pitchFamily="18" charset="0"/>
              </a:rPr>
              <a:t>OT</a:t>
            </a:r>
            <a:r>
              <a:rPr lang="en-US" sz="2800" b="1" dirty="0" smtClean="0">
                <a:latin typeface="Cambria" pitchFamily="18" charset="0"/>
              </a:rPr>
              <a:t> title for God </a:t>
            </a:r>
            <a:r>
              <a:rPr lang="en-US" sz="2800" b="1" i="1" dirty="0" smtClean="0">
                <a:effectLst>
                  <a:outerShdw blurRad="38100" dist="38100" dir="2700000" algn="tl">
                    <a:srgbClr val="000000">
                      <a:alpha val="43137"/>
                    </a:srgbClr>
                  </a:outerShdw>
                </a:effectLst>
                <a:latin typeface="Cambria" pitchFamily="18" charset="0"/>
              </a:rPr>
              <a:t>“Lord of Sabaoth”</a:t>
            </a:r>
            <a:r>
              <a:rPr lang="en-US" sz="2800" b="1" dirty="0" smtClean="0">
                <a:latin typeface="Cambria" pitchFamily="18" charset="0"/>
              </a:rPr>
              <a:t> is translated “Lord of hosts” and refers to His all-encompassing sovereignty.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9:27</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29</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4" name="Picture 3" descr="http://www.middletownbiblechurch.org/romans/9-9.GIF"/>
          <p:cNvPicPr/>
          <p:nvPr/>
        </p:nvPicPr>
        <p:blipFill>
          <a:blip r:embed="rId2" cstate="print"/>
          <a:srcRect/>
          <a:stretch>
            <a:fillRect/>
          </a:stretch>
        </p:blipFill>
        <p:spPr bwMode="auto">
          <a:xfrm>
            <a:off x="457200" y="533400"/>
            <a:ext cx="5889238" cy="5715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553200" y="2057400"/>
            <a:ext cx="2133600" cy="1631216"/>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b="1" dirty="0" smtClean="0">
                <a:solidFill>
                  <a:schemeClr val="tx1"/>
                </a:solidFill>
                <a:latin typeface="Georgia" pitchFamily="18" charset="0"/>
              </a:rPr>
              <a:t>True Israel is made up of Christian Jews and Christian Gentiles</a:t>
            </a:r>
            <a:endParaRPr lang="en-US" sz="2000" b="1" dirty="0">
              <a:solidFill>
                <a:schemeClr val="tx1"/>
              </a:solidFill>
              <a:latin typeface="Georgia" pitchFamily="18" charset="0"/>
            </a:endParaRPr>
          </a:p>
        </p:txBody>
      </p:sp>
      <p:sp>
        <p:nvSpPr>
          <p:cNvPr id="6" name="Bent Arrow 5"/>
          <p:cNvSpPr/>
          <p:nvPr/>
        </p:nvSpPr>
        <p:spPr>
          <a:xfrm rot="10800000">
            <a:off x="6629400" y="3733800"/>
            <a:ext cx="813816" cy="1402080"/>
          </a:xfrm>
          <a:prstGeom prst="ben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85000"/>
          </a:srgbClr>
        </a:solidFill>
        <a:effectLst/>
      </p:bgPr>
    </p:bg>
    <p:spTree>
      <p:nvGrpSpPr>
        <p:cNvPr id="1" name=""/>
        <p:cNvGrpSpPr/>
        <p:nvPr/>
      </p:nvGrpSpPr>
      <p:grpSpPr>
        <a:xfrm>
          <a:off x="0" y="0"/>
          <a:ext cx="0" cy="0"/>
          <a:chOff x="0" y="0"/>
          <a:chExt cx="0" cy="0"/>
        </a:xfrm>
      </p:grpSpPr>
      <p:pic>
        <p:nvPicPr>
          <p:cNvPr id="2" name="Picture 1" descr="9 - 29 title.jpg"/>
          <p:cNvPicPr>
            <a:picLocks noChangeAspect="1"/>
          </p:cNvPicPr>
          <p:nvPr/>
        </p:nvPicPr>
        <p:blipFill>
          <a:blip r:embed="rId2" cstate="print"/>
          <a:srcRect l="3333" t="5556" r="2500" b="38889"/>
          <a:stretch>
            <a:fillRect/>
          </a:stretch>
        </p:blipFill>
        <p:spPr>
          <a:xfrm>
            <a:off x="304800" y="1143000"/>
            <a:ext cx="8610600" cy="3810000"/>
          </a:xfrm>
          <a:prstGeom prst="rect">
            <a:avLst/>
          </a:prstGeom>
          <a:ln>
            <a:noFill/>
          </a:ln>
          <a:effectLst>
            <a:outerShdw blurRad="190500" algn="tl" rotWithShape="0">
              <a:srgbClr val="000000">
                <a:alpha val="70000"/>
              </a:srgbClr>
            </a:outerShdw>
          </a:effectLst>
        </p:spPr>
      </p:pic>
      <p:cxnSp>
        <p:nvCxnSpPr>
          <p:cNvPr id="3" name="Straight Connector 2"/>
          <p:cNvCxnSpPr/>
          <p:nvPr/>
        </p:nvCxnSpPr>
        <p:spPr>
          <a:xfrm>
            <a:off x="914400" y="3276600"/>
            <a:ext cx="1188720" cy="0"/>
          </a:xfrm>
          <a:prstGeom prst="line">
            <a:avLst/>
          </a:prstGeom>
          <a:ln w="50800">
            <a:solidFill>
              <a:srgbClr val="002060"/>
            </a:solidFill>
          </a:ln>
        </p:spPr>
        <p:style>
          <a:lnRef idx="3">
            <a:schemeClr val="dk1"/>
          </a:lnRef>
          <a:fillRef idx="0">
            <a:schemeClr val="dk1"/>
          </a:fillRef>
          <a:effectRef idx="2">
            <a:schemeClr val="dk1"/>
          </a:effectRef>
          <a:fontRef idx="minor">
            <a:schemeClr val="tx1"/>
          </a:fontRef>
        </p:style>
      </p:cxnSp>
      <p:cxnSp>
        <p:nvCxnSpPr>
          <p:cNvPr id="4" name="Straight Connector 3"/>
          <p:cNvCxnSpPr/>
          <p:nvPr/>
        </p:nvCxnSpPr>
        <p:spPr>
          <a:xfrm>
            <a:off x="6324600" y="4114800"/>
            <a:ext cx="1005840" cy="0"/>
          </a:xfrm>
          <a:prstGeom prst="line">
            <a:avLst/>
          </a:prstGeom>
          <a:ln w="50800">
            <a:solidFill>
              <a:srgbClr val="00206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par>
                          <p:cTn id="13" fill="hold">
                            <p:stCondLst>
                              <p:cond delay="1000"/>
                            </p:stCondLst>
                            <p:childTnLst>
                              <p:par>
                                <p:cTn id="14" presetID="22" presetClass="entr" presetSubtype="8" fill="hold" nodeType="after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9:30 – 33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66800"/>
            <a:ext cx="8503920" cy="5109091"/>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30</a:t>
            </a:r>
            <a:r>
              <a:rPr lang="en-US" sz="2800" i="1" dirty="0" smtClean="0">
                <a:latin typeface="Georgia" pitchFamily="18" charset="0"/>
              </a:rPr>
              <a:t>What then shall we say?  That the Gentiles, who did not pursue righteousness, have obtained it, a righteousness that is by faith;  </a:t>
            </a:r>
            <a:r>
              <a:rPr lang="en-US" sz="2800" b="1" baseline="30000" dirty="0" smtClean="0">
                <a:effectLst>
                  <a:outerShdw blurRad="38100" dist="38100" dir="2700000" algn="tl">
                    <a:srgbClr val="000000">
                      <a:alpha val="43137"/>
                    </a:srgbClr>
                  </a:outerShdw>
                </a:effectLst>
                <a:latin typeface="Georgia" pitchFamily="18" charset="0"/>
              </a:rPr>
              <a:t>31</a:t>
            </a:r>
            <a:r>
              <a:rPr lang="en-US" sz="2800" i="1" dirty="0" smtClean="0">
                <a:latin typeface="Georgia" pitchFamily="18" charset="0"/>
              </a:rPr>
              <a:t>but the people of Israel, who pursued the law as the way of righteousness, have not attained their goal.  </a:t>
            </a:r>
            <a:r>
              <a:rPr lang="en-US" sz="2800" b="1" baseline="30000" dirty="0" smtClean="0">
                <a:effectLst>
                  <a:outerShdw blurRad="38100" dist="38100" dir="2700000" algn="tl">
                    <a:srgbClr val="000000">
                      <a:alpha val="43137"/>
                    </a:srgbClr>
                  </a:outerShdw>
                </a:effectLst>
                <a:latin typeface="Georgia" pitchFamily="18" charset="0"/>
              </a:rPr>
              <a:t>32</a:t>
            </a:r>
            <a:r>
              <a:rPr lang="en-US" sz="2800" i="1" dirty="0" smtClean="0">
                <a:latin typeface="Georgia" pitchFamily="18" charset="0"/>
              </a:rPr>
              <a:t>Why not?  Because they pursued it not by faith but as if it were by works.  They stumbled over the stumbling stone.  </a:t>
            </a:r>
            <a:r>
              <a:rPr lang="en-US" sz="2800" b="1" baseline="30000" dirty="0" smtClean="0">
                <a:effectLst>
                  <a:outerShdw blurRad="38100" dist="38100" dir="2700000" algn="tl">
                    <a:srgbClr val="000000">
                      <a:alpha val="43137"/>
                    </a:srgbClr>
                  </a:outerShdw>
                </a:effectLst>
                <a:latin typeface="Georgia" pitchFamily="18" charset="0"/>
              </a:rPr>
              <a:t>33</a:t>
            </a:r>
            <a:r>
              <a:rPr lang="en-US" sz="2800" i="1" dirty="0" smtClean="0">
                <a:latin typeface="Georgia" pitchFamily="18" charset="0"/>
              </a:rPr>
              <a:t>As it is written: “See, I lay in Zion a stone that causes people to stumble and a rock that makes them fall, and the one who believes in him will never be put to shame.”  </a:t>
            </a:r>
          </a:p>
        </p:txBody>
      </p:sp>
      <p:cxnSp>
        <p:nvCxnSpPr>
          <p:cNvPr id="15" name="Straight Connector 14"/>
          <p:cNvCxnSpPr/>
          <p:nvPr/>
        </p:nvCxnSpPr>
        <p:spPr>
          <a:xfrm>
            <a:off x="6248400" y="1676400"/>
            <a:ext cx="12801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533400" y="29718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600200" y="51054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concludes the lesson on God’s divine choice by reminding his readers that although God chooses some to receive His mercy, those who receive His judgment do so </a:t>
            </a:r>
            <a:r>
              <a:rPr lang="en-US" sz="2800" b="1" i="1" u="sng" dirty="0" smtClean="0">
                <a:latin typeface="Cambria" pitchFamily="18" charset="0"/>
              </a:rPr>
              <a:t>not</a:t>
            </a:r>
            <a:r>
              <a:rPr lang="en-US" sz="2800" b="1" dirty="0" smtClean="0">
                <a:latin typeface="Cambria" pitchFamily="18" charset="0"/>
              </a:rPr>
              <a:t> because of something God has done to them, but because of their own unwillingness to believe the gospel.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Sinners are condemned for their personal sins, the primary one being the rejection of God and Christ.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9:30 – 33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Israel did not admit their inability to keep the Law perfectly and turn by faith to God for forgiveness.  Instead a few of them kept trying to keep the Law by their own efforts.  Consequently, they stumbled over the </a:t>
            </a:r>
            <a:r>
              <a:rPr lang="en-US" sz="2800" b="1" dirty="0" smtClean="0">
                <a:effectLst>
                  <a:outerShdw blurRad="38100" dist="38100" dir="2700000" algn="tl">
                    <a:srgbClr val="000000">
                      <a:alpha val="43137"/>
                    </a:srgbClr>
                  </a:outerShdw>
                </a:effectLst>
                <a:latin typeface="Cambria" pitchFamily="18" charset="0"/>
              </a:rPr>
              <a:t>“stumbling stone.”</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Lord Jesus Christ, </a:t>
            </a:r>
            <a:r>
              <a:rPr lang="en-US" sz="2800" b="1" dirty="0" smtClean="0">
                <a:effectLst>
                  <a:outerShdw blurRad="38100" dist="38100" dir="2700000" algn="tl">
                    <a:srgbClr val="000000">
                      <a:alpha val="43137"/>
                    </a:srgbClr>
                  </a:outerShdw>
                </a:effectLst>
                <a:latin typeface="Cambria" pitchFamily="18" charset="0"/>
              </a:rPr>
              <a:t>“The Stumbling Stone,”</a:t>
            </a:r>
            <a:r>
              <a:rPr lang="en-US" sz="2800" b="1" dirty="0" smtClean="0">
                <a:latin typeface="Cambria" pitchFamily="18" charset="0"/>
              </a:rPr>
              <a:t> did not conform to the Jews’ expectations, so they rejected Him instead of responding to Him by faith.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9:30 – 33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pic>
        <p:nvPicPr>
          <p:cNvPr id="3" name="Picture 2" descr="9 - 33 stone3.jpg"/>
          <p:cNvPicPr>
            <a:picLocks noChangeAspect="1"/>
          </p:cNvPicPr>
          <p:nvPr/>
        </p:nvPicPr>
        <p:blipFill>
          <a:blip r:embed="rId2" cstate="print"/>
          <a:stretch>
            <a:fillRect/>
          </a:stretch>
        </p:blipFill>
        <p:spPr>
          <a:xfrm>
            <a:off x="1600200" y="609600"/>
            <a:ext cx="5943600" cy="5943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To show that God anticipated this, Paul quoted from </a:t>
            </a:r>
            <a:r>
              <a:rPr lang="en-US" sz="2800" b="1" dirty="0" smtClean="0">
                <a:effectLst>
                  <a:outerShdw blurRad="38100" dist="38100" dir="2700000" algn="tl">
                    <a:srgbClr val="000000">
                      <a:alpha val="43137"/>
                    </a:srgbClr>
                  </a:outerShdw>
                </a:effectLst>
                <a:latin typeface="Cambria" pitchFamily="18" charset="0"/>
              </a:rPr>
              <a:t>Isaiah 8:14</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28:16</a:t>
            </a:r>
            <a:r>
              <a:rPr lang="en-US" sz="2800" b="1" dirty="0" smtClean="0">
                <a:latin typeface="Cambria" pitchFamily="18" charset="0"/>
              </a:rPr>
              <a:t>, combining the two statements to indicate the two contrasting reactions by men to the </a:t>
            </a:r>
            <a:r>
              <a:rPr lang="en-US" sz="2800" b="1" dirty="0" smtClean="0">
                <a:effectLst>
                  <a:outerShdw blurRad="38100" dist="38100" dir="2700000" algn="tl">
                    <a:srgbClr val="000000">
                      <a:alpha val="43137"/>
                    </a:srgbClr>
                  </a:outerShdw>
                </a:effectLst>
                <a:latin typeface="Cambria" pitchFamily="18" charset="0"/>
              </a:rPr>
              <a:t>Stone</a:t>
            </a:r>
            <a:r>
              <a:rPr lang="en-US" sz="2800" b="1" dirty="0" smtClean="0">
                <a:latin typeface="Cambria" pitchFamily="18" charset="0"/>
              </a:rPr>
              <a:t> that God placed in Zion . . .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latin typeface="Cambria" pitchFamily="18" charset="0"/>
              </a:rPr>
              <a:t>cf.</a:t>
            </a:r>
            <a:r>
              <a:rPr lang="en-US" sz="2800" b="1" dirty="0" smtClean="0">
                <a:latin typeface="Cambria" pitchFamily="18" charset="0"/>
              </a:rPr>
              <a:t> “Sion” in </a:t>
            </a:r>
            <a:r>
              <a:rPr lang="en-US" sz="2800" b="1" dirty="0" smtClean="0">
                <a:effectLst>
                  <a:outerShdw blurRad="38100" dist="38100" dir="2700000" algn="tl">
                    <a:srgbClr val="000000">
                      <a:alpha val="43137"/>
                    </a:srgbClr>
                  </a:outerShdw>
                </a:effectLst>
                <a:latin typeface="Cambria" pitchFamily="18" charset="0"/>
              </a:rPr>
              <a:t>Romans</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11:26 &gt; </a:t>
            </a:r>
            <a:r>
              <a:rPr lang="en-US" sz="2800" b="1" dirty="0" smtClean="0">
                <a:latin typeface="Cambria" pitchFamily="18" charset="0"/>
              </a:rPr>
              <a:t>“</a:t>
            </a:r>
            <a:r>
              <a:rPr lang="en-US" sz="2800" b="1" i="1" dirty="0" smtClean="0">
                <a:latin typeface="Cambria" pitchFamily="18" charset="0"/>
              </a:rPr>
              <a:t>And so all Israel shall be saved: as it is written, There shall come out of Sion the Deliverer, and shall turn away ungodliness from Jacob.”</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9:30 – 33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50000"/>
          </a:schemeClr>
        </a:solidFill>
        <a:effectLst/>
      </p:bgPr>
    </p:bg>
    <p:spTree>
      <p:nvGrpSpPr>
        <p:cNvPr id="1" name=""/>
        <p:cNvGrpSpPr/>
        <p:nvPr/>
      </p:nvGrpSpPr>
      <p:grpSpPr>
        <a:xfrm>
          <a:off x="0" y="0"/>
          <a:ext cx="0" cy="0"/>
          <a:chOff x="0" y="0"/>
          <a:chExt cx="0" cy="0"/>
        </a:xfrm>
      </p:grpSpPr>
      <p:pic>
        <p:nvPicPr>
          <p:cNvPr id="4" name="Picture 3" descr="9 - 33 stone.jpg"/>
          <p:cNvPicPr>
            <a:picLocks noChangeAspect="1"/>
          </p:cNvPicPr>
          <p:nvPr/>
        </p:nvPicPr>
        <p:blipFill>
          <a:blip r:embed="rId2" cstate="print"/>
          <a:stretch>
            <a:fillRect/>
          </a:stretch>
        </p:blipFill>
        <p:spPr>
          <a:xfrm>
            <a:off x="533400" y="685800"/>
            <a:ext cx="8263467" cy="5334000"/>
          </a:xfrm>
          <a:prstGeom prst="rect">
            <a:avLst/>
          </a:prstGeom>
          <a:ln>
            <a:noFill/>
          </a:ln>
          <a:effectLst>
            <a:outerShdw blurRad="190500" algn="tl" rotWithShape="0">
              <a:srgbClr val="000000">
                <a:alpha val="70000"/>
              </a:srgbClr>
            </a:outerShdw>
          </a:effectLst>
        </p:spPr>
      </p:pic>
      <p:pic>
        <p:nvPicPr>
          <p:cNvPr id="5" name="Picture 4" descr="9 - 33 stone2.jpeg"/>
          <p:cNvPicPr>
            <a:picLocks noChangeAspect="1"/>
          </p:cNvPicPr>
          <p:nvPr/>
        </p:nvPicPr>
        <p:blipFill>
          <a:blip r:embed="rId3" cstate="print"/>
          <a:stretch>
            <a:fillRect/>
          </a:stretch>
        </p:blipFill>
        <p:spPr>
          <a:xfrm>
            <a:off x="304800" y="533400"/>
            <a:ext cx="8610600" cy="56388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out)">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355038"/>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And then in </a:t>
            </a:r>
            <a:r>
              <a:rPr lang="en-US" sz="2800" b="1" dirty="0" smtClean="0">
                <a:effectLst>
                  <a:outerShdw blurRad="38100" dist="38100" dir="2700000" algn="tl">
                    <a:srgbClr val="000000">
                      <a:alpha val="43137"/>
                    </a:srgbClr>
                  </a:outerShdw>
                </a:effectLst>
                <a:latin typeface="Cambria" pitchFamily="18" charset="0"/>
              </a:rPr>
              <a:t>chapter 11</a:t>
            </a:r>
            <a:r>
              <a:rPr lang="en-US" sz="2800" b="1" dirty="0" smtClean="0">
                <a:latin typeface="Cambria" pitchFamily="18" charset="0"/>
              </a:rPr>
              <a:t>, we will find comfort in the </a:t>
            </a:r>
            <a:r>
              <a:rPr lang="en-US" sz="2800" b="1" dirty="0" smtClean="0">
                <a:effectLst>
                  <a:outerShdw blurRad="38100" dist="38100" dir="2700000" algn="tl">
                    <a:srgbClr val="000000">
                      <a:alpha val="43137"/>
                    </a:srgbClr>
                  </a:outerShdw>
                </a:effectLst>
                <a:latin typeface="Cambria" pitchFamily="18" charset="0"/>
              </a:rPr>
              <a:t>“Faithfulness of God</a:t>
            </a:r>
            <a:r>
              <a:rPr lang="en-US" sz="2800" b="1" dirty="0" smtClean="0">
                <a:latin typeface="Cambria" pitchFamily="18" charset="0"/>
              </a:rPr>
              <a:t>.</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Where answers fail, we can trust in the unfailing goodness of our Creator and His unsurpassed love for His creatures.  </a:t>
            </a:r>
          </a:p>
          <a:p>
            <a:pPr marL="274320" indent="-274320">
              <a:spcAft>
                <a:spcPts val="2400"/>
              </a:spcAft>
              <a:buFont typeface="Arial" pitchFamily="34" charset="0"/>
              <a:buChar char="•"/>
            </a:pPr>
            <a:r>
              <a:rPr lang="en-US" sz="2800" b="1" dirty="0" smtClean="0">
                <a:latin typeface="Cambria" pitchFamily="18" charset="0"/>
              </a:rPr>
              <a:t>Remember, Paul’s letter to the Romans is </a:t>
            </a:r>
            <a:r>
              <a:rPr lang="en-US" sz="2800" b="1" dirty="0" smtClean="0">
                <a:effectLst>
                  <a:outerShdw blurRad="38100" dist="38100" dir="2700000" algn="tl">
                    <a:srgbClr val="000000">
                      <a:alpha val="43137"/>
                    </a:srgbClr>
                  </a:outerShdw>
                </a:effectLst>
                <a:latin typeface="Cambria" pitchFamily="18" charset="0"/>
              </a:rPr>
              <a:t>NOT</a:t>
            </a:r>
            <a:r>
              <a:rPr lang="en-US" sz="2800" b="1" dirty="0" smtClean="0">
                <a:latin typeface="Cambria" pitchFamily="18" charset="0"/>
              </a:rPr>
              <a:t> about our salvation.  His primary subject is the righteousness of God, of which our salvation is a part.  The Lord is pursuing His </a:t>
            </a:r>
            <a:r>
              <a:rPr lang="en-US" sz="2800" b="1" u="sng" dirty="0" smtClean="0">
                <a:effectLst>
                  <a:outerShdw blurRad="38100" dist="38100" dir="2700000" algn="tl">
                    <a:srgbClr val="000000">
                      <a:alpha val="43137"/>
                    </a:srgbClr>
                  </a:outerShdw>
                </a:effectLst>
                <a:latin typeface="Cambria" pitchFamily="18" charset="0"/>
              </a:rPr>
              <a:t>own</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agenda</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8" name="Picture 7" descr="9 - 33 stone2.jpeg"/>
          <p:cNvPicPr>
            <a:picLocks noChangeAspect="1"/>
          </p:cNvPicPr>
          <p:nvPr/>
        </p:nvPicPr>
        <p:blipFill>
          <a:blip r:embed="rId3" cstate="print"/>
          <a:stretch>
            <a:fillRect/>
          </a:stretch>
        </p:blipFill>
        <p:spPr>
          <a:xfrm>
            <a:off x="2057400" y="1219200"/>
            <a:ext cx="5105401" cy="3657600"/>
          </a:xfrm>
          <a:prstGeom prst="rect">
            <a:avLst/>
          </a:prstGeom>
          <a:ln>
            <a:noFill/>
          </a:ln>
          <a:effectLst>
            <a:outerShdw blurRad="190500" algn="tl" rotWithShape="0">
              <a:srgbClr val="000000">
                <a:alpha val="70000"/>
              </a:srgbClr>
            </a:outerShdw>
          </a:effectLst>
        </p:spPr>
      </p:pic>
      <p:pic>
        <p:nvPicPr>
          <p:cNvPr id="6" name="Picture 5" descr="7 - 24 Jesus.jpg"/>
          <p:cNvPicPr>
            <a:picLocks noChangeAspect="1"/>
          </p:cNvPicPr>
          <p:nvPr/>
        </p:nvPicPr>
        <p:blipFill>
          <a:blip r:embed="rId4" cstate="print"/>
          <a:stretch>
            <a:fillRect/>
          </a:stretch>
        </p:blipFill>
        <p:spPr>
          <a:xfrm>
            <a:off x="1905000" y="152400"/>
            <a:ext cx="5562600" cy="6579973"/>
          </a:xfrm>
          <a:prstGeom prst="rect">
            <a:avLst/>
          </a:prstGeom>
          <a:ln>
            <a:noFill/>
          </a:ln>
          <a:effectLst>
            <a:outerShdw blurRad="190500" algn="tl" rotWithShape="0">
              <a:srgbClr val="000000">
                <a:alpha val="70000"/>
              </a:srgbClr>
            </a:outerShdw>
          </a:effectLst>
        </p:spPr>
      </p:pic>
      <p:sp>
        <p:nvSpPr>
          <p:cNvPr id="5" name="TextBox 4"/>
          <p:cNvSpPr txBox="1"/>
          <p:nvPr/>
        </p:nvSpPr>
        <p:spPr>
          <a:xfrm>
            <a:off x="228600" y="6096000"/>
            <a:ext cx="8763000" cy="461665"/>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Britannic Bold" pitchFamily="34" charset="0"/>
              </a:rPr>
              <a:t>“… and whosoever believes on ME shall not be ashamed  ”</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diamond(out)">
                                      <p:cBhvr>
                                        <p:cTn id="11" dur="2000"/>
                                        <p:tgtEl>
                                          <p:spTgt spid="8"/>
                                        </p:tgtEl>
                                      </p:cBhvr>
                                    </p:animEffect>
                                  </p:childTnLst>
                                </p:cTn>
                              </p:par>
                            </p:childTnLst>
                          </p:cTn>
                        </p:par>
                        <p:par>
                          <p:cTn id="12" fill="hold">
                            <p:stCondLst>
                              <p:cond delay="5000"/>
                            </p:stCondLst>
                            <p:childTnLst>
                              <p:par>
                                <p:cTn id="13" presetID="8" presetClass="entr" presetSubtype="32" fill="hold"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diamond(out)">
                                      <p:cBhvr>
                                        <p:cTn id="15" dur="2000"/>
                                        <p:tgtEl>
                                          <p:spTgt spid="6"/>
                                        </p:tgtEl>
                                      </p:cBhvr>
                                    </p:animEffect>
                                  </p:childTnLst>
                                </p:cTn>
                              </p:par>
                            </p:childTnLst>
                          </p:cTn>
                        </p:par>
                        <p:par>
                          <p:cTn id="16" fill="hold">
                            <p:stCondLst>
                              <p:cond delay="9000"/>
                            </p:stCondLst>
                            <p:childTnLst>
                              <p:par>
                                <p:cTn id="17" presetID="15"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9 June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1981200"/>
            <a:ext cx="8534400" cy="4185761"/>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Read the entire Chapter 10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 1st lesson:   10:1 – 13</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2nd lesson:  10:14 – 21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1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pic>
        <p:nvPicPr>
          <p:cNvPr id="4" name="Picture 3" descr="9 -1 Title section title.jpg"/>
          <p:cNvPicPr>
            <a:picLocks noChangeAspect="1"/>
          </p:cNvPicPr>
          <p:nvPr/>
        </p:nvPicPr>
        <p:blipFill>
          <a:blip r:embed="rId2" cstate="print"/>
          <a:stretch>
            <a:fillRect/>
          </a:stretch>
        </p:blipFill>
        <p:spPr>
          <a:xfrm>
            <a:off x="381000" y="1066800"/>
            <a:ext cx="8296523"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16813"/>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First Part of the Chapter: </a:t>
            </a:r>
          </a:p>
          <a:p>
            <a:pPr marL="274320" indent="-274320">
              <a:spcAft>
                <a:spcPts val="2400"/>
              </a:spcAft>
              <a:buFont typeface="Arial" pitchFamily="34" charset="0"/>
              <a:buChar char="•"/>
            </a:pPr>
            <a:r>
              <a:rPr lang="en-US" sz="2800" b="1" dirty="0" smtClean="0">
                <a:latin typeface="Cambria" pitchFamily="18" charset="0"/>
              </a:rPr>
              <a:t>To appreciate why and how God could choose to reject the nation of Israel (except for a remnant) and accept people from among the Gentiles.</a:t>
            </a:r>
          </a:p>
          <a:p>
            <a:pPr marL="274320" indent="-274320">
              <a:spcAft>
                <a:spcPts val="2400"/>
              </a:spcAft>
              <a:buFont typeface="Arial" pitchFamily="34" charset="0"/>
              <a:buChar char="•"/>
            </a:pPr>
            <a:r>
              <a:rPr lang="en-US" sz="2800" b="1" dirty="0" smtClean="0">
                <a:latin typeface="Cambria" pitchFamily="18" charset="0"/>
              </a:rPr>
              <a:t>Some of Paul’s readers may have received the impression that God’s plan of saving man in Christ apart from the Law (</a:t>
            </a:r>
            <a:r>
              <a:rPr lang="en-US" sz="2800" b="1" dirty="0" smtClean="0">
                <a:effectLst>
                  <a:outerShdw blurRad="38100" dist="38100" dir="2700000" algn="tl">
                    <a:srgbClr val="000000">
                      <a:alpha val="43137"/>
                    </a:srgbClr>
                  </a:outerShdw>
                </a:effectLst>
                <a:latin typeface="Cambria" pitchFamily="18" charset="0"/>
              </a:rPr>
              <a:t>3:21-22</a:t>
            </a:r>
            <a:r>
              <a:rPr lang="en-US" sz="2800" b="1" dirty="0" smtClean="0">
                <a:latin typeface="Cambria" pitchFamily="18" charset="0"/>
              </a:rPr>
              <a:t>) implies that God has rejected His people of Israel and the promises made to them.  In chapters nine through eleven, Paul explains that God has not rejected His people.</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477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First Part of the Chapter: </a:t>
            </a:r>
          </a:p>
          <a:p>
            <a:pPr marL="274320" indent="-274320">
              <a:spcAft>
                <a:spcPts val="2400"/>
              </a:spcAft>
              <a:buFont typeface="Arial" pitchFamily="34" charset="0"/>
              <a:buChar char="•"/>
            </a:pPr>
            <a:r>
              <a:rPr lang="en-US" sz="2800" b="1" dirty="0" smtClean="0">
                <a:latin typeface="Cambria" pitchFamily="18" charset="0"/>
              </a:rPr>
              <a:t>Paul first expresses his own concern for his fellow Israelites (</a:t>
            </a:r>
            <a:r>
              <a:rPr lang="en-US" sz="2800" b="1" dirty="0" smtClean="0">
                <a:effectLst>
                  <a:outerShdw blurRad="38100" dist="38100" dir="2700000" algn="tl">
                    <a:srgbClr val="000000">
                      <a:alpha val="43137"/>
                    </a:srgbClr>
                  </a:outerShdw>
                </a:effectLst>
                <a:latin typeface="Cambria" pitchFamily="18" charset="0"/>
              </a:rPr>
              <a:t>1-2</a:t>
            </a:r>
            <a:r>
              <a:rPr lang="en-US" sz="2800" b="1" dirty="0" smtClean="0">
                <a:latin typeface="Cambria" pitchFamily="18" charset="0"/>
              </a:rPr>
              <a:t>).  If it would do any good, Paul would gladly be condemned in order to save his brethren who had been the recipients of so many blessings (</a:t>
            </a:r>
            <a:r>
              <a:rPr lang="en-US" sz="2800" b="1" dirty="0" smtClean="0">
                <a:effectLst>
                  <a:outerShdw blurRad="38100" dist="38100" dir="2700000" algn="tl">
                    <a:srgbClr val="000000">
                      <a:alpha val="43137"/>
                    </a:srgbClr>
                  </a:outerShdw>
                </a:effectLst>
                <a:latin typeface="Cambria" pitchFamily="18" charset="0"/>
              </a:rPr>
              <a:t>3-5</a:t>
            </a:r>
            <a:r>
              <a:rPr lang="en-US" sz="2800" b="1" dirty="0" smtClean="0">
                <a:latin typeface="Cambria" pitchFamily="18" charset="0"/>
              </a:rPr>
              <a:t>).</a:t>
            </a:r>
          </a:p>
          <a:p>
            <a:pPr marL="274320" indent="-274320">
              <a:spcAft>
                <a:spcPts val="2400"/>
              </a:spcAft>
              <a:buFont typeface="Arial" pitchFamily="34" charset="0"/>
              <a:buChar char="•"/>
            </a:pPr>
            <a:r>
              <a:rPr lang="en-US" sz="2800" b="1" dirty="0" smtClean="0">
                <a:latin typeface="Cambria" pitchFamily="18" charset="0"/>
              </a:rPr>
              <a:t>But Paul quickly states that God’s promises had not failed.  He reminds them that true Israel is not simply the descendants of Israel, any more than the promises to Abraham were to be carried out through all of Abraham’s descendants just because they are his physical descendants (</a:t>
            </a:r>
            <a:r>
              <a:rPr lang="en-US" sz="2800" b="1" dirty="0" smtClean="0">
                <a:effectLst>
                  <a:outerShdw blurRad="38100" dist="38100" dir="2700000" algn="tl">
                    <a:srgbClr val="000000">
                      <a:alpha val="43137"/>
                    </a:srgbClr>
                  </a:outerShdw>
                </a:effectLst>
                <a:latin typeface="Cambria" pitchFamily="18" charset="0"/>
              </a:rPr>
              <a:t>6-8</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27546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First Part of the Chapter: </a:t>
            </a:r>
          </a:p>
          <a:p>
            <a:pPr marL="274320" indent="-274320">
              <a:spcAft>
                <a:spcPts val="2400"/>
              </a:spcAft>
              <a:buFont typeface="Arial" pitchFamily="34" charset="0"/>
              <a:buChar char="•"/>
            </a:pPr>
            <a:r>
              <a:rPr lang="en-US" sz="2800" b="1" dirty="0" smtClean="0">
                <a:latin typeface="Cambria" pitchFamily="18" charset="0"/>
              </a:rPr>
              <a:t>Rather, it depends upon what God has chosen according to His Divine purpose.  This is illustrated by contrasting what the Scriptures reveal about </a:t>
            </a:r>
            <a:r>
              <a:rPr lang="en-US" sz="2800" b="1" dirty="0" smtClean="0">
                <a:effectLst>
                  <a:outerShdw blurRad="38100" dist="38100" dir="2700000" algn="tl">
                    <a:srgbClr val="000000">
                      <a:alpha val="43137"/>
                    </a:srgbClr>
                  </a:outerShdw>
                </a:effectLst>
                <a:latin typeface="Cambria" pitchFamily="18" charset="0"/>
              </a:rPr>
              <a:t>Isaac</a:t>
            </a:r>
            <a:r>
              <a:rPr lang="en-US" sz="2800" b="1" dirty="0" smtClean="0">
                <a:latin typeface="Cambria" pitchFamily="18" charset="0"/>
              </a:rPr>
              <a:t> and Ishmael, and then about </a:t>
            </a:r>
            <a:r>
              <a:rPr lang="en-US" sz="2800" b="1" dirty="0" smtClean="0">
                <a:effectLst>
                  <a:outerShdw blurRad="38100" dist="38100" dir="2700000" algn="tl">
                    <a:srgbClr val="000000">
                      <a:alpha val="43137"/>
                    </a:srgbClr>
                  </a:outerShdw>
                </a:effectLst>
                <a:latin typeface="Cambria" pitchFamily="18" charset="0"/>
              </a:rPr>
              <a:t>Jacob</a:t>
            </a:r>
            <a:r>
              <a:rPr lang="en-US" sz="2800" b="1" dirty="0" smtClean="0">
                <a:latin typeface="Cambria" pitchFamily="18" charset="0"/>
              </a:rPr>
              <a:t> and Esau (</a:t>
            </a:r>
            <a:r>
              <a:rPr lang="en-US" sz="2800" b="1" dirty="0" smtClean="0">
                <a:effectLst>
                  <a:outerShdw blurRad="38100" dist="38100" dir="2700000" algn="tl">
                    <a:srgbClr val="000000">
                      <a:alpha val="43137"/>
                    </a:srgbClr>
                  </a:outerShdw>
                </a:effectLst>
                <a:latin typeface="Cambria" pitchFamily="18" charset="0"/>
              </a:rPr>
              <a:t>9-13</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9:1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alpha val="85000"/>
          </a:schemeClr>
        </a:solidFill>
        <a:effectLst/>
      </p:bgPr>
    </p:bg>
    <p:spTree>
      <p:nvGrpSpPr>
        <p:cNvPr id="1" name=""/>
        <p:cNvGrpSpPr/>
        <p:nvPr/>
      </p:nvGrpSpPr>
      <p:grpSpPr>
        <a:xfrm>
          <a:off x="0" y="0"/>
          <a:ext cx="0" cy="0"/>
          <a:chOff x="0" y="0"/>
          <a:chExt cx="0" cy="0"/>
        </a:xfrm>
      </p:grpSpPr>
      <p:pic>
        <p:nvPicPr>
          <p:cNvPr id="2" name="Picture 1" descr="remnant2.gif"/>
          <p:cNvPicPr>
            <a:picLocks noChangeAspect="1"/>
          </p:cNvPicPr>
          <p:nvPr/>
        </p:nvPicPr>
        <p:blipFill>
          <a:blip r:embed="rId2" cstate="print"/>
          <a:stretch>
            <a:fillRect/>
          </a:stretch>
        </p:blipFill>
        <p:spPr>
          <a:xfrm>
            <a:off x="685800" y="262557"/>
            <a:ext cx="8001000" cy="6290643"/>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219200" y="6172200"/>
            <a:ext cx="1981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43343</TotalTime>
  <Words>2268</Words>
  <Application>Microsoft Office PowerPoint</Application>
  <PresentationFormat>On-screen Show (4:3)</PresentationFormat>
  <Paragraphs>125</Paragraphs>
  <Slides>41</Slides>
  <Notes>3</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7317</cp:revision>
  <dcterms:created xsi:type="dcterms:W3CDTF">2016-10-08T19:35:00Z</dcterms:created>
  <dcterms:modified xsi:type="dcterms:W3CDTF">2021-05-31T17:31:06Z</dcterms:modified>
</cp:coreProperties>
</file>